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600" r:id="rId3"/>
    <p:sldId id="644" r:id="rId4"/>
    <p:sldId id="498" r:id="rId5"/>
    <p:sldId id="500" r:id="rId6"/>
    <p:sldId id="671" r:id="rId7"/>
    <p:sldId id="542" r:id="rId8"/>
    <p:sldId id="543" r:id="rId9"/>
    <p:sldId id="544" r:id="rId10"/>
    <p:sldId id="601" r:id="rId11"/>
    <p:sldId id="545" r:id="rId12"/>
    <p:sldId id="502" r:id="rId13"/>
    <p:sldId id="645" r:id="rId14"/>
    <p:sldId id="647" r:id="rId15"/>
    <p:sldId id="669" r:id="rId16"/>
    <p:sldId id="664" r:id="rId17"/>
    <p:sldId id="665" r:id="rId18"/>
    <p:sldId id="657" r:id="rId19"/>
    <p:sldId id="663" r:id="rId20"/>
    <p:sldId id="658" r:id="rId21"/>
    <p:sldId id="653" r:id="rId22"/>
    <p:sldId id="649" r:id="rId23"/>
    <p:sldId id="650" r:id="rId24"/>
    <p:sldId id="651" r:id="rId25"/>
    <p:sldId id="652" r:id="rId26"/>
    <p:sldId id="667" r:id="rId27"/>
    <p:sldId id="672" r:id="rId28"/>
    <p:sldId id="593" r:id="rId29"/>
    <p:sldId id="660" r:id="rId30"/>
    <p:sldId id="661" r:id="rId31"/>
    <p:sldId id="66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99"/>
    <a:srgbClr val="000099"/>
    <a:srgbClr val="CC66FF"/>
    <a:srgbClr val="FF0066"/>
    <a:srgbClr val="FF9966"/>
    <a:srgbClr val="3333FF"/>
    <a:srgbClr val="467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0" autoAdjust="0"/>
    <p:restoredTop sz="99856" autoAdjust="0"/>
  </p:normalViewPr>
  <p:slideViewPr>
    <p:cSldViewPr snapToGrid="0">
      <p:cViewPr varScale="1">
        <p:scale>
          <a:sx n="70" d="100"/>
          <a:sy n="70" d="100"/>
        </p:scale>
        <p:origin x="126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98"/>
    </p:cViewPr>
  </p:sorterViewPr>
  <p:notesViewPr>
    <p:cSldViewPr snapToGrid="0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8491-4693-4B50-9B57-3EA69A048613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825D-50D5-4BFB-BFD8-460B6038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0AE424-85B4-42A9-A313-EB44DF0FF9DF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27.png"/><Relationship Id="rId7" Type="http://schemas.openxmlformats.org/officeDocument/2006/relationships/image" Target="../media/image124.png"/><Relationship Id="rId12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10" Type="http://schemas.openxmlformats.org/officeDocument/2006/relationships/image" Target="../media/image127.png"/><Relationship Id="rId4" Type="http://schemas.openxmlformats.org/officeDocument/2006/relationships/image" Target="../media/image28.png"/><Relationship Id="rId9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10.png"/><Relationship Id="rId7" Type="http://schemas.openxmlformats.org/officeDocument/2006/relationships/image" Target="../media/image18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5" Type="http://schemas.openxmlformats.org/officeDocument/2006/relationships/image" Target="../media/image1610.png"/><Relationship Id="rId10" Type="http://schemas.openxmlformats.org/officeDocument/2006/relationships/image" Target="../media/image210.png"/><Relationship Id="rId4" Type="http://schemas.openxmlformats.org/officeDocument/2006/relationships/image" Target="../media/image1510.png"/><Relationship Id="rId9" Type="http://schemas.openxmlformats.org/officeDocument/2006/relationships/image" Target="../media/image2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30.png"/><Relationship Id="rId7" Type="http://schemas.openxmlformats.org/officeDocument/2006/relationships/image" Target="../media/image20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1.png"/><Relationship Id="rId4" Type="http://schemas.openxmlformats.org/officeDocument/2006/relationships/image" Target="../media/image2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30.png"/><Relationship Id="rId7" Type="http://schemas.openxmlformats.org/officeDocument/2006/relationships/image" Target="../media/image39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241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91.png"/><Relationship Id="rId4" Type="http://schemas.openxmlformats.org/officeDocument/2006/relationships/image" Target="../media/image8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50.png"/><Relationship Id="rId4" Type="http://schemas.openxmlformats.org/officeDocument/2006/relationships/image" Target="../media/image11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8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1.png"/><Relationship Id="rId5" Type="http://schemas.openxmlformats.org/officeDocument/2006/relationships/image" Target="../media/image136.png"/><Relationship Id="rId4" Type="http://schemas.openxmlformats.org/officeDocument/2006/relationships/image" Target="../media/image98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1317153"/>
            <a:ext cx="8393500" cy="196088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A Sieving Algorithm for Approximate Integer Programming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86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Daniel Dadush, </a:t>
            </a:r>
            <a:r>
              <a:rPr lang="en-US" sz="2800" dirty="0" smtClean="0">
                <a:solidFill>
                  <a:schemeClr val="tx1"/>
                </a:solidFill>
              </a:rPr>
              <a:t>CWI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058"/>
            <a:ext cx="8610600" cy="7932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Binary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vs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General Integer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AutoShape 84"/>
          <p:cNvSpPr>
            <a:spLocks noChangeAspect="1" noChangeArrowheads="1"/>
          </p:cNvSpPr>
          <p:nvPr/>
        </p:nvSpPr>
        <p:spPr bwMode="auto">
          <a:xfrm rot="21041823">
            <a:off x="2391441" y="4613380"/>
            <a:ext cx="5155315" cy="840759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87"/>
              <p:cNvSpPr txBox="1">
                <a:spLocks noChangeArrowheads="1"/>
              </p:cNvSpPr>
              <p:nvPr/>
            </p:nvSpPr>
            <p:spPr bwMode="auto">
              <a:xfrm>
                <a:off x="4368607" y="5298169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2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8607" y="5298169"/>
                <a:ext cx="46198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48"/>
          <p:cNvSpPr>
            <a:spLocks noChangeAspect="1" noChangeArrowheads="1"/>
          </p:cNvSpPr>
          <p:nvPr/>
        </p:nvSpPr>
        <p:spPr bwMode="auto">
          <a:xfrm>
            <a:off x="4527760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Oval 49"/>
          <p:cNvSpPr>
            <a:spLocks noChangeAspect="1" noChangeArrowheads="1"/>
          </p:cNvSpPr>
          <p:nvPr/>
        </p:nvSpPr>
        <p:spPr bwMode="auto">
          <a:xfrm>
            <a:off x="4530879" y="51963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Oval 50"/>
          <p:cNvSpPr>
            <a:spLocks noChangeAspect="1" noChangeArrowheads="1"/>
          </p:cNvSpPr>
          <p:nvPr/>
        </p:nvSpPr>
        <p:spPr bwMode="auto">
          <a:xfrm>
            <a:off x="45277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6" name="Oval 52"/>
          <p:cNvSpPr>
            <a:spLocks noChangeAspect="1" noChangeArrowheads="1"/>
          </p:cNvSpPr>
          <p:nvPr/>
        </p:nvSpPr>
        <p:spPr bwMode="auto">
          <a:xfrm>
            <a:off x="5445691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Oval 53"/>
          <p:cNvSpPr>
            <a:spLocks noChangeAspect="1" noChangeArrowheads="1"/>
          </p:cNvSpPr>
          <p:nvPr/>
        </p:nvSpPr>
        <p:spPr bwMode="auto">
          <a:xfrm>
            <a:off x="5444155" y="51952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Oval 54"/>
          <p:cNvSpPr>
            <a:spLocks noChangeAspect="1" noChangeArrowheads="1"/>
          </p:cNvSpPr>
          <p:nvPr/>
        </p:nvSpPr>
        <p:spPr bwMode="auto">
          <a:xfrm>
            <a:off x="54421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9" name="Oval 56"/>
          <p:cNvSpPr>
            <a:spLocks noChangeAspect="1" noChangeArrowheads="1"/>
          </p:cNvSpPr>
          <p:nvPr/>
        </p:nvSpPr>
        <p:spPr bwMode="auto">
          <a:xfrm>
            <a:off x="6360091" y="611304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Oval 57"/>
          <p:cNvSpPr>
            <a:spLocks noChangeAspect="1" noChangeArrowheads="1"/>
          </p:cNvSpPr>
          <p:nvPr/>
        </p:nvSpPr>
        <p:spPr bwMode="auto">
          <a:xfrm>
            <a:off x="6358555" y="51980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Oval 58"/>
          <p:cNvSpPr>
            <a:spLocks noChangeAspect="1" noChangeArrowheads="1"/>
          </p:cNvSpPr>
          <p:nvPr/>
        </p:nvSpPr>
        <p:spPr bwMode="auto">
          <a:xfrm>
            <a:off x="63565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2" name="Oval 60"/>
          <p:cNvSpPr>
            <a:spLocks noChangeAspect="1" noChangeArrowheads="1"/>
          </p:cNvSpPr>
          <p:nvPr/>
        </p:nvSpPr>
        <p:spPr bwMode="auto">
          <a:xfrm>
            <a:off x="7270960" y="612010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Oval 62"/>
          <p:cNvSpPr>
            <a:spLocks noChangeAspect="1" noChangeArrowheads="1"/>
          </p:cNvSpPr>
          <p:nvPr/>
        </p:nvSpPr>
        <p:spPr bwMode="auto">
          <a:xfrm>
            <a:off x="72709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5" name="Oval 64"/>
          <p:cNvSpPr>
            <a:spLocks noChangeAspect="1" noChangeArrowheads="1"/>
          </p:cNvSpPr>
          <p:nvPr/>
        </p:nvSpPr>
        <p:spPr bwMode="auto">
          <a:xfrm>
            <a:off x="1791622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Oval 65"/>
          <p:cNvSpPr>
            <a:spLocks noChangeAspect="1" noChangeArrowheads="1"/>
          </p:cNvSpPr>
          <p:nvPr/>
        </p:nvSpPr>
        <p:spPr bwMode="auto">
          <a:xfrm>
            <a:off x="17865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Oval 66"/>
          <p:cNvSpPr>
            <a:spLocks noChangeAspect="1" noChangeArrowheads="1"/>
          </p:cNvSpPr>
          <p:nvPr/>
        </p:nvSpPr>
        <p:spPr bwMode="auto">
          <a:xfrm>
            <a:off x="17845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8" name="Oval 68"/>
          <p:cNvSpPr>
            <a:spLocks noChangeAspect="1" noChangeArrowheads="1"/>
          </p:cNvSpPr>
          <p:nvPr/>
        </p:nvSpPr>
        <p:spPr bwMode="auto">
          <a:xfrm>
            <a:off x="2702491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Oval 69"/>
          <p:cNvSpPr>
            <a:spLocks noChangeAspect="1" noChangeArrowheads="1"/>
          </p:cNvSpPr>
          <p:nvPr/>
        </p:nvSpPr>
        <p:spPr bwMode="auto">
          <a:xfrm>
            <a:off x="27009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Oval 70"/>
          <p:cNvSpPr>
            <a:spLocks noChangeAspect="1" noChangeArrowheads="1"/>
          </p:cNvSpPr>
          <p:nvPr/>
        </p:nvSpPr>
        <p:spPr bwMode="auto">
          <a:xfrm>
            <a:off x="26989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1" name="Oval 72"/>
          <p:cNvSpPr>
            <a:spLocks noChangeAspect="1" noChangeArrowheads="1"/>
          </p:cNvSpPr>
          <p:nvPr/>
        </p:nvSpPr>
        <p:spPr bwMode="auto">
          <a:xfrm>
            <a:off x="3613360" y="611094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Oval 73"/>
          <p:cNvSpPr>
            <a:spLocks noChangeAspect="1" noChangeArrowheads="1"/>
          </p:cNvSpPr>
          <p:nvPr/>
        </p:nvSpPr>
        <p:spPr bwMode="auto">
          <a:xfrm>
            <a:off x="3615355" y="51995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Oval 74"/>
          <p:cNvSpPr>
            <a:spLocks noChangeAspect="1" noChangeArrowheads="1"/>
          </p:cNvSpPr>
          <p:nvPr/>
        </p:nvSpPr>
        <p:spPr bwMode="auto">
          <a:xfrm>
            <a:off x="3613360" y="428264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93"/>
              <p:cNvSpPr txBox="1">
                <a:spLocks noChangeArrowheads="1"/>
              </p:cNvSpPr>
              <p:nvPr/>
            </p:nvSpPr>
            <p:spPr bwMode="auto">
              <a:xfrm>
                <a:off x="1970468" y="4346129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effectLst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0468" y="4346129"/>
                <a:ext cx="6074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0"/>
          <p:cNvSpPr>
            <a:spLocks noChangeAspect="1" noChangeArrowheads="1"/>
          </p:cNvSpPr>
          <p:nvPr/>
        </p:nvSpPr>
        <p:spPr bwMode="auto">
          <a:xfrm>
            <a:off x="45278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9" name="Oval 54"/>
          <p:cNvSpPr>
            <a:spLocks noChangeAspect="1" noChangeArrowheads="1"/>
          </p:cNvSpPr>
          <p:nvPr/>
        </p:nvSpPr>
        <p:spPr bwMode="auto">
          <a:xfrm>
            <a:off x="54422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" name="Oval 58"/>
          <p:cNvSpPr>
            <a:spLocks noChangeAspect="1" noChangeArrowheads="1"/>
          </p:cNvSpPr>
          <p:nvPr/>
        </p:nvSpPr>
        <p:spPr bwMode="auto">
          <a:xfrm>
            <a:off x="63566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>
            <a:spLocks noChangeAspect="1" noChangeArrowheads="1"/>
          </p:cNvSpPr>
          <p:nvPr/>
        </p:nvSpPr>
        <p:spPr bwMode="auto">
          <a:xfrm>
            <a:off x="72710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5" name="Oval 66"/>
          <p:cNvSpPr>
            <a:spLocks noChangeAspect="1" noChangeArrowheads="1"/>
          </p:cNvSpPr>
          <p:nvPr/>
        </p:nvSpPr>
        <p:spPr bwMode="auto">
          <a:xfrm>
            <a:off x="17846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26990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4"/>
          <p:cNvSpPr>
            <a:spLocks noChangeAspect="1" noChangeArrowheads="1"/>
          </p:cNvSpPr>
          <p:nvPr/>
        </p:nvSpPr>
        <p:spPr bwMode="auto">
          <a:xfrm>
            <a:off x="3613460" y="337340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99043" y="1183512"/>
                <a:ext cx="561215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Find feasible solution to</a:t>
                </a:r>
              </a:p>
              <a:p>
                <a:r>
                  <a:rPr lang="en-US" sz="2800" b="0" dirty="0">
                    <a:solidFill>
                      <a:srgbClr val="0000CC"/>
                    </a:solidFill>
                    <a:ea typeface="Cambria Math"/>
                  </a:rPr>
                  <a:t> </a:t>
                </a:r>
                <a:r>
                  <a:rPr lang="en-US" sz="2800" b="0" dirty="0" smtClean="0">
                    <a:solidFill>
                      <a:srgbClr val="0000CC"/>
                    </a:solidFill>
                    <a:ea typeface="Cambria Math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or decide that no solution exists.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043" y="1183512"/>
                <a:ext cx="5612155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2280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745719" y="2642583"/>
                <a:ext cx="68560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Need to adapt to the geometry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719" y="2642583"/>
                <a:ext cx="6856006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77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87"/>
              <p:cNvSpPr txBox="1">
                <a:spLocks noChangeArrowheads="1"/>
              </p:cNvSpPr>
              <p:nvPr/>
            </p:nvSpPr>
            <p:spPr bwMode="auto">
              <a:xfrm>
                <a:off x="7382676" y="4046024"/>
                <a:ext cx="469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8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2676" y="4046024"/>
                <a:ext cx="46974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>
            <a:spLocks noChangeAspect="1" noChangeArrowheads="1"/>
          </p:cNvSpPr>
          <p:nvPr/>
        </p:nvSpPr>
        <p:spPr bwMode="auto">
          <a:xfrm>
            <a:off x="7270350" y="4283470"/>
            <a:ext cx="76200" cy="76200"/>
          </a:xfrm>
          <a:prstGeom prst="ellipse">
            <a:avLst/>
          </a:prstGeom>
          <a:solidFill>
            <a:srgbClr val="990099"/>
          </a:solidFill>
          <a:ln w="19050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>
            <a:spLocks noChangeAspect="1" noChangeArrowheads="1"/>
          </p:cNvSpPr>
          <p:nvPr/>
        </p:nvSpPr>
        <p:spPr bwMode="auto">
          <a:xfrm>
            <a:off x="7270136" y="52058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84"/>
          <p:cNvSpPr>
            <a:spLocks noChangeAspect="1" noChangeArrowheads="1"/>
          </p:cNvSpPr>
          <p:nvPr/>
        </p:nvSpPr>
        <p:spPr bwMode="auto">
          <a:xfrm rot="21041823">
            <a:off x="2391441" y="4613380"/>
            <a:ext cx="5155315" cy="840759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87"/>
              <p:cNvSpPr txBox="1">
                <a:spLocks noChangeArrowheads="1"/>
              </p:cNvSpPr>
              <p:nvPr/>
            </p:nvSpPr>
            <p:spPr bwMode="auto">
              <a:xfrm>
                <a:off x="4368607" y="5298169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2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8607" y="5298169"/>
                <a:ext cx="46198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48"/>
          <p:cNvSpPr>
            <a:spLocks noChangeAspect="1" noChangeArrowheads="1"/>
          </p:cNvSpPr>
          <p:nvPr/>
        </p:nvSpPr>
        <p:spPr bwMode="auto">
          <a:xfrm>
            <a:off x="4527760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Oval 49"/>
          <p:cNvSpPr>
            <a:spLocks noChangeAspect="1" noChangeArrowheads="1"/>
          </p:cNvSpPr>
          <p:nvPr/>
        </p:nvSpPr>
        <p:spPr bwMode="auto">
          <a:xfrm>
            <a:off x="4530879" y="51963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Oval 50"/>
          <p:cNvSpPr>
            <a:spLocks noChangeAspect="1" noChangeArrowheads="1"/>
          </p:cNvSpPr>
          <p:nvPr/>
        </p:nvSpPr>
        <p:spPr bwMode="auto">
          <a:xfrm>
            <a:off x="45277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6" name="Oval 52"/>
          <p:cNvSpPr>
            <a:spLocks noChangeAspect="1" noChangeArrowheads="1"/>
          </p:cNvSpPr>
          <p:nvPr/>
        </p:nvSpPr>
        <p:spPr bwMode="auto">
          <a:xfrm>
            <a:off x="5445691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Oval 53"/>
          <p:cNvSpPr>
            <a:spLocks noChangeAspect="1" noChangeArrowheads="1"/>
          </p:cNvSpPr>
          <p:nvPr/>
        </p:nvSpPr>
        <p:spPr bwMode="auto">
          <a:xfrm>
            <a:off x="5444155" y="51952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Oval 54"/>
          <p:cNvSpPr>
            <a:spLocks noChangeAspect="1" noChangeArrowheads="1"/>
          </p:cNvSpPr>
          <p:nvPr/>
        </p:nvSpPr>
        <p:spPr bwMode="auto">
          <a:xfrm>
            <a:off x="54421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9" name="Oval 56"/>
          <p:cNvSpPr>
            <a:spLocks noChangeAspect="1" noChangeArrowheads="1"/>
          </p:cNvSpPr>
          <p:nvPr/>
        </p:nvSpPr>
        <p:spPr bwMode="auto">
          <a:xfrm>
            <a:off x="6360091" y="611304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Oval 57"/>
          <p:cNvSpPr>
            <a:spLocks noChangeAspect="1" noChangeArrowheads="1"/>
          </p:cNvSpPr>
          <p:nvPr/>
        </p:nvSpPr>
        <p:spPr bwMode="auto">
          <a:xfrm>
            <a:off x="6358555" y="51980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Oval 58"/>
          <p:cNvSpPr>
            <a:spLocks noChangeAspect="1" noChangeArrowheads="1"/>
          </p:cNvSpPr>
          <p:nvPr/>
        </p:nvSpPr>
        <p:spPr bwMode="auto">
          <a:xfrm>
            <a:off x="63565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2" name="Oval 60"/>
          <p:cNvSpPr>
            <a:spLocks noChangeAspect="1" noChangeArrowheads="1"/>
          </p:cNvSpPr>
          <p:nvPr/>
        </p:nvSpPr>
        <p:spPr bwMode="auto">
          <a:xfrm>
            <a:off x="7270960" y="612010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Oval 62"/>
          <p:cNvSpPr>
            <a:spLocks noChangeAspect="1" noChangeArrowheads="1"/>
          </p:cNvSpPr>
          <p:nvPr/>
        </p:nvSpPr>
        <p:spPr bwMode="auto">
          <a:xfrm>
            <a:off x="7270960" y="4283470"/>
            <a:ext cx="76200" cy="76200"/>
          </a:xfrm>
          <a:prstGeom prst="ellipse">
            <a:avLst/>
          </a:prstGeom>
          <a:solidFill>
            <a:srgbClr val="990099"/>
          </a:solidFill>
          <a:ln w="19050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5" name="Oval 64"/>
          <p:cNvSpPr>
            <a:spLocks noChangeAspect="1" noChangeArrowheads="1"/>
          </p:cNvSpPr>
          <p:nvPr/>
        </p:nvSpPr>
        <p:spPr bwMode="auto">
          <a:xfrm>
            <a:off x="1791622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Oval 65"/>
          <p:cNvSpPr>
            <a:spLocks noChangeAspect="1" noChangeArrowheads="1"/>
          </p:cNvSpPr>
          <p:nvPr/>
        </p:nvSpPr>
        <p:spPr bwMode="auto">
          <a:xfrm>
            <a:off x="17865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Oval 66"/>
          <p:cNvSpPr>
            <a:spLocks noChangeAspect="1" noChangeArrowheads="1"/>
          </p:cNvSpPr>
          <p:nvPr/>
        </p:nvSpPr>
        <p:spPr bwMode="auto">
          <a:xfrm>
            <a:off x="17845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8" name="Oval 68"/>
          <p:cNvSpPr>
            <a:spLocks noChangeAspect="1" noChangeArrowheads="1"/>
          </p:cNvSpPr>
          <p:nvPr/>
        </p:nvSpPr>
        <p:spPr bwMode="auto">
          <a:xfrm>
            <a:off x="2702491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Oval 69"/>
          <p:cNvSpPr>
            <a:spLocks noChangeAspect="1" noChangeArrowheads="1"/>
          </p:cNvSpPr>
          <p:nvPr/>
        </p:nvSpPr>
        <p:spPr bwMode="auto">
          <a:xfrm>
            <a:off x="27009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Oval 70"/>
          <p:cNvSpPr>
            <a:spLocks noChangeAspect="1" noChangeArrowheads="1"/>
          </p:cNvSpPr>
          <p:nvPr/>
        </p:nvSpPr>
        <p:spPr bwMode="auto">
          <a:xfrm>
            <a:off x="26989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1" name="Oval 72"/>
          <p:cNvSpPr>
            <a:spLocks noChangeAspect="1" noChangeArrowheads="1"/>
          </p:cNvSpPr>
          <p:nvPr/>
        </p:nvSpPr>
        <p:spPr bwMode="auto">
          <a:xfrm>
            <a:off x="3613360" y="611094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Oval 73"/>
          <p:cNvSpPr>
            <a:spLocks noChangeAspect="1" noChangeArrowheads="1"/>
          </p:cNvSpPr>
          <p:nvPr/>
        </p:nvSpPr>
        <p:spPr bwMode="auto">
          <a:xfrm>
            <a:off x="3615355" y="51995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Oval 74"/>
          <p:cNvSpPr>
            <a:spLocks noChangeAspect="1" noChangeArrowheads="1"/>
          </p:cNvSpPr>
          <p:nvPr/>
        </p:nvSpPr>
        <p:spPr bwMode="auto">
          <a:xfrm>
            <a:off x="3613360" y="428264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93"/>
              <p:cNvSpPr txBox="1">
                <a:spLocks noChangeArrowheads="1"/>
              </p:cNvSpPr>
              <p:nvPr/>
            </p:nvSpPr>
            <p:spPr bwMode="auto">
              <a:xfrm>
                <a:off x="1970468" y="4346129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effectLst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0468" y="4346129"/>
                <a:ext cx="6074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0"/>
          <p:cNvSpPr>
            <a:spLocks noChangeAspect="1" noChangeArrowheads="1"/>
          </p:cNvSpPr>
          <p:nvPr/>
        </p:nvSpPr>
        <p:spPr bwMode="auto">
          <a:xfrm>
            <a:off x="45278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9" name="Oval 54"/>
          <p:cNvSpPr>
            <a:spLocks noChangeAspect="1" noChangeArrowheads="1"/>
          </p:cNvSpPr>
          <p:nvPr/>
        </p:nvSpPr>
        <p:spPr bwMode="auto">
          <a:xfrm>
            <a:off x="54422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" name="Oval 58"/>
          <p:cNvSpPr>
            <a:spLocks noChangeAspect="1" noChangeArrowheads="1"/>
          </p:cNvSpPr>
          <p:nvPr/>
        </p:nvSpPr>
        <p:spPr bwMode="auto">
          <a:xfrm>
            <a:off x="63566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>
            <a:spLocks noChangeAspect="1" noChangeArrowheads="1"/>
          </p:cNvSpPr>
          <p:nvPr/>
        </p:nvSpPr>
        <p:spPr bwMode="auto">
          <a:xfrm>
            <a:off x="72710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5" name="Oval 66"/>
          <p:cNvSpPr>
            <a:spLocks noChangeAspect="1" noChangeArrowheads="1"/>
          </p:cNvSpPr>
          <p:nvPr/>
        </p:nvSpPr>
        <p:spPr bwMode="auto">
          <a:xfrm>
            <a:off x="17846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26990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4"/>
          <p:cNvSpPr>
            <a:spLocks noChangeAspect="1" noChangeArrowheads="1"/>
          </p:cNvSpPr>
          <p:nvPr/>
        </p:nvSpPr>
        <p:spPr bwMode="auto">
          <a:xfrm>
            <a:off x="3613460" y="337340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99043" y="1183512"/>
                <a:ext cx="561215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Find feasible solution to</a:t>
                </a:r>
                <a:endParaRPr lang="en-US" sz="2800" dirty="0"/>
              </a:p>
              <a:p>
                <a:r>
                  <a:rPr lang="en-US" sz="2800" b="0" dirty="0" smtClean="0">
                    <a:solidFill>
                      <a:srgbClr val="0000CC"/>
                    </a:solidFill>
                    <a:ea typeface="Cambria Math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or decide that no solution exists.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043" y="1183512"/>
                <a:ext cx="5612155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2280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2"/>
              <p:cNvSpPr txBox="1">
                <a:spLocks noChangeArrowheads="1"/>
              </p:cNvSpPr>
              <p:nvPr/>
            </p:nvSpPr>
            <p:spPr>
              <a:xfrm>
                <a:off x="-9843" y="2581275"/>
                <a:ext cx="9144000" cy="63118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ts val="58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2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+mn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200" dirty="0" smtClean="0">
                    <a:solidFill>
                      <a:srgbClr val="FF0000"/>
                    </a:solidFill>
                    <a:latin typeface="+mj-lt"/>
                  </a:rPr>
                  <a:t>Question: </a:t>
                </a:r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j-lt"/>
                  </a:rPr>
                  <a:t>Is there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j-lt"/>
                  </a:rPr>
                  <a:t> time algorithm for </a:t>
                </a:r>
                <a:r>
                  <a:rPr lang="en-US" sz="3200" dirty="0" smtClean="0">
                    <a:solidFill>
                      <a:srgbClr val="0000CC"/>
                    </a:solidFill>
                    <a:effectLst/>
                    <a:latin typeface="+mj-lt"/>
                  </a:rPr>
                  <a:t>IP</a:t>
                </a:r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j-lt"/>
                  </a:rPr>
                  <a:t>?</a:t>
                </a:r>
                <a:endParaRPr lang="en-US" sz="3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58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43" y="2581275"/>
                <a:ext cx="9144000" cy="631184"/>
              </a:xfrm>
              <a:prstGeom prst="rect">
                <a:avLst/>
              </a:prstGeom>
              <a:blipFill rotWithShape="1">
                <a:blip r:embed="rId6"/>
                <a:stretch>
                  <a:fillRect t="-5769" b="-4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87"/>
              <p:cNvSpPr txBox="1">
                <a:spLocks noChangeArrowheads="1"/>
              </p:cNvSpPr>
              <p:nvPr/>
            </p:nvSpPr>
            <p:spPr bwMode="auto">
              <a:xfrm>
                <a:off x="7382676" y="4046024"/>
                <a:ext cx="469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2676" y="4046024"/>
                <a:ext cx="46974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/>
          <p:cNvSpPr>
            <a:spLocks noChangeAspect="1" noChangeArrowheads="1"/>
          </p:cNvSpPr>
          <p:nvPr/>
        </p:nvSpPr>
        <p:spPr bwMode="auto">
          <a:xfrm>
            <a:off x="7270136" y="52058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381000" y="83058"/>
            <a:ext cx="8610600" cy="793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smtClean="0">
                <a:solidFill>
                  <a:schemeClr val="bg2">
                    <a:lumMod val="50000"/>
                  </a:schemeClr>
                </a:solidFill>
              </a:rPr>
              <a:t>Binary vs General Integer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93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84"/>
          <p:cNvSpPr>
            <a:spLocks noChangeAspect="1" noChangeArrowheads="1"/>
          </p:cNvSpPr>
          <p:nvPr/>
        </p:nvSpPr>
        <p:spPr bwMode="auto">
          <a:xfrm rot="21041823">
            <a:off x="1292195" y="4557344"/>
            <a:ext cx="6714430" cy="1095026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94243" y="1183512"/>
                <a:ext cx="617679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 smtClean="0"/>
                  <a:t>. Find solution to</a:t>
                </a:r>
                <a:endParaRPr lang="en-US" sz="2800" dirty="0"/>
              </a:p>
              <a:p>
                <a:r>
                  <a:rPr lang="en-US" sz="2800" b="0" dirty="0" smtClean="0">
                    <a:solidFill>
                      <a:srgbClr val="0000CC"/>
                    </a:solidFill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𝐴𝑐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),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or decide system is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infeasible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243" y="1183512"/>
                <a:ext cx="6176792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2073" t="-3965" r="-197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84"/>
          <p:cNvSpPr>
            <a:spLocks noChangeAspect="1" noChangeArrowheads="1"/>
          </p:cNvSpPr>
          <p:nvPr/>
        </p:nvSpPr>
        <p:spPr bwMode="auto">
          <a:xfrm rot="21041823">
            <a:off x="2391441" y="4613380"/>
            <a:ext cx="5155315" cy="840759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7"/>
              <p:cNvSpPr txBox="1">
                <a:spLocks noChangeArrowheads="1"/>
              </p:cNvSpPr>
              <p:nvPr/>
            </p:nvSpPr>
            <p:spPr bwMode="auto">
              <a:xfrm>
                <a:off x="4368607" y="5298169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8607" y="5298169"/>
                <a:ext cx="46198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48"/>
          <p:cNvSpPr>
            <a:spLocks noChangeAspect="1" noChangeArrowheads="1"/>
          </p:cNvSpPr>
          <p:nvPr/>
        </p:nvSpPr>
        <p:spPr bwMode="auto">
          <a:xfrm>
            <a:off x="4527760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Oval 49"/>
          <p:cNvSpPr>
            <a:spLocks noChangeAspect="1" noChangeArrowheads="1"/>
          </p:cNvSpPr>
          <p:nvPr/>
        </p:nvSpPr>
        <p:spPr bwMode="auto">
          <a:xfrm>
            <a:off x="4530879" y="51963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50"/>
          <p:cNvSpPr>
            <a:spLocks noChangeAspect="1" noChangeArrowheads="1"/>
          </p:cNvSpPr>
          <p:nvPr/>
        </p:nvSpPr>
        <p:spPr bwMode="auto">
          <a:xfrm>
            <a:off x="45277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3" name="Oval 52"/>
          <p:cNvSpPr>
            <a:spLocks noChangeAspect="1" noChangeArrowheads="1"/>
          </p:cNvSpPr>
          <p:nvPr/>
        </p:nvSpPr>
        <p:spPr bwMode="auto">
          <a:xfrm>
            <a:off x="5445691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Oval 53"/>
          <p:cNvSpPr>
            <a:spLocks noChangeAspect="1" noChangeArrowheads="1"/>
          </p:cNvSpPr>
          <p:nvPr/>
        </p:nvSpPr>
        <p:spPr bwMode="auto">
          <a:xfrm>
            <a:off x="5444155" y="51952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Oval 54"/>
          <p:cNvSpPr>
            <a:spLocks noChangeAspect="1" noChangeArrowheads="1"/>
          </p:cNvSpPr>
          <p:nvPr/>
        </p:nvSpPr>
        <p:spPr bwMode="auto">
          <a:xfrm>
            <a:off x="54421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6" name="Oval 56"/>
          <p:cNvSpPr>
            <a:spLocks noChangeAspect="1" noChangeArrowheads="1"/>
          </p:cNvSpPr>
          <p:nvPr/>
        </p:nvSpPr>
        <p:spPr bwMode="auto">
          <a:xfrm>
            <a:off x="6360091" y="611304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Oval 57"/>
          <p:cNvSpPr>
            <a:spLocks noChangeAspect="1" noChangeArrowheads="1"/>
          </p:cNvSpPr>
          <p:nvPr/>
        </p:nvSpPr>
        <p:spPr bwMode="auto">
          <a:xfrm>
            <a:off x="6358555" y="51980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Oval 58"/>
          <p:cNvSpPr>
            <a:spLocks noChangeAspect="1" noChangeArrowheads="1"/>
          </p:cNvSpPr>
          <p:nvPr/>
        </p:nvSpPr>
        <p:spPr bwMode="auto">
          <a:xfrm>
            <a:off x="63565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9" name="Oval 60"/>
          <p:cNvSpPr>
            <a:spLocks noChangeAspect="1" noChangeArrowheads="1"/>
          </p:cNvSpPr>
          <p:nvPr/>
        </p:nvSpPr>
        <p:spPr bwMode="auto">
          <a:xfrm>
            <a:off x="7270960" y="612010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Oval 61"/>
          <p:cNvSpPr>
            <a:spLocks noChangeAspect="1" noChangeArrowheads="1"/>
          </p:cNvSpPr>
          <p:nvPr/>
        </p:nvSpPr>
        <p:spPr bwMode="auto">
          <a:xfrm>
            <a:off x="7270136" y="52058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Oval 62"/>
          <p:cNvSpPr>
            <a:spLocks noChangeAspect="1" noChangeArrowheads="1"/>
          </p:cNvSpPr>
          <p:nvPr/>
        </p:nvSpPr>
        <p:spPr bwMode="auto">
          <a:xfrm>
            <a:off x="72709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" name="Oval 64"/>
          <p:cNvSpPr>
            <a:spLocks noChangeAspect="1" noChangeArrowheads="1"/>
          </p:cNvSpPr>
          <p:nvPr/>
        </p:nvSpPr>
        <p:spPr bwMode="auto">
          <a:xfrm>
            <a:off x="1791622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Oval 65"/>
          <p:cNvSpPr>
            <a:spLocks noChangeAspect="1" noChangeArrowheads="1"/>
          </p:cNvSpPr>
          <p:nvPr/>
        </p:nvSpPr>
        <p:spPr bwMode="auto">
          <a:xfrm>
            <a:off x="17865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Oval 66"/>
          <p:cNvSpPr>
            <a:spLocks noChangeAspect="1" noChangeArrowheads="1"/>
          </p:cNvSpPr>
          <p:nvPr/>
        </p:nvSpPr>
        <p:spPr bwMode="auto">
          <a:xfrm>
            <a:off x="17845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" name="Oval 68"/>
          <p:cNvSpPr>
            <a:spLocks noChangeAspect="1" noChangeArrowheads="1"/>
          </p:cNvSpPr>
          <p:nvPr/>
        </p:nvSpPr>
        <p:spPr bwMode="auto">
          <a:xfrm>
            <a:off x="2702491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Oval 69"/>
          <p:cNvSpPr>
            <a:spLocks noChangeAspect="1" noChangeArrowheads="1"/>
          </p:cNvSpPr>
          <p:nvPr/>
        </p:nvSpPr>
        <p:spPr bwMode="auto">
          <a:xfrm>
            <a:off x="27009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Oval 70"/>
          <p:cNvSpPr>
            <a:spLocks noChangeAspect="1" noChangeArrowheads="1"/>
          </p:cNvSpPr>
          <p:nvPr/>
        </p:nvSpPr>
        <p:spPr bwMode="auto">
          <a:xfrm>
            <a:off x="26989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8" name="Oval 72"/>
          <p:cNvSpPr>
            <a:spLocks noChangeAspect="1" noChangeArrowheads="1"/>
          </p:cNvSpPr>
          <p:nvPr/>
        </p:nvSpPr>
        <p:spPr bwMode="auto">
          <a:xfrm>
            <a:off x="3613360" y="611094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Oval 73"/>
          <p:cNvSpPr>
            <a:spLocks noChangeAspect="1" noChangeArrowheads="1"/>
          </p:cNvSpPr>
          <p:nvPr/>
        </p:nvSpPr>
        <p:spPr bwMode="auto">
          <a:xfrm>
            <a:off x="3615355" y="51995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Oval 74"/>
          <p:cNvSpPr>
            <a:spLocks noChangeAspect="1" noChangeArrowheads="1"/>
          </p:cNvSpPr>
          <p:nvPr/>
        </p:nvSpPr>
        <p:spPr bwMode="auto">
          <a:xfrm>
            <a:off x="3613360" y="428264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93"/>
              <p:cNvSpPr txBox="1">
                <a:spLocks noChangeArrowheads="1"/>
              </p:cNvSpPr>
              <p:nvPr/>
            </p:nvSpPr>
            <p:spPr bwMode="auto">
              <a:xfrm>
                <a:off x="1970468" y="4346129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effectLst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0468" y="4346129"/>
                <a:ext cx="60747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50"/>
          <p:cNvSpPr>
            <a:spLocks noChangeAspect="1" noChangeArrowheads="1"/>
          </p:cNvSpPr>
          <p:nvPr/>
        </p:nvSpPr>
        <p:spPr bwMode="auto">
          <a:xfrm>
            <a:off x="45278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4" name="Oval 54"/>
          <p:cNvSpPr>
            <a:spLocks noChangeAspect="1" noChangeArrowheads="1"/>
          </p:cNvSpPr>
          <p:nvPr/>
        </p:nvSpPr>
        <p:spPr bwMode="auto">
          <a:xfrm>
            <a:off x="54422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5" name="Oval 58"/>
          <p:cNvSpPr>
            <a:spLocks noChangeAspect="1" noChangeArrowheads="1"/>
          </p:cNvSpPr>
          <p:nvPr/>
        </p:nvSpPr>
        <p:spPr bwMode="auto">
          <a:xfrm>
            <a:off x="63566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6" name="Oval 35"/>
          <p:cNvSpPr>
            <a:spLocks noChangeAspect="1" noChangeArrowheads="1"/>
          </p:cNvSpPr>
          <p:nvPr/>
        </p:nvSpPr>
        <p:spPr bwMode="auto">
          <a:xfrm>
            <a:off x="72710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7" name="Oval 66"/>
          <p:cNvSpPr>
            <a:spLocks noChangeAspect="1" noChangeArrowheads="1"/>
          </p:cNvSpPr>
          <p:nvPr/>
        </p:nvSpPr>
        <p:spPr bwMode="auto">
          <a:xfrm>
            <a:off x="17846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8" name="Oval 70"/>
          <p:cNvSpPr>
            <a:spLocks noChangeAspect="1" noChangeArrowheads="1"/>
          </p:cNvSpPr>
          <p:nvPr/>
        </p:nvSpPr>
        <p:spPr bwMode="auto">
          <a:xfrm>
            <a:off x="26990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9" name="Oval 74"/>
          <p:cNvSpPr>
            <a:spLocks noChangeAspect="1" noChangeArrowheads="1"/>
          </p:cNvSpPr>
          <p:nvPr/>
        </p:nvSpPr>
        <p:spPr bwMode="auto">
          <a:xfrm>
            <a:off x="3613460" y="337340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87"/>
              <p:cNvSpPr txBox="1">
                <a:spLocks noChangeArrowheads="1"/>
              </p:cNvSpPr>
              <p:nvPr/>
            </p:nvSpPr>
            <p:spPr bwMode="auto">
              <a:xfrm>
                <a:off x="5998003" y="4599531"/>
                <a:ext cx="4397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8003" y="4599531"/>
                <a:ext cx="43973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87"/>
              <p:cNvSpPr txBox="1">
                <a:spLocks noChangeArrowheads="1"/>
              </p:cNvSpPr>
              <p:nvPr/>
            </p:nvSpPr>
            <p:spPr bwMode="auto">
              <a:xfrm>
                <a:off x="6394101" y="3713921"/>
                <a:ext cx="55656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0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4101" y="3713921"/>
                <a:ext cx="55656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62"/>
          <p:cNvSpPr>
            <a:spLocks noChangeAspect="1" noChangeArrowheads="1"/>
          </p:cNvSpPr>
          <p:nvPr/>
        </p:nvSpPr>
        <p:spPr bwMode="auto">
          <a:xfrm>
            <a:off x="6013503" y="4749516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93"/>
              <p:cNvSpPr txBox="1">
                <a:spLocks noChangeArrowheads="1"/>
              </p:cNvSpPr>
              <p:nvPr/>
            </p:nvSpPr>
            <p:spPr bwMode="auto">
              <a:xfrm>
                <a:off x="693092" y="3553105"/>
                <a:ext cx="547943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effectLst/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effectLst/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dirty="0" smtClean="0">
                              <a:effectLst/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effectLst/>
                          <a:latin typeface="Cambria Math"/>
                        </a:rPr>
                        <m:t>scaling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effectLst/>
                          <a:latin typeface="Cambria Math"/>
                        </a:rPr>
                        <m:t>of</m:t>
                      </m:r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𝐾</m:t>
                      </m:r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effectLst/>
                          <a:latin typeface="Cambria Math"/>
                        </a:rPr>
                        <m:t>about</m:t>
                      </m:r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3200" dirty="0">
                  <a:effectLst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092" y="3553105"/>
                <a:ext cx="547943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61"/>
          <p:cNvSpPr>
            <a:spLocks noChangeAspect="1" noChangeArrowheads="1"/>
          </p:cNvSpPr>
          <p:nvPr/>
        </p:nvSpPr>
        <p:spPr bwMode="auto">
          <a:xfrm>
            <a:off x="6355692" y="4283058"/>
            <a:ext cx="76200" cy="76200"/>
          </a:xfrm>
          <a:prstGeom prst="ellipse">
            <a:avLst/>
          </a:prstGeom>
          <a:solidFill>
            <a:srgbClr val="990099"/>
          </a:solidFill>
          <a:ln w="19050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533400" y="79287"/>
            <a:ext cx="8229600" cy="793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Relaxing the Model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194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0" grpId="0"/>
      <p:bldP spid="45" grpId="0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84"/>
          <p:cNvSpPr>
            <a:spLocks noChangeAspect="1" noChangeArrowheads="1"/>
          </p:cNvSpPr>
          <p:nvPr/>
        </p:nvSpPr>
        <p:spPr bwMode="auto">
          <a:xfrm rot="21041823">
            <a:off x="1044545" y="4564964"/>
            <a:ext cx="6714430" cy="1095026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9287"/>
            <a:ext cx="8229600" cy="79324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Relaxing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94243" y="1183512"/>
                <a:ext cx="617679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 smtClean="0"/>
                  <a:t>. Find solution to</a:t>
                </a:r>
                <a:endParaRPr lang="en-US" sz="2800" dirty="0"/>
              </a:p>
              <a:p>
                <a:r>
                  <a:rPr lang="en-US" sz="2800" b="0" dirty="0" smtClean="0">
                    <a:solidFill>
                      <a:srgbClr val="0000CC"/>
                    </a:solidFill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𝐴𝑐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),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or decide system is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infeasible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243" y="1183512"/>
                <a:ext cx="6176792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2073" t="-3965" r="-197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84"/>
          <p:cNvSpPr>
            <a:spLocks noChangeAspect="1" noChangeArrowheads="1"/>
          </p:cNvSpPr>
          <p:nvPr/>
        </p:nvSpPr>
        <p:spPr bwMode="auto">
          <a:xfrm rot="21041823">
            <a:off x="2391441" y="4613380"/>
            <a:ext cx="5155315" cy="840759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7"/>
              <p:cNvSpPr txBox="1">
                <a:spLocks noChangeArrowheads="1"/>
              </p:cNvSpPr>
              <p:nvPr/>
            </p:nvSpPr>
            <p:spPr bwMode="auto">
              <a:xfrm>
                <a:off x="4368607" y="5298169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8607" y="5298169"/>
                <a:ext cx="46198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48"/>
          <p:cNvSpPr>
            <a:spLocks noChangeAspect="1" noChangeArrowheads="1"/>
          </p:cNvSpPr>
          <p:nvPr/>
        </p:nvSpPr>
        <p:spPr bwMode="auto">
          <a:xfrm>
            <a:off x="4527760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Oval 49"/>
          <p:cNvSpPr>
            <a:spLocks noChangeAspect="1" noChangeArrowheads="1"/>
          </p:cNvSpPr>
          <p:nvPr/>
        </p:nvSpPr>
        <p:spPr bwMode="auto">
          <a:xfrm>
            <a:off x="4530879" y="51963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50"/>
          <p:cNvSpPr>
            <a:spLocks noChangeAspect="1" noChangeArrowheads="1"/>
          </p:cNvSpPr>
          <p:nvPr/>
        </p:nvSpPr>
        <p:spPr bwMode="auto">
          <a:xfrm>
            <a:off x="45277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3" name="Oval 52"/>
          <p:cNvSpPr>
            <a:spLocks noChangeAspect="1" noChangeArrowheads="1"/>
          </p:cNvSpPr>
          <p:nvPr/>
        </p:nvSpPr>
        <p:spPr bwMode="auto">
          <a:xfrm>
            <a:off x="5445691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Oval 53"/>
          <p:cNvSpPr>
            <a:spLocks noChangeAspect="1" noChangeArrowheads="1"/>
          </p:cNvSpPr>
          <p:nvPr/>
        </p:nvSpPr>
        <p:spPr bwMode="auto">
          <a:xfrm>
            <a:off x="5444155" y="51952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Oval 54"/>
          <p:cNvSpPr>
            <a:spLocks noChangeAspect="1" noChangeArrowheads="1"/>
          </p:cNvSpPr>
          <p:nvPr/>
        </p:nvSpPr>
        <p:spPr bwMode="auto">
          <a:xfrm>
            <a:off x="54421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6" name="Oval 56"/>
          <p:cNvSpPr>
            <a:spLocks noChangeAspect="1" noChangeArrowheads="1"/>
          </p:cNvSpPr>
          <p:nvPr/>
        </p:nvSpPr>
        <p:spPr bwMode="auto">
          <a:xfrm>
            <a:off x="6360091" y="611304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Oval 57"/>
          <p:cNvSpPr>
            <a:spLocks noChangeAspect="1" noChangeArrowheads="1"/>
          </p:cNvSpPr>
          <p:nvPr/>
        </p:nvSpPr>
        <p:spPr bwMode="auto">
          <a:xfrm>
            <a:off x="6358555" y="51980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Oval 58"/>
          <p:cNvSpPr>
            <a:spLocks noChangeAspect="1" noChangeArrowheads="1"/>
          </p:cNvSpPr>
          <p:nvPr/>
        </p:nvSpPr>
        <p:spPr bwMode="auto">
          <a:xfrm>
            <a:off x="63565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9" name="Oval 60"/>
          <p:cNvSpPr>
            <a:spLocks noChangeAspect="1" noChangeArrowheads="1"/>
          </p:cNvSpPr>
          <p:nvPr/>
        </p:nvSpPr>
        <p:spPr bwMode="auto">
          <a:xfrm>
            <a:off x="7270960" y="612010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Oval 61"/>
          <p:cNvSpPr>
            <a:spLocks noChangeAspect="1" noChangeArrowheads="1"/>
          </p:cNvSpPr>
          <p:nvPr/>
        </p:nvSpPr>
        <p:spPr bwMode="auto">
          <a:xfrm>
            <a:off x="7270136" y="52058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Oval 62"/>
          <p:cNvSpPr>
            <a:spLocks noChangeAspect="1" noChangeArrowheads="1"/>
          </p:cNvSpPr>
          <p:nvPr/>
        </p:nvSpPr>
        <p:spPr bwMode="auto">
          <a:xfrm>
            <a:off x="72709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2" name="Oval 64"/>
          <p:cNvSpPr>
            <a:spLocks noChangeAspect="1" noChangeArrowheads="1"/>
          </p:cNvSpPr>
          <p:nvPr/>
        </p:nvSpPr>
        <p:spPr bwMode="auto">
          <a:xfrm>
            <a:off x="1791622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Oval 65"/>
          <p:cNvSpPr>
            <a:spLocks noChangeAspect="1" noChangeArrowheads="1"/>
          </p:cNvSpPr>
          <p:nvPr/>
        </p:nvSpPr>
        <p:spPr bwMode="auto">
          <a:xfrm>
            <a:off x="17865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Oval 66"/>
          <p:cNvSpPr>
            <a:spLocks noChangeAspect="1" noChangeArrowheads="1"/>
          </p:cNvSpPr>
          <p:nvPr/>
        </p:nvSpPr>
        <p:spPr bwMode="auto">
          <a:xfrm>
            <a:off x="17845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5" name="Oval 68"/>
          <p:cNvSpPr>
            <a:spLocks noChangeAspect="1" noChangeArrowheads="1"/>
          </p:cNvSpPr>
          <p:nvPr/>
        </p:nvSpPr>
        <p:spPr bwMode="auto">
          <a:xfrm>
            <a:off x="2702491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Oval 69"/>
          <p:cNvSpPr>
            <a:spLocks noChangeAspect="1" noChangeArrowheads="1"/>
          </p:cNvSpPr>
          <p:nvPr/>
        </p:nvSpPr>
        <p:spPr bwMode="auto">
          <a:xfrm>
            <a:off x="27009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Oval 70"/>
          <p:cNvSpPr>
            <a:spLocks noChangeAspect="1" noChangeArrowheads="1"/>
          </p:cNvSpPr>
          <p:nvPr/>
        </p:nvSpPr>
        <p:spPr bwMode="auto">
          <a:xfrm>
            <a:off x="26989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8" name="Oval 72"/>
          <p:cNvSpPr>
            <a:spLocks noChangeAspect="1" noChangeArrowheads="1"/>
          </p:cNvSpPr>
          <p:nvPr/>
        </p:nvSpPr>
        <p:spPr bwMode="auto">
          <a:xfrm>
            <a:off x="3613360" y="611094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Oval 73"/>
          <p:cNvSpPr>
            <a:spLocks noChangeAspect="1" noChangeArrowheads="1"/>
          </p:cNvSpPr>
          <p:nvPr/>
        </p:nvSpPr>
        <p:spPr bwMode="auto">
          <a:xfrm>
            <a:off x="3615355" y="51995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Oval 74"/>
          <p:cNvSpPr>
            <a:spLocks noChangeAspect="1" noChangeArrowheads="1"/>
          </p:cNvSpPr>
          <p:nvPr/>
        </p:nvSpPr>
        <p:spPr bwMode="auto">
          <a:xfrm>
            <a:off x="3613360" y="428264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93"/>
              <p:cNvSpPr txBox="1">
                <a:spLocks noChangeArrowheads="1"/>
              </p:cNvSpPr>
              <p:nvPr/>
            </p:nvSpPr>
            <p:spPr bwMode="auto">
              <a:xfrm>
                <a:off x="1970468" y="4346129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effectLst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0468" y="4346129"/>
                <a:ext cx="60747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50"/>
          <p:cNvSpPr>
            <a:spLocks noChangeAspect="1" noChangeArrowheads="1"/>
          </p:cNvSpPr>
          <p:nvPr/>
        </p:nvSpPr>
        <p:spPr bwMode="auto">
          <a:xfrm>
            <a:off x="45278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4" name="Oval 54"/>
          <p:cNvSpPr>
            <a:spLocks noChangeAspect="1" noChangeArrowheads="1"/>
          </p:cNvSpPr>
          <p:nvPr/>
        </p:nvSpPr>
        <p:spPr bwMode="auto">
          <a:xfrm>
            <a:off x="54422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5" name="Oval 58"/>
          <p:cNvSpPr>
            <a:spLocks noChangeAspect="1" noChangeArrowheads="1"/>
          </p:cNvSpPr>
          <p:nvPr/>
        </p:nvSpPr>
        <p:spPr bwMode="auto">
          <a:xfrm>
            <a:off x="63566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6" name="Oval 35"/>
          <p:cNvSpPr>
            <a:spLocks noChangeAspect="1" noChangeArrowheads="1"/>
          </p:cNvSpPr>
          <p:nvPr/>
        </p:nvSpPr>
        <p:spPr bwMode="auto">
          <a:xfrm>
            <a:off x="72710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7" name="Oval 66"/>
          <p:cNvSpPr>
            <a:spLocks noChangeAspect="1" noChangeArrowheads="1"/>
          </p:cNvSpPr>
          <p:nvPr/>
        </p:nvSpPr>
        <p:spPr bwMode="auto">
          <a:xfrm>
            <a:off x="17846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8" name="Oval 70"/>
          <p:cNvSpPr>
            <a:spLocks noChangeAspect="1" noChangeArrowheads="1"/>
          </p:cNvSpPr>
          <p:nvPr/>
        </p:nvSpPr>
        <p:spPr bwMode="auto">
          <a:xfrm>
            <a:off x="26990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9" name="Oval 74"/>
          <p:cNvSpPr>
            <a:spLocks noChangeAspect="1" noChangeArrowheads="1"/>
          </p:cNvSpPr>
          <p:nvPr/>
        </p:nvSpPr>
        <p:spPr bwMode="auto">
          <a:xfrm>
            <a:off x="3613460" y="337340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87"/>
              <p:cNvSpPr txBox="1">
                <a:spLocks noChangeArrowheads="1"/>
              </p:cNvSpPr>
              <p:nvPr/>
            </p:nvSpPr>
            <p:spPr bwMode="auto">
              <a:xfrm>
                <a:off x="6394101" y="3713921"/>
                <a:ext cx="55656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0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4101" y="3713921"/>
                <a:ext cx="55656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93"/>
              <p:cNvSpPr txBox="1">
                <a:spLocks noChangeArrowheads="1"/>
              </p:cNvSpPr>
              <p:nvPr/>
            </p:nvSpPr>
            <p:spPr bwMode="auto">
              <a:xfrm>
                <a:off x="693092" y="3553105"/>
                <a:ext cx="547943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effectLst/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effectLst/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dirty="0" smtClean="0">
                              <a:effectLst/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effectLst/>
                          <a:latin typeface="Cambria Math"/>
                        </a:rPr>
                        <m:t>scaling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effectLst/>
                          <a:latin typeface="Cambria Math"/>
                        </a:rPr>
                        <m:t>of</m:t>
                      </m:r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𝐾</m:t>
                      </m:r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effectLst/>
                          <a:latin typeface="Cambria Math"/>
                        </a:rPr>
                        <m:t>about</m:t>
                      </m:r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3200" dirty="0">
                  <a:effectLst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092" y="3553105"/>
                <a:ext cx="5479438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61"/>
          <p:cNvSpPr>
            <a:spLocks noChangeAspect="1" noChangeArrowheads="1"/>
          </p:cNvSpPr>
          <p:nvPr/>
        </p:nvSpPr>
        <p:spPr bwMode="auto">
          <a:xfrm>
            <a:off x="6355692" y="4283058"/>
            <a:ext cx="76200" cy="76200"/>
          </a:xfrm>
          <a:prstGeom prst="ellipse">
            <a:avLst/>
          </a:prstGeom>
          <a:solidFill>
            <a:srgbClr val="990099"/>
          </a:solidFill>
          <a:ln w="19050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87"/>
              <p:cNvSpPr txBox="1">
                <a:spLocks noChangeArrowheads="1"/>
              </p:cNvSpPr>
              <p:nvPr/>
            </p:nvSpPr>
            <p:spPr bwMode="auto">
              <a:xfrm>
                <a:off x="6786453" y="4611812"/>
                <a:ext cx="4397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6453" y="4611812"/>
                <a:ext cx="43973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62"/>
          <p:cNvSpPr>
            <a:spLocks noChangeAspect="1" noChangeArrowheads="1"/>
          </p:cNvSpPr>
          <p:nvPr/>
        </p:nvSpPr>
        <p:spPr bwMode="auto">
          <a:xfrm>
            <a:off x="6801953" y="4761797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5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812"/>
            <a:ext cx="8229600" cy="79324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Result: Approximate Feasibility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5249" y="1040851"/>
                <a:ext cx="9039225" cy="2981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i="1" dirty="0" smtClean="0">
                    <a:solidFill>
                      <a:srgbClr val="990099"/>
                    </a:solidFill>
                  </a:rPr>
                  <a:t>Algorithm:</a:t>
                </a: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r>
                      <a:rPr lang="en-US" sz="3200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3200" b="0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 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 </m:t>
                    </m:r>
                    <m:box>
                      <m:box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en-US" sz="3200" dirty="0" smtClean="0"/>
                  <a:t> the </a:t>
                </a:r>
                <a:r>
                  <a:rPr lang="en-US" sz="3200" dirty="0" smtClean="0">
                    <a:solidFill>
                      <a:srgbClr val="0000CC"/>
                    </a:solidFill>
                  </a:rPr>
                  <a:t>center of mass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3200" dirty="0" smtClean="0"/>
                  <a:t>,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dirty="0" smtClean="0"/>
                  <a:t>either </a:t>
                </a:r>
                <a:r>
                  <a:rPr lang="en-US" sz="3200" dirty="0" smtClean="0">
                    <a:solidFill>
                      <a:srgbClr val="0000CC"/>
                    </a:solidFill>
                  </a:rPr>
                  <a:t>(1)</a:t>
                </a:r>
                <a:r>
                  <a:rPr lang="en-US" sz="3200" dirty="0" smtClean="0"/>
                  <a:t> finds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990099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2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i="1" dirty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3200" i="1" dirty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in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scaling of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3200" dirty="0"/>
                  <a:t> about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sz="3200" dirty="0" smtClean="0"/>
                  <a:t>,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dirty="0" smtClean="0"/>
                  <a:t>or </a:t>
                </a:r>
                <a:r>
                  <a:rPr lang="en-US" sz="3200" dirty="0" smtClean="0">
                    <a:solidFill>
                      <a:srgbClr val="0000CC"/>
                    </a:solidFill>
                  </a:rPr>
                  <a:t>(2)</a:t>
                </a:r>
                <a:r>
                  <a:rPr lang="en-US" sz="3200" dirty="0" smtClean="0"/>
                  <a:t> decides that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3200" dirty="0" smtClean="0"/>
                  <a:t> is integer free,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dirty="0" smtClean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32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320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 smtClean="0"/>
                  <a:t> time, space and randomness.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9" y="1040851"/>
                <a:ext cx="9039225" cy="2981265"/>
              </a:xfrm>
              <a:prstGeom prst="rect">
                <a:avLst/>
              </a:prstGeom>
              <a:blipFill rotWithShape="1">
                <a:blip r:embed="rId2"/>
                <a:stretch>
                  <a:fillRect l="-1754" r="-742" b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utoShape 84"/>
          <p:cNvSpPr>
            <a:spLocks noChangeAspect="1" noChangeArrowheads="1"/>
          </p:cNvSpPr>
          <p:nvPr/>
        </p:nvSpPr>
        <p:spPr bwMode="auto">
          <a:xfrm rot="21041823">
            <a:off x="1292195" y="5481269"/>
            <a:ext cx="6714430" cy="1095026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" name="AutoShape 84"/>
          <p:cNvSpPr>
            <a:spLocks noChangeAspect="1" noChangeArrowheads="1"/>
          </p:cNvSpPr>
          <p:nvPr/>
        </p:nvSpPr>
        <p:spPr bwMode="auto">
          <a:xfrm rot="21041823">
            <a:off x="2391441" y="5537305"/>
            <a:ext cx="5155315" cy="840759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" name="Oval 49"/>
          <p:cNvSpPr>
            <a:spLocks noChangeAspect="1" noChangeArrowheads="1"/>
          </p:cNvSpPr>
          <p:nvPr/>
        </p:nvSpPr>
        <p:spPr bwMode="auto">
          <a:xfrm>
            <a:off x="4530879" y="612031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" name="Oval 50"/>
          <p:cNvSpPr>
            <a:spLocks noChangeAspect="1" noChangeArrowheads="1"/>
          </p:cNvSpPr>
          <p:nvPr/>
        </p:nvSpPr>
        <p:spPr bwMode="auto">
          <a:xfrm>
            <a:off x="4527760" y="520698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4" name="Oval 53"/>
          <p:cNvSpPr>
            <a:spLocks noChangeAspect="1" noChangeArrowheads="1"/>
          </p:cNvSpPr>
          <p:nvPr/>
        </p:nvSpPr>
        <p:spPr bwMode="auto">
          <a:xfrm>
            <a:off x="5444155" y="611919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" name="Oval 54"/>
          <p:cNvSpPr>
            <a:spLocks noChangeAspect="1" noChangeArrowheads="1"/>
          </p:cNvSpPr>
          <p:nvPr/>
        </p:nvSpPr>
        <p:spPr bwMode="auto">
          <a:xfrm>
            <a:off x="5442160" y="520698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7" name="Oval 57"/>
          <p:cNvSpPr>
            <a:spLocks noChangeAspect="1" noChangeArrowheads="1"/>
          </p:cNvSpPr>
          <p:nvPr/>
        </p:nvSpPr>
        <p:spPr bwMode="auto">
          <a:xfrm>
            <a:off x="6358555" y="612201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" name="Oval 58"/>
          <p:cNvSpPr>
            <a:spLocks noChangeAspect="1" noChangeArrowheads="1"/>
          </p:cNvSpPr>
          <p:nvPr/>
        </p:nvSpPr>
        <p:spPr bwMode="auto">
          <a:xfrm>
            <a:off x="6356560" y="520739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0" name="Oval 61"/>
          <p:cNvSpPr>
            <a:spLocks noChangeAspect="1" noChangeArrowheads="1"/>
          </p:cNvSpPr>
          <p:nvPr/>
        </p:nvSpPr>
        <p:spPr bwMode="auto">
          <a:xfrm>
            <a:off x="7270136" y="612978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" name="Oval 62"/>
          <p:cNvSpPr>
            <a:spLocks noChangeAspect="1" noChangeArrowheads="1"/>
          </p:cNvSpPr>
          <p:nvPr/>
        </p:nvSpPr>
        <p:spPr bwMode="auto">
          <a:xfrm>
            <a:off x="7270960" y="520739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3" name="Oval 65"/>
          <p:cNvSpPr>
            <a:spLocks noChangeAspect="1" noChangeArrowheads="1"/>
          </p:cNvSpPr>
          <p:nvPr/>
        </p:nvSpPr>
        <p:spPr bwMode="auto">
          <a:xfrm>
            <a:off x="1786555" y="612061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" name="Oval 66"/>
          <p:cNvSpPr>
            <a:spLocks noChangeAspect="1" noChangeArrowheads="1"/>
          </p:cNvSpPr>
          <p:nvPr/>
        </p:nvSpPr>
        <p:spPr bwMode="auto">
          <a:xfrm>
            <a:off x="1784560" y="52061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6" name="Oval 69"/>
          <p:cNvSpPr>
            <a:spLocks noChangeAspect="1" noChangeArrowheads="1"/>
          </p:cNvSpPr>
          <p:nvPr/>
        </p:nvSpPr>
        <p:spPr bwMode="auto">
          <a:xfrm>
            <a:off x="2700955" y="612061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" name="Oval 70"/>
          <p:cNvSpPr>
            <a:spLocks noChangeAspect="1" noChangeArrowheads="1"/>
          </p:cNvSpPr>
          <p:nvPr/>
        </p:nvSpPr>
        <p:spPr bwMode="auto">
          <a:xfrm>
            <a:off x="2698960" y="52061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9" name="Oval 73"/>
          <p:cNvSpPr>
            <a:spLocks noChangeAspect="1" noChangeArrowheads="1"/>
          </p:cNvSpPr>
          <p:nvPr/>
        </p:nvSpPr>
        <p:spPr bwMode="auto">
          <a:xfrm>
            <a:off x="3615355" y="612343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" name="Oval 74"/>
          <p:cNvSpPr>
            <a:spLocks noChangeAspect="1" noChangeArrowheads="1"/>
          </p:cNvSpPr>
          <p:nvPr/>
        </p:nvSpPr>
        <p:spPr bwMode="auto">
          <a:xfrm>
            <a:off x="3613360" y="520657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 Box 93"/>
              <p:cNvSpPr txBox="1">
                <a:spLocks noChangeArrowheads="1"/>
              </p:cNvSpPr>
              <p:nvPr/>
            </p:nvSpPr>
            <p:spPr bwMode="auto">
              <a:xfrm>
                <a:off x="1970468" y="5270054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effectLst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1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0468" y="5270054"/>
                <a:ext cx="6074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87"/>
              <p:cNvSpPr txBox="1">
                <a:spLocks noChangeArrowheads="1"/>
              </p:cNvSpPr>
              <p:nvPr/>
            </p:nvSpPr>
            <p:spPr bwMode="auto">
              <a:xfrm>
                <a:off x="5998003" y="5523456"/>
                <a:ext cx="4397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8003" y="5523456"/>
                <a:ext cx="43973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 Box 87"/>
              <p:cNvSpPr txBox="1">
                <a:spLocks noChangeArrowheads="1"/>
              </p:cNvSpPr>
              <p:nvPr/>
            </p:nvSpPr>
            <p:spPr bwMode="auto">
              <a:xfrm>
                <a:off x="6394101" y="4637846"/>
                <a:ext cx="46487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4101" y="4637846"/>
                <a:ext cx="46487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62"/>
          <p:cNvSpPr>
            <a:spLocks noChangeAspect="1" noChangeArrowheads="1"/>
          </p:cNvSpPr>
          <p:nvPr/>
        </p:nvSpPr>
        <p:spPr bwMode="auto">
          <a:xfrm>
            <a:off x="6013503" y="5673441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6" name="Oval 61"/>
          <p:cNvSpPr>
            <a:spLocks noChangeAspect="1" noChangeArrowheads="1"/>
          </p:cNvSpPr>
          <p:nvPr/>
        </p:nvSpPr>
        <p:spPr bwMode="auto">
          <a:xfrm>
            <a:off x="6355692" y="5206983"/>
            <a:ext cx="76200" cy="76200"/>
          </a:xfrm>
          <a:prstGeom prst="ellipse">
            <a:avLst/>
          </a:prstGeom>
          <a:solidFill>
            <a:srgbClr val="990099"/>
          </a:solidFill>
          <a:ln w="19050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0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14" grpId="0"/>
      <p:bldP spid="1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812"/>
            <a:ext cx="8229600" cy="79324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Result: Approximate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5249" y="1040851"/>
                <a:ext cx="9039225" cy="3828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i="1" dirty="0" smtClean="0">
                    <a:solidFill>
                      <a:srgbClr val="990099"/>
                    </a:solidFill>
                  </a:rPr>
                  <a:t>Algorithm:</a:t>
                </a: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r>
                      <a:rPr lang="en-US" sz="3200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3200" b="0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 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 </m:t>
                    </m:r>
                    <m:box>
                      <m:box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&lt;0, </m:t>
                    </m:r>
                  </m:oMath>
                </a14:m>
                <a:r>
                  <a:rPr lang="en-US" sz="3200" dirty="0" smtClean="0"/>
                  <a:t> objective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/>
                  <a:t>,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dirty="0" smtClean="0"/>
                  <a:t>either </a:t>
                </a:r>
                <a:r>
                  <a:rPr lang="en-US" sz="3200" dirty="0" smtClean="0">
                    <a:solidFill>
                      <a:srgbClr val="0000CC"/>
                    </a:solidFill>
                  </a:rPr>
                  <a:t>(1)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decides that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3200" dirty="0"/>
                  <a:t> is integer free </a:t>
                </a:r>
                <a:r>
                  <a:rPr lang="en-US" sz="3200" dirty="0" smtClean="0"/>
                  <a:t>or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dirty="0" smtClean="0">
                    <a:solidFill>
                      <a:srgbClr val="0000CC"/>
                    </a:solidFill>
                  </a:rPr>
                  <a:t>(</a:t>
                </a:r>
                <a:r>
                  <a:rPr lang="en-US" sz="3200" dirty="0">
                    <a:solidFill>
                      <a:srgbClr val="0000CC"/>
                    </a:solidFill>
                  </a:rPr>
                  <a:t>2)</a:t>
                </a:r>
                <a:r>
                  <a:rPr lang="en-US" sz="3200" dirty="0" smtClean="0"/>
                  <a:t> finds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990099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2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i="1" dirty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3200" i="1" dirty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in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(“blowup”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3200" dirty="0" smtClean="0"/>
                  <a:t>),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dirty="0" smtClean="0"/>
                  <a:t>satisfying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∩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ℤ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</m:func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990099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en-US" sz="3200" dirty="0" smtClean="0"/>
                  <a:t>,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dirty="0" smtClean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32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320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time, space, randomness.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9" y="1040851"/>
                <a:ext cx="9039225" cy="3828933"/>
              </a:xfrm>
              <a:prstGeom prst="rect">
                <a:avLst/>
              </a:prstGeom>
              <a:blipFill rotWithShape="1">
                <a:blip r:embed="rId2"/>
                <a:stretch>
                  <a:fillRect l="-1754" b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utoShape 84"/>
          <p:cNvSpPr>
            <a:spLocks noChangeAspect="1" noChangeArrowheads="1"/>
          </p:cNvSpPr>
          <p:nvPr/>
        </p:nvSpPr>
        <p:spPr bwMode="auto">
          <a:xfrm rot="21041823">
            <a:off x="1292195" y="5481269"/>
            <a:ext cx="6714430" cy="1095026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" name="AutoShape 84"/>
          <p:cNvSpPr>
            <a:spLocks noChangeAspect="1" noChangeArrowheads="1"/>
          </p:cNvSpPr>
          <p:nvPr/>
        </p:nvSpPr>
        <p:spPr bwMode="auto">
          <a:xfrm rot="21041823">
            <a:off x="2391441" y="5537305"/>
            <a:ext cx="5155315" cy="840759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" name="Oval 49"/>
          <p:cNvSpPr>
            <a:spLocks noChangeAspect="1" noChangeArrowheads="1"/>
          </p:cNvSpPr>
          <p:nvPr/>
        </p:nvSpPr>
        <p:spPr bwMode="auto">
          <a:xfrm>
            <a:off x="4530879" y="612031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" name="Oval 50"/>
          <p:cNvSpPr>
            <a:spLocks noChangeAspect="1" noChangeArrowheads="1"/>
          </p:cNvSpPr>
          <p:nvPr/>
        </p:nvSpPr>
        <p:spPr bwMode="auto">
          <a:xfrm>
            <a:off x="4527760" y="520698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4" name="Oval 53"/>
          <p:cNvSpPr>
            <a:spLocks noChangeAspect="1" noChangeArrowheads="1"/>
          </p:cNvSpPr>
          <p:nvPr/>
        </p:nvSpPr>
        <p:spPr bwMode="auto">
          <a:xfrm>
            <a:off x="5444155" y="611919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" name="Oval 54"/>
          <p:cNvSpPr>
            <a:spLocks noChangeAspect="1" noChangeArrowheads="1"/>
          </p:cNvSpPr>
          <p:nvPr/>
        </p:nvSpPr>
        <p:spPr bwMode="auto">
          <a:xfrm>
            <a:off x="5442160" y="520698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7" name="Oval 57"/>
          <p:cNvSpPr>
            <a:spLocks noChangeAspect="1" noChangeArrowheads="1"/>
          </p:cNvSpPr>
          <p:nvPr/>
        </p:nvSpPr>
        <p:spPr bwMode="auto">
          <a:xfrm>
            <a:off x="6358555" y="612201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" name="Oval 58"/>
          <p:cNvSpPr>
            <a:spLocks noChangeAspect="1" noChangeArrowheads="1"/>
          </p:cNvSpPr>
          <p:nvPr/>
        </p:nvSpPr>
        <p:spPr bwMode="auto">
          <a:xfrm>
            <a:off x="6356560" y="520739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0" name="Oval 61"/>
          <p:cNvSpPr>
            <a:spLocks noChangeAspect="1" noChangeArrowheads="1"/>
          </p:cNvSpPr>
          <p:nvPr/>
        </p:nvSpPr>
        <p:spPr bwMode="auto">
          <a:xfrm>
            <a:off x="7270136" y="612978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" name="Oval 62"/>
          <p:cNvSpPr>
            <a:spLocks noChangeAspect="1" noChangeArrowheads="1"/>
          </p:cNvSpPr>
          <p:nvPr/>
        </p:nvSpPr>
        <p:spPr bwMode="auto">
          <a:xfrm>
            <a:off x="7270960" y="520739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3" name="Oval 65"/>
          <p:cNvSpPr>
            <a:spLocks noChangeAspect="1" noChangeArrowheads="1"/>
          </p:cNvSpPr>
          <p:nvPr/>
        </p:nvSpPr>
        <p:spPr bwMode="auto">
          <a:xfrm>
            <a:off x="1786555" y="612061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" name="Oval 66"/>
          <p:cNvSpPr>
            <a:spLocks noChangeAspect="1" noChangeArrowheads="1"/>
          </p:cNvSpPr>
          <p:nvPr/>
        </p:nvSpPr>
        <p:spPr bwMode="auto">
          <a:xfrm>
            <a:off x="1784560" y="52061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6" name="Oval 69"/>
          <p:cNvSpPr>
            <a:spLocks noChangeAspect="1" noChangeArrowheads="1"/>
          </p:cNvSpPr>
          <p:nvPr/>
        </p:nvSpPr>
        <p:spPr bwMode="auto">
          <a:xfrm>
            <a:off x="2700955" y="612061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" name="Oval 70"/>
          <p:cNvSpPr>
            <a:spLocks noChangeAspect="1" noChangeArrowheads="1"/>
          </p:cNvSpPr>
          <p:nvPr/>
        </p:nvSpPr>
        <p:spPr bwMode="auto">
          <a:xfrm>
            <a:off x="2698960" y="52061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9" name="Oval 73"/>
          <p:cNvSpPr>
            <a:spLocks noChangeAspect="1" noChangeArrowheads="1"/>
          </p:cNvSpPr>
          <p:nvPr/>
        </p:nvSpPr>
        <p:spPr bwMode="auto">
          <a:xfrm>
            <a:off x="3615355" y="612343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" name="Oval 74"/>
          <p:cNvSpPr>
            <a:spLocks noChangeAspect="1" noChangeArrowheads="1"/>
          </p:cNvSpPr>
          <p:nvPr/>
        </p:nvSpPr>
        <p:spPr bwMode="auto">
          <a:xfrm>
            <a:off x="3613360" y="520657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 Box 93"/>
              <p:cNvSpPr txBox="1">
                <a:spLocks noChangeArrowheads="1"/>
              </p:cNvSpPr>
              <p:nvPr/>
            </p:nvSpPr>
            <p:spPr bwMode="auto">
              <a:xfrm>
                <a:off x="1970468" y="5270054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effectLst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1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0468" y="5270054"/>
                <a:ext cx="6074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 Box 87"/>
              <p:cNvSpPr txBox="1">
                <a:spLocks noChangeArrowheads="1"/>
              </p:cNvSpPr>
              <p:nvPr/>
            </p:nvSpPr>
            <p:spPr bwMode="auto">
              <a:xfrm>
                <a:off x="6394101" y="4637846"/>
                <a:ext cx="46487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4101" y="4637846"/>
                <a:ext cx="46487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Oval 61"/>
          <p:cNvSpPr>
            <a:spLocks noChangeAspect="1" noChangeArrowheads="1"/>
          </p:cNvSpPr>
          <p:nvPr/>
        </p:nvSpPr>
        <p:spPr bwMode="auto">
          <a:xfrm>
            <a:off x="6355692" y="5206983"/>
            <a:ext cx="76200" cy="76200"/>
          </a:xfrm>
          <a:prstGeom prst="ellipse">
            <a:avLst/>
          </a:prstGeom>
          <a:solidFill>
            <a:srgbClr val="990099"/>
          </a:solidFill>
          <a:ln w="19050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591514" y="6204246"/>
            <a:ext cx="620860" cy="523875"/>
            <a:chOff x="6591514" y="6204246"/>
            <a:chExt cx="620860" cy="523875"/>
          </a:xfrm>
        </p:grpSpPr>
        <p:sp>
          <p:nvSpPr>
            <p:cNvPr id="25" name="Line 71"/>
            <p:cNvSpPr>
              <a:spLocks noChangeShapeType="1"/>
            </p:cNvSpPr>
            <p:nvPr/>
          </p:nvSpPr>
          <p:spPr bwMode="auto">
            <a:xfrm>
              <a:off x="6591514" y="6207058"/>
              <a:ext cx="106272" cy="46687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6769036" y="6204246"/>
                  <a:ext cx="443338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6" name="Text 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69036" y="6204246"/>
                  <a:ext cx="443338" cy="5238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464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02084 -0.1402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14" grpId="0"/>
      <p:bldP spid="1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812"/>
            <a:ext cx="8229600" cy="79324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Center of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85825" y="828674"/>
                <a:ext cx="7972425" cy="338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Convex body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Center of Mass:</a:t>
                </a:r>
                <a14:m>
                  <m:oMath xmlns:m="http://schemas.openxmlformats.org/officeDocument/2006/math">
                    <m:r>
                      <a:rPr lang="en-US" sz="3200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  <m:sup/>
                      <m:e>
                        <m: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nary>
                    <m:box>
                      <m:boxPr>
                        <m:ctrlP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vol</m:t>
                            </m:r>
                            <m:r>
                              <a:rPr lang="en-US" sz="3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  <m:r>
                              <a:rPr lang="en-US" sz="3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box>
                  </m:oMath>
                </a14:m>
                <a:endParaRPr lang="en-US" sz="32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Algorithm: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≈</m:t>
                    </m:r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box>
                      <m:box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box>
                    <m:nary>
                      <m:naryPr>
                        <m:chr m:val="∑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 smtClean="0"/>
                  <a:t> </a:t>
                </a:r>
                <a:br>
                  <a:rPr lang="en-US" sz="32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 are </a:t>
                </a:r>
                <a:r>
                  <a:rPr lang="en-US" sz="3200" dirty="0" err="1" smtClean="0"/>
                  <a:t>iid</a:t>
                </a:r>
                <a:r>
                  <a:rPr lang="en-US" sz="3200" dirty="0" smtClean="0"/>
                  <a:t> uniform from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[Dyer-Frieze-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Kannan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89]</a:t>
                </a:r>
                <a:r>
                  <a:rPr lang="en-US" sz="3200" dirty="0" smtClean="0"/>
                  <a:t>.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828674"/>
                <a:ext cx="7972425" cy="3384132"/>
              </a:xfrm>
              <a:prstGeom prst="rect">
                <a:avLst/>
              </a:prstGeom>
              <a:blipFill rotWithShape="1">
                <a:blip r:embed="rId2"/>
                <a:stretch>
                  <a:fillRect l="-1911" b="-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utoShape 90"/>
          <p:cNvSpPr>
            <a:spLocks noChangeAspect="1" noChangeArrowheads="1"/>
          </p:cNvSpPr>
          <p:nvPr/>
        </p:nvSpPr>
        <p:spPr bwMode="auto">
          <a:xfrm rot="20116484">
            <a:off x="2703121" y="4482919"/>
            <a:ext cx="4354872" cy="1858308"/>
          </a:xfrm>
          <a:custGeom>
            <a:avLst/>
            <a:gdLst>
              <a:gd name="connsiteX0" fmla="*/ 0 w 3506788"/>
              <a:gd name="connsiteY0" fmla="*/ 676275 h 1352550"/>
              <a:gd name="connsiteX1" fmla="*/ 876696 w 3506788"/>
              <a:gd name="connsiteY1" fmla="*/ 0 h 1352550"/>
              <a:gd name="connsiteX2" fmla="*/ 2630092 w 3506788"/>
              <a:gd name="connsiteY2" fmla="*/ 0 h 1352550"/>
              <a:gd name="connsiteX3" fmla="*/ 3506788 w 3506788"/>
              <a:gd name="connsiteY3" fmla="*/ 676275 h 1352550"/>
              <a:gd name="connsiteX4" fmla="*/ 2630092 w 3506788"/>
              <a:gd name="connsiteY4" fmla="*/ 1352550 h 1352550"/>
              <a:gd name="connsiteX5" fmla="*/ 876696 w 3506788"/>
              <a:gd name="connsiteY5" fmla="*/ 1352550 h 1352550"/>
              <a:gd name="connsiteX6" fmla="*/ 0 w 3506788"/>
              <a:gd name="connsiteY6" fmla="*/ 676275 h 1352550"/>
              <a:gd name="connsiteX0" fmla="*/ 0 w 3506788"/>
              <a:gd name="connsiteY0" fmla="*/ 676275 h 1352550"/>
              <a:gd name="connsiteX1" fmla="*/ 876696 w 3506788"/>
              <a:gd name="connsiteY1" fmla="*/ 0 h 1352550"/>
              <a:gd name="connsiteX2" fmla="*/ 3506788 w 3506788"/>
              <a:gd name="connsiteY2" fmla="*/ 676275 h 1352550"/>
              <a:gd name="connsiteX3" fmla="*/ 2630092 w 3506788"/>
              <a:gd name="connsiteY3" fmla="*/ 1352550 h 1352550"/>
              <a:gd name="connsiteX4" fmla="*/ 876696 w 3506788"/>
              <a:gd name="connsiteY4" fmla="*/ 1352550 h 1352550"/>
              <a:gd name="connsiteX5" fmla="*/ 0 w 3506788"/>
              <a:gd name="connsiteY5" fmla="*/ 676275 h 1352550"/>
              <a:gd name="connsiteX0" fmla="*/ 0 w 3506788"/>
              <a:gd name="connsiteY0" fmla="*/ 676275 h 1352550"/>
              <a:gd name="connsiteX1" fmla="*/ 876696 w 3506788"/>
              <a:gd name="connsiteY1" fmla="*/ 0 h 1352550"/>
              <a:gd name="connsiteX2" fmla="*/ 3506788 w 3506788"/>
              <a:gd name="connsiteY2" fmla="*/ 676275 h 1352550"/>
              <a:gd name="connsiteX3" fmla="*/ 876696 w 3506788"/>
              <a:gd name="connsiteY3" fmla="*/ 1352550 h 1352550"/>
              <a:gd name="connsiteX4" fmla="*/ 0 w 3506788"/>
              <a:gd name="connsiteY4" fmla="*/ 676275 h 1352550"/>
              <a:gd name="connsiteX0" fmla="*/ 0 w 3506788"/>
              <a:gd name="connsiteY0" fmla="*/ 1086565 h 1762840"/>
              <a:gd name="connsiteX1" fmla="*/ 1443136 w 3506788"/>
              <a:gd name="connsiteY1" fmla="*/ 0 h 1762840"/>
              <a:gd name="connsiteX2" fmla="*/ 3506788 w 3506788"/>
              <a:gd name="connsiteY2" fmla="*/ 1086565 h 1762840"/>
              <a:gd name="connsiteX3" fmla="*/ 876696 w 3506788"/>
              <a:gd name="connsiteY3" fmla="*/ 1762840 h 1762840"/>
              <a:gd name="connsiteX4" fmla="*/ 0 w 3506788"/>
              <a:gd name="connsiteY4" fmla="*/ 1086565 h 1762840"/>
              <a:gd name="connsiteX0" fmla="*/ 0 w 3506788"/>
              <a:gd name="connsiteY0" fmla="*/ 1086565 h 2293752"/>
              <a:gd name="connsiteX1" fmla="*/ 1443136 w 3506788"/>
              <a:gd name="connsiteY1" fmla="*/ 0 h 2293752"/>
              <a:gd name="connsiteX2" fmla="*/ 3506788 w 3506788"/>
              <a:gd name="connsiteY2" fmla="*/ 1086565 h 2293752"/>
              <a:gd name="connsiteX3" fmla="*/ 1596964 w 3506788"/>
              <a:gd name="connsiteY3" fmla="*/ 2293752 h 2293752"/>
              <a:gd name="connsiteX4" fmla="*/ 0 w 3506788"/>
              <a:gd name="connsiteY4" fmla="*/ 1086565 h 2293752"/>
              <a:gd name="connsiteX0" fmla="*/ 0 w 3506788"/>
              <a:gd name="connsiteY0" fmla="*/ 1086565 h 2636822"/>
              <a:gd name="connsiteX1" fmla="*/ 1443136 w 3506788"/>
              <a:gd name="connsiteY1" fmla="*/ 0 h 2636822"/>
              <a:gd name="connsiteX2" fmla="*/ 3506788 w 3506788"/>
              <a:gd name="connsiteY2" fmla="*/ 1086565 h 2636822"/>
              <a:gd name="connsiteX3" fmla="*/ 2592484 w 3506788"/>
              <a:gd name="connsiteY3" fmla="*/ 2636822 h 2636822"/>
              <a:gd name="connsiteX4" fmla="*/ 0 w 3506788"/>
              <a:gd name="connsiteY4" fmla="*/ 1086565 h 2636822"/>
              <a:gd name="connsiteX0" fmla="*/ 0 w 3506788"/>
              <a:gd name="connsiteY0" fmla="*/ 810719 h 2360976"/>
              <a:gd name="connsiteX1" fmla="*/ 949091 w 3506788"/>
              <a:gd name="connsiteY1" fmla="*/ 0 h 2360976"/>
              <a:gd name="connsiteX2" fmla="*/ 3506788 w 3506788"/>
              <a:gd name="connsiteY2" fmla="*/ 810719 h 2360976"/>
              <a:gd name="connsiteX3" fmla="*/ 2592484 w 3506788"/>
              <a:gd name="connsiteY3" fmla="*/ 2360976 h 2360976"/>
              <a:gd name="connsiteX4" fmla="*/ 0 w 3506788"/>
              <a:gd name="connsiteY4" fmla="*/ 810719 h 2360976"/>
              <a:gd name="connsiteX0" fmla="*/ 0 w 3506788"/>
              <a:gd name="connsiteY0" fmla="*/ 810719 h 2302584"/>
              <a:gd name="connsiteX1" fmla="*/ 949091 w 3506788"/>
              <a:gd name="connsiteY1" fmla="*/ 0 h 2302584"/>
              <a:gd name="connsiteX2" fmla="*/ 3506788 w 3506788"/>
              <a:gd name="connsiteY2" fmla="*/ 810719 h 2302584"/>
              <a:gd name="connsiteX3" fmla="*/ 2420131 w 3506788"/>
              <a:gd name="connsiteY3" fmla="*/ 2302584 h 2302584"/>
              <a:gd name="connsiteX4" fmla="*/ 0 w 3506788"/>
              <a:gd name="connsiteY4" fmla="*/ 810719 h 2302584"/>
              <a:gd name="connsiteX0" fmla="*/ 0 w 3506788"/>
              <a:gd name="connsiteY0" fmla="*/ 810719 h 1858308"/>
              <a:gd name="connsiteX1" fmla="*/ 949091 w 3506788"/>
              <a:gd name="connsiteY1" fmla="*/ 0 h 1858308"/>
              <a:gd name="connsiteX2" fmla="*/ 3506788 w 3506788"/>
              <a:gd name="connsiteY2" fmla="*/ 810719 h 1858308"/>
              <a:gd name="connsiteX3" fmla="*/ 1523646 w 3506788"/>
              <a:gd name="connsiteY3" fmla="*/ 1858308 h 1858308"/>
              <a:gd name="connsiteX4" fmla="*/ 0 w 3506788"/>
              <a:gd name="connsiteY4" fmla="*/ 810719 h 1858308"/>
              <a:gd name="connsiteX0" fmla="*/ 0 w 4283041"/>
              <a:gd name="connsiteY0" fmla="*/ 810719 h 1858308"/>
              <a:gd name="connsiteX1" fmla="*/ 949091 w 4283041"/>
              <a:gd name="connsiteY1" fmla="*/ 0 h 1858308"/>
              <a:gd name="connsiteX2" fmla="*/ 4283041 w 4283041"/>
              <a:gd name="connsiteY2" fmla="*/ 696285 h 1858308"/>
              <a:gd name="connsiteX3" fmla="*/ 1523646 w 4283041"/>
              <a:gd name="connsiteY3" fmla="*/ 1858308 h 1858308"/>
              <a:gd name="connsiteX4" fmla="*/ 0 w 4283041"/>
              <a:gd name="connsiteY4" fmla="*/ 810719 h 1858308"/>
              <a:gd name="connsiteX0" fmla="*/ 0 w 4354872"/>
              <a:gd name="connsiteY0" fmla="*/ 810719 h 1858308"/>
              <a:gd name="connsiteX1" fmla="*/ 949091 w 4354872"/>
              <a:gd name="connsiteY1" fmla="*/ 0 h 1858308"/>
              <a:gd name="connsiteX2" fmla="*/ 4354872 w 4354872"/>
              <a:gd name="connsiteY2" fmla="*/ 676930 h 1858308"/>
              <a:gd name="connsiteX3" fmla="*/ 1523646 w 4354872"/>
              <a:gd name="connsiteY3" fmla="*/ 1858308 h 1858308"/>
              <a:gd name="connsiteX4" fmla="*/ 0 w 4354872"/>
              <a:gd name="connsiteY4" fmla="*/ 810719 h 185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872" h="1858308">
                <a:moveTo>
                  <a:pt x="0" y="810719"/>
                </a:moveTo>
                <a:lnTo>
                  <a:pt x="949091" y="0"/>
                </a:lnTo>
                <a:lnTo>
                  <a:pt x="4354872" y="676930"/>
                </a:lnTo>
                <a:lnTo>
                  <a:pt x="1523646" y="1858308"/>
                </a:lnTo>
                <a:lnTo>
                  <a:pt x="0" y="81071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4254242" y="5518371"/>
                <a:ext cx="4397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4242" y="5518371"/>
                <a:ext cx="43973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49"/>
          <p:cNvSpPr>
            <a:spLocks noChangeAspect="1" noChangeArrowheads="1"/>
          </p:cNvSpPr>
          <p:nvPr/>
        </p:nvSpPr>
        <p:spPr bwMode="auto">
          <a:xfrm>
            <a:off x="4426800" y="5491383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93"/>
              <p:cNvSpPr txBox="1">
                <a:spLocks noChangeArrowheads="1"/>
              </p:cNvSpPr>
              <p:nvPr/>
            </p:nvSpPr>
            <p:spPr bwMode="auto">
              <a:xfrm>
                <a:off x="5904167" y="507147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4167" y="5071478"/>
                <a:ext cx="60747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3073212" y="5816497"/>
            <a:ext cx="609334" cy="550208"/>
            <a:chOff x="3032162" y="5664420"/>
            <a:chExt cx="609334" cy="550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0933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09334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804795" y="5180688"/>
            <a:ext cx="617605" cy="550208"/>
            <a:chOff x="3032162" y="5664420"/>
            <a:chExt cx="617605" cy="550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66695" y="5871275"/>
            <a:ext cx="617605" cy="550208"/>
            <a:chOff x="3032162" y="5664420"/>
            <a:chExt cx="617605" cy="550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224457" y="4902113"/>
            <a:ext cx="617605" cy="550208"/>
            <a:chOff x="3032162" y="5664420"/>
            <a:chExt cx="617605" cy="550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566529" y="4782880"/>
            <a:ext cx="617605" cy="550208"/>
            <a:chOff x="3032162" y="5664420"/>
            <a:chExt cx="617605" cy="550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7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739087" y="5424255"/>
            <a:ext cx="617605" cy="550208"/>
            <a:chOff x="3032162" y="5664420"/>
            <a:chExt cx="617605" cy="550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0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692462" y="4456977"/>
            <a:ext cx="617605" cy="523220"/>
            <a:chOff x="2765462" y="5596158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765462" y="5596158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9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65462" y="5596158"/>
                  <a:ext cx="617605" cy="5232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61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90"/>
          <p:cNvSpPr>
            <a:spLocks noChangeAspect="1" noChangeArrowheads="1"/>
          </p:cNvSpPr>
          <p:nvPr/>
        </p:nvSpPr>
        <p:spPr bwMode="auto">
          <a:xfrm rot="9318837">
            <a:off x="1874228" y="4737368"/>
            <a:ext cx="4354872" cy="1858308"/>
          </a:xfrm>
          <a:custGeom>
            <a:avLst/>
            <a:gdLst>
              <a:gd name="connsiteX0" fmla="*/ 0 w 3506788"/>
              <a:gd name="connsiteY0" fmla="*/ 676275 h 1352550"/>
              <a:gd name="connsiteX1" fmla="*/ 876696 w 3506788"/>
              <a:gd name="connsiteY1" fmla="*/ 0 h 1352550"/>
              <a:gd name="connsiteX2" fmla="*/ 2630092 w 3506788"/>
              <a:gd name="connsiteY2" fmla="*/ 0 h 1352550"/>
              <a:gd name="connsiteX3" fmla="*/ 3506788 w 3506788"/>
              <a:gd name="connsiteY3" fmla="*/ 676275 h 1352550"/>
              <a:gd name="connsiteX4" fmla="*/ 2630092 w 3506788"/>
              <a:gd name="connsiteY4" fmla="*/ 1352550 h 1352550"/>
              <a:gd name="connsiteX5" fmla="*/ 876696 w 3506788"/>
              <a:gd name="connsiteY5" fmla="*/ 1352550 h 1352550"/>
              <a:gd name="connsiteX6" fmla="*/ 0 w 3506788"/>
              <a:gd name="connsiteY6" fmla="*/ 676275 h 1352550"/>
              <a:gd name="connsiteX0" fmla="*/ 0 w 3506788"/>
              <a:gd name="connsiteY0" fmla="*/ 676275 h 1352550"/>
              <a:gd name="connsiteX1" fmla="*/ 876696 w 3506788"/>
              <a:gd name="connsiteY1" fmla="*/ 0 h 1352550"/>
              <a:gd name="connsiteX2" fmla="*/ 3506788 w 3506788"/>
              <a:gd name="connsiteY2" fmla="*/ 676275 h 1352550"/>
              <a:gd name="connsiteX3" fmla="*/ 2630092 w 3506788"/>
              <a:gd name="connsiteY3" fmla="*/ 1352550 h 1352550"/>
              <a:gd name="connsiteX4" fmla="*/ 876696 w 3506788"/>
              <a:gd name="connsiteY4" fmla="*/ 1352550 h 1352550"/>
              <a:gd name="connsiteX5" fmla="*/ 0 w 3506788"/>
              <a:gd name="connsiteY5" fmla="*/ 676275 h 1352550"/>
              <a:gd name="connsiteX0" fmla="*/ 0 w 3506788"/>
              <a:gd name="connsiteY0" fmla="*/ 676275 h 1352550"/>
              <a:gd name="connsiteX1" fmla="*/ 876696 w 3506788"/>
              <a:gd name="connsiteY1" fmla="*/ 0 h 1352550"/>
              <a:gd name="connsiteX2" fmla="*/ 3506788 w 3506788"/>
              <a:gd name="connsiteY2" fmla="*/ 676275 h 1352550"/>
              <a:gd name="connsiteX3" fmla="*/ 876696 w 3506788"/>
              <a:gd name="connsiteY3" fmla="*/ 1352550 h 1352550"/>
              <a:gd name="connsiteX4" fmla="*/ 0 w 3506788"/>
              <a:gd name="connsiteY4" fmla="*/ 676275 h 1352550"/>
              <a:gd name="connsiteX0" fmla="*/ 0 w 3506788"/>
              <a:gd name="connsiteY0" fmla="*/ 1086565 h 1762840"/>
              <a:gd name="connsiteX1" fmla="*/ 1443136 w 3506788"/>
              <a:gd name="connsiteY1" fmla="*/ 0 h 1762840"/>
              <a:gd name="connsiteX2" fmla="*/ 3506788 w 3506788"/>
              <a:gd name="connsiteY2" fmla="*/ 1086565 h 1762840"/>
              <a:gd name="connsiteX3" fmla="*/ 876696 w 3506788"/>
              <a:gd name="connsiteY3" fmla="*/ 1762840 h 1762840"/>
              <a:gd name="connsiteX4" fmla="*/ 0 w 3506788"/>
              <a:gd name="connsiteY4" fmla="*/ 1086565 h 1762840"/>
              <a:gd name="connsiteX0" fmla="*/ 0 w 3506788"/>
              <a:gd name="connsiteY0" fmla="*/ 1086565 h 2293752"/>
              <a:gd name="connsiteX1" fmla="*/ 1443136 w 3506788"/>
              <a:gd name="connsiteY1" fmla="*/ 0 h 2293752"/>
              <a:gd name="connsiteX2" fmla="*/ 3506788 w 3506788"/>
              <a:gd name="connsiteY2" fmla="*/ 1086565 h 2293752"/>
              <a:gd name="connsiteX3" fmla="*/ 1596964 w 3506788"/>
              <a:gd name="connsiteY3" fmla="*/ 2293752 h 2293752"/>
              <a:gd name="connsiteX4" fmla="*/ 0 w 3506788"/>
              <a:gd name="connsiteY4" fmla="*/ 1086565 h 2293752"/>
              <a:gd name="connsiteX0" fmla="*/ 0 w 3506788"/>
              <a:gd name="connsiteY0" fmla="*/ 1086565 h 2636822"/>
              <a:gd name="connsiteX1" fmla="*/ 1443136 w 3506788"/>
              <a:gd name="connsiteY1" fmla="*/ 0 h 2636822"/>
              <a:gd name="connsiteX2" fmla="*/ 3506788 w 3506788"/>
              <a:gd name="connsiteY2" fmla="*/ 1086565 h 2636822"/>
              <a:gd name="connsiteX3" fmla="*/ 2592484 w 3506788"/>
              <a:gd name="connsiteY3" fmla="*/ 2636822 h 2636822"/>
              <a:gd name="connsiteX4" fmla="*/ 0 w 3506788"/>
              <a:gd name="connsiteY4" fmla="*/ 1086565 h 2636822"/>
              <a:gd name="connsiteX0" fmla="*/ 0 w 3506788"/>
              <a:gd name="connsiteY0" fmla="*/ 810719 h 2360976"/>
              <a:gd name="connsiteX1" fmla="*/ 949091 w 3506788"/>
              <a:gd name="connsiteY1" fmla="*/ 0 h 2360976"/>
              <a:gd name="connsiteX2" fmla="*/ 3506788 w 3506788"/>
              <a:gd name="connsiteY2" fmla="*/ 810719 h 2360976"/>
              <a:gd name="connsiteX3" fmla="*/ 2592484 w 3506788"/>
              <a:gd name="connsiteY3" fmla="*/ 2360976 h 2360976"/>
              <a:gd name="connsiteX4" fmla="*/ 0 w 3506788"/>
              <a:gd name="connsiteY4" fmla="*/ 810719 h 2360976"/>
              <a:gd name="connsiteX0" fmla="*/ 0 w 3506788"/>
              <a:gd name="connsiteY0" fmla="*/ 810719 h 2302584"/>
              <a:gd name="connsiteX1" fmla="*/ 949091 w 3506788"/>
              <a:gd name="connsiteY1" fmla="*/ 0 h 2302584"/>
              <a:gd name="connsiteX2" fmla="*/ 3506788 w 3506788"/>
              <a:gd name="connsiteY2" fmla="*/ 810719 h 2302584"/>
              <a:gd name="connsiteX3" fmla="*/ 2420131 w 3506788"/>
              <a:gd name="connsiteY3" fmla="*/ 2302584 h 2302584"/>
              <a:gd name="connsiteX4" fmla="*/ 0 w 3506788"/>
              <a:gd name="connsiteY4" fmla="*/ 810719 h 2302584"/>
              <a:gd name="connsiteX0" fmla="*/ 0 w 3506788"/>
              <a:gd name="connsiteY0" fmla="*/ 810719 h 1858308"/>
              <a:gd name="connsiteX1" fmla="*/ 949091 w 3506788"/>
              <a:gd name="connsiteY1" fmla="*/ 0 h 1858308"/>
              <a:gd name="connsiteX2" fmla="*/ 3506788 w 3506788"/>
              <a:gd name="connsiteY2" fmla="*/ 810719 h 1858308"/>
              <a:gd name="connsiteX3" fmla="*/ 1523646 w 3506788"/>
              <a:gd name="connsiteY3" fmla="*/ 1858308 h 1858308"/>
              <a:gd name="connsiteX4" fmla="*/ 0 w 3506788"/>
              <a:gd name="connsiteY4" fmla="*/ 810719 h 1858308"/>
              <a:gd name="connsiteX0" fmla="*/ 0 w 4283041"/>
              <a:gd name="connsiteY0" fmla="*/ 810719 h 1858308"/>
              <a:gd name="connsiteX1" fmla="*/ 949091 w 4283041"/>
              <a:gd name="connsiteY1" fmla="*/ 0 h 1858308"/>
              <a:gd name="connsiteX2" fmla="*/ 4283041 w 4283041"/>
              <a:gd name="connsiteY2" fmla="*/ 696285 h 1858308"/>
              <a:gd name="connsiteX3" fmla="*/ 1523646 w 4283041"/>
              <a:gd name="connsiteY3" fmla="*/ 1858308 h 1858308"/>
              <a:gd name="connsiteX4" fmla="*/ 0 w 4283041"/>
              <a:gd name="connsiteY4" fmla="*/ 810719 h 1858308"/>
              <a:gd name="connsiteX0" fmla="*/ 0 w 4354872"/>
              <a:gd name="connsiteY0" fmla="*/ 810719 h 1858308"/>
              <a:gd name="connsiteX1" fmla="*/ 949091 w 4354872"/>
              <a:gd name="connsiteY1" fmla="*/ 0 h 1858308"/>
              <a:gd name="connsiteX2" fmla="*/ 4354872 w 4354872"/>
              <a:gd name="connsiteY2" fmla="*/ 676930 h 1858308"/>
              <a:gd name="connsiteX3" fmla="*/ 1523646 w 4354872"/>
              <a:gd name="connsiteY3" fmla="*/ 1858308 h 1858308"/>
              <a:gd name="connsiteX4" fmla="*/ 0 w 4354872"/>
              <a:gd name="connsiteY4" fmla="*/ 810719 h 185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872" h="1858308">
                <a:moveTo>
                  <a:pt x="0" y="810719"/>
                </a:moveTo>
                <a:lnTo>
                  <a:pt x="949091" y="0"/>
                </a:lnTo>
                <a:lnTo>
                  <a:pt x="4354872" y="676930"/>
                </a:lnTo>
                <a:lnTo>
                  <a:pt x="1523646" y="1858308"/>
                </a:lnTo>
                <a:lnTo>
                  <a:pt x="0" y="81071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812"/>
            <a:ext cx="8229600" cy="79324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Center of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85825" y="828674"/>
                <a:ext cx="7972425" cy="3271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Convex body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Center of Mass:</a:t>
                </a:r>
                <a14:m>
                  <m:oMath xmlns:m="http://schemas.openxmlformats.org/officeDocument/2006/math">
                    <m:r>
                      <a:rPr lang="en-US" sz="3200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  <m:sup/>
                      <m:e>
                        <m: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nary>
                    <m:box>
                      <m:boxPr>
                        <m:ctrlP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vol</m:t>
                            </m:r>
                            <m:r>
                              <a:rPr lang="en-US" sz="3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  <m:r>
                              <a:rPr lang="en-US" sz="3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box>
                  </m:oMath>
                </a14:m>
                <a:endParaRPr lang="en-US" sz="32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Crucial Property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Milman-Pajor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`00]: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/>
                      </a:rPr>
                      <m:t>vol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∩2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(near symmetry)</a:t>
                </a:r>
                <a:endParaRPr lang="en-US" sz="3200" dirty="0" smtClean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828674"/>
                <a:ext cx="7972425" cy="3271858"/>
              </a:xfrm>
              <a:prstGeom prst="rect">
                <a:avLst/>
              </a:prstGeom>
              <a:blipFill rotWithShape="1">
                <a:blip r:embed="rId2"/>
                <a:stretch>
                  <a:fillRect l="-1911" b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utoShape 90"/>
          <p:cNvSpPr>
            <a:spLocks noChangeAspect="1" noChangeArrowheads="1"/>
          </p:cNvSpPr>
          <p:nvPr/>
        </p:nvSpPr>
        <p:spPr bwMode="auto">
          <a:xfrm rot="20116484">
            <a:off x="2703121" y="4482919"/>
            <a:ext cx="4354872" cy="1858308"/>
          </a:xfrm>
          <a:custGeom>
            <a:avLst/>
            <a:gdLst>
              <a:gd name="connsiteX0" fmla="*/ 0 w 3506788"/>
              <a:gd name="connsiteY0" fmla="*/ 676275 h 1352550"/>
              <a:gd name="connsiteX1" fmla="*/ 876696 w 3506788"/>
              <a:gd name="connsiteY1" fmla="*/ 0 h 1352550"/>
              <a:gd name="connsiteX2" fmla="*/ 2630092 w 3506788"/>
              <a:gd name="connsiteY2" fmla="*/ 0 h 1352550"/>
              <a:gd name="connsiteX3" fmla="*/ 3506788 w 3506788"/>
              <a:gd name="connsiteY3" fmla="*/ 676275 h 1352550"/>
              <a:gd name="connsiteX4" fmla="*/ 2630092 w 3506788"/>
              <a:gd name="connsiteY4" fmla="*/ 1352550 h 1352550"/>
              <a:gd name="connsiteX5" fmla="*/ 876696 w 3506788"/>
              <a:gd name="connsiteY5" fmla="*/ 1352550 h 1352550"/>
              <a:gd name="connsiteX6" fmla="*/ 0 w 3506788"/>
              <a:gd name="connsiteY6" fmla="*/ 676275 h 1352550"/>
              <a:gd name="connsiteX0" fmla="*/ 0 w 3506788"/>
              <a:gd name="connsiteY0" fmla="*/ 676275 h 1352550"/>
              <a:gd name="connsiteX1" fmla="*/ 876696 w 3506788"/>
              <a:gd name="connsiteY1" fmla="*/ 0 h 1352550"/>
              <a:gd name="connsiteX2" fmla="*/ 3506788 w 3506788"/>
              <a:gd name="connsiteY2" fmla="*/ 676275 h 1352550"/>
              <a:gd name="connsiteX3" fmla="*/ 2630092 w 3506788"/>
              <a:gd name="connsiteY3" fmla="*/ 1352550 h 1352550"/>
              <a:gd name="connsiteX4" fmla="*/ 876696 w 3506788"/>
              <a:gd name="connsiteY4" fmla="*/ 1352550 h 1352550"/>
              <a:gd name="connsiteX5" fmla="*/ 0 w 3506788"/>
              <a:gd name="connsiteY5" fmla="*/ 676275 h 1352550"/>
              <a:gd name="connsiteX0" fmla="*/ 0 w 3506788"/>
              <a:gd name="connsiteY0" fmla="*/ 676275 h 1352550"/>
              <a:gd name="connsiteX1" fmla="*/ 876696 w 3506788"/>
              <a:gd name="connsiteY1" fmla="*/ 0 h 1352550"/>
              <a:gd name="connsiteX2" fmla="*/ 3506788 w 3506788"/>
              <a:gd name="connsiteY2" fmla="*/ 676275 h 1352550"/>
              <a:gd name="connsiteX3" fmla="*/ 876696 w 3506788"/>
              <a:gd name="connsiteY3" fmla="*/ 1352550 h 1352550"/>
              <a:gd name="connsiteX4" fmla="*/ 0 w 3506788"/>
              <a:gd name="connsiteY4" fmla="*/ 676275 h 1352550"/>
              <a:gd name="connsiteX0" fmla="*/ 0 w 3506788"/>
              <a:gd name="connsiteY0" fmla="*/ 1086565 h 1762840"/>
              <a:gd name="connsiteX1" fmla="*/ 1443136 w 3506788"/>
              <a:gd name="connsiteY1" fmla="*/ 0 h 1762840"/>
              <a:gd name="connsiteX2" fmla="*/ 3506788 w 3506788"/>
              <a:gd name="connsiteY2" fmla="*/ 1086565 h 1762840"/>
              <a:gd name="connsiteX3" fmla="*/ 876696 w 3506788"/>
              <a:gd name="connsiteY3" fmla="*/ 1762840 h 1762840"/>
              <a:gd name="connsiteX4" fmla="*/ 0 w 3506788"/>
              <a:gd name="connsiteY4" fmla="*/ 1086565 h 1762840"/>
              <a:gd name="connsiteX0" fmla="*/ 0 w 3506788"/>
              <a:gd name="connsiteY0" fmla="*/ 1086565 h 2293752"/>
              <a:gd name="connsiteX1" fmla="*/ 1443136 w 3506788"/>
              <a:gd name="connsiteY1" fmla="*/ 0 h 2293752"/>
              <a:gd name="connsiteX2" fmla="*/ 3506788 w 3506788"/>
              <a:gd name="connsiteY2" fmla="*/ 1086565 h 2293752"/>
              <a:gd name="connsiteX3" fmla="*/ 1596964 w 3506788"/>
              <a:gd name="connsiteY3" fmla="*/ 2293752 h 2293752"/>
              <a:gd name="connsiteX4" fmla="*/ 0 w 3506788"/>
              <a:gd name="connsiteY4" fmla="*/ 1086565 h 2293752"/>
              <a:gd name="connsiteX0" fmla="*/ 0 w 3506788"/>
              <a:gd name="connsiteY0" fmla="*/ 1086565 h 2636822"/>
              <a:gd name="connsiteX1" fmla="*/ 1443136 w 3506788"/>
              <a:gd name="connsiteY1" fmla="*/ 0 h 2636822"/>
              <a:gd name="connsiteX2" fmla="*/ 3506788 w 3506788"/>
              <a:gd name="connsiteY2" fmla="*/ 1086565 h 2636822"/>
              <a:gd name="connsiteX3" fmla="*/ 2592484 w 3506788"/>
              <a:gd name="connsiteY3" fmla="*/ 2636822 h 2636822"/>
              <a:gd name="connsiteX4" fmla="*/ 0 w 3506788"/>
              <a:gd name="connsiteY4" fmla="*/ 1086565 h 2636822"/>
              <a:gd name="connsiteX0" fmla="*/ 0 w 3506788"/>
              <a:gd name="connsiteY0" fmla="*/ 810719 h 2360976"/>
              <a:gd name="connsiteX1" fmla="*/ 949091 w 3506788"/>
              <a:gd name="connsiteY1" fmla="*/ 0 h 2360976"/>
              <a:gd name="connsiteX2" fmla="*/ 3506788 w 3506788"/>
              <a:gd name="connsiteY2" fmla="*/ 810719 h 2360976"/>
              <a:gd name="connsiteX3" fmla="*/ 2592484 w 3506788"/>
              <a:gd name="connsiteY3" fmla="*/ 2360976 h 2360976"/>
              <a:gd name="connsiteX4" fmla="*/ 0 w 3506788"/>
              <a:gd name="connsiteY4" fmla="*/ 810719 h 2360976"/>
              <a:gd name="connsiteX0" fmla="*/ 0 w 3506788"/>
              <a:gd name="connsiteY0" fmla="*/ 810719 h 2302584"/>
              <a:gd name="connsiteX1" fmla="*/ 949091 w 3506788"/>
              <a:gd name="connsiteY1" fmla="*/ 0 h 2302584"/>
              <a:gd name="connsiteX2" fmla="*/ 3506788 w 3506788"/>
              <a:gd name="connsiteY2" fmla="*/ 810719 h 2302584"/>
              <a:gd name="connsiteX3" fmla="*/ 2420131 w 3506788"/>
              <a:gd name="connsiteY3" fmla="*/ 2302584 h 2302584"/>
              <a:gd name="connsiteX4" fmla="*/ 0 w 3506788"/>
              <a:gd name="connsiteY4" fmla="*/ 810719 h 2302584"/>
              <a:gd name="connsiteX0" fmla="*/ 0 w 3506788"/>
              <a:gd name="connsiteY0" fmla="*/ 810719 h 1858308"/>
              <a:gd name="connsiteX1" fmla="*/ 949091 w 3506788"/>
              <a:gd name="connsiteY1" fmla="*/ 0 h 1858308"/>
              <a:gd name="connsiteX2" fmla="*/ 3506788 w 3506788"/>
              <a:gd name="connsiteY2" fmla="*/ 810719 h 1858308"/>
              <a:gd name="connsiteX3" fmla="*/ 1523646 w 3506788"/>
              <a:gd name="connsiteY3" fmla="*/ 1858308 h 1858308"/>
              <a:gd name="connsiteX4" fmla="*/ 0 w 3506788"/>
              <a:gd name="connsiteY4" fmla="*/ 810719 h 1858308"/>
              <a:gd name="connsiteX0" fmla="*/ 0 w 4283041"/>
              <a:gd name="connsiteY0" fmla="*/ 810719 h 1858308"/>
              <a:gd name="connsiteX1" fmla="*/ 949091 w 4283041"/>
              <a:gd name="connsiteY1" fmla="*/ 0 h 1858308"/>
              <a:gd name="connsiteX2" fmla="*/ 4283041 w 4283041"/>
              <a:gd name="connsiteY2" fmla="*/ 696285 h 1858308"/>
              <a:gd name="connsiteX3" fmla="*/ 1523646 w 4283041"/>
              <a:gd name="connsiteY3" fmla="*/ 1858308 h 1858308"/>
              <a:gd name="connsiteX4" fmla="*/ 0 w 4283041"/>
              <a:gd name="connsiteY4" fmla="*/ 810719 h 1858308"/>
              <a:gd name="connsiteX0" fmla="*/ 0 w 4354872"/>
              <a:gd name="connsiteY0" fmla="*/ 810719 h 1858308"/>
              <a:gd name="connsiteX1" fmla="*/ 949091 w 4354872"/>
              <a:gd name="connsiteY1" fmla="*/ 0 h 1858308"/>
              <a:gd name="connsiteX2" fmla="*/ 4354872 w 4354872"/>
              <a:gd name="connsiteY2" fmla="*/ 676930 h 1858308"/>
              <a:gd name="connsiteX3" fmla="*/ 1523646 w 4354872"/>
              <a:gd name="connsiteY3" fmla="*/ 1858308 h 1858308"/>
              <a:gd name="connsiteX4" fmla="*/ 0 w 4354872"/>
              <a:gd name="connsiteY4" fmla="*/ 810719 h 185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872" h="1858308">
                <a:moveTo>
                  <a:pt x="0" y="810719"/>
                </a:moveTo>
                <a:lnTo>
                  <a:pt x="949091" y="0"/>
                </a:lnTo>
                <a:lnTo>
                  <a:pt x="4354872" y="676930"/>
                </a:lnTo>
                <a:lnTo>
                  <a:pt x="1523646" y="1858308"/>
                </a:lnTo>
                <a:lnTo>
                  <a:pt x="0" y="81071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93"/>
              <p:cNvSpPr txBox="1">
                <a:spLocks noChangeArrowheads="1"/>
              </p:cNvSpPr>
              <p:nvPr/>
            </p:nvSpPr>
            <p:spPr bwMode="auto">
              <a:xfrm>
                <a:off x="5904167" y="507147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4167" y="5071478"/>
                <a:ext cx="6074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2854857" y="4684426"/>
            <a:ext cx="3224076" cy="1711817"/>
          </a:xfrm>
          <a:custGeom>
            <a:avLst/>
            <a:gdLst>
              <a:gd name="connsiteX0" fmla="*/ 162962 w 479833"/>
              <a:gd name="connsiteY0" fmla="*/ 4527 h 298765"/>
              <a:gd name="connsiteX1" fmla="*/ 470780 w 479833"/>
              <a:gd name="connsiteY1" fmla="*/ 0 h 298765"/>
              <a:gd name="connsiteX2" fmla="*/ 479833 w 479833"/>
              <a:gd name="connsiteY2" fmla="*/ 271604 h 298765"/>
              <a:gd name="connsiteX3" fmla="*/ 303291 w 479833"/>
              <a:gd name="connsiteY3" fmla="*/ 267077 h 298765"/>
              <a:gd name="connsiteX4" fmla="*/ 0 w 479833"/>
              <a:gd name="connsiteY4" fmla="*/ 298765 h 298765"/>
              <a:gd name="connsiteX5" fmla="*/ 162962 w 479833"/>
              <a:gd name="connsiteY5" fmla="*/ 4527 h 298765"/>
              <a:gd name="connsiteX0" fmla="*/ 162962 w 1308226"/>
              <a:gd name="connsiteY0" fmla="*/ 303291 h 597529"/>
              <a:gd name="connsiteX1" fmla="*/ 1308226 w 1308226"/>
              <a:gd name="connsiteY1" fmla="*/ 0 h 597529"/>
              <a:gd name="connsiteX2" fmla="*/ 479833 w 1308226"/>
              <a:gd name="connsiteY2" fmla="*/ 570368 h 597529"/>
              <a:gd name="connsiteX3" fmla="*/ 303291 w 1308226"/>
              <a:gd name="connsiteY3" fmla="*/ 565841 h 597529"/>
              <a:gd name="connsiteX4" fmla="*/ 0 w 1308226"/>
              <a:gd name="connsiteY4" fmla="*/ 597529 h 597529"/>
              <a:gd name="connsiteX5" fmla="*/ 162962 w 1308226"/>
              <a:gd name="connsiteY5" fmla="*/ 303291 h 597529"/>
              <a:gd name="connsiteX0" fmla="*/ 141017 w 1308226"/>
              <a:gd name="connsiteY0" fmla="*/ 292318 h 597529"/>
              <a:gd name="connsiteX1" fmla="*/ 1308226 w 1308226"/>
              <a:gd name="connsiteY1" fmla="*/ 0 h 597529"/>
              <a:gd name="connsiteX2" fmla="*/ 479833 w 1308226"/>
              <a:gd name="connsiteY2" fmla="*/ 570368 h 597529"/>
              <a:gd name="connsiteX3" fmla="*/ 303291 w 1308226"/>
              <a:gd name="connsiteY3" fmla="*/ 565841 h 597529"/>
              <a:gd name="connsiteX4" fmla="*/ 0 w 1308226"/>
              <a:gd name="connsiteY4" fmla="*/ 597529 h 597529"/>
              <a:gd name="connsiteX5" fmla="*/ 141017 w 1308226"/>
              <a:gd name="connsiteY5" fmla="*/ 292318 h 597529"/>
              <a:gd name="connsiteX0" fmla="*/ 151990 w 1308226"/>
              <a:gd name="connsiteY0" fmla="*/ 277687 h 597529"/>
              <a:gd name="connsiteX1" fmla="*/ 1308226 w 1308226"/>
              <a:gd name="connsiteY1" fmla="*/ 0 h 597529"/>
              <a:gd name="connsiteX2" fmla="*/ 479833 w 1308226"/>
              <a:gd name="connsiteY2" fmla="*/ 570368 h 597529"/>
              <a:gd name="connsiteX3" fmla="*/ 303291 w 1308226"/>
              <a:gd name="connsiteY3" fmla="*/ 565841 h 597529"/>
              <a:gd name="connsiteX4" fmla="*/ 0 w 1308226"/>
              <a:gd name="connsiteY4" fmla="*/ 597529 h 597529"/>
              <a:gd name="connsiteX5" fmla="*/ 151990 w 1308226"/>
              <a:gd name="connsiteY5" fmla="*/ 277687 h 597529"/>
              <a:gd name="connsiteX0" fmla="*/ 883510 w 2039746"/>
              <a:gd name="connsiteY0" fmla="*/ 277687 h 1252240"/>
              <a:gd name="connsiteX1" fmla="*/ 2039746 w 2039746"/>
              <a:gd name="connsiteY1" fmla="*/ 0 h 1252240"/>
              <a:gd name="connsiteX2" fmla="*/ 1211353 w 2039746"/>
              <a:gd name="connsiteY2" fmla="*/ 570368 h 1252240"/>
              <a:gd name="connsiteX3" fmla="*/ 1034811 w 2039746"/>
              <a:gd name="connsiteY3" fmla="*/ 565841 h 1252240"/>
              <a:gd name="connsiteX4" fmla="*/ 0 w 2039746"/>
              <a:gd name="connsiteY4" fmla="*/ 1252240 h 1252240"/>
              <a:gd name="connsiteX5" fmla="*/ 883510 w 2039746"/>
              <a:gd name="connsiteY5" fmla="*/ 277687 h 1252240"/>
              <a:gd name="connsiteX0" fmla="*/ 1015474 w 2171710"/>
              <a:gd name="connsiteY0" fmla="*/ 277687 h 1531447"/>
              <a:gd name="connsiteX1" fmla="*/ 2171710 w 2171710"/>
              <a:gd name="connsiteY1" fmla="*/ 0 h 1531447"/>
              <a:gd name="connsiteX2" fmla="*/ 1343317 w 2171710"/>
              <a:gd name="connsiteY2" fmla="*/ 570368 h 1531447"/>
              <a:gd name="connsiteX3" fmla="*/ 0 w 2171710"/>
              <a:gd name="connsiteY3" fmla="*/ 1531447 h 1531447"/>
              <a:gd name="connsiteX4" fmla="*/ 131964 w 2171710"/>
              <a:gd name="connsiteY4" fmla="*/ 1252240 h 1531447"/>
              <a:gd name="connsiteX5" fmla="*/ 1015474 w 2171710"/>
              <a:gd name="connsiteY5" fmla="*/ 277687 h 1531447"/>
              <a:gd name="connsiteX0" fmla="*/ 1015474 w 2171710"/>
              <a:gd name="connsiteY0" fmla="*/ 277687 h 1711817"/>
              <a:gd name="connsiteX1" fmla="*/ 2171710 w 2171710"/>
              <a:gd name="connsiteY1" fmla="*/ 0 h 1711817"/>
              <a:gd name="connsiteX2" fmla="*/ 1343317 w 2171710"/>
              <a:gd name="connsiteY2" fmla="*/ 570368 h 1711817"/>
              <a:gd name="connsiteX3" fmla="*/ 1033540 w 2171710"/>
              <a:gd name="connsiteY3" fmla="*/ 1711817 h 1711817"/>
              <a:gd name="connsiteX4" fmla="*/ 0 w 2171710"/>
              <a:gd name="connsiteY4" fmla="*/ 1531447 h 1711817"/>
              <a:gd name="connsiteX5" fmla="*/ 131964 w 2171710"/>
              <a:gd name="connsiteY5" fmla="*/ 1252240 h 1711817"/>
              <a:gd name="connsiteX6" fmla="*/ 1015474 w 2171710"/>
              <a:gd name="connsiteY6" fmla="*/ 277687 h 1711817"/>
              <a:gd name="connsiteX0" fmla="*/ 1015474 w 2199196"/>
              <a:gd name="connsiteY0" fmla="*/ 277687 h 1711817"/>
              <a:gd name="connsiteX1" fmla="*/ 2171710 w 2199196"/>
              <a:gd name="connsiteY1" fmla="*/ 0 h 1711817"/>
              <a:gd name="connsiteX2" fmla="*/ 2199196 w 2199196"/>
              <a:gd name="connsiteY2" fmla="*/ 1426247 h 1711817"/>
              <a:gd name="connsiteX3" fmla="*/ 1033540 w 2199196"/>
              <a:gd name="connsiteY3" fmla="*/ 1711817 h 1711817"/>
              <a:gd name="connsiteX4" fmla="*/ 0 w 2199196"/>
              <a:gd name="connsiteY4" fmla="*/ 1531447 h 1711817"/>
              <a:gd name="connsiteX5" fmla="*/ 131964 w 2199196"/>
              <a:gd name="connsiteY5" fmla="*/ 1252240 h 1711817"/>
              <a:gd name="connsiteX6" fmla="*/ 1015474 w 2199196"/>
              <a:gd name="connsiteY6" fmla="*/ 277687 h 1711817"/>
              <a:gd name="connsiteX0" fmla="*/ 1015474 w 2199196"/>
              <a:gd name="connsiteY0" fmla="*/ 277687 h 1711817"/>
              <a:gd name="connsiteX1" fmla="*/ 2171710 w 2199196"/>
              <a:gd name="connsiteY1" fmla="*/ 0 h 1711817"/>
              <a:gd name="connsiteX2" fmla="*/ 2189342 w 2199196"/>
              <a:gd name="connsiteY2" fmla="*/ 874227 h 1711817"/>
              <a:gd name="connsiteX3" fmla="*/ 2199196 w 2199196"/>
              <a:gd name="connsiteY3" fmla="*/ 1426247 h 1711817"/>
              <a:gd name="connsiteX4" fmla="*/ 1033540 w 2199196"/>
              <a:gd name="connsiteY4" fmla="*/ 1711817 h 1711817"/>
              <a:gd name="connsiteX5" fmla="*/ 0 w 2199196"/>
              <a:gd name="connsiteY5" fmla="*/ 1531447 h 1711817"/>
              <a:gd name="connsiteX6" fmla="*/ 131964 w 2199196"/>
              <a:gd name="connsiteY6" fmla="*/ 1252240 h 1711817"/>
              <a:gd name="connsiteX7" fmla="*/ 1015474 w 2199196"/>
              <a:gd name="connsiteY7" fmla="*/ 277687 h 1711817"/>
              <a:gd name="connsiteX0" fmla="*/ 1015474 w 3078139"/>
              <a:gd name="connsiteY0" fmla="*/ 277687 h 1711817"/>
              <a:gd name="connsiteX1" fmla="*/ 2171710 w 3078139"/>
              <a:gd name="connsiteY1" fmla="*/ 0 h 1711817"/>
              <a:gd name="connsiteX2" fmla="*/ 3078139 w 3078139"/>
              <a:gd name="connsiteY2" fmla="*/ 464576 h 1711817"/>
              <a:gd name="connsiteX3" fmla="*/ 2199196 w 3078139"/>
              <a:gd name="connsiteY3" fmla="*/ 1426247 h 1711817"/>
              <a:gd name="connsiteX4" fmla="*/ 1033540 w 3078139"/>
              <a:gd name="connsiteY4" fmla="*/ 1711817 h 1711817"/>
              <a:gd name="connsiteX5" fmla="*/ 0 w 3078139"/>
              <a:gd name="connsiteY5" fmla="*/ 1531447 h 1711817"/>
              <a:gd name="connsiteX6" fmla="*/ 131964 w 3078139"/>
              <a:gd name="connsiteY6" fmla="*/ 1252240 h 1711817"/>
              <a:gd name="connsiteX7" fmla="*/ 1015474 w 3078139"/>
              <a:gd name="connsiteY7" fmla="*/ 277687 h 1711817"/>
              <a:gd name="connsiteX0" fmla="*/ 1015474 w 3078139"/>
              <a:gd name="connsiteY0" fmla="*/ 277687 h 1711817"/>
              <a:gd name="connsiteX1" fmla="*/ 2171710 w 3078139"/>
              <a:gd name="connsiteY1" fmla="*/ 0 h 1711817"/>
              <a:gd name="connsiteX2" fmla="*/ 2639227 w 3078139"/>
              <a:gd name="connsiteY2" fmla="*/ 234147 h 1711817"/>
              <a:gd name="connsiteX3" fmla="*/ 3078139 w 3078139"/>
              <a:gd name="connsiteY3" fmla="*/ 464576 h 1711817"/>
              <a:gd name="connsiteX4" fmla="*/ 2199196 w 3078139"/>
              <a:gd name="connsiteY4" fmla="*/ 1426247 h 1711817"/>
              <a:gd name="connsiteX5" fmla="*/ 1033540 w 3078139"/>
              <a:gd name="connsiteY5" fmla="*/ 1711817 h 1711817"/>
              <a:gd name="connsiteX6" fmla="*/ 0 w 3078139"/>
              <a:gd name="connsiteY6" fmla="*/ 1531447 h 1711817"/>
              <a:gd name="connsiteX7" fmla="*/ 131964 w 3078139"/>
              <a:gd name="connsiteY7" fmla="*/ 1252240 h 1711817"/>
              <a:gd name="connsiteX8" fmla="*/ 1015474 w 3078139"/>
              <a:gd name="connsiteY8" fmla="*/ 277687 h 1711817"/>
              <a:gd name="connsiteX0" fmla="*/ 1015474 w 3220786"/>
              <a:gd name="connsiteY0" fmla="*/ 277687 h 1711817"/>
              <a:gd name="connsiteX1" fmla="*/ 2171710 w 3220786"/>
              <a:gd name="connsiteY1" fmla="*/ 0 h 1711817"/>
              <a:gd name="connsiteX2" fmla="*/ 3220786 w 3220786"/>
              <a:gd name="connsiteY2" fmla="*/ 182941 h 1711817"/>
              <a:gd name="connsiteX3" fmla="*/ 3078139 w 3220786"/>
              <a:gd name="connsiteY3" fmla="*/ 464576 h 1711817"/>
              <a:gd name="connsiteX4" fmla="*/ 2199196 w 3220786"/>
              <a:gd name="connsiteY4" fmla="*/ 1426247 h 1711817"/>
              <a:gd name="connsiteX5" fmla="*/ 1033540 w 3220786"/>
              <a:gd name="connsiteY5" fmla="*/ 1711817 h 1711817"/>
              <a:gd name="connsiteX6" fmla="*/ 0 w 3220786"/>
              <a:gd name="connsiteY6" fmla="*/ 1531447 h 1711817"/>
              <a:gd name="connsiteX7" fmla="*/ 131964 w 3220786"/>
              <a:gd name="connsiteY7" fmla="*/ 1252240 h 1711817"/>
              <a:gd name="connsiteX8" fmla="*/ 1015474 w 3220786"/>
              <a:gd name="connsiteY8" fmla="*/ 277687 h 1711817"/>
              <a:gd name="connsiteX0" fmla="*/ 1015474 w 3220786"/>
              <a:gd name="connsiteY0" fmla="*/ 277687 h 1711817"/>
              <a:gd name="connsiteX1" fmla="*/ 2171710 w 3220786"/>
              <a:gd name="connsiteY1" fmla="*/ 0 h 1711817"/>
              <a:gd name="connsiteX2" fmla="*/ 3220786 w 3220786"/>
              <a:gd name="connsiteY2" fmla="*/ 182941 h 1711817"/>
              <a:gd name="connsiteX3" fmla="*/ 3081797 w 3220786"/>
              <a:gd name="connsiteY3" fmla="*/ 479207 h 1711817"/>
              <a:gd name="connsiteX4" fmla="*/ 2199196 w 3220786"/>
              <a:gd name="connsiteY4" fmla="*/ 1426247 h 1711817"/>
              <a:gd name="connsiteX5" fmla="*/ 1033540 w 3220786"/>
              <a:gd name="connsiteY5" fmla="*/ 1711817 h 1711817"/>
              <a:gd name="connsiteX6" fmla="*/ 0 w 3220786"/>
              <a:gd name="connsiteY6" fmla="*/ 1531447 h 1711817"/>
              <a:gd name="connsiteX7" fmla="*/ 131964 w 3220786"/>
              <a:gd name="connsiteY7" fmla="*/ 1252240 h 1711817"/>
              <a:gd name="connsiteX8" fmla="*/ 1015474 w 3220786"/>
              <a:gd name="connsiteY8" fmla="*/ 277687 h 1711817"/>
              <a:gd name="connsiteX0" fmla="*/ 1015474 w 3220786"/>
              <a:gd name="connsiteY0" fmla="*/ 277687 h 1711817"/>
              <a:gd name="connsiteX1" fmla="*/ 2171710 w 3220786"/>
              <a:gd name="connsiteY1" fmla="*/ 0 h 1711817"/>
              <a:gd name="connsiteX2" fmla="*/ 3220786 w 3220786"/>
              <a:gd name="connsiteY2" fmla="*/ 182941 h 1711817"/>
              <a:gd name="connsiteX3" fmla="*/ 3081797 w 3220786"/>
              <a:gd name="connsiteY3" fmla="*/ 479207 h 1711817"/>
              <a:gd name="connsiteX4" fmla="*/ 2199196 w 3220786"/>
              <a:gd name="connsiteY4" fmla="*/ 1426247 h 1711817"/>
              <a:gd name="connsiteX5" fmla="*/ 1033540 w 3220786"/>
              <a:gd name="connsiteY5" fmla="*/ 1711817 h 1711817"/>
              <a:gd name="connsiteX6" fmla="*/ 0 w 3220786"/>
              <a:gd name="connsiteY6" fmla="*/ 1531447 h 1711817"/>
              <a:gd name="connsiteX7" fmla="*/ 117334 w 3220786"/>
              <a:gd name="connsiteY7" fmla="*/ 1252240 h 1711817"/>
              <a:gd name="connsiteX8" fmla="*/ 1015474 w 3220786"/>
              <a:gd name="connsiteY8" fmla="*/ 277687 h 1711817"/>
              <a:gd name="connsiteX0" fmla="*/ 1018764 w 3224076"/>
              <a:gd name="connsiteY0" fmla="*/ 277687 h 1711817"/>
              <a:gd name="connsiteX1" fmla="*/ 2175000 w 3224076"/>
              <a:gd name="connsiteY1" fmla="*/ 0 h 1711817"/>
              <a:gd name="connsiteX2" fmla="*/ 3224076 w 3224076"/>
              <a:gd name="connsiteY2" fmla="*/ 182941 h 1711817"/>
              <a:gd name="connsiteX3" fmla="*/ 3085087 w 3224076"/>
              <a:gd name="connsiteY3" fmla="*/ 479207 h 1711817"/>
              <a:gd name="connsiteX4" fmla="*/ 2202486 w 3224076"/>
              <a:gd name="connsiteY4" fmla="*/ 1426247 h 1711817"/>
              <a:gd name="connsiteX5" fmla="*/ 1036830 w 3224076"/>
              <a:gd name="connsiteY5" fmla="*/ 1711817 h 1711817"/>
              <a:gd name="connsiteX6" fmla="*/ 0 w 3224076"/>
              <a:gd name="connsiteY6" fmla="*/ 1528158 h 1711817"/>
              <a:gd name="connsiteX7" fmla="*/ 120624 w 3224076"/>
              <a:gd name="connsiteY7" fmla="*/ 1252240 h 1711817"/>
              <a:gd name="connsiteX8" fmla="*/ 1018764 w 3224076"/>
              <a:gd name="connsiteY8" fmla="*/ 277687 h 1711817"/>
              <a:gd name="connsiteX0" fmla="*/ 1015475 w 3220787"/>
              <a:gd name="connsiteY0" fmla="*/ 277687 h 1711817"/>
              <a:gd name="connsiteX1" fmla="*/ 2171711 w 3220787"/>
              <a:gd name="connsiteY1" fmla="*/ 0 h 1711817"/>
              <a:gd name="connsiteX2" fmla="*/ 3220787 w 3220787"/>
              <a:gd name="connsiteY2" fmla="*/ 182941 h 1711817"/>
              <a:gd name="connsiteX3" fmla="*/ 3081798 w 3220787"/>
              <a:gd name="connsiteY3" fmla="*/ 479207 h 1711817"/>
              <a:gd name="connsiteX4" fmla="*/ 2199197 w 3220787"/>
              <a:gd name="connsiteY4" fmla="*/ 1426247 h 1711817"/>
              <a:gd name="connsiteX5" fmla="*/ 1033541 w 3220787"/>
              <a:gd name="connsiteY5" fmla="*/ 1711817 h 1711817"/>
              <a:gd name="connsiteX6" fmla="*/ 0 w 3220787"/>
              <a:gd name="connsiteY6" fmla="*/ 1534737 h 1711817"/>
              <a:gd name="connsiteX7" fmla="*/ 117335 w 3220787"/>
              <a:gd name="connsiteY7" fmla="*/ 1252240 h 1711817"/>
              <a:gd name="connsiteX8" fmla="*/ 1015475 w 3220787"/>
              <a:gd name="connsiteY8" fmla="*/ 277687 h 1711817"/>
              <a:gd name="connsiteX0" fmla="*/ 1018764 w 3224076"/>
              <a:gd name="connsiteY0" fmla="*/ 277687 h 1711817"/>
              <a:gd name="connsiteX1" fmla="*/ 2175000 w 3224076"/>
              <a:gd name="connsiteY1" fmla="*/ 0 h 1711817"/>
              <a:gd name="connsiteX2" fmla="*/ 3224076 w 3224076"/>
              <a:gd name="connsiteY2" fmla="*/ 182941 h 1711817"/>
              <a:gd name="connsiteX3" fmla="*/ 3085087 w 3224076"/>
              <a:gd name="connsiteY3" fmla="*/ 479207 h 1711817"/>
              <a:gd name="connsiteX4" fmla="*/ 2202486 w 3224076"/>
              <a:gd name="connsiteY4" fmla="*/ 1426247 h 1711817"/>
              <a:gd name="connsiteX5" fmla="*/ 1036830 w 3224076"/>
              <a:gd name="connsiteY5" fmla="*/ 1711817 h 1711817"/>
              <a:gd name="connsiteX6" fmla="*/ 0 w 3224076"/>
              <a:gd name="connsiteY6" fmla="*/ 1528159 h 1711817"/>
              <a:gd name="connsiteX7" fmla="*/ 120624 w 3224076"/>
              <a:gd name="connsiteY7" fmla="*/ 1252240 h 1711817"/>
              <a:gd name="connsiteX8" fmla="*/ 1018764 w 3224076"/>
              <a:gd name="connsiteY8" fmla="*/ 277687 h 171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4076" h="1711817">
                <a:moveTo>
                  <a:pt x="1018764" y="277687"/>
                </a:moveTo>
                <a:lnTo>
                  <a:pt x="2175000" y="0"/>
                </a:lnTo>
                <a:lnTo>
                  <a:pt x="3224076" y="182941"/>
                </a:lnTo>
                <a:lnTo>
                  <a:pt x="3085087" y="479207"/>
                </a:lnTo>
                <a:lnTo>
                  <a:pt x="2202486" y="1426247"/>
                </a:lnTo>
                <a:cubicBezTo>
                  <a:pt x="2200421" y="1429997"/>
                  <a:pt x="1038895" y="1708067"/>
                  <a:pt x="1036830" y="1711817"/>
                </a:cubicBezTo>
                <a:lnTo>
                  <a:pt x="0" y="1528159"/>
                </a:lnTo>
                <a:lnTo>
                  <a:pt x="120624" y="1252240"/>
                </a:lnTo>
                <a:lnTo>
                  <a:pt x="1018764" y="27768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87"/>
              <p:cNvSpPr txBox="1">
                <a:spLocks noChangeArrowheads="1"/>
              </p:cNvSpPr>
              <p:nvPr/>
            </p:nvSpPr>
            <p:spPr bwMode="auto">
              <a:xfrm>
                <a:off x="4254242" y="5518371"/>
                <a:ext cx="43973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4242" y="5518371"/>
                <a:ext cx="43973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49"/>
          <p:cNvSpPr>
            <a:spLocks noChangeAspect="1" noChangeArrowheads="1"/>
          </p:cNvSpPr>
          <p:nvPr/>
        </p:nvSpPr>
        <p:spPr bwMode="auto">
          <a:xfrm>
            <a:off x="4426800" y="5491383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93"/>
              <p:cNvSpPr txBox="1">
                <a:spLocks noChangeArrowheads="1"/>
              </p:cNvSpPr>
              <p:nvPr/>
            </p:nvSpPr>
            <p:spPr bwMode="auto">
              <a:xfrm>
                <a:off x="1399416" y="5909678"/>
                <a:ext cx="121020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9416" y="5909678"/>
                <a:ext cx="121020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0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" grpId="0" animBg="1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69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33349" y="1117303"/>
                <a:ext cx="8991601" cy="1619249"/>
              </a:xfrm>
            </p:spPr>
            <p:txBody>
              <a:bodyPr lIns="91440">
                <a:normAutofit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rgbClr val="993366"/>
                    </a:solidFill>
                  </a:rPr>
                  <a:t>Algorithm: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9"/>
                        </a:solidFill>
                        <a:latin typeface="Cambria Math"/>
                        <a:sym typeface="Mathematica1" pitchFamily="2" charset="2"/>
                      </a:rPr>
                      <m:t>𝐾</m:t>
                    </m:r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⊆ </m:t>
                    </m:r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ℝ</m:t>
                    </m:r>
                    <m:r>
                      <a:rPr lang="en-US" sz="2800" i="1" baseline="30000" dirty="0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time and space</a:t>
                </a:r>
              </a:p>
              <a:p>
                <a:pPr marL="514350" indent="-514350">
                  <a:buAutoNum type="arabicParenBoth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either finds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∩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, or</a:t>
                </a:r>
              </a:p>
            </p:txBody>
          </p:sp>
        </mc:Choice>
        <mc:Fallback xmlns="">
          <p:sp>
            <p:nvSpPr>
              <p:cNvPr id="166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349" y="1117303"/>
                <a:ext cx="8991601" cy="1619249"/>
              </a:xfrm>
              <a:blipFill rotWithShape="1">
                <a:blip r:embed="rId2"/>
                <a:stretch>
                  <a:fillRect l="-1424" t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3641548" y="4193947"/>
            <a:ext cx="1839779" cy="1899603"/>
            <a:chOff x="7574956" y="3011212"/>
            <a:chExt cx="1839779" cy="1494117"/>
          </a:xfrm>
        </p:grpSpPr>
        <p:sp>
          <p:nvSpPr>
            <p:cNvPr id="40" name="AutoShape 64"/>
            <p:cNvSpPr>
              <a:spLocks noChangeArrowheads="1"/>
            </p:cNvSpPr>
            <p:nvPr/>
          </p:nvSpPr>
          <p:spPr bwMode="auto">
            <a:xfrm>
              <a:off x="7574956" y="3011212"/>
              <a:ext cx="1839779" cy="1494117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7923601" y="3758270"/>
                  <a:ext cx="431396" cy="459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1" name="Text 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23601" y="3758270"/>
                  <a:ext cx="431396" cy="4599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988" name="Group 76"/>
          <p:cNvGrpSpPr>
            <a:grpSpLocks/>
          </p:cNvGrpSpPr>
          <p:nvPr/>
        </p:nvGrpSpPr>
        <p:grpSpPr bwMode="auto">
          <a:xfrm>
            <a:off x="1769828" y="4193949"/>
            <a:ext cx="5568950" cy="1924052"/>
            <a:chOff x="868" y="2523"/>
            <a:chExt cx="3508" cy="1212"/>
          </a:xfrm>
          <a:solidFill>
            <a:schemeClr val="tx1"/>
          </a:solidFill>
        </p:grpSpPr>
        <p:sp>
          <p:nvSpPr>
            <p:cNvPr id="20495" name="Oval 29"/>
            <p:cNvSpPr>
              <a:spLocks noChangeAspect="1" noChangeArrowheads="1"/>
            </p:cNvSpPr>
            <p:nvPr/>
          </p:nvSpPr>
          <p:spPr bwMode="auto">
            <a:xfrm>
              <a:off x="2600" y="368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496" name="Oval 30"/>
            <p:cNvSpPr>
              <a:spLocks noChangeAspect="1" noChangeArrowheads="1"/>
            </p:cNvSpPr>
            <p:nvPr/>
          </p:nvSpPr>
          <p:spPr bwMode="auto">
            <a:xfrm>
              <a:off x="2596" y="3111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497" name="Oval 31"/>
            <p:cNvSpPr>
              <a:spLocks noChangeAspect="1" noChangeArrowheads="1"/>
            </p:cNvSpPr>
            <p:nvPr/>
          </p:nvSpPr>
          <p:spPr bwMode="auto">
            <a:xfrm>
              <a:off x="2600" y="2531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498" name="Oval 33"/>
            <p:cNvSpPr>
              <a:spLocks noChangeAspect="1" noChangeArrowheads="1"/>
            </p:cNvSpPr>
            <p:nvPr/>
          </p:nvSpPr>
          <p:spPr bwMode="auto">
            <a:xfrm>
              <a:off x="3176" y="368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499" name="Oval 34"/>
            <p:cNvSpPr>
              <a:spLocks noChangeAspect="1" noChangeArrowheads="1"/>
            </p:cNvSpPr>
            <p:nvPr/>
          </p:nvSpPr>
          <p:spPr bwMode="auto">
            <a:xfrm>
              <a:off x="3172" y="3111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0" name="Oval 35"/>
            <p:cNvSpPr>
              <a:spLocks noChangeAspect="1" noChangeArrowheads="1"/>
            </p:cNvSpPr>
            <p:nvPr/>
          </p:nvSpPr>
          <p:spPr bwMode="auto">
            <a:xfrm>
              <a:off x="3176" y="2531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501" name="Oval 37"/>
            <p:cNvSpPr>
              <a:spLocks noChangeAspect="1" noChangeArrowheads="1"/>
            </p:cNvSpPr>
            <p:nvPr/>
          </p:nvSpPr>
          <p:spPr bwMode="auto">
            <a:xfrm>
              <a:off x="3752" y="3687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2" name="Oval 38"/>
            <p:cNvSpPr>
              <a:spLocks noChangeAspect="1" noChangeArrowheads="1"/>
            </p:cNvSpPr>
            <p:nvPr/>
          </p:nvSpPr>
          <p:spPr bwMode="auto">
            <a:xfrm>
              <a:off x="3748" y="311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3" name="Oval 39"/>
            <p:cNvSpPr>
              <a:spLocks noChangeAspect="1" noChangeArrowheads="1"/>
            </p:cNvSpPr>
            <p:nvPr/>
          </p:nvSpPr>
          <p:spPr bwMode="auto">
            <a:xfrm>
              <a:off x="3752" y="253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504" name="Oval 41"/>
            <p:cNvSpPr>
              <a:spLocks noChangeAspect="1" noChangeArrowheads="1"/>
            </p:cNvSpPr>
            <p:nvPr/>
          </p:nvSpPr>
          <p:spPr bwMode="auto">
            <a:xfrm>
              <a:off x="4328" y="3687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5" name="Oval 42"/>
            <p:cNvSpPr>
              <a:spLocks noChangeAspect="1" noChangeArrowheads="1"/>
            </p:cNvSpPr>
            <p:nvPr/>
          </p:nvSpPr>
          <p:spPr bwMode="auto">
            <a:xfrm>
              <a:off x="4324" y="311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6" name="Oval 43"/>
            <p:cNvSpPr>
              <a:spLocks noChangeAspect="1" noChangeArrowheads="1"/>
            </p:cNvSpPr>
            <p:nvPr/>
          </p:nvSpPr>
          <p:spPr bwMode="auto">
            <a:xfrm>
              <a:off x="4328" y="253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507" name="Oval 45"/>
            <p:cNvSpPr>
              <a:spLocks noChangeAspect="1" noChangeArrowheads="1"/>
            </p:cNvSpPr>
            <p:nvPr/>
          </p:nvSpPr>
          <p:spPr bwMode="auto">
            <a:xfrm>
              <a:off x="872" y="367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8" name="Oval 46"/>
            <p:cNvSpPr>
              <a:spLocks noChangeAspect="1" noChangeArrowheads="1"/>
            </p:cNvSpPr>
            <p:nvPr/>
          </p:nvSpPr>
          <p:spPr bwMode="auto">
            <a:xfrm>
              <a:off x="868" y="310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9" name="Oval 47"/>
            <p:cNvSpPr>
              <a:spLocks noChangeAspect="1" noChangeArrowheads="1"/>
            </p:cNvSpPr>
            <p:nvPr/>
          </p:nvSpPr>
          <p:spPr bwMode="auto">
            <a:xfrm>
              <a:off x="872" y="252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510" name="Oval 49"/>
            <p:cNvSpPr>
              <a:spLocks noChangeAspect="1" noChangeArrowheads="1"/>
            </p:cNvSpPr>
            <p:nvPr/>
          </p:nvSpPr>
          <p:spPr bwMode="auto">
            <a:xfrm>
              <a:off x="1448" y="367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11" name="Oval 50"/>
            <p:cNvSpPr>
              <a:spLocks noChangeAspect="1" noChangeArrowheads="1"/>
            </p:cNvSpPr>
            <p:nvPr/>
          </p:nvSpPr>
          <p:spPr bwMode="auto">
            <a:xfrm>
              <a:off x="1444" y="310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12" name="Oval 51"/>
            <p:cNvSpPr>
              <a:spLocks noChangeAspect="1" noChangeArrowheads="1"/>
            </p:cNvSpPr>
            <p:nvPr/>
          </p:nvSpPr>
          <p:spPr bwMode="auto">
            <a:xfrm>
              <a:off x="1448" y="252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513" name="Oval 53"/>
            <p:cNvSpPr>
              <a:spLocks noChangeAspect="1" noChangeArrowheads="1"/>
            </p:cNvSpPr>
            <p:nvPr/>
          </p:nvSpPr>
          <p:spPr bwMode="auto">
            <a:xfrm>
              <a:off x="2024" y="3679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14" name="Oval 54"/>
            <p:cNvSpPr>
              <a:spLocks noChangeAspect="1" noChangeArrowheads="1"/>
            </p:cNvSpPr>
            <p:nvPr/>
          </p:nvSpPr>
          <p:spPr bwMode="auto">
            <a:xfrm>
              <a:off x="2020" y="3107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15" name="Oval 55"/>
            <p:cNvSpPr>
              <a:spLocks noChangeAspect="1" noChangeArrowheads="1"/>
            </p:cNvSpPr>
            <p:nvPr/>
          </p:nvSpPr>
          <p:spPr bwMode="auto">
            <a:xfrm>
              <a:off x="2024" y="2527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457200" y="0"/>
            <a:ext cx="8229600" cy="1000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Kinchine’s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Flatness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87"/>
              <p:cNvSpPr txBox="1">
                <a:spLocks noChangeArrowheads="1"/>
              </p:cNvSpPr>
              <p:nvPr/>
            </p:nvSpPr>
            <p:spPr bwMode="auto">
              <a:xfrm>
                <a:off x="3693395" y="3924939"/>
                <a:ext cx="46487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3395" y="3924939"/>
                <a:ext cx="46487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9"/>
          <p:cNvSpPr>
            <a:spLocks noChangeAspect="1" noChangeArrowheads="1"/>
          </p:cNvSpPr>
          <p:nvPr/>
        </p:nvSpPr>
        <p:spPr bwMode="auto">
          <a:xfrm>
            <a:off x="3607043" y="4199929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6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69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33349" y="1117303"/>
                <a:ext cx="8991601" cy="1619249"/>
              </a:xfrm>
            </p:spPr>
            <p:txBody>
              <a:bodyPr lIns="91440">
                <a:normAutofit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rgbClr val="993366"/>
                    </a:solidFill>
                  </a:rPr>
                  <a:t>Algorithm: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9"/>
                        </a:solidFill>
                        <a:latin typeface="Cambria Math"/>
                        <a:sym typeface="Mathematica1" pitchFamily="2" charset="2"/>
                      </a:rPr>
                      <m:t>𝐾</m:t>
                    </m:r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⊆ </m:t>
                    </m:r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ℝ</m:t>
                    </m:r>
                    <m:r>
                      <a:rPr lang="en-US" sz="2800" i="1" baseline="30000" dirty="0">
                        <a:solidFill>
                          <a:srgbClr val="0000CC"/>
                        </a:solidFill>
                        <a:latin typeface="Cambria Math"/>
                        <a:ea typeface="Cambria Math"/>
                        <a:sym typeface="Mathematica1" pitchFamily="2" charset="2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time and space</a:t>
                </a:r>
              </a:p>
              <a:p>
                <a:pPr marL="514350" indent="-514350">
                  <a:buAutoNum type="arabicParenBoth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either finds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∩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, or</a:t>
                </a:r>
              </a:p>
              <a:p>
                <a:pPr marL="514350" indent="-514350">
                  <a:buAutoNum type="arabicParenBoth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∖{0}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satisfying</a:t>
                </a:r>
                <a:endParaRPr lang="en-US" dirty="0" smtClean="0">
                  <a:sym typeface="Mathematica1" pitchFamily="2" charset="2"/>
                </a:endParaRPr>
              </a:p>
            </p:txBody>
          </p:sp>
        </mc:Choice>
        <mc:Fallback xmlns="">
          <p:sp>
            <p:nvSpPr>
              <p:cNvPr id="166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349" y="1117303"/>
                <a:ext cx="8991601" cy="1619249"/>
              </a:xfrm>
              <a:blipFill rotWithShape="1">
                <a:blip r:embed="rId2"/>
                <a:stretch>
                  <a:fillRect l="-1424" t="-2256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3641548" y="4193947"/>
            <a:ext cx="1839779" cy="1899603"/>
            <a:chOff x="7574956" y="3011212"/>
            <a:chExt cx="1839779" cy="1494117"/>
          </a:xfrm>
        </p:grpSpPr>
        <p:sp>
          <p:nvSpPr>
            <p:cNvPr id="40" name="AutoShape 64"/>
            <p:cNvSpPr>
              <a:spLocks noChangeArrowheads="1"/>
            </p:cNvSpPr>
            <p:nvPr/>
          </p:nvSpPr>
          <p:spPr bwMode="auto">
            <a:xfrm>
              <a:off x="7574956" y="3011212"/>
              <a:ext cx="1839779" cy="1494117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7923601" y="3758270"/>
                  <a:ext cx="431396" cy="459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1" name="Text 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23601" y="3758270"/>
                  <a:ext cx="431396" cy="4599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988" name="Group 76"/>
          <p:cNvGrpSpPr>
            <a:grpSpLocks/>
          </p:cNvGrpSpPr>
          <p:nvPr/>
        </p:nvGrpSpPr>
        <p:grpSpPr bwMode="auto">
          <a:xfrm>
            <a:off x="1769828" y="4193949"/>
            <a:ext cx="5568950" cy="1924052"/>
            <a:chOff x="868" y="2523"/>
            <a:chExt cx="3508" cy="1212"/>
          </a:xfrm>
          <a:solidFill>
            <a:schemeClr val="tx1"/>
          </a:solidFill>
        </p:grpSpPr>
        <p:sp>
          <p:nvSpPr>
            <p:cNvPr id="20495" name="Oval 29"/>
            <p:cNvSpPr>
              <a:spLocks noChangeAspect="1" noChangeArrowheads="1"/>
            </p:cNvSpPr>
            <p:nvPr/>
          </p:nvSpPr>
          <p:spPr bwMode="auto">
            <a:xfrm>
              <a:off x="2600" y="368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496" name="Oval 30"/>
            <p:cNvSpPr>
              <a:spLocks noChangeAspect="1" noChangeArrowheads="1"/>
            </p:cNvSpPr>
            <p:nvPr/>
          </p:nvSpPr>
          <p:spPr bwMode="auto">
            <a:xfrm>
              <a:off x="2596" y="3111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497" name="Oval 31"/>
            <p:cNvSpPr>
              <a:spLocks noChangeAspect="1" noChangeArrowheads="1"/>
            </p:cNvSpPr>
            <p:nvPr/>
          </p:nvSpPr>
          <p:spPr bwMode="auto">
            <a:xfrm>
              <a:off x="2600" y="2531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498" name="Oval 33"/>
            <p:cNvSpPr>
              <a:spLocks noChangeAspect="1" noChangeArrowheads="1"/>
            </p:cNvSpPr>
            <p:nvPr/>
          </p:nvSpPr>
          <p:spPr bwMode="auto">
            <a:xfrm>
              <a:off x="3176" y="368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499" name="Oval 34"/>
            <p:cNvSpPr>
              <a:spLocks noChangeAspect="1" noChangeArrowheads="1"/>
            </p:cNvSpPr>
            <p:nvPr/>
          </p:nvSpPr>
          <p:spPr bwMode="auto">
            <a:xfrm>
              <a:off x="3172" y="3111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0" name="Oval 35"/>
            <p:cNvSpPr>
              <a:spLocks noChangeAspect="1" noChangeArrowheads="1"/>
            </p:cNvSpPr>
            <p:nvPr/>
          </p:nvSpPr>
          <p:spPr bwMode="auto">
            <a:xfrm>
              <a:off x="3176" y="2531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501" name="Oval 37"/>
            <p:cNvSpPr>
              <a:spLocks noChangeAspect="1" noChangeArrowheads="1"/>
            </p:cNvSpPr>
            <p:nvPr/>
          </p:nvSpPr>
          <p:spPr bwMode="auto">
            <a:xfrm>
              <a:off x="3752" y="3687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2" name="Oval 38"/>
            <p:cNvSpPr>
              <a:spLocks noChangeAspect="1" noChangeArrowheads="1"/>
            </p:cNvSpPr>
            <p:nvPr/>
          </p:nvSpPr>
          <p:spPr bwMode="auto">
            <a:xfrm>
              <a:off x="3748" y="311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3" name="Oval 39"/>
            <p:cNvSpPr>
              <a:spLocks noChangeAspect="1" noChangeArrowheads="1"/>
            </p:cNvSpPr>
            <p:nvPr/>
          </p:nvSpPr>
          <p:spPr bwMode="auto">
            <a:xfrm>
              <a:off x="3752" y="253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504" name="Oval 41"/>
            <p:cNvSpPr>
              <a:spLocks noChangeAspect="1" noChangeArrowheads="1"/>
            </p:cNvSpPr>
            <p:nvPr/>
          </p:nvSpPr>
          <p:spPr bwMode="auto">
            <a:xfrm>
              <a:off x="4328" y="3687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5" name="Oval 42"/>
            <p:cNvSpPr>
              <a:spLocks noChangeAspect="1" noChangeArrowheads="1"/>
            </p:cNvSpPr>
            <p:nvPr/>
          </p:nvSpPr>
          <p:spPr bwMode="auto">
            <a:xfrm>
              <a:off x="4324" y="311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6" name="Oval 43"/>
            <p:cNvSpPr>
              <a:spLocks noChangeAspect="1" noChangeArrowheads="1"/>
            </p:cNvSpPr>
            <p:nvPr/>
          </p:nvSpPr>
          <p:spPr bwMode="auto">
            <a:xfrm>
              <a:off x="4328" y="253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507" name="Oval 45"/>
            <p:cNvSpPr>
              <a:spLocks noChangeAspect="1" noChangeArrowheads="1"/>
            </p:cNvSpPr>
            <p:nvPr/>
          </p:nvSpPr>
          <p:spPr bwMode="auto">
            <a:xfrm>
              <a:off x="872" y="367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8" name="Oval 46"/>
            <p:cNvSpPr>
              <a:spLocks noChangeAspect="1" noChangeArrowheads="1"/>
            </p:cNvSpPr>
            <p:nvPr/>
          </p:nvSpPr>
          <p:spPr bwMode="auto">
            <a:xfrm>
              <a:off x="868" y="310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9" name="Oval 47"/>
            <p:cNvSpPr>
              <a:spLocks noChangeAspect="1" noChangeArrowheads="1"/>
            </p:cNvSpPr>
            <p:nvPr/>
          </p:nvSpPr>
          <p:spPr bwMode="auto">
            <a:xfrm>
              <a:off x="872" y="252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510" name="Oval 49"/>
            <p:cNvSpPr>
              <a:spLocks noChangeAspect="1" noChangeArrowheads="1"/>
            </p:cNvSpPr>
            <p:nvPr/>
          </p:nvSpPr>
          <p:spPr bwMode="auto">
            <a:xfrm>
              <a:off x="1448" y="367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11" name="Oval 50"/>
            <p:cNvSpPr>
              <a:spLocks noChangeAspect="1" noChangeArrowheads="1"/>
            </p:cNvSpPr>
            <p:nvPr/>
          </p:nvSpPr>
          <p:spPr bwMode="auto">
            <a:xfrm>
              <a:off x="1444" y="310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12" name="Oval 51"/>
            <p:cNvSpPr>
              <a:spLocks noChangeAspect="1" noChangeArrowheads="1"/>
            </p:cNvSpPr>
            <p:nvPr/>
          </p:nvSpPr>
          <p:spPr bwMode="auto">
            <a:xfrm>
              <a:off x="1448" y="252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513" name="Oval 53"/>
            <p:cNvSpPr>
              <a:spLocks noChangeAspect="1" noChangeArrowheads="1"/>
            </p:cNvSpPr>
            <p:nvPr/>
          </p:nvSpPr>
          <p:spPr bwMode="auto">
            <a:xfrm>
              <a:off x="2024" y="3679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14" name="Oval 54"/>
            <p:cNvSpPr>
              <a:spLocks noChangeAspect="1" noChangeArrowheads="1"/>
            </p:cNvSpPr>
            <p:nvPr/>
          </p:nvSpPr>
          <p:spPr bwMode="auto">
            <a:xfrm>
              <a:off x="2020" y="3107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15" name="Oval 55"/>
            <p:cNvSpPr>
              <a:spLocks noChangeAspect="1" noChangeArrowheads="1"/>
            </p:cNvSpPr>
            <p:nvPr/>
          </p:nvSpPr>
          <p:spPr bwMode="auto">
            <a:xfrm>
              <a:off x="2024" y="2527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6989" name="Group 77"/>
          <p:cNvGrpSpPr>
            <a:grpSpLocks/>
          </p:cNvGrpSpPr>
          <p:nvPr/>
        </p:nvGrpSpPr>
        <p:grpSpPr bwMode="auto">
          <a:xfrm>
            <a:off x="3630379" y="3693882"/>
            <a:ext cx="3300414" cy="3022600"/>
            <a:chOff x="2040" y="2208"/>
            <a:chExt cx="2079" cy="1904"/>
          </a:xfrm>
        </p:grpSpPr>
        <p:sp>
          <p:nvSpPr>
            <p:cNvPr id="20486" name="Line 65"/>
            <p:cNvSpPr>
              <a:spLocks noChangeShapeType="1"/>
            </p:cNvSpPr>
            <p:nvPr/>
          </p:nvSpPr>
          <p:spPr bwMode="auto">
            <a:xfrm>
              <a:off x="2044" y="2208"/>
              <a:ext cx="4" cy="18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487" name="Line 66"/>
            <p:cNvSpPr>
              <a:spLocks noChangeShapeType="1"/>
            </p:cNvSpPr>
            <p:nvPr/>
          </p:nvSpPr>
          <p:spPr bwMode="auto">
            <a:xfrm>
              <a:off x="2624" y="2212"/>
              <a:ext cx="4" cy="18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488" name="Line 67"/>
            <p:cNvSpPr>
              <a:spLocks noChangeShapeType="1"/>
            </p:cNvSpPr>
            <p:nvPr/>
          </p:nvSpPr>
          <p:spPr bwMode="auto">
            <a:xfrm>
              <a:off x="3200" y="2224"/>
              <a:ext cx="4" cy="18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489" name="Text Box 68"/>
            <p:cNvSpPr txBox="1">
              <a:spLocks noChangeArrowheads="1"/>
            </p:cNvSpPr>
            <p:nvPr/>
          </p:nvSpPr>
          <p:spPr bwMode="auto">
            <a:xfrm>
              <a:off x="2040" y="3795"/>
              <a:ext cx="5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dirty="0" err="1" smtClean="0">
                  <a:solidFill>
                    <a:srgbClr val="FF0000"/>
                  </a:solidFill>
                  <a:latin typeface="Comic Sans MS" pitchFamily="66" charset="0"/>
                  <a:sym typeface="Mathematica1" pitchFamily="2" charset="2"/>
                </a:rPr>
                <a:t>y</a:t>
              </a:r>
              <a:r>
                <a:rPr lang="en-US" sz="2000" baseline="30000" dirty="0" err="1" smtClean="0">
                  <a:solidFill>
                    <a:srgbClr val="FF0000"/>
                  </a:solidFill>
                  <a:latin typeface="Comic Sans MS" pitchFamily="66" charset="0"/>
                  <a:sym typeface="Mathematica1" pitchFamily="2" charset="2"/>
                </a:rPr>
                <a:t>t</a:t>
              </a:r>
              <a:r>
                <a:rPr lang="en-US" sz="2000" dirty="0" err="1" smtClean="0">
                  <a:solidFill>
                    <a:srgbClr val="000099"/>
                  </a:solidFill>
                  <a:latin typeface="Comic Sans MS" pitchFamily="66" charset="0"/>
                  <a:sym typeface="Mathematica1" pitchFamily="2" charset="2"/>
                </a:rPr>
                <a:t>x</a:t>
              </a:r>
              <a:r>
                <a:rPr lang="en-US" sz="2000" dirty="0" smtClean="0">
                  <a:solidFill>
                    <a:srgbClr val="000099"/>
                  </a:solidFill>
                  <a:latin typeface="Comic Sans MS" pitchFamily="66" charset="0"/>
                  <a:sym typeface="Mathematica1" pitchFamily="2" charset="2"/>
                </a:rPr>
                <a:t>=0</a:t>
              </a:r>
              <a:endParaRPr lang="en-US" sz="2000" dirty="0">
                <a:solidFill>
                  <a:srgbClr val="000099"/>
                </a:solidFill>
                <a:latin typeface="Comic Sans MS" pitchFamily="66" charset="0"/>
                <a:sym typeface="Mathematica1" pitchFamily="2" charset="2"/>
              </a:endParaRPr>
            </a:p>
          </p:txBody>
        </p:sp>
        <p:sp>
          <p:nvSpPr>
            <p:cNvPr id="20490" name="Text Box 69"/>
            <p:cNvSpPr txBox="1">
              <a:spLocks noChangeArrowheads="1"/>
            </p:cNvSpPr>
            <p:nvPr/>
          </p:nvSpPr>
          <p:spPr bwMode="auto">
            <a:xfrm>
              <a:off x="2613" y="3787"/>
              <a:ext cx="5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dirty="0" err="1">
                  <a:solidFill>
                    <a:srgbClr val="FF0000"/>
                  </a:solidFill>
                  <a:latin typeface="Comic Sans MS" pitchFamily="66" charset="0"/>
                  <a:sym typeface="Mathematica1" pitchFamily="2" charset="2"/>
                </a:rPr>
                <a:t>y</a:t>
              </a:r>
              <a:r>
                <a:rPr lang="en-US" sz="2000" baseline="30000" dirty="0" err="1">
                  <a:solidFill>
                    <a:srgbClr val="FF0000"/>
                  </a:solidFill>
                  <a:latin typeface="Comic Sans MS" pitchFamily="66" charset="0"/>
                  <a:sym typeface="Mathematica1" pitchFamily="2" charset="2"/>
                </a:rPr>
                <a:t>t</a:t>
              </a:r>
              <a:r>
                <a:rPr lang="en-US" sz="2000" dirty="0" err="1">
                  <a:solidFill>
                    <a:srgbClr val="000099"/>
                  </a:solidFill>
                  <a:latin typeface="Comic Sans MS" pitchFamily="66" charset="0"/>
                  <a:sym typeface="Mathematica1" pitchFamily="2" charset="2"/>
                </a:rPr>
                <a:t>x</a:t>
              </a:r>
              <a:r>
                <a:rPr lang="en-US" sz="2000" dirty="0">
                  <a:solidFill>
                    <a:srgbClr val="000099"/>
                  </a:solidFill>
                  <a:latin typeface="Comic Sans MS" pitchFamily="66" charset="0"/>
                  <a:sym typeface="Mathematica1" pitchFamily="2" charset="2"/>
                </a:rPr>
                <a:t>=1</a:t>
              </a:r>
            </a:p>
          </p:txBody>
        </p:sp>
        <p:sp>
          <p:nvSpPr>
            <p:cNvPr id="20491" name="Text Box 70"/>
            <p:cNvSpPr txBox="1">
              <a:spLocks noChangeArrowheads="1"/>
            </p:cNvSpPr>
            <p:nvPr/>
          </p:nvSpPr>
          <p:spPr bwMode="auto">
            <a:xfrm>
              <a:off x="3179" y="3787"/>
              <a:ext cx="5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dirty="0" err="1">
                  <a:solidFill>
                    <a:srgbClr val="FF0000"/>
                  </a:solidFill>
                  <a:latin typeface="Comic Sans MS" pitchFamily="66" charset="0"/>
                  <a:sym typeface="Mathematica1" pitchFamily="2" charset="2"/>
                </a:rPr>
                <a:t>y</a:t>
              </a:r>
              <a:r>
                <a:rPr lang="en-US" sz="2000" baseline="30000" dirty="0" err="1">
                  <a:solidFill>
                    <a:srgbClr val="FF0000"/>
                  </a:solidFill>
                  <a:latin typeface="Comic Sans MS" pitchFamily="66" charset="0"/>
                  <a:sym typeface="Mathematica1" pitchFamily="2" charset="2"/>
                </a:rPr>
                <a:t>t</a:t>
              </a:r>
              <a:r>
                <a:rPr lang="en-US" sz="2000" dirty="0" err="1">
                  <a:solidFill>
                    <a:srgbClr val="000099"/>
                  </a:solidFill>
                  <a:latin typeface="Comic Sans MS" pitchFamily="66" charset="0"/>
                  <a:sym typeface="Mathematica1" pitchFamily="2" charset="2"/>
                </a:rPr>
                <a:t>x</a:t>
              </a:r>
              <a:r>
                <a:rPr lang="en-US" sz="2000" dirty="0">
                  <a:solidFill>
                    <a:srgbClr val="000099"/>
                  </a:solidFill>
                  <a:latin typeface="Comic Sans MS" pitchFamily="66" charset="0"/>
                  <a:sym typeface="Mathematica1" pitchFamily="2" charset="2"/>
                </a:rPr>
                <a:t>=2</a:t>
              </a:r>
            </a:p>
          </p:txBody>
        </p:sp>
        <p:sp>
          <p:nvSpPr>
            <p:cNvPr id="20492" name="Line 71"/>
            <p:cNvSpPr>
              <a:spLocks noChangeShapeType="1"/>
            </p:cNvSpPr>
            <p:nvPr/>
          </p:nvSpPr>
          <p:spPr bwMode="auto">
            <a:xfrm>
              <a:off x="2624" y="3136"/>
              <a:ext cx="57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3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648" y="2764"/>
                  <a:ext cx="1471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</m:t>
                        </m:r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0493" name="Text 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48" y="2764"/>
                  <a:ext cx="1471" cy="3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457200" y="0"/>
            <a:ext cx="8229600" cy="1000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Kinchine’s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Flatness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9177" y="2702199"/>
                <a:ext cx="8651575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000099"/>
                        </a:solidFill>
                        <a:latin typeface="Cambria Math"/>
                      </a:rPr>
                      <m:t>w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  <a:latin typeface="Cambria Math"/>
                      </a:rPr>
                      <m:t>idth</m:t>
                    </m:r>
                    <m:r>
                      <a:rPr lang="en-US" sz="2800" i="1" baseline="-25000">
                        <a:solidFill>
                          <a:srgbClr val="000099"/>
                        </a:solidFill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99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99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≤</m:t>
                    </m:r>
                    <m:r>
                      <a:rPr lang="en-US" sz="2800" i="1" smtClean="0">
                        <a:solidFill>
                          <a:srgbClr val="000099"/>
                        </a:solidFill>
                        <a:latin typeface="Cambria Math"/>
                      </a:rPr>
                      <m:t>Õ</m:t>
                    </m:r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box>
                          <m:boxPr>
                            <m:ctrlPr>
                              <a:rPr lang="en-US" sz="2800" b="0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a:rPr lang="en-US" sz="28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4/3</m:t>
                            </m:r>
                          </m:e>
                        </m:box>
                      </m:sup>
                    </m:sSup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ym typeface="Mathematica1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77" y="2702199"/>
                <a:ext cx="8651575" cy="5393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0633" y="3234707"/>
            <a:ext cx="9204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>[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>Kinchine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> 48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>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>Babai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>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>86,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>Lenstra-Lagarias-Schnorr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> 87,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>Hastad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> 88, Kannan-L0vasz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>88,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/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</a:b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>Banasczyk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> 96,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>Rudelson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sym typeface="Mathematica1" pitchFamily="2" charset="2"/>
              </a:rPr>
              <a:t> 00]</a:t>
            </a:r>
          </a:p>
        </p:txBody>
      </p:sp>
    </p:spTree>
    <p:extLst>
      <p:ext uri="{BB962C8B-B14F-4D97-AF65-F5344CB8AC3E}">
        <p14:creationId xmlns:p14="http://schemas.microsoft.com/office/powerpoint/2010/main" val="13592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585" y="1584259"/>
            <a:ext cx="87612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990099"/>
                </a:solidFill>
              </a:rPr>
              <a:t>Integer Programming: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 smtClean="0"/>
              <a:t>General discrete optimization model.</a:t>
            </a:r>
          </a:p>
          <a:p>
            <a:pPr marL="971550" lvl="1" indent="-514350">
              <a:buAutoNum type="alphaLcPeriod"/>
            </a:pPr>
            <a:r>
              <a:rPr lang="en-US" sz="3200" dirty="0" smtClean="0"/>
              <a:t>Relaxing the model (approximate IP).</a:t>
            </a:r>
            <a:br>
              <a:rPr lang="en-US" sz="3200" dirty="0" smtClean="0"/>
            </a:br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990099"/>
                </a:solidFill>
              </a:rPr>
              <a:t>Lattice algorithms: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 smtClean="0"/>
              <a:t>Closest &amp; Shortest Vector Problems.</a:t>
            </a:r>
          </a:p>
          <a:p>
            <a:pPr marL="971550" lvl="1" indent="-514350">
              <a:buAutoNum type="alphaLcPeriod"/>
            </a:pPr>
            <a:r>
              <a:rPr lang="en-US" sz="3200" dirty="0" smtClean="0"/>
              <a:t>Approximate CVP =&gt; Approximate IP.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261253"/>
            <a:ext cx="8379681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Talk Outline</a:t>
            </a:r>
          </a:p>
        </p:txBody>
      </p:sp>
    </p:spTree>
    <p:extLst>
      <p:ext uri="{BB962C8B-B14F-4D97-AF65-F5344CB8AC3E}">
        <p14:creationId xmlns:p14="http://schemas.microsoft.com/office/powerpoint/2010/main" val="402034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6"/>
          <p:cNvSpPr txBox="1">
            <a:spLocks/>
          </p:cNvSpPr>
          <p:nvPr/>
        </p:nvSpPr>
        <p:spPr>
          <a:xfrm>
            <a:off x="144448" y="1600200"/>
            <a:ext cx="8839200" cy="51054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SzPct val="100000"/>
              <a:buFont typeface="Wingdings 2"/>
              <a:buNone/>
            </a:pPr>
            <a:r>
              <a:rPr lang="en-US" smtClean="0">
                <a:solidFill>
                  <a:srgbClr val="CC3399"/>
                </a:solidFill>
              </a:rPr>
              <a:t> </a:t>
            </a:r>
            <a:endParaRPr lang="en-US" dirty="0">
              <a:solidFill>
                <a:srgbClr val="CC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9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504504"/>
                <a:ext cx="8534400" cy="2552700"/>
              </a:xfrm>
            </p:spPr>
            <p:txBody>
              <a:bodyPr lIns="91440">
                <a:normAutofit lnSpcReduction="10000"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rgbClr val="993366"/>
                    </a:solidFill>
                    <a:latin typeface="+mn-lt"/>
                  </a:rPr>
                  <a:t>Best known bounds for Flatness Constants:</a:t>
                </a:r>
              </a:p>
              <a:p>
                <a:pPr marL="514350" indent="-514350">
                  <a:buSzPct val="100000"/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Ellipsoids:   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 pitchFamily="2" charset="2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sym typeface="Mathematica1" pitchFamily="2" charset="2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sym typeface="Mathematica1" pitchFamily="2" charset="2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sym typeface="Mathematica1" pitchFamily="2" charset="2"/>
                      </a:rPr>
                      <m:t>)=Ѳ(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sym typeface="Mathematica1" pitchFamily="2" charset="2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sym typeface="Mathematica1" pitchFamily="2" charset="2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sym typeface="Mathematica1" pitchFamily="2" charset="2"/>
                </a:endParaRPr>
              </a:p>
              <a:p>
                <a:pPr marL="514350" indent="-514350">
                  <a:buSzPct val="100000"/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General Bodies: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 pitchFamily="2" charset="2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sym typeface="Mathematica1" pitchFamily="2" charset="2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sym typeface="Mathematica1" pitchFamily="2" charset="2"/>
                          </a:rPr>
                          <m:t>𝑛</m:t>
                        </m:r>
                      </m:e>
                    </m:d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sym typeface="Mathematica1" pitchFamily="2" charset="2"/>
                      </a:rPr>
                      <m:t>=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sym typeface="Mathematica1" pitchFamily="2" charset="2"/>
                      </a:rPr>
                      <m:t>Õ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sym typeface="Mathematica1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sym typeface="Mathematica1" pitchFamily="2" charset="2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itchFamily="18" charset="0"/>
                                <a:ea typeface="Cambria Math" pitchFamily="18" charset="0"/>
                                <a:sym typeface="Mathematica1" pitchFamily="2" charset="2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8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  <a:sym typeface="Mathematica1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itchFamily="18" charset="0"/>
                                    <a:ea typeface="Cambria Math" pitchFamily="18" charset="0"/>
                                    <a:sym typeface="Mathematica1" pitchFamily="2" charset="2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itchFamily="18" charset="0"/>
                                    <a:ea typeface="Cambria Math" pitchFamily="18" charset="0"/>
                                    <a:sym typeface="Mathematica1" pitchFamily="2" charset="2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2800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sym typeface="Mathematica1" pitchFamily="2" charset="2"/>
                </a:endParaRPr>
              </a:p>
              <a:p>
                <a:pPr marL="0" indent="0">
                  <a:lnSpc>
                    <a:spcPts val="1500"/>
                  </a:lnSpc>
                  <a:buSzPct val="100000"/>
                  <a:buNone/>
                </a:pPr>
                <a:endParaRPr lang="en-US" dirty="0" smtClean="0">
                  <a:solidFill>
                    <a:schemeClr val="bg1"/>
                  </a:solidFill>
                  <a:sym typeface="Mathematica1" pitchFamily="2" charset="2"/>
                </a:endParaRPr>
              </a:p>
              <a:p>
                <a:pPr marL="0" indent="0">
                  <a:buSzPct val="100000"/>
                  <a:buNone/>
                </a:pP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sym typeface="Mathematica1" pitchFamily="2" charset="2"/>
                  </a:rPr>
                  <a:t>[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  <a:sym typeface="Mathematica1" pitchFamily="2" charset="2"/>
                  </a:rPr>
                  <a:t>Kinchine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sym typeface="Mathematica1" pitchFamily="2" charset="2"/>
                  </a:rPr>
                  <a:t> 48, 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  <a:sym typeface="Mathematica1" pitchFamily="2" charset="2"/>
                  </a:rPr>
                  <a:t>Lenstra-Lagarias-Schnorr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sym typeface="Mathematica1" pitchFamily="2" charset="2"/>
                  </a:rPr>
                  <a:t> 87, Kannan-L0vasz 88, 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  <a:sym typeface="Mathematica1" pitchFamily="2" charset="2"/>
                  </a:rPr>
                  <a:t>Banasczyk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sym typeface="Mathematica1" pitchFamily="2" charset="2"/>
                  </a:rPr>
                  <a:t> et al 99, 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  <a:sym typeface="Mathematica1" pitchFamily="2" charset="2"/>
                  </a:rPr>
                  <a:t>Rudelson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sym typeface="Mathematica1" pitchFamily="2" charset="2"/>
                  </a:rPr>
                  <a:t> 00]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  <a:sym typeface="Mathematica1" pitchFamily="2" charset="2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  <a:sym typeface="Mathematica1" pitchFamily="2" charset="2"/>
                </a:endParaRPr>
              </a:p>
            </p:txBody>
          </p:sp>
        </mc:Choice>
        <mc:Fallback xmlns="">
          <p:sp>
            <p:nvSpPr>
              <p:cNvPr id="166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04504"/>
                <a:ext cx="8534400" cy="2552700"/>
              </a:xfrm>
              <a:blipFill rotWithShape="1">
                <a:blip r:embed="rId2"/>
                <a:stretch>
                  <a:fillRect l="-1429" t="-3819" b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2219353" y="4193947"/>
            <a:ext cx="1839779" cy="1899603"/>
            <a:chOff x="7574956" y="3011212"/>
            <a:chExt cx="1839779" cy="1494117"/>
          </a:xfrm>
        </p:grpSpPr>
        <p:sp>
          <p:nvSpPr>
            <p:cNvPr id="40" name="AutoShape 64"/>
            <p:cNvSpPr>
              <a:spLocks noChangeArrowheads="1"/>
            </p:cNvSpPr>
            <p:nvPr/>
          </p:nvSpPr>
          <p:spPr bwMode="auto">
            <a:xfrm>
              <a:off x="7574956" y="3011212"/>
              <a:ext cx="1839779" cy="1494117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8104421" y="3862498"/>
                  <a:ext cx="431396" cy="459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1" name="Text 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04421" y="3862498"/>
                  <a:ext cx="431396" cy="4599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Oval 2"/>
          <p:cNvSpPr/>
          <p:nvPr/>
        </p:nvSpPr>
        <p:spPr>
          <a:xfrm rot="19876876">
            <a:off x="4674726" y="4645297"/>
            <a:ext cx="2414822" cy="1143000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988" name="Group 76"/>
          <p:cNvGrpSpPr>
            <a:grpSpLocks/>
          </p:cNvGrpSpPr>
          <p:nvPr/>
        </p:nvGrpSpPr>
        <p:grpSpPr bwMode="auto">
          <a:xfrm>
            <a:off x="1769828" y="4193945"/>
            <a:ext cx="5568950" cy="1924050"/>
            <a:chOff x="868" y="2523"/>
            <a:chExt cx="3508" cy="1212"/>
          </a:xfrm>
          <a:solidFill>
            <a:schemeClr val="tx1"/>
          </a:solidFill>
        </p:grpSpPr>
        <p:sp>
          <p:nvSpPr>
            <p:cNvPr id="20495" name="Oval 29"/>
            <p:cNvSpPr>
              <a:spLocks noChangeAspect="1" noChangeArrowheads="1"/>
            </p:cNvSpPr>
            <p:nvPr/>
          </p:nvSpPr>
          <p:spPr bwMode="auto">
            <a:xfrm>
              <a:off x="2600" y="368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496" name="Oval 30"/>
            <p:cNvSpPr>
              <a:spLocks noChangeAspect="1" noChangeArrowheads="1"/>
            </p:cNvSpPr>
            <p:nvPr/>
          </p:nvSpPr>
          <p:spPr bwMode="auto">
            <a:xfrm>
              <a:off x="2596" y="3111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497" name="Oval 31"/>
            <p:cNvSpPr>
              <a:spLocks noChangeAspect="1" noChangeArrowheads="1"/>
            </p:cNvSpPr>
            <p:nvPr/>
          </p:nvSpPr>
          <p:spPr bwMode="auto">
            <a:xfrm>
              <a:off x="2600" y="2531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498" name="Oval 33"/>
            <p:cNvSpPr>
              <a:spLocks noChangeAspect="1" noChangeArrowheads="1"/>
            </p:cNvSpPr>
            <p:nvPr/>
          </p:nvSpPr>
          <p:spPr bwMode="auto">
            <a:xfrm>
              <a:off x="3176" y="368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499" name="Oval 34"/>
            <p:cNvSpPr>
              <a:spLocks noChangeAspect="1" noChangeArrowheads="1"/>
            </p:cNvSpPr>
            <p:nvPr/>
          </p:nvSpPr>
          <p:spPr bwMode="auto">
            <a:xfrm>
              <a:off x="3172" y="3111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0" name="Oval 35"/>
            <p:cNvSpPr>
              <a:spLocks noChangeAspect="1" noChangeArrowheads="1"/>
            </p:cNvSpPr>
            <p:nvPr/>
          </p:nvSpPr>
          <p:spPr bwMode="auto">
            <a:xfrm>
              <a:off x="3176" y="2531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501" name="Oval 37"/>
            <p:cNvSpPr>
              <a:spLocks noChangeAspect="1" noChangeArrowheads="1"/>
            </p:cNvSpPr>
            <p:nvPr/>
          </p:nvSpPr>
          <p:spPr bwMode="auto">
            <a:xfrm>
              <a:off x="3752" y="3687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2" name="Oval 38"/>
            <p:cNvSpPr>
              <a:spLocks noChangeAspect="1" noChangeArrowheads="1"/>
            </p:cNvSpPr>
            <p:nvPr/>
          </p:nvSpPr>
          <p:spPr bwMode="auto">
            <a:xfrm>
              <a:off x="3748" y="311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3" name="Oval 39"/>
            <p:cNvSpPr>
              <a:spLocks noChangeAspect="1" noChangeArrowheads="1"/>
            </p:cNvSpPr>
            <p:nvPr/>
          </p:nvSpPr>
          <p:spPr bwMode="auto">
            <a:xfrm>
              <a:off x="3752" y="253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504" name="Oval 41"/>
            <p:cNvSpPr>
              <a:spLocks noChangeAspect="1" noChangeArrowheads="1"/>
            </p:cNvSpPr>
            <p:nvPr/>
          </p:nvSpPr>
          <p:spPr bwMode="auto">
            <a:xfrm>
              <a:off x="4328" y="3687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5" name="Oval 42"/>
            <p:cNvSpPr>
              <a:spLocks noChangeAspect="1" noChangeArrowheads="1"/>
            </p:cNvSpPr>
            <p:nvPr/>
          </p:nvSpPr>
          <p:spPr bwMode="auto">
            <a:xfrm>
              <a:off x="4324" y="311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6" name="Oval 43"/>
            <p:cNvSpPr>
              <a:spLocks noChangeAspect="1" noChangeArrowheads="1"/>
            </p:cNvSpPr>
            <p:nvPr/>
          </p:nvSpPr>
          <p:spPr bwMode="auto">
            <a:xfrm>
              <a:off x="4328" y="253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507" name="Oval 45"/>
            <p:cNvSpPr>
              <a:spLocks noChangeAspect="1" noChangeArrowheads="1"/>
            </p:cNvSpPr>
            <p:nvPr/>
          </p:nvSpPr>
          <p:spPr bwMode="auto">
            <a:xfrm>
              <a:off x="872" y="367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8" name="Oval 46"/>
            <p:cNvSpPr>
              <a:spLocks noChangeAspect="1" noChangeArrowheads="1"/>
            </p:cNvSpPr>
            <p:nvPr/>
          </p:nvSpPr>
          <p:spPr bwMode="auto">
            <a:xfrm>
              <a:off x="868" y="310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09" name="Oval 47"/>
            <p:cNvSpPr>
              <a:spLocks noChangeAspect="1" noChangeArrowheads="1"/>
            </p:cNvSpPr>
            <p:nvPr/>
          </p:nvSpPr>
          <p:spPr bwMode="auto">
            <a:xfrm>
              <a:off x="872" y="252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510" name="Oval 49"/>
            <p:cNvSpPr>
              <a:spLocks noChangeAspect="1" noChangeArrowheads="1"/>
            </p:cNvSpPr>
            <p:nvPr/>
          </p:nvSpPr>
          <p:spPr bwMode="auto">
            <a:xfrm>
              <a:off x="1448" y="3675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11" name="Oval 50"/>
            <p:cNvSpPr>
              <a:spLocks noChangeAspect="1" noChangeArrowheads="1"/>
            </p:cNvSpPr>
            <p:nvPr/>
          </p:nvSpPr>
          <p:spPr bwMode="auto">
            <a:xfrm>
              <a:off x="1444" y="310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12" name="Oval 51"/>
            <p:cNvSpPr>
              <a:spLocks noChangeAspect="1" noChangeArrowheads="1"/>
            </p:cNvSpPr>
            <p:nvPr/>
          </p:nvSpPr>
          <p:spPr bwMode="auto">
            <a:xfrm>
              <a:off x="1448" y="2523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513" name="Oval 53"/>
            <p:cNvSpPr>
              <a:spLocks noChangeAspect="1" noChangeArrowheads="1"/>
            </p:cNvSpPr>
            <p:nvPr/>
          </p:nvSpPr>
          <p:spPr bwMode="auto">
            <a:xfrm>
              <a:off x="2024" y="3679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14" name="Oval 54"/>
            <p:cNvSpPr>
              <a:spLocks noChangeAspect="1" noChangeArrowheads="1"/>
            </p:cNvSpPr>
            <p:nvPr/>
          </p:nvSpPr>
          <p:spPr bwMode="auto">
            <a:xfrm>
              <a:off x="2020" y="3107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15" name="Oval 55"/>
            <p:cNvSpPr>
              <a:spLocks noChangeAspect="1" noChangeArrowheads="1"/>
            </p:cNvSpPr>
            <p:nvPr/>
          </p:nvSpPr>
          <p:spPr bwMode="auto">
            <a:xfrm>
              <a:off x="2024" y="2527"/>
              <a:ext cx="48" cy="4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74"/>
              <p:cNvSpPr txBox="1">
                <a:spLocks noChangeArrowheads="1"/>
              </p:cNvSpPr>
              <p:nvPr/>
            </p:nvSpPr>
            <p:spPr bwMode="auto">
              <a:xfrm>
                <a:off x="5799188" y="4957798"/>
                <a:ext cx="43139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9188" y="4957798"/>
                <a:ext cx="43139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ine 66"/>
          <p:cNvSpPr>
            <a:spLocks noChangeShapeType="1"/>
          </p:cNvSpPr>
          <p:nvPr/>
        </p:nvSpPr>
        <p:spPr bwMode="auto">
          <a:xfrm>
            <a:off x="2728678" y="4264750"/>
            <a:ext cx="2486" cy="18288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Line 66"/>
          <p:cNvSpPr>
            <a:spLocks noChangeShapeType="1"/>
          </p:cNvSpPr>
          <p:nvPr/>
        </p:nvSpPr>
        <p:spPr bwMode="auto">
          <a:xfrm>
            <a:off x="3643078" y="4264750"/>
            <a:ext cx="2486" cy="18288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Line 66"/>
          <p:cNvSpPr>
            <a:spLocks noChangeShapeType="1"/>
          </p:cNvSpPr>
          <p:nvPr/>
        </p:nvSpPr>
        <p:spPr bwMode="auto">
          <a:xfrm flipH="1">
            <a:off x="5465527" y="4251095"/>
            <a:ext cx="1835149" cy="1842455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Line 66"/>
          <p:cNvSpPr>
            <a:spLocks noChangeShapeType="1"/>
          </p:cNvSpPr>
          <p:nvPr/>
        </p:nvSpPr>
        <p:spPr bwMode="auto">
          <a:xfrm flipH="1">
            <a:off x="4556834" y="4250617"/>
            <a:ext cx="1835149" cy="1842455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 anchor="ctr" anchorCtr="0"/>
          <a:lstStyle/>
          <a:p>
            <a:pPr algn="ctr" eaLnBrk="1" hangingPunct="1"/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Kinchine’s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Flatness Theorem</a:t>
            </a:r>
          </a:p>
        </p:txBody>
      </p:sp>
    </p:spTree>
    <p:extLst>
      <p:ext uri="{BB962C8B-B14F-4D97-AF65-F5344CB8AC3E}">
        <p14:creationId xmlns:p14="http://schemas.microsoft.com/office/powerpoint/2010/main" val="85428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/>
        </p:nvSpPr>
        <p:spPr>
          <a:xfrm rot="8322814">
            <a:off x="757693" y="2639454"/>
            <a:ext cx="3974037" cy="2263639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143519"/>
                <a:ext cx="809625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Symmetric convex body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r>
                      <a:rPr lang="en-US" sz="2800" b="0" i="1" smtClean="0"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-norm: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 smtClean="0"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inf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 {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≥0: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𝑠𝐾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143519"/>
                <a:ext cx="8096251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581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 rot="8322814">
            <a:off x="1666659" y="3166792"/>
            <a:ext cx="2156106" cy="1228133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71601" y="3734971"/>
                <a:ext cx="421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601" y="3734971"/>
                <a:ext cx="42191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41967" y="2695195"/>
                <a:ext cx="5048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967" y="2695195"/>
                <a:ext cx="50488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>
            <a:spLocks noChangeAspect="1"/>
          </p:cNvSpPr>
          <p:nvPr/>
        </p:nvSpPr>
        <p:spPr>
          <a:xfrm>
            <a:off x="2721853" y="374841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539791" y="313650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98181" y="3234474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181" y="3234474"/>
                <a:ext cx="57381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5345" y="2910511"/>
                <a:ext cx="762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𝑠𝐾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345" y="2910511"/>
                <a:ext cx="76296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00053" y="4045023"/>
                <a:ext cx="5193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-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053" y="4045023"/>
                <a:ext cx="519309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30588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>
            <a:spLocks noChangeAspect="1"/>
          </p:cNvSpPr>
          <p:nvPr/>
        </p:nvSpPr>
        <p:spPr>
          <a:xfrm>
            <a:off x="1197877" y="4486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78375" y="5079288"/>
                <a:ext cx="760331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 smtClean="0"/>
                  <a:t> 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(triangle inequality)</a:t>
                </a:r>
                <a:r>
                  <a:rPr lang="en-US" sz="2800" dirty="0" smtClean="0"/>
                  <a:t>                      </a:t>
                </a:r>
              </a:p>
              <a:p>
                <a:r>
                  <a:rPr lang="en-US" sz="2800" dirty="0" smtClean="0"/>
                  <a:t>2</a:t>
                </a:r>
                <a:r>
                  <a:rPr lang="en-US" sz="2800" dirty="0"/>
                  <a:t>.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≥0</m:t>
                    </m:r>
                  </m:oMath>
                </a14:m>
                <a:r>
                  <a:rPr lang="en-US" sz="2800" dirty="0" smtClean="0"/>
                  <a:t>         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(homogeneity)</a:t>
                </a:r>
                <a:endParaRPr lang="en-US" sz="2800" dirty="0">
                  <a:solidFill>
                    <a:srgbClr val="990099"/>
                  </a:solidFill>
                </a:endParaRPr>
              </a:p>
              <a:p>
                <a:r>
                  <a:rPr lang="en-US" sz="2800" dirty="0" smtClean="0"/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 smtClean="0"/>
                  <a:t>                     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(symmetry)</a:t>
                </a:r>
                <a:endParaRPr lang="en-US" sz="2800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75" y="5079288"/>
                <a:ext cx="7603316" cy="1384995"/>
              </a:xfrm>
              <a:prstGeom prst="rect">
                <a:avLst/>
              </a:prstGeom>
              <a:blipFill rotWithShape="1">
                <a:blip r:embed="rId9"/>
                <a:stretch>
                  <a:fillRect l="-1603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48048" y="3588589"/>
                <a:ext cx="42355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  <m:r>
                        <a:rPr lang="en-US" sz="2800" b="0" i="1" dirty="0" smtClean="0">
                          <a:latin typeface="Cambria Math"/>
                        </a:rPr>
                        <m:t>={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/>
                        </a:rPr>
                        <m:t>𝜖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≤1}</m:t>
                      </m:r>
                    </m:oMath>
                  </m:oMathPara>
                </a14:m>
                <a:endParaRPr lang="en-US" sz="28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is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unit ball</a:t>
                </a:r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8" y="3588589"/>
                <a:ext cx="4235570" cy="954107"/>
              </a:xfrm>
              <a:prstGeom prst="rect">
                <a:avLst/>
              </a:prstGeom>
              <a:blipFill rotWithShape="1">
                <a:blip r:embed="rId10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516575" y="238484"/>
            <a:ext cx="8229600" cy="653143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Norms and Convex Bodies</a:t>
            </a:r>
          </a:p>
        </p:txBody>
      </p:sp>
    </p:spTree>
    <p:extLst>
      <p:ext uri="{BB962C8B-B14F-4D97-AF65-F5344CB8AC3E}">
        <p14:creationId xmlns:p14="http://schemas.microsoft.com/office/powerpoint/2010/main" val="23798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/>
        </p:nvSpPr>
        <p:spPr>
          <a:xfrm rot="8322814">
            <a:off x="1369097" y="2413276"/>
            <a:ext cx="3280755" cy="2263639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13020"/>
              <a:gd name="connsiteY0" fmla="*/ 0 h 1369855"/>
              <a:gd name="connsiteX1" fmla="*/ 400291 w 2113020"/>
              <a:gd name="connsiteY1" fmla="*/ 722078 h 1369855"/>
              <a:gd name="connsiteX2" fmla="*/ 1230820 w 2113020"/>
              <a:gd name="connsiteY2" fmla="*/ 1228133 h 1369855"/>
              <a:gd name="connsiteX3" fmla="*/ 2113020 w 2113020"/>
              <a:gd name="connsiteY3" fmla="*/ 1369855 h 1369855"/>
              <a:gd name="connsiteX4" fmla="*/ 1779967 w 2113020"/>
              <a:gd name="connsiteY4" fmla="*/ 529026 h 1369855"/>
              <a:gd name="connsiteX5" fmla="*/ 937044 w 2113020"/>
              <a:gd name="connsiteY5" fmla="*/ 34098 h 1369855"/>
              <a:gd name="connsiteX6" fmla="*/ 0 w 2113020"/>
              <a:gd name="connsiteY6" fmla="*/ 0 h 1369855"/>
              <a:gd name="connsiteX0" fmla="*/ 0 w 1779967"/>
              <a:gd name="connsiteY0" fmla="*/ 0 h 1228133"/>
              <a:gd name="connsiteX1" fmla="*/ 400291 w 1779967"/>
              <a:gd name="connsiteY1" fmla="*/ 722078 h 1228133"/>
              <a:gd name="connsiteX2" fmla="*/ 1230820 w 1779967"/>
              <a:gd name="connsiteY2" fmla="*/ 1228133 h 1228133"/>
              <a:gd name="connsiteX3" fmla="*/ 1779967 w 1779967"/>
              <a:gd name="connsiteY3" fmla="*/ 529026 h 1228133"/>
              <a:gd name="connsiteX4" fmla="*/ 937044 w 1779967"/>
              <a:gd name="connsiteY4" fmla="*/ 34098 h 1228133"/>
              <a:gd name="connsiteX5" fmla="*/ 0 w 1779967"/>
              <a:gd name="connsiteY5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967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467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143519"/>
                <a:ext cx="809625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Convex body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containing origin in its interior.</a:t>
                </a:r>
              </a:p>
              <a:p>
                <a:endParaRPr lang="en-US" sz="280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-norm: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 smtClean="0"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inf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 {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≥0: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𝑠𝐾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sz="2800" dirty="0" smtClean="0"/>
              </a:p>
              <a:p>
                <a:endParaRPr lang="en-US" sz="2800" b="0" dirty="0" smtClean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143519"/>
                <a:ext cx="8096251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581" t="-3030" r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 rot="8322814">
            <a:off x="2000337" y="3045243"/>
            <a:ext cx="1779967" cy="1228133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1779967"/>
              <a:gd name="connsiteY0" fmla="*/ 0 h 1228133"/>
              <a:gd name="connsiteX1" fmla="*/ 400291 w 1779967"/>
              <a:gd name="connsiteY1" fmla="*/ 722078 h 1228133"/>
              <a:gd name="connsiteX2" fmla="*/ 1230820 w 1779967"/>
              <a:gd name="connsiteY2" fmla="*/ 1228133 h 1228133"/>
              <a:gd name="connsiteX3" fmla="*/ 1779967 w 1779967"/>
              <a:gd name="connsiteY3" fmla="*/ 529026 h 1228133"/>
              <a:gd name="connsiteX4" fmla="*/ 937044 w 1779967"/>
              <a:gd name="connsiteY4" fmla="*/ 34098 h 1228133"/>
              <a:gd name="connsiteX5" fmla="*/ 0 w 1779967"/>
              <a:gd name="connsiteY5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967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46257" y="2697739"/>
                <a:ext cx="5048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257" y="2697739"/>
                <a:ext cx="50488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>
            <a:spLocks noChangeAspect="1"/>
          </p:cNvSpPr>
          <p:nvPr/>
        </p:nvSpPr>
        <p:spPr>
          <a:xfrm>
            <a:off x="2726143" y="375095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544081" y="313904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02471" y="3237018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471" y="3237018"/>
                <a:ext cx="57381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9635" y="2913055"/>
                <a:ext cx="762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𝑠𝐾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35" y="2913055"/>
                <a:ext cx="76296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575" y="238484"/>
            <a:ext cx="8229600" cy="653143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Norms and Convex Bodies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75891" y="3737515"/>
                <a:ext cx="421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891" y="3737515"/>
                <a:ext cx="42191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78375" y="5079288"/>
                <a:ext cx="760331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 smtClean="0"/>
                  <a:t> 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(triangle inequality)</a:t>
                </a:r>
                <a:r>
                  <a:rPr lang="en-US" sz="2800" dirty="0" smtClean="0"/>
                  <a:t>                      </a:t>
                </a:r>
              </a:p>
              <a:p>
                <a:r>
                  <a:rPr lang="en-US" sz="2800" dirty="0" smtClean="0"/>
                  <a:t>2</a:t>
                </a:r>
                <a:r>
                  <a:rPr lang="en-US" sz="2800" dirty="0"/>
                  <a:t>.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≥0</m:t>
                    </m:r>
                  </m:oMath>
                </a14:m>
                <a:r>
                  <a:rPr lang="en-US" sz="2800" dirty="0" smtClean="0"/>
                  <a:t>         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(homogeneity)</a:t>
                </a:r>
                <a:endParaRPr lang="en-US" sz="2800" dirty="0">
                  <a:solidFill>
                    <a:srgbClr val="990099"/>
                  </a:solidFill>
                </a:endParaRPr>
              </a:p>
              <a:p>
                <a:r>
                  <a:rPr lang="en-US" sz="2800" dirty="0"/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/>
                  <a:t>                      </a:t>
                </a:r>
                <a:r>
                  <a:rPr lang="en-US" sz="2800" dirty="0">
                    <a:solidFill>
                      <a:srgbClr val="990099"/>
                    </a:solidFill>
                  </a:rPr>
                  <a:t>(symmetry)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75" y="5079288"/>
                <a:ext cx="7603316" cy="1384995"/>
              </a:xfrm>
              <a:prstGeom prst="rect">
                <a:avLst/>
              </a:prstGeom>
              <a:blipFill rotWithShape="1">
                <a:blip r:embed="rId7"/>
                <a:stretch>
                  <a:fillRect l="-1603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48048" y="3588589"/>
                <a:ext cx="42355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  <m:r>
                        <a:rPr lang="en-US" sz="2800" b="0" i="1" dirty="0" smtClean="0">
                          <a:latin typeface="Cambria Math"/>
                        </a:rPr>
                        <m:t>={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/>
                        </a:rPr>
                        <m:t>𝜖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≤1}</m:t>
                      </m:r>
                    </m:oMath>
                  </m:oMathPara>
                </a14:m>
                <a:endParaRPr lang="en-US" sz="28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is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unit ball</a:t>
                </a:r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8" y="3588589"/>
                <a:ext cx="4235570" cy="954107"/>
              </a:xfrm>
              <a:prstGeom prst="rect">
                <a:avLst/>
              </a:prstGeom>
              <a:blipFill rotWithShape="1">
                <a:blip r:embed="rId8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030059" y="6220047"/>
            <a:ext cx="660411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19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/>
        </p:nvSpPr>
        <p:spPr>
          <a:xfrm rot="8322814">
            <a:off x="1369097" y="2413276"/>
            <a:ext cx="3280755" cy="2263639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13020"/>
              <a:gd name="connsiteY0" fmla="*/ 0 h 1369855"/>
              <a:gd name="connsiteX1" fmla="*/ 400291 w 2113020"/>
              <a:gd name="connsiteY1" fmla="*/ 722078 h 1369855"/>
              <a:gd name="connsiteX2" fmla="*/ 1230820 w 2113020"/>
              <a:gd name="connsiteY2" fmla="*/ 1228133 h 1369855"/>
              <a:gd name="connsiteX3" fmla="*/ 2113020 w 2113020"/>
              <a:gd name="connsiteY3" fmla="*/ 1369855 h 1369855"/>
              <a:gd name="connsiteX4" fmla="*/ 1779967 w 2113020"/>
              <a:gd name="connsiteY4" fmla="*/ 529026 h 1369855"/>
              <a:gd name="connsiteX5" fmla="*/ 937044 w 2113020"/>
              <a:gd name="connsiteY5" fmla="*/ 34098 h 1369855"/>
              <a:gd name="connsiteX6" fmla="*/ 0 w 2113020"/>
              <a:gd name="connsiteY6" fmla="*/ 0 h 1369855"/>
              <a:gd name="connsiteX0" fmla="*/ 0 w 1779967"/>
              <a:gd name="connsiteY0" fmla="*/ 0 h 1228133"/>
              <a:gd name="connsiteX1" fmla="*/ 400291 w 1779967"/>
              <a:gd name="connsiteY1" fmla="*/ 722078 h 1228133"/>
              <a:gd name="connsiteX2" fmla="*/ 1230820 w 1779967"/>
              <a:gd name="connsiteY2" fmla="*/ 1228133 h 1228133"/>
              <a:gd name="connsiteX3" fmla="*/ 1779967 w 1779967"/>
              <a:gd name="connsiteY3" fmla="*/ 529026 h 1228133"/>
              <a:gd name="connsiteX4" fmla="*/ 937044 w 1779967"/>
              <a:gd name="connsiteY4" fmla="*/ 34098 h 1228133"/>
              <a:gd name="connsiteX5" fmla="*/ 0 w 1779967"/>
              <a:gd name="connsiteY5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967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467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143519"/>
                <a:ext cx="809625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Convex body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containing origin in its interior.</a:t>
                </a:r>
              </a:p>
              <a:p>
                <a:endParaRPr lang="en-US" sz="280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-norm: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 smtClean="0"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inf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 {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≥0: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𝑠𝐾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sz="2800" dirty="0" smtClean="0"/>
              </a:p>
              <a:p>
                <a:endParaRPr lang="en-US" sz="2800" b="0" dirty="0" smtClean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143519"/>
                <a:ext cx="8096251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581" t="-3030" r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 rot="8322814">
            <a:off x="2000337" y="3045243"/>
            <a:ext cx="1779967" cy="1228133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1779967"/>
              <a:gd name="connsiteY0" fmla="*/ 0 h 1228133"/>
              <a:gd name="connsiteX1" fmla="*/ 400291 w 1779967"/>
              <a:gd name="connsiteY1" fmla="*/ 722078 h 1228133"/>
              <a:gd name="connsiteX2" fmla="*/ 1230820 w 1779967"/>
              <a:gd name="connsiteY2" fmla="*/ 1228133 h 1228133"/>
              <a:gd name="connsiteX3" fmla="*/ 1779967 w 1779967"/>
              <a:gd name="connsiteY3" fmla="*/ 529026 h 1228133"/>
              <a:gd name="connsiteX4" fmla="*/ 937044 w 1779967"/>
              <a:gd name="connsiteY4" fmla="*/ 34098 h 1228133"/>
              <a:gd name="connsiteX5" fmla="*/ 0 w 1779967"/>
              <a:gd name="connsiteY5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967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46257" y="2697739"/>
                <a:ext cx="5048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257" y="2697739"/>
                <a:ext cx="50488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>
            <a:spLocks noChangeAspect="1"/>
          </p:cNvSpPr>
          <p:nvPr/>
        </p:nvSpPr>
        <p:spPr>
          <a:xfrm>
            <a:off x="2726143" y="375095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544081" y="313904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75891" y="3737515"/>
                <a:ext cx="421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891" y="3737515"/>
                <a:ext cx="42191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02471" y="3237018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471" y="3237018"/>
                <a:ext cx="57381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9635" y="2913055"/>
                <a:ext cx="762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𝑠𝐾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35" y="2913055"/>
                <a:ext cx="76296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575" y="238484"/>
            <a:ext cx="8229600" cy="653143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Norms and Convex Bodies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78375" y="5079288"/>
                <a:ext cx="7822750" cy="140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 smtClean="0"/>
                  <a:t> 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(triangle inequality)</a:t>
                </a:r>
                <a:r>
                  <a:rPr lang="en-US" sz="2800" dirty="0" smtClean="0"/>
                  <a:t>                      </a:t>
                </a:r>
              </a:p>
              <a:p>
                <a:r>
                  <a:rPr lang="en-US" sz="2800" dirty="0" smtClean="0"/>
                  <a:t>2</a:t>
                </a:r>
                <a:r>
                  <a:rPr lang="en-US" sz="2800" dirty="0"/>
                  <a:t>.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≥0</m:t>
                    </m:r>
                  </m:oMath>
                </a14:m>
                <a:r>
                  <a:rPr lang="en-US" sz="2800" dirty="0" smtClean="0"/>
                  <a:t>         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(homogeneity)</a:t>
                </a:r>
                <a:endParaRPr lang="en-US" sz="2800" dirty="0">
                  <a:solidFill>
                    <a:srgbClr val="990099"/>
                  </a:solidFill>
                </a:endParaRPr>
              </a:p>
              <a:p>
                <a:r>
                  <a:rPr lang="en-US" sz="2800" dirty="0"/>
                  <a:t>3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vol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∩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990099"/>
                    </a:solidFill>
                  </a:rPr>
                  <a:t>   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(near-symmetry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75" y="5079288"/>
                <a:ext cx="7822750" cy="1402885"/>
              </a:xfrm>
              <a:prstGeom prst="rect">
                <a:avLst/>
              </a:prstGeom>
              <a:blipFill rotWithShape="1">
                <a:blip r:embed="rId7"/>
                <a:stretch>
                  <a:fillRect l="-1558" t="-3913" b="-1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48048" y="3588589"/>
                <a:ext cx="42355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  <m:r>
                        <a:rPr lang="en-US" sz="2800" b="0" i="1" dirty="0" smtClean="0">
                          <a:latin typeface="Cambria Math"/>
                        </a:rPr>
                        <m:t>={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/>
                        </a:rPr>
                        <m:t>𝜖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≤1}</m:t>
                      </m:r>
                    </m:oMath>
                  </m:oMathPara>
                </a14:m>
                <a:endParaRPr lang="en-US" sz="28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is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unit ball</a:t>
                </a:r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8" y="3588589"/>
                <a:ext cx="4235570" cy="954107"/>
              </a:xfrm>
              <a:prstGeom prst="rect">
                <a:avLst/>
              </a:prstGeom>
              <a:blipFill rotWithShape="1">
                <a:blip r:embed="rId8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3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647" y="24628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Shortest Vector Problem (SVP)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50149" y="1129152"/>
                <a:ext cx="5550764" cy="1165073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Given: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in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baseline="30000" dirty="0">
                  <a:latin typeface="+mn-lt"/>
                </a:endParaRPr>
              </a:p>
              <a:p>
                <a:pPr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+mn-lt"/>
                  </a:rPr>
                  <a:t>Goal: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∖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{0}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minimizing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0149" y="1129152"/>
                <a:ext cx="5550764" cy="1165073"/>
              </a:xfrm>
              <a:blipFill rotWithShape="1">
                <a:blip r:embed="rId2"/>
                <a:stretch>
                  <a:fillRect l="-1647" t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603625" y="2514600"/>
            <a:ext cx="2517775" cy="3619501"/>
            <a:chOff x="2270" y="1584"/>
            <a:chExt cx="1586" cy="2280"/>
          </a:xfrm>
        </p:grpSpPr>
        <p:sp>
          <p:nvSpPr>
            <p:cNvPr id="4125" name="AutoShape 90"/>
            <p:cNvSpPr>
              <a:spLocks noChangeAspect="1" noChangeArrowheads="1"/>
            </p:cNvSpPr>
            <p:nvPr/>
          </p:nvSpPr>
          <p:spPr bwMode="auto">
            <a:xfrm rot="-3222892">
              <a:off x="1766" y="2300"/>
              <a:ext cx="2209" cy="85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26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2270" y="3496"/>
                  <a:ext cx="351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3200" dirty="0" smtClean="0">
                      <a:solidFill>
                        <a:srgbClr val="993366"/>
                      </a:solidFill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993366"/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endParaRPr lang="en-US" sz="3200" dirty="0">
                    <a:solidFill>
                      <a:srgbClr val="99336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126" name="Text 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70" y="3496"/>
                  <a:ext cx="351" cy="3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7174" t="-14583" b="-3229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27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513" y="1584"/>
                  <a:ext cx="343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993366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3200" dirty="0">
                    <a:solidFill>
                      <a:srgbClr val="99336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127" name="Text 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3" y="1584"/>
                  <a:ext cx="343" cy="3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01" name="AutoShape 84"/>
          <p:cNvSpPr>
            <a:spLocks noChangeAspect="1" noChangeArrowheads="1"/>
          </p:cNvSpPr>
          <p:nvPr/>
        </p:nvSpPr>
        <p:spPr bwMode="auto">
          <a:xfrm rot="-3222892">
            <a:off x="3770312" y="4025901"/>
            <a:ext cx="1616075" cy="62230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87"/>
              <p:cNvSpPr txBox="1">
                <a:spLocks noChangeArrowheads="1"/>
              </p:cNvSpPr>
              <p:nvPr/>
            </p:nvSpPr>
            <p:spPr bwMode="auto">
              <a:xfrm>
                <a:off x="4351338" y="4325938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4102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1338" y="4325938"/>
                <a:ext cx="46198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Oval 48"/>
          <p:cNvSpPr>
            <a:spLocks noChangeAspect="1" noChangeArrowheads="1"/>
          </p:cNvSpPr>
          <p:nvPr/>
        </p:nvSpPr>
        <p:spPr bwMode="auto">
          <a:xfrm>
            <a:off x="45196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Oval 49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5" name="Oval 50"/>
          <p:cNvSpPr>
            <a:spLocks noChangeAspect="1" noChangeArrowheads="1"/>
          </p:cNvSpPr>
          <p:nvPr/>
        </p:nvSpPr>
        <p:spPr bwMode="auto">
          <a:xfrm>
            <a:off x="45196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06" name="Oval 52"/>
          <p:cNvSpPr>
            <a:spLocks noChangeAspect="1" noChangeArrowheads="1"/>
          </p:cNvSpPr>
          <p:nvPr/>
        </p:nvSpPr>
        <p:spPr bwMode="auto">
          <a:xfrm>
            <a:off x="54340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7" name="Oval 53"/>
          <p:cNvSpPr>
            <a:spLocks noChangeAspect="1" noChangeArrowheads="1"/>
          </p:cNvSpPr>
          <p:nvPr/>
        </p:nvSpPr>
        <p:spPr bwMode="auto">
          <a:xfrm>
            <a:off x="54276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8" name="Oval 54"/>
          <p:cNvSpPr>
            <a:spLocks noChangeAspect="1" noChangeArrowheads="1"/>
          </p:cNvSpPr>
          <p:nvPr/>
        </p:nvSpPr>
        <p:spPr bwMode="auto">
          <a:xfrm>
            <a:off x="54340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09" name="Oval 56"/>
          <p:cNvSpPr>
            <a:spLocks noChangeAspect="1" noChangeArrowheads="1"/>
          </p:cNvSpPr>
          <p:nvPr/>
        </p:nvSpPr>
        <p:spPr bwMode="auto">
          <a:xfrm>
            <a:off x="63484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0" name="Oval 57"/>
          <p:cNvSpPr>
            <a:spLocks noChangeAspect="1" noChangeArrowheads="1"/>
          </p:cNvSpPr>
          <p:nvPr/>
        </p:nvSpPr>
        <p:spPr bwMode="auto">
          <a:xfrm>
            <a:off x="63420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1" name="Oval 58"/>
          <p:cNvSpPr>
            <a:spLocks noChangeAspect="1" noChangeArrowheads="1"/>
          </p:cNvSpPr>
          <p:nvPr/>
        </p:nvSpPr>
        <p:spPr bwMode="auto">
          <a:xfrm>
            <a:off x="63484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12" name="Oval 60"/>
          <p:cNvSpPr>
            <a:spLocks noChangeAspect="1" noChangeArrowheads="1"/>
          </p:cNvSpPr>
          <p:nvPr/>
        </p:nvSpPr>
        <p:spPr bwMode="auto">
          <a:xfrm>
            <a:off x="72628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3" name="Oval 61"/>
          <p:cNvSpPr>
            <a:spLocks noChangeAspect="1" noChangeArrowheads="1"/>
          </p:cNvSpPr>
          <p:nvPr/>
        </p:nvSpPr>
        <p:spPr bwMode="auto">
          <a:xfrm>
            <a:off x="72564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4" name="Oval 62"/>
          <p:cNvSpPr>
            <a:spLocks noChangeAspect="1" noChangeArrowheads="1"/>
          </p:cNvSpPr>
          <p:nvPr/>
        </p:nvSpPr>
        <p:spPr bwMode="auto">
          <a:xfrm>
            <a:off x="72628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15" name="Oval 64"/>
          <p:cNvSpPr>
            <a:spLocks noChangeAspect="1" noChangeArrowheads="1"/>
          </p:cNvSpPr>
          <p:nvPr/>
        </p:nvSpPr>
        <p:spPr bwMode="auto">
          <a:xfrm>
            <a:off x="17764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6" name="Oval 65"/>
          <p:cNvSpPr>
            <a:spLocks noChangeAspect="1" noChangeArrowheads="1"/>
          </p:cNvSpPr>
          <p:nvPr/>
        </p:nvSpPr>
        <p:spPr bwMode="auto">
          <a:xfrm>
            <a:off x="17700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7" name="Oval 66"/>
          <p:cNvSpPr>
            <a:spLocks noChangeAspect="1" noChangeArrowheads="1"/>
          </p:cNvSpPr>
          <p:nvPr/>
        </p:nvSpPr>
        <p:spPr bwMode="auto">
          <a:xfrm>
            <a:off x="17764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18" name="Oval 68"/>
          <p:cNvSpPr>
            <a:spLocks noChangeAspect="1" noChangeArrowheads="1"/>
          </p:cNvSpPr>
          <p:nvPr/>
        </p:nvSpPr>
        <p:spPr bwMode="auto">
          <a:xfrm>
            <a:off x="26908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9" name="Oval 69"/>
          <p:cNvSpPr>
            <a:spLocks noChangeAspect="1" noChangeArrowheads="1"/>
          </p:cNvSpPr>
          <p:nvPr/>
        </p:nvSpPr>
        <p:spPr bwMode="auto">
          <a:xfrm>
            <a:off x="26844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0" name="Oval 70"/>
          <p:cNvSpPr>
            <a:spLocks noChangeAspect="1" noChangeArrowheads="1"/>
          </p:cNvSpPr>
          <p:nvPr/>
        </p:nvSpPr>
        <p:spPr bwMode="auto">
          <a:xfrm>
            <a:off x="26908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21" name="Oval 72"/>
          <p:cNvSpPr>
            <a:spLocks noChangeAspect="1" noChangeArrowheads="1"/>
          </p:cNvSpPr>
          <p:nvPr/>
        </p:nvSpPr>
        <p:spPr bwMode="auto">
          <a:xfrm>
            <a:off x="3605213" y="56578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2" name="Oval 73"/>
          <p:cNvSpPr>
            <a:spLocks noChangeAspect="1" noChangeArrowheads="1"/>
          </p:cNvSpPr>
          <p:nvPr/>
        </p:nvSpPr>
        <p:spPr bwMode="auto">
          <a:xfrm>
            <a:off x="3598863" y="4292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3" name="Oval 74"/>
          <p:cNvSpPr>
            <a:spLocks noChangeAspect="1" noChangeArrowheads="1"/>
          </p:cNvSpPr>
          <p:nvPr/>
        </p:nvSpPr>
        <p:spPr bwMode="auto">
          <a:xfrm>
            <a:off x="3605213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4" name="Text Box 93"/>
              <p:cNvSpPr txBox="1">
                <a:spLocks noChangeArrowheads="1"/>
              </p:cNvSpPr>
              <p:nvPr/>
            </p:nvSpPr>
            <p:spPr bwMode="auto">
              <a:xfrm>
                <a:off x="4581525" y="372268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24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1525" y="3722688"/>
                <a:ext cx="60747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1820" y="5155625"/>
                <a:ext cx="737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820" y="5155625"/>
                <a:ext cx="73744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85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2493" y="115660"/>
            <a:ext cx="9144000" cy="7753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Closest Vector Problem (CVP)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45662" y="1133523"/>
                <a:ext cx="5765480" cy="107626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Given: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target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, 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baseline="30000" dirty="0"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Goal: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61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5662" y="1133523"/>
                <a:ext cx="5765480" cy="1076268"/>
              </a:xfrm>
              <a:blipFill rotWithShape="1">
                <a:blip r:embed="rId2"/>
                <a:stretch>
                  <a:fillRect l="-1586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5092700" y="3081338"/>
            <a:ext cx="1889125" cy="1954213"/>
            <a:chOff x="2600" y="1901"/>
            <a:chExt cx="1190" cy="1231"/>
          </a:xfrm>
        </p:grpSpPr>
        <p:sp>
          <p:nvSpPr>
            <p:cNvPr id="6162" name="AutoShape 90"/>
            <p:cNvSpPr>
              <a:spLocks noChangeAspect="1" noChangeArrowheads="1"/>
            </p:cNvSpPr>
            <p:nvPr/>
          </p:nvSpPr>
          <p:spPr bwMode="auto">
            <a:xfrm rot="18377108">
              <a:off x="2410" y="2091"/>
              <a:ext cx="1231" cy="852"/>
            </a:xfrm>
            <a:custGeom>
              <a:avLst/>
              <a:gdLst>
                <a:gd name="connsiteX0" fmla="*/ 0 w 2830513"/>
                <a:gd name="connsiteY0" fmla="*/ 676275 h 1352550"/>
                <a:gd name="connsiteX1" fmla="*/ 876669 w 2830513"/>
                <a:gd name="connsiteY1" fmla="*/ 0 h 1352550"/>
                <a:gd name="connsiteX2" fmla="*/ 1953844 w 2830513"/>
                <a:gd name="connsiteY2" fmla="*/ 0 h 1352550"/>
                <a:gd name="connsiteX3" fmla="*/ 2830513 w 2830513"/>
                <a:gd name="connsiteY3" fmla="*/ 676275 h 1352550"/>
                <a:gd name="connsiteX4" fmla="*/ 1953844 w 2830513"/>
                <a:gd name="connsiteY4" fmla="*/ 1352550 h 1352550"/>
                <a:gd name="connsiteX5" fmla="*/ 876669 w 2830513"/>
                <a:gd name="connsiteY5" fmla="*/ 1352550 h 1352550"/>
                <a:gd name="connsiteX6" fmla="*/ 0 w 2830513"/>
                <a:gd name="connsiteY6" fmla="*/ 676275 h 1352550"/>
                <a:gd name="connsiteX0" fmla="*/ 0 w 1953844"/>
                <a:gd name="connsiteY0" fmla="*/ 1352550 h 1352550"/>
                <a:gd name="connsiteX1" fmla="*/ 0 w 1953844"/>
                <a:gd name="connsiteY1" fmla="*/ 0 h 1352550"/>
                <a:gd name="connsiteX2" fmla="*/ 1077175 w 1953844"/>
                <a:gd name="connsiteY2" fmla="*/ 0 h 1352550"/>
                <a:gd name="connsiteX3" fmla="*/ 1953844 w 1953844"/>
                <a:gd name="connsiteY3" fmla="*/ 676275 h 1352550"/>
                <a:gd name="connsiteX4" fmla="*/ 1077175 w 1953844"/>
                <a:gd name="connsiteY4" fmla="*/ 1352550 h 1352550"/>
                <a:gd name="connsiteX5" fmla="*/ 0 w 1953844"/>
                <a:gd name="connsiteY5" fmla="*/ 135255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3844" h="1352550">
                  <a:moveTo>
                    <a:pt x="0" y="1352550"/>
                  </a:moveTo>
                  <a:lnTo>
                    <a:pt x="0" y="0"/>
                  </a:lnTo>
                  <a:lnTo>
                    <a:pt x="1077175" y="0"/>
                  </a:lnTo>
                  <a:lnTo>
                    <a:pt x="1953844" y="676275"/>
                  </a:lnTo>
                  <a:lnTo>
                    <a:pt x="1077175" y="1352550"/>
                  </a:lnTo>
                  <a:lnTo>
                    <a:pt x="0" y="135255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63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447" y="2465"/>
                  <a:ext cx="343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993366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3200" dirty="0">
                    <a:solidFill>
                      <a:srgbClr val="99336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163" name="Text 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47" y="2465"/>
                  <a:ext cx="343" cy="3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49" name="AutoShape 84"/>
          <p:cNvSpPr>
            <a:spLocks noChangeAspect="1" noChangeArrowheads="1"/>
          </p:cNvSpPr>
          <p:nvPr/>
        </p:nvSpPr>
        <p:spPr bwMode="auto">
          <a:xfrm rot="-3222892">
            <a:off x="5057069" y="3926566"/>
            <a:ext cx="1212059" cy="622300"/>
          </a:xfrm>
          <a:custGeom>
            <a:avLst/>
            <a:gdLst>
              <a:gd name="connsiteX0" fmla="*/ 0 w 1616075"/>
              <a:gd name="connsiteY0" fmla="*/ 311150 h 622300"/>
              <a:gd name="connsiteX1" fmla="*/ 404016 w 1616075"/>
              <a:gd name="connsiteY1" fmla="*/ 0 h 622300"/>
              <a:gd name="connsiteX2" fmla="*/ 1212059 w 1616075"/>
              <a:gd name="connsiteY2" fmla="*/ 0 h 622300"/>
              <a:gd name="connsiteX3" fmla="*/ 1616075 w 1616075"/>
              <a:gd name="connsiteY3" fmla="*/ 311150 h 622300"/>
              <a:gd name="connsiteX4" fmla="*/ 1212059 w 1616075"/>
              <a:gd name="connsiteY4" fmla="*/ 622300 h 622300"/>
              <a:gd name="connsiteX5" fmla="*/ 404016 w 1616075"/>
              <a:gd name="connsiteY5" fmla="*/ 622300 h 622300"/>
              <a:gd name="connsiteX6" fmla="*/ 0 w 1616075"/>
              <a:gd name="connsiteY6" fmla="*/ 311150 h 622300"/>
              <a:gd name="connsiteX0" fmla="*/ 0 w 1212059"/>
              <a:gd name="connsiteY0" fmla="*/ 622300 h 622300"/>
              <a:gd name="connsiteX1" fmla="*/ 0 w 1212059"/>
              <a:gd name="connsiteY1" fmla="*/ 0 h 622300"/>
              <a:gd name="connsiteX2" fmla="*/ 808043 w 1212059"/>
              <a:gd name="connsiteY2" fmla="*/ 0 h 622300"/>
              <a:gd name="connsiteX3" fmla="*/ 1212059 w 1212059"/>
              <a:gd name="connsiteY3" fmla="*/ 311150 h 622300"/>
              <a:gd name="connsiteX4" fmla="*/ 808043 w 1212059"/>
              <a:gd name="connsiteY4" fmla="*/ 622300 h 622300"/>
              <a:gd name="connsiteX5" fmla="*/ 0 w 1212059"/>
              <a:gd name="connsiteY5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059" h="622300">
                <a:moveTo>
                  <a:pt x="0" y="622300"/>
                </a:moveTo>
                <a:lnTo>
                  <a:pt x="0" y="0"/>
                </a:lnTo>
                <a:lnTo>
                  <a:pt x="808043" y="0"/>
                </a:lnTo>
                <a:lnTo>
                  <a:pt x="1212059" y="311150"/>
                </a:lnTo>
                <a:lnTo>
                  <a:pt x="808043" y="622300"/>
                </a:lnTo>
                <a:lnTo>
                  <a:pt x="0" y="6223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Text Box 87"/>
              <p:cNvSpPr txBox="1">
                <a:spLocks noChangeArrowheads="1"/>
              </p:cNvSpPr>
              <p:nvPr/>
            </p:nvSpPr>
            <p:spPr bwMode="auto">
              <a:xfrm>
                <a:off x="5249863" y="4367213"/>
                <a:ext cx="49372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50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9863" y="4367213"/>
                <a:ext cx="49372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Oval 48"/>
          <p:cNvSpPr>
            <a:spLocks noChangeAspect="1" noChangeArrowheads="1"/>
          </p:cNvSpPr>
          <p:nvPr/>
        </p:nvSpPr>
        <p:spPr bwMode="auto">
          <a:xfrm>
            <a:off x="45196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2" name="Oval 49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3" name="Oval 50"/>
          <p:cNvSpPr>
            <a:spLocks noChangeAspect="1" noChangeArrowheads="1"/>
          </p:cNvSpPr>
          <p:nvPr/>
        </p:nvSpPr>
        <p:spPr bwMode="auto">
          <a:xfrm>
            <a:off x="45196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54" name="Oval 52"/>
          <p:cNvSpPr>
            <a:spLocks noChangeAspect="1" noChangeArrowheads="1"/>
          </p:cNvSpPr>
          <p:nvPr/>
        </p:nvSpPr>
        <p:spPr bwMode="auto">
          <a:xfrm>
            <a:off x="63484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5" name="Oval 53"/>
          <p:cNvSpPr>
            <a:spLocks noChangeAspect="1" noChangeArrowheads="1"/>
          </p:cNvSpPr>
          <p:nvPr/>
        </p:nvSpPr>
        <p:spPr bwMode="auto">
          <a:xfrm>
            <a:off x="63420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6" name="Oval 54"/>
          <p:cNvSpPr>
            <a:spLocks noChangeAspect="1" noChangeArrowheads="1"/>
          </p:cNvSpPr>
          <p:nvPr/>
        </p:nvSpPr>
        <p:spPr bwMode="auto">
          <a:xfrm>
            <a:off x="63484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57" name="Oval 72"/>
          <p:cNvSpPr>
            <a:spLocks noChangeAspect="1" noChangeArrowheads="1"/>
          </p:cNvSpPr>
          <p:nvPr/>
        </p:nvSpPr>
        <p:spPr bwMode="auto">
          <a:xfrm>
            <a:off x="2703513" y="56578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8" name="Oval 73"/>
          <p:cNvSpPr>
            <a:spLocks noChangeAspect="1" noChangeArrowheads="1"/>
          </p:cNvSpPr>
          <p:nvPr/>
        </p:nvSpPr>
        <p:spPr bwMode="auto">
          <a:xfrm>
            <a:off x="2697163" y="4292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9" name="Oval 74"/>
          <p:cNvSpPr>
            <a:spLocks noChangeAspect="1" noChangeArrowheads="1"/>
          </p:cNvSpPr>
          <p:nvPr/>
        </p:nvSpPr>
        <p:spPr bwMode="auto">
          <a:xfrm>
            <a:off x="2703513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60" name="Text Box 93"/>
              <p:cNvSpPr txBox="1">
                <a:spLocks noChangeArrowheads="1"/>
              </p:cNvSpPr>
              <p:nvPr/>
            </p:nvSpPr>
            <p:spPr bwMode="auto">
              <a:xfrm>
                <a:off x="5546725" y="384968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6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6725" y="3849688"/>
                <a:ext cx="60747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61" name="Oval 49"/>
          <p:cNvSpPr>
            <a:spLocks noChangeAspect="1" noChangeArrowheads="1"/>
          </p:cNvSpPr>
          <p:nvPr/>
        </p:nvSpPr>
        <p:spPr bwMode="auto">
          <a:xfrm>
            <a:off x="5478463" y="4413250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17420" y="5155625"/>
                <a:ext cx="737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20" y="5155625"/>
                <a:ext cx="73744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0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utoShape 84"/>
          <p:cNvSpPr>
            <a:spLocks noChangeAspect="1" noChangeArrowheads="1"/>
          </p:cNvSpPr>
          <p:nvPr/>
        </p:nvSpPr>
        <p:spPr bwMode="auto">
          <a:xfrm rot="21041823">
            <a:off x="1823141" y="5985113"/>
            <a:ext cx="5155315" cy="840759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AutoShape 84"/>
          <p:cNvSpPr>
            <a:spLocks noChangeAspect="1" noChangeArrowheads="1"/>
          </p:cNvSpPr>
          <p:nvPr/>
        </p:nvSpPr>
        <p:spPr bwMode="auto">
          <a:xfrm rot="21041823">
            <a:off x="3668981" y="6075824"/>
            <a:ext cx="2651840" cy="432478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812"/>
            <a:ext cx="8229600" cy="79324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Main Tools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5249" y="1221612"/>
                <a:ext cx="9039225" cy="1821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i="1" dirty="0" smtClean="0">
                    <a:solidFill>
                      <a:srgbClr val="990099"/>
                    </a:solidFill>
                  </a:rPr>
                  <a:t>Algorithms: </a:t>
                </a:r>
                <a:r>
                  <a:rPr lang="en-US" sz="2800" i="1" dirty="0" smtClean="0"/>
                  <a:t>Near symmetric norm</a:t>
                </a:r>
                <a:r>
                  <a:rPr lang="en-US" sz="2800" i="1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 smtClean="0"/>
                  <a:t>.  </a:t>
                </a:r>
                <a:br>
                  <a:rPr lang="en-US" sz="2800" dirty="0" smtClean="0"/>
                </a:br>
                <a:r>
                  <a:rPr lang="en-US" sz="2800" dirty="0" smtClean="0"/>
                  <a:t>(1) Finds shortest non-zero integer vector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 smtClean="0"/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time, space, and randomness.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9" y="1221612"/>
                <a:ext cx="9039225" cy="1821974"/>
              </a:xfrm>
              <a:prstGeom prst="rect">
                <a:avLst/>
              </a:prstGeom>
              <a:blipFill rotWithShape="1">
                <a:blip r:embed="rId2"/>
                <a:stretch>
                  <a:fillRect l="-1754" r="-141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49"/>
          <p:cNvSpPr>
            <a:spLocks noChangeAspect="1" noChangeArrowheads="1"/>
          </p:cNvSpPr>
          <p:nvPr/>
        </p:nvSpPr>
        <p:spPr bwMode="auto">
          <a:xfrm>
            <a:off x="4530879" y="612031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" name="Oval 50"/>
          <p:cNvSpPr>
            <a:spLocks noChangeAspect="1" noChangeArrowheads="1"/>
          </p:cNvSpPr>
          <p:nvPr/>
        </p:nvSpPr>
        <p:spPr bwMode="auto">
          <a:xfrm>
            <a:off x="4527760" y="520698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4" name="Oval 53"/>
          <p:cNvSpPr>
            <a:spLocks noChangeAspect="1" noChangeArrowheads="1"/>
          </p:cNvSpPr>
          <p:nvPr/>
        </p:nvSpPr>
        <p:spPr bwMode="auto">
          <a:xfrm>
            <a:off x="5444155" y="611919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" name="Oval 54"/>
          <p:cNvSpPr>
            <a:spLocks noChangeAspect="1" noChangeArrowheads="1"/>
          </p:cNvSpPr>
          <p:nvPr/>
        </p:nvSpPr>
        <p:spPr bwMode="auto">
          <a:xfrm>
            <a:off x="5442160" y="520698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7" name="Oval 57"/>
          <p:cNvSpPr>
            <a:spLocks noChangeAspect="1" noChangeArrowheads="1"/>
          </p:cNvSpPr>
          <p:nvPr/>
        </p:nvSpPr>
        <p:spPr bwMode="auto">
          <a:xfrm>
            <a:off x="6358555" y="612201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" name="Oval 58"/>
          <p:cNvSpPr>
            <a:spLocks noChangeAspect="1" noChangeArrowheads="1"/>
          </p:cNvSpPr>
          <p:nvPr/>
        </p:nvSpPr>
        <p:spPr bwMode="auto">
          <a:xfrm>
            <a:off x="6356560" y="520739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0" name="Oval 61"/>
          <p:cNvSpPr>
            <a:spLocks noChangeAspect="1" noChangeArrowheads="1"/>
          </p:cNvSpPr>
          <p:nvPr/>
        </p:nvSpPr>
        <p:spPr bwMode="auto">
          <a:xfrm>
            <a:off x="7270136" y="612978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" name="Oval 62"/>
          <p:cNvSpPr>
            <a:spLocks noChangeAspect="1" noChangeArrowheads="1"/>
          </p:cNvSpPr>
          <p:nvPr/>
        </p:nvSpPr>
        <p:spPr bwMode="auto">
          <a:xfrm>
            <a:off x="7270960" y="520739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3" name="Oval 65"/>
          <p:cNvSpPr>
            <a:spLocks noChangeAspect="1" noChangeArrowheads="1"/>
          </p:cNvSpPr>
          <p:nvPr/>
        </p:nvSpPr>
        <p:spPr bwMode="auto">
          <a:xfrm>
            <a:off x="1786555" y="612061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" name="Oval 66"/>
          <p:cNvSpPr>
            <a:spLocks noChangeAspect="1" noChangeArrowheads="1"/>
          </p:cNvSpPr>
          <p:nvPr/>
        </p:nvSpPr>
        <p:spPr bwMode="auto">
          <a:xfrm>
            <a:off x="1784560" y="52061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6" name="Oval 69"/>
          <p:cNvSpPr>
            <a:spLocks noChangeAspect="1" noChangeArrowheads="1"/>
          </p:cNvSpPr>
          <p:nvPr/>
        </p:nvSpPr>
        <p:spPr bwMode="auto">
          <a:xfrm>
            <a:off x="2700955" y="612061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" name="Oval 70"/>
          <p:cNvSpPr>
            <a:spLocks noChangeAspect="1" noChangeArrowheads="1"/>
          </p:cNvSpPr>
          <p:nvPr/>
        </p:nvSpPr>
        <p:spPr bwMode="auto">
          <a:xfrm>
            <a:off x="2698960" y="52061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9" name="Oval 73"/>
          <p:cNvSpPr>
            <a:spLocks noChangeAspect="1" noChangeArrowheads="1"/>
          </p:cNvSpPr>
          <p:nvPr/>
        </p:nvSpPr>
        <p:spPr bwMode="auto">
          <a:xfrm>
            <a:off x="3615355" y="612343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" name="Oval 74"/>
          <p:cNvSpPr>
            <a:spLocks noChangeAspect="1" noChangeArrowheads="1"/>
          </p:cNvSpPr>
          <p:nvPr/>
        </p:nvSpPr>
        <p:spPr bwMode="auto">
          <a:xfrm>
            <a:off x="3613360" y="520657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 Box 93"/>
              <p:cNvSpPr txBox="1">
                <a:spLocks noChangeArrowheads="1"/>
              </p:cNvSpPr>
              <p:nvPr/>
            </p:nvSpPr>
            <p:spPr bwMode="auto">
              <a:xfrm>
                <a:off x="1970468" y="5270054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effectLst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1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0468" y="5270054"/>
                <a:ext cx="6074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87"/>
              <p:cNvSpPr txBox="1">
                <a:spLocks noChangeArrowheads="1"/>
              </p:cNvSpPr>
              <p:nvPr/>
            </p:nvSpPr>
            <p:spPr bwMode="auto">
              <a:xfrm>
                <a:off x="5407656" y="6046744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7656" y="6046744"/>
                <a:ext cx="46198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Oval 61"/>
          <p:cNvSpPr>
            <a:spLocks noChangeAspect="1" noChangeArrowheads="1"/>
          </p:cNvSpPr>
          <p:nvPr/>
        </p:nvSpPr>
        <p:spPr bwMode="auto">
          <a:xfrm>
            <a:off x="4530695" y="6122014"/>
            <a:ext cx="76200" cy="76200"/>
          </a:xfrm>
          <a:prstGeom prst="ellipse">
            <a:avLst/>
          </a:prstGeom>
          <a:solidFill>
            <a:srgbClr val="990099"/>
          </a:solidFill>
          <a:ln w="19050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87"/>
              <p:cNvSpPr txBox="1">
                <a:spLocks noChangeArrowheads="1"/>
              </p:cNvSpPr>
              <p:nvPr/>
            </p:nvSpPr>
            <p:spPr bwMode="auto">
              <a:xfrm>
                <a:off x="4537175" y="5922950"/>
                <a:ext cx="469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8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7175" y="5922950"/>
                <a:ext cx="46974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63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16" grpId="0" animBg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812"/>
            <a:ext cx="8229600" cy="79324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Main Tools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5249" y="1221612"/>
                <a:ext cx="9039225" cy="3250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i="1" dirty="0" smtClean="0">
                    <a:solidFill>
                      <a:srgbClr val="990099"/>
                    </a:solidFill>
                  </a:rPr>
                  <a:t>Algorithms: </a:t>
                </a:r>
                <a:r>
                  <a:rPr lang="en-US" sz="2800" i="1" dirty="0" smtClean="0"/>
                  <a:t>Near symmetric norm</a:t>
                </a:r>
                <a:r>
                  <a:rPr lang="en-US" sz="2800" i="1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 smtClean="0"/>
                  <a:t>.  </a:t>
                </a:r>
                <a:br>
                  <a:rPr lang="en-US" sz="2800" dirty="0" smtClean="0"/>
                </a:br>
                <a:r>
                  <a:rPr lang="en-US" sz="2800" dirty="0" smtClean="0"/>
                  <a:t>(1) Finds shortest non-zero integer vector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 smtClean="0"/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time, space, and randomness.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800" dirty="0" smtClean="0"/>
                  <a:t>(2)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0&lt;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. Finds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 smtClean="0"/>
                  <a:t>-approximate closest integer vector to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800" dirty="0" smtClean="0"/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 smtClean="0"/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1/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“…”.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9" y="1221612"/>
                <a:ext cx="9039225" cy="3250377"/>
              </a:xfrm>
              <a:prstGeom prst="rect">
                <a:avLst/>
              </a:prstGeom>
              <a:blipFill rotWithShape="1">
                <a:blip r:embed="rId2"/>
                <a:stretch>
                  <a:fillRect l="-1754" r="-1417" b="-2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utoShape 84"/>
          <p:cNvSpPr>
            <a:spLocks noChangeAspect="1" noChangeArrowheads="1"/>
          </p:cNvSpPr>
          <p:nvPr/>
        </p:nvSpPr>
        <p:spPr bwMode="auto">
          <a:xfrm rot="21041823">
            <a:off x="1292195" y="5481269"/>
            <a:ext cx="6714430" cy="1095026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" name="AutoShape 84"/>
          <p:cNvSpPr>
            <a:spLocks noChangeAspect="1" noChangeArrowheads="1"/>
          </p:cNvSpPr>
          <p:nvPr/>
        </p:nvSpPr>
        <p:spPr bwMode="auto">
          <a:xfrm rot="21041823">
            <a:off x="2391441" y="5537305"/>
            <a:ext cx="5155315" cy="840759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" name="Oval 49"/>
          <p:cNvSpPr>
            <a:spLocks noChangeAspect="1" noChangeArrowheads="1"/>
          </p:cNvSpPr>
          <p:nvPr/>
        </p:nvSpPr>
        <p:spPr bwMode="auto">
          <a:xfrm>
            <a:off x="4530879" y="612031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" name="Oval 50"/>
          <p:cNvSpPr>
            <a:spLocks noChangeAspect="1" noChangeArrowheads="1"/>
          </p:cNvSpPr>
          <p:nvPr/>
        </p:nvSpPr>
        <p:spPr bwMode="auto">
          <a:xfrm>
            <a:off x="4527760" y="520698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4" name="Oval 53"/>
          <p:cNvSpPr>
            <a:spLocks noChangeAspect="1" noChangeArrowheads="1"/>
          </p:cNvSpPr>
          <p:nvPr/>
        </p:nvSpPr>
        <p:spPr bwMode="auto">
          <a:xfrm>
            <a:off x="5444155" y="611919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" name="Oval 54"/>
          <p:cNvSpPr>
            <a:spLocks noChangeAspect="1" noChangeArrowheads="1"/>
          </p:cNvSpPr>
          <p:nvPr/>
        </p:nvSpPr>
        <p:spPr bwMode="auto">
          <a:xfrm>
            <a:off x="5442160" y="520698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7" name="Oval 57"/>
          <p:cNvSpPr>
            <a:spLocks noChangeAspect="1" noChangeArrowheads="1"/>
          </p:cNvSpPr>
          <p:nvPr/>
        </p:nvSpPr>
        <p:spPr bwMode="auto">
          <a:xfrm>
            <a:off x="6358555" y="612201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" name="Oval 58"/>
          <p:cNvSpPr>
            <a:spLocks noChangeAspect="1" noChangeArrowheads="1"/>
          </p:cNvSpPr>
          <p:nvPr/>
        </p:nvSpPr>
        <p:spPr bwMode="auto">
          <a:xfrm>
            <a:off x="6356560" y="520739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0" name="Oval 61"/>
          <p:cNvSpPr>
            <a:spLocks noChangeAspect="1" noChangeArrowheads="1"/>
          </p:cNvSpPr>
          <p:nvPr/>
        </p:nvSpPr>
        <p:spPr bwMode="auto">
          <a:xfrm>
            <a:off x="7270136" y="612978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" name="Oval 62"/>
          <p:cNvSpPr>
            <a:spLocks noChangeAspect="1" noChangeArrowheads="1"/>
          </p:cNvSpPr>
          <p:nvPr/>
        </p:nvSpPr>
        <p:spPr bwMode="auto">
          <a:xfrm>
            <a:off x="7270960" y="520739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3" name="Oval 65"/>
          <p:cNvSpPr>
            <a:spLocks noChangeAspect="1" noChangeArrowheads="1"/>
          </p:cNvSpPr>
          <p:nvPr/>
        </p:nvSpPr>
        <p:spPr bwMode="auto">
          <a:xfrm>
            <a:off x="1786555" y="612061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" name="Oval 66"/>
          <p:cNvSpPr>
            <a:spLocks noChangeAspect="1" noChangeArrowheads="1"/>
          </p:cNvSpPr>
          <p:nvPr/>
        </p:nvSpPr>
        <p:spPr bwMode="auto">
          <a:xfrm>
            <a:off x="1784560" y="52061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6" name="Oval 69"/>
          <p:cNvSpPr>
            <a:spLocks noChangeAspect="1" noChangeArrowheads="1"/>
          </p:cNvSpPr>
          <p:nvPr/>
        </p:nvSpPr>
        <p:spPr bwMode="auto">
          <a:xfrm>
            <a:off x="2700955" y="612061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" name="Oval 70"/>
          <p:cNvSpPr>
            <a:spLocks noChangeAspect="1" noChangeArrowheads="1"/>
          </p:cNvSpPr>
          <p:nvPr/>
        </p:nvSpPr>
        <p:spPr bwMode="auto">
          <a:xfrm>
            <a:off x="2698960" y="52061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09" name="Oval 73"/>
          <p:cNvSpPr>
            <a:spLocks noChangeAspect="1" noChangeArrowheads="1"/>
          </p:cNvSpPr>
          <p:nvPr/>
        </p:nvSpPr>
        <p:spPr bwMode="auto">
          <a:xfrm>
            <a:off x="3615355" y="612343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" name="Oval 74"/>
          <p:cNvSpPr>
            <a:spLocks noChangeAspect="1" noChangeArrowheads="1"/>
          </p:cNvSpPr>
          <p:nvPr/>
        </p:nvSpPr>
        <p:spPr bwMode="auto">
          <a:xfrm>
            <a:off x="3613360" y="520657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 Box 93"/>
              <p:cNvSpPr txBox="1">
                <a:spLocks noChangeArrowheads="1"/>
              </p:cNvSpPr>
              <p:nvPr/>
            </p:nvSpPr>
            <p:spPr bwMode="auto">
              <a:xfrm>
                <a:off x="1970468" y="5270054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effectLst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1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0468" y="5270054"/>
                <a:ext cx="6074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87"/>
              <p:cNvSpPr txBox="1">
                <a:spLocks noChangeArrowheads="1"/>
              </p:cNvSpPr>
              <p:nvPr/>
            </p:nvSpPr>
            <p:spPr bwMode="auto">
              <a:xfrm>
                <a:off x="5998003" y="5523456"/>
                <a:ext cx="41306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8003" y="5523456"/>
                <a:ext cx="41306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 Box 87"/>
              <p:cNvSpPr txBox="1">
                <a:spLocks noChangeArrowheads="1"/>
              </p:cNvSpPr>
              <p:nvPr/>
            </p:nvSpPr>
            <p:spPr bwMode="auto">
              <a:xfrm>
                <a:off x="6394101" y="4637846"/>
                <a:ext cx="469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4101" y="4637846"/>
                <a:ext cx="46974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62"/>
          <p:cNvSpPr>
            <a:spLocks noChangeAspect="1" noChangeArrowheads="1"/>
          </p:cNvSpPr>
          <p:nvPr/>
        </p:nvSpPr>
        <p:spPr bwMode="auto">
          <a:xfrm>
            <a:off x="6013503" y="5673441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6" name="Oval 61"/>
          <p:cNvSpPr>
            <a:spLocks noChangeAspect="1" noChangeArrowheads="1"/>
          </p:cNvSpPr>
          <p:nvPr/>
        </p:nvSpPr>
        <p:spPr bwMode="auto">
          <a:xfrm>
            <a:off x="6355692" y="5206983"/>
            <a:ext cx="76200" cy="76200"/>
          </a:xfrm>
          <a:prstGeom prst="ellipse">
            <a:avLst/>
          </a:prstGeom>
          <a:solidFill>
            <a:srgbClr val="990099"/>
          </a:solidFill>
          <a:ln w="19050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14" grpId="0"/>
      <p:bldP spid="1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>
            <a:spLocks noChangeAspect="1"/>
          </p:cNvSpPr>
          <p:nvPr/>
        </p:nvSpPr>
        <p:spPr>
          <a:xfrm>
            <a:off x="2903043" y="4075154"/>
            <a:ext cx="5053094" cy="2358112"/>
          </a:xfrm>
          <a:custGeom>
            <a:avLst/>
            <a:gdLst>
              <a:gd name="connsiteX0" fmla="*/ 771896 w 4809506"/>
              <a:gd name="connsiteY0" fmla="*/ 11875 h 2244436"/>
              <a:gd name="connsiteX1" fmla="*/ 2006930 w 4809506"/>
              <a:gd name="connsiteY1" fmla="*/ 0 h 2244436"/>
              <a:gd name="connsiteX2" fmla="*/ 4809506 w 4809506"/>
              <a:gd name="connsiteY2" fmla="*/ 2244436 h 2244436"/>
              <a:gd name="connsiteX3" fmla="*/ 0 w 4809506"/>
              <a:gd name="connsiteY3" fmla="*/ 427512 h 2244436"/>
              <a:gd name="connsiteX4" fmla="*/ 771896 w 4809506"/>
              <a:gd name="connsiteY4" fmla="*/ 11875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506" h="2244436">
                <a:moveTo>
                  <a:pt x="771896" y="11875"/>
                </a:moveTo>
                <a:lnTo>
                  <a:pt x="2006930" y="0"/>
                </a:lnTo>
                <a:lnTo>
                  <a:pt x="4809506" y="2244436"/>
                </a:lnTo>
                <a:lnTo>
                  <a:pt x="0" y="427512"/>
                </a:lnTo>
                <a:lnTo>
                  <a:pt x="771896" y="1187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3255" y="1141988"/>
                <a:ext cx="898407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990099"/>
                    </a:solidFill>
                  </a:rPr>
                  <a:t>Algorithm: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Estimate center of mass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(via uniform sampling).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1+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-approximate Closest Vector Problem </a:t>
                </a:r>
                <a:br>
                  <a:rPr lang="en-US" sz="2800" dirty="0" smtClean="0"/>
                </a:br>
                <a:r>
                  <a:rPr lang="en-US" sz="2800" dirty="0" smtClean="0"/>
                  <a:t>with target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/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 smtClean="0"/>
                  <a:t> (near symmetric).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990099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≤1+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/>
                  <a:t>, return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y</a:t>
                </a:r>
                <a:r>
                  <a:rPr lang="en-US" sz="2800" dirty="0" smtClean="0"/>
                  <a:t>. </a:t>
                </a:r>
                <a:br>
                  <a:rPr lang="en-US" sz="2800" dirty="0" smtClean="0"/>
                </a:br>
                <a:r>
                  <a:rPr lang="en-US" sz="2800" dirty="0" smtClean="0"/>
                  <a:t>Else, return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∩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∅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5" y="1141988"/>
                <a:ext cx="8984070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357" t="-204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07587" y="127903"/>
                <a:ext cx="8379681" cy="751115"/>
              </a:xfrm>
            </p:spPr>
            <p:txBody>
              <a:bodyPr/>
              <a:lstStyle/>
              <a:p>
                <a:pPr eaLnBrk="1" hangingPunct="1"/>
                <a:r>
                  <a:rPr lang="en-US" sz="44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Approx. IP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sz="44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 Approx. CVP</a:t>
                </a:r>
              </a:p>
            </p:txBody>
          </p:sp>
        </mc:Choice>
        <mc:Fallback xmlns="">
          <p:sp>
            <p:nvSpPr>
              <p:cNvPr id="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7587" y="127903"/>
                <a:ext cx="8379681" cy="751115"/>
              </a:xfrm>
              <a:blipFill rotWithShape="1">
                <a:blip r:embed="rId3"/>
                <a:stretch>
                  <a:fillRect t="-24390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48"/>
          <p:cNvSpPr>
            <a:spLocks noChangeAspect="1" noChangeArrowheads="1"/>
          </p:cNvSpPr>
          <p:nvPr/>
        </p:nvSpPr>
        <p:spPr bwMode="auto">
          <a:xfrm>
            <a:off x="5181205" y="6364590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9"/>
          <p:cNvSpPr>
            <a:spLocks noChangeAspect="1" noChangeArrowheads="1"/>
          </p:cNvSpPr>
          <p:nvPr/>
        </p:nvSpPr>
        <p:spPr bwMode="auto">
          <a:xfrm>
            <a:off x="5175449" y="5127099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0"/>
          <p:cNvSpPr>
            <a:spLocks noChangeAspect="1" noChangeArrowheads="1"/>
          </p:cNvSpPr>
          <p:nvPr/>
        </p:nvSpPr>
        <p:spPr bwMode="auto">
          <a:xfrm>
            <a:off x="5181205" y="387809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" name="Oval 52"/>
          <p:cNvSpPr>
            <a:spLocks noChangeAspect="1" noChangeArrowheads="1"/>
          </p:cNvSpPr>
          <p:nvPr/>
        </p:nvSpPr>
        <p:spPr bwMode="auto">
          <a:xfrm>
            <a:off x="6838866" y="6364590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53"/>
          <p:cNvSpPr>
            <a:spLocks noChangeAspect="1" noChangeArrowheads="1"/>
          </p:cNvSpPr>
          <p:nvPr/>
        </p:nvSpPr>
        <p:spPr bwMode="auto">
          <a:xfrm>
            <a:off x="6833110" y="5127099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54"/>
          <p:cNvSpPr>
            <a:spLocks noChangeAspect="1" noChangeArrowheads="1"/>
          </p:cNvSpPr>
          <p:nvPr/>
        </p:nvSpPr>
        <p:spPr bwMode="auto">
          <a:xfrm>
            <a:off x="6838866" y="387809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3" name="Oval 72"/>
          <p:cNvSpPr>
            <a:spLocks noChangeAspect="1" noChangeArrowheads="1"/>
          </p:cNvSpPr>
          <p:nvPr/>
        </p:nvSpPr>
        <p:spPr bwMode="auto">
          <a:xfrm>
            <a:off x="3535055" y="6358834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73"/>
          <p:cNvSpPr>
            <a:spLocks noChangeAspect="1" noChangeArrowheads="1"/>
          </p:cNvSpPr>
          <p:nvPr/>
        </p:nvSpPr>
        <p:spPr bwMode="auto">
          <a:xfrm>
            <a:off x="3529299" y="5121343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74"/>
          <p:cNvSpPr>
            <a:spLocks noChangeAspect="1" noChangeArrowheads="1"/>
          </p:cNvSpPr>
          <p:nvPr/>
        </p:nvSpPr>
        <p:spPr bwMode="auto">
          <a:xfrm>
            <a:off x="3535055" y="3872341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3"/>
              <p:cNvSpPr txBox="1">
                <a:spLocks noChangeAspect="1" noChangeArrowheads="1"/>
              </p:cNvSpPr>
              <p:nvPr/>
            </p:nvSpPr>
            <p:spPr bwMode="auto">
              <a:xfrm>
                <a:off x="6130877" y="4134400"/>
                <a:ext cx="69895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0877" y="4134400"/>
                <a:ext cx="69895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>
            <a:spLocks noChangeAspect="1"/>
          </p:cNvSpPr>
          <p:nvPr/>
        </p:nvSpPr>
        <p:spPr>
          <a:xfrm>
            <a:off x="3561569" y="4258890"/>
            <a:ext cx="3169431" cy="1479068"/>
          </a:xfrm>
          <a:custGeom>
            <a:avLst/>
            <a:gdLst>
              <a:gd name="connsiteX0" fmla="*/ 771896 w 4809506"/>
              <a:gd name="connsiteY0" fmla="*/ 11875 h 2244436"/>
              <a:gd name="connsiteX1" fmla="*/ 2006930 w 4809506"/>
              <a:gd name="connsiteY1" fmla="*/ 0 h 2244436"/>
              <a:gd name="connsiteX2" fmla="*/ 4809506 w 4809506"/>
              <a:gd name="connsiteY2" fmla="*/ 2244436 h 2244436"/>
              <a:gd name="connsiteX3" fmla="*/ 0 w 4809506"/>
              <a:gd name="connsiteY3" fmla="*/ 427512 h 2244436"/>
              <a:gd name="connsiteX4" fmla="*/ 771896 w 4809506"/>
              <a:gd name="connsiteY4" fmla="*/ 11875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506" h="2244436">
                <a:moveTo>
                  <a:pt x="771896" y="11875"/>
                </a:moveTo>
                <a:lnTo>
                  <a:pt x="2006930" y="0"/>
                </a:lnTo>
                <a:lnTo>
                  <a:pt x="4809506" y="2244436"/>
                </a:lnTo>
                <a:lnTo>
                  <a:pt x="0" y="427512"/>
                </a:lnTo>
                <a:lnTo>
                  <a:pt x="771896" y="118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>
                <a:spLocks noChangeAspect="1"/>
              </p:cNvSpPr>
              <p:nvPr/>
            </p:nvSpPr>
            <p:spPr>
              <a:xfrm>
                <a:off x="3225532" y="4187161"/>
                <a:ext cx="52011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32" y="4187161"/>
                <a:ext cx="52011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5227266" y="4785825"/>
                <a:ext cx="52011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266" y="4785825"/>
                <a:ext cx="52011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87"/>
              <p:cNvSpPr txBox="1">
                <a:spLocks noChangeArrowheads="1"/>
              </p:cNvSpPr>
              <p:nvPr/>
            </p:nvSpPr>
            <p:spPr bwMode="auto">
              <a:xfrm>
                <a:off x="4698698" y="4416915"/>
                <a:ext cx="46859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8698" y="4416915"/>
                <a:ext cx="46859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49"/>
          <p:cNvSpPr>
            <a:spLocks noChangeAspect="1" noChangeArrowheads="1"/>
          </p:cNvSpPr>
          <p:nvPr/>
        </p:nvSpPr>
        <p:spPr bwMode="auto">
          <a:xfrm>
            <a:off x="4698698" y="4535487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Oval 49"/>
          <p:cNvSpPr>
            <a:spLocks noChangeAspect="1" noChangeArrowheads="1"/>
          </p:cNvSpPr>
          <p:nvPr/>
        </p:nvSpPr>
        <p:spPr bwMode="auto">
          <a:xfrm>
            <a:off x="5175465" y="5126881"/>
            <a:ext cx="69069" cy="69069"/>
          </a:xfrm>
          <a:prstGeom prst="ellipse">
            <a:avLst/>
          </a:prstGeom>
          <a:solidFill>
            <a:srgbClr val="990099"/>
          </a:solidFill>
          <a:ln w="19050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/>
      <p:bldP spid="21" grpId="0"/>
      <p:bldP spid="22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46953"/>
            <a:ext cx="9144000" cy="751115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Randomized Sieve</a:t>
            </a:r>
            <a:endParaRPr lang="en-US" sz="40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0753" y="1230427"/>
                <a:ext cx="8963247" cy="53085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General Idea: </a:t>
                </a:r>
                <a:r>
                  <a:rPr lang="en-US" sz="2800" dirty="0">
                    <a:solidFill>
                      <a:schemeClr val="tx1"/>
                    </a:solidFill>
                  </a:rPr>
                  <a:t>Sample exponentially many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“perturbed” integer points, </a:t>
                </a:r>
                <a:r>
                  <a:rPr lang="en-US" sz="2800" dirty="0">
                    <a:solidFill>
                      <a:schemeClr val="tx1"/>
                    </a:solidFill>
                  </a:rPr>
                  <a:t>combine them to get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closer </a:t>
                </a:r>
                <a:r>
                  <a:rPr lang="en-US" sz="2800" dirty="0">
                    <a:solidFill>
                      <a:schemeClr val="tx1"/>
                    </a:solidFill>
                  </a:rPr>
                  <a:t>&amp;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closer (shorter </a:t>
                </a:r>
                <a:r>
                  <a:rPr lang="en-US" sz="2800" dirty="0">
                    <a:solidFill>
                      <a:schemeClr val="tx1"/>
                    </a:solidFill>
                  </a:rPr>
                  <a:t>&amp;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shorter) integer </a:t>
                </a:r>
                <a:r>
                  <a:rPr lang="en-US" sz="2800" dirty="0">
                    <a:solidFill>
                      <a:schemeClr val="tx1"/>
                    </a:solidFill>
                  </a:rPr>
                  <a:t>vectors.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endParaRPr lang="en-US" sz="28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Ajtai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-Kumar-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Sivakumar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`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0o+`01: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Developed randomized sieving strategy for SVP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CVP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norm.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endParaRPr lang="en-US" sz="28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Blomer-Naewe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`07: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Refined and extended AKS approach to get SVP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CVP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norms. 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endParaRPr lang="en-US" sz="28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Arvind-Joglekar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`09: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SVP for symmetric norms.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This paper: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SVP &amp;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-CVP for near symmetric norms. 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753" y="1230427"/>
                <a:ext cx="8963247" cy="5308596"/>
              </a:xfrm>
              <a:blipFill rotWithShape="1">
                <a:blip r:embed="rId2"/>
                <a:stretch>
                  <a:fillRect l="-1429" t="-1033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9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09654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Integer Programming (IP)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69653" y="1626079"/>
                <a:ext cx="8839200" cy="510540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a:rPr lang="en-US" sz="2800" b="0" i="0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          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in</m:t>
                        </m:r>
                      </m:fName>
                      <m:e>
                        <m:r>
                          <a:rPr lang="en-US" sz="28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800" b="0" i="1" baseline="30000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endParaRPr lang="en-US" sz="2800" i="1" dirty="0">
                  <a:solidFill>
                    <a:schemeClr val="accent4">
                      <a:lumMod val="50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        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err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sz="2800" i="0" dirty="0" err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sz="2800" i="0" dirty="0" err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t</m:t>
                    </m:r>
                    <m:r>
                      <m:rPr>
                        <m:nor/>
                      </m:rPr>
                      <a:rPr lang="en-US" sz="2800" i="0" dirty="0" err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.  </m:t>
                    </m:r>
                    <m:r>
                      <a:rPr lang="en-US" sz="28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𝐴𝑥</m:t>
                    </m:r>
                    <m:r>
                      <a:rPr lang="en-US" sz="28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  <a:sym typeface="Mathematica1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sym typeface="Mathematica1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sym typeface="Mathematica1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sym typeface="Mathematica1"/>
                      </a:rPr>
                      <m:t> </m:t>
                    </m:r>
                    <m:r>
                      <a:rPr lang="en-US" sz="28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sym typeface="Mathematica1"/>
                      </a:rPr>
                      <m:t>𝜖</m:t>
                    </m:r>
                    <m:r>
                      <a:rPr lang="en-US" sz="28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sym typeface="Mathematica1"/>
                      </a:rPr>
                      <m:t> </m:t>
                    </m:r>
                    <m:r>
                      <a:rPr lang="en-US" sz="28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sym typeface="Mathematica1"/>
                      </a:rPr>
                      <m:t>ℤ</m:t>
                    </m:r>
                    <m:r>
                      <a:rPr lang="en-US" sz="2800" i="1" baseline="30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sym typeface="Mathematica1"/>
                      </a:rPr>
                      <m:t>𝑛</m:t>
                    </m:r>
                  </m:oMath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  <a:latin typeface="Cambria Math"/>
                  <a:sym typeface="Mathematica1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sym typeface="Mathematica1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sym typeface="Mathematica1"/>
                  </a:rPr>
                  <a:t> variables,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sym typeface="Mathematica1"/>
                      </a:rPr>
                      <m:t>𝑚</m:t>
                    </m:r>
                  </m:oMath>
                </a14:m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sym typeface="Mathematica1"/>
                  </a:rPr>
                  <a:t> constraints</a:t>
                </a:r>
                <a:endParaRPr lang="en-US" sz="2800" dirty="0" smtClean="0">
                  <a:solidFill>
                    <a:schemeClr val="bg1"/>
                  </a:solidFill>
                  <a:sym typeface="Mathematica1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  <a:sym typeface="Mathematica1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>
                      <a:lumMod val="50000"/>
                    </a:schemeClr>
                  </a:solidFill>
                  <a:sym typeface="Mathematica1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653" y="1626079"/>
                <a:ext cx="8839200" cy="5105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5763534" y="1907122"/>
            <a:ext cx="2209626" cy="1221844"/>
          </a:xfrm>
          <a:custGeom>
            <a:avLst/>
            <a:gdLst>
              <a:gd name="connsiteX0" fmla="*/ 0 w 2819400"/>
              <a:gd name="connsiteY0" fmla="*/ 1508760 h 1539240"/>
              <a:gd name="connsiteX1" fmla="*/ 1447800 w 2819400"/>
              <a:gd name="connsiteY1" fmla="*/ 0 h 1539240"/>
              <a:gd name="connsiteX2" fmla="*/ 2819400 w 2819400"/>
              <a:gd name="connsiteY2" fmla="*/ 15240 h 1539240"/>
              <a:gd name="connsiteX3" fmla="*/ 2819400 w 2819400"/>
              <a:gd name="connsiteY3" fmla="*/ 1539240 h 1539240"/>
              <a:gd name="connsiteX4" fmla="*/ 0 w 2819400"/>
              <a:gd name="connsiteY4" fmla="*/ 1508760 h 1539240"/>
              <a:gd name="connsiteX0" fmla="*/ 0 w 3057670"/>
              <a:gd name="connsiteY0" fmla="*/ 1871675 h 1902155"/>
              <a:gd name="connsiteX1" fmla="*/ 1447800 w 3057670"/>
              <a:gd name="connsiteY1" fmla="*/ 362915 h 1902155"/>
              <a:gd name="connsiteX2" fmla="*/ 3057670 w 3057670"/>
              <a:gd name="connsiteY2" fmla="*/ 0 h 1902155"/>
              <a:gd name="connsiteX3" fmla="*/ 2819400 w 3057670"/>
              <a:gd name="connsiteY3" fmla="*/ 1902155 h 1902155"/>
              <a:gd name="connsiteX4" fmla="*/ 0 w 3057670"/>
              <a:gd name="connsiteY4" fmla="*/ 1871675 h 1902155"/>
              <a:gd name="connsiteX0" fmla="*/ 0 w 3044546"/>
              <a:gd name="connsiteY0" fmla="*/ 1894180 h 1924660"/>
              <a:gd name="connsiteX1" fmla="*/ 1447800 w 3044546"/>
              <a:gd name="connsiteY1" fmla="*/ 385420 h 1924660"/>
              <a:gd name="connsiteX2" fmla="*/ 3044546 w 3044546"/>
              <a:gd name="connsiteY2" fmla="*/ 0 h 1924660"/>
              <a:gd name="connsiteX3" fmla="*/ 2819400 w 3044546"/>
              <a:gd name="connsiteY3" fmla="*/ 1924660 h 1924660"/>
              <a:gd name="connsiteX4" fmla="*/ 0 w 3044546"/>
              <a:gd name="connsiteY4" fmla="*/ 1894180 h 192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546" h="1924660">
                <a:moveTo>
                  <a:pt x="0" y="1894180"/>
                </a:moveTo>
                <a:lnTo>
                  <a:pt x="1447800" y="385420"/>
                </a:lnTo>
                <a:lnTo>
                  <a:pt x="3044546" y="0"/>
                </a:lnTo>
                <a:lnTo>
                  <a:pt x="2819400" y="1924660"/>
                </a:lnTo>
                <a:lnTo>
                  <a:pt x="0" y="189418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190685" y="1718848"/>
            <a:ext cx="2059431" cy="1802384"/>
            <a:chOff x="5434874" y="2457450"/>
            <a:chExt cx="2837600" cy="2839130"/>
          </a:xfrm>
        </p:grpSpPr>
        <p:sp>
          <p:nvSpPr>
            <p:cNvPr id="29" name="Oval 28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" name="Straight Connector 66"/>
          <p:cNvCxnSpPr/>
          <p:nvPr/>
        </p:nvCxnSpPr>
        <p:spPr>
          <a:xfrm flipV="1">
            <a:off x="6513581" y="1892218"/>
            <a:ext cx="1488131" cy="30623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7811561" y="1892220"/>
            <a:ext cx="158528" cy="138453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5619744" y="3101571"/>
            <a:ext cx="2350345" cy="1371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619744" y="1892218"/>
            <a:ext cx="1471068" cy="132789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024730" y="2470488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730" y="2470488"/>
                <a:ext cx="57381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189150" y="2885308"/>
            <a:ext cx="66364" cy="580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7848708" y="1365889"/>
            <a:ext cx="1021199" cy="1193848"/>
            <a:chOff x="7258158" y="1718314"/>
            <a:chExt cx="1021199" cy="119384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7258158" y="1718314"/>
              <a:ext cx="581978" cy="11938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7571332" y="2045334"/>
              <a:ext cx="611278" cy="29002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7802752" y="1981209"/>
                  <a:ext cx="47660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2752" y="1981209"/>
                  <a:ext cx="476605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352424" y="4420255"/>
            <a:ext cx="81819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Classic Problem in Discrete Optimization:</a:t>
            </a:r>
          </a:p>
          <a:p>
            <a:endParaRPr lang="en-US" sz="2800" dirty="0" smtClean="0"/>
          </a:p>
          <a:p>
            <a:r>
              <a:rPr lang="en-US" sz="2800" dirty="0" smtClean="0"/>
              <a:t>Danzig, Fulkerson, Johnson `54</a:t>
            </a:r>
          </a:p>
          <a:p>
            <a:r>
              <a:rPr lang="en-US" sz="2800" dirty="0" err="1" smtClean="0"/>
              <a:t>Gomory</a:t>
            </a:r>
            <a:r>
              <a:rPr lang="en-US" sz="2800" dirty="0" smtClean="0"/>
              <a:t> `58, </a:t>
            </a:r>
            <a:r>
              <a:rPr lang="en-US" sz="2800" dirty="0" err="1" smtClean="0"/>
              <a:t>Lenstra</a:t>
            </a:r>
            <a:r>
              <a:rPr lang="en-US" sz="2800" dirty="0" smtClean="0"/>
              <a:t> `82, </a:t>
            </a:r>
            <a:r>
              <a:rPr lang="en-US" sz="2800" dirty="0" err="1" smtClean="0"/>
              <a:t>Kannan</a:t>
            </a:r>
            <a:r>
              <a:rPr lang="en-US" sz="2800" dirty="0" smtClean="0"/>
              <a:t> `87,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02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21093 0.1319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46953"/>
            <a:ext cx="9144000" cy="751115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Recent work</a:t>
            </a:r>
            <a:endParaRPr lang="en-US" sz="40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0754" y="763702"/>
                <a:ext cx="8623004" cy="143657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[D.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`12, D. `12]: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time,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space algorithm for (1+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CVP.</a:t>
                </a:r>
              </a:p>
              <a:p>
                <a:pPr marL="514350" indent="-514350">
                  <a:buAutoNum type="arabicPeriod"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754" y="763702"/>
                <a:ext cx="8623004" cy="1436573"/>
              </a:xfrm>
              <a:blipFill rotWithShape="1">
                <a:blip r:embed="rId2"/>
                <a:stretch>
                  <a:fillRect l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061478"/>
            <a:ext cx="9144000" cy="751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Conclusions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6954" y="2900020"/>
            <a:ext cx="8623004" cy="1881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Presented approximate IP model and gave single exponential time algorithm to solve it.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Generalized the AKS randomized sieve to nearly all norms.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050" y="4652278"/>
            <a:ext cx="9144000" cy="751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279548" y="5484013"/>
                <a:ext cx="8623004" cy="1135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Achieve same time complexity using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Cambria Math"/>
                      </a:rPr>
                      <m:t>poly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space?</a:t>
                </a:r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sz="28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time algorithm for IP?</a:t>
                </a: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48" y="5484013"/>
                <a:ext cx="8623004" cy="1135862"/>
              </a:xfrm>
              <a:prstGeom prst="rect">
                <a:avLst/>
              </a:prstGeom>
              <a:blipFill rotWithShape="1">
                <a:blip r:embed="rId3"/>
                <a:stretch>
                  <a:fillRect l="-1485" t="-5376" r="-71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5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30" y="2006926"/>
            <a:ext cx="8956568" cy="1983183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500" dirty="0" smtClean="0">
                <a:solidFill>
                  <a:schemeClr val="bg2">
                    <a:lumMod val="50000"/>
                  </a:schemeClr>
                </a:solidFill>
              </a:rPr>
              <a:t>Thank You!</a:t>
            </a:r>
            <a:endParaRPr lang="en-US" sz="11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89099" y="178308"/>
            <a:ext cx="8229600" cy="68049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Complexity &amp; Algorithms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275" y="1990725"/>
            <a:ext cx="86486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IP </a:t>
            </a:r>
            <a:r>
              <a:rPr lang="en-US" sz="2800" dirty="0"/>
              <a:t>is NP-Complete (even with just binary variables).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We do not expect </a:t>
            </a:r>
            <a:r>
              <a:rPr lang="en-US" sz="2800" dirty="0" smtClean="0">
                <a:solidFill>
                  <a:srgbClr val="FF0000"/>
                </a:solidFill>
              </a:rPr>
              <a:t>polynomial time </a:t>
            </a:r>
            <a:r>
              <a:rPr lang="en-US" sz="2800" dirty="0">
                <a:solidFill>
                  <a:srgbClr val="FF0000"/>
                </a:solidFill>
              </a:rPr>
              <a:t>algorithms.</a:t>
            </a: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Question:</a:t>
            </a:r>
            <a:r>
              <a:rPr lang="en-US" sz="3200" dirty="0" smtClean="0"/>
              <a:t>  </a:t>
            </a:r>
            <a:br>
              <a:rPr lang="en-US" sz="3200" dirty="0" smtClean="0"/>
            </a:br>
            <a:r>
              <a:rPr lang="en-US" sz="3200" dirty="0" smtClean="0"/>
              <a:t>What is worst case complexity of IP?</a:t>
            </a:r>
          </a:p>
        </p:txBody>
      </p:sp>
    </p:spTree>
    <p:extLst>
      <p:ext uri="{BB962C8B-B14F-4D97-AF65-F5344CB8AC3E}">
        <p14:creationId xmlns:p14="http://schemas.microsoft.com/office/powerpoint/2010/main" val="30216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8747" y="2239284"/>
                <a:ext cx="7783034" cy="362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H.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Lenstra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`83:  </a:t>
                </a:r>
                <a:r>
                  <a:rPr lang="en-US" sz="2800" dirty="0" smtClean="0"/>
                  <a:t>IP can be solved in time</a:t>
                </a:r>
                <a:br>
                  <a:rPr lang="en-US" sz="2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poly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using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space,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 smtClean="0"/>
                  <a:t> is the input length. 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Kannan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`87: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smtClean="0"/>
                  <a:t>Running time can be reduced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solidFill>
                            <a:srgbClr val="0000CC"/>
                          </a:solidFill>
                          <a:latin typeface="Cambria Math"/>
                        </a:rPr>
                        <m:t>poly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2.5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Current Fastest: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space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[D. `12]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47" y="2239284"/>
                <a:ext cx="7783034" cy="3623300"/>
              </a:xfrm>
              <a:prstGeom prst="rect">
                <a:avLst/>
              </a:prstGeom>
              <a:blipFill rotWithShape="1">
                <a:blip r:embed="rId2"/>
                <a:stretch>
                  <a:fillRect l="-1646" t="-1513" r="-392" b="-4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19346" y="1032834"/>
                <a:ext cx="4981529" cy="1053141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buNone/>
                </a:pPr>
                <a:r>
                  <a:rPr lang="en-US" sz="2800" i="0" dirty="0" smtClean="0">
                    <a:solidFill>
                      <a:schemeClr val="tx1"/>
                    </a:solidFill>
                  </a:rPr>
                  <a:t>min⁡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</m:e>
                      <m:sub/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</a:t>
                </a:r>
              </a:p>
              <a:p>
                <a:pPr eaLnBrk="1" hangingPunct="1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s.t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9346" y="1032834"/>
                <a:ext cx="4981529" cy="1053141"/>
              </a:xfrm>
              <a:blipFill rotWithShape="0">
                <a:blip r:embed="rId3"/>
                <a:stretch>
                  <a:fillRect l="-2448" t="-6358" b="-9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89099" y="178308"/>
            <a:ext cx="8229600" cy="680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Complexity &amp; Algorithms</a:t>
            </a:r>
          </a:p>
        </p:txBody>
      </p:sp>
    </p:spTree>
    <p:extLst>
      <p:ext uri="{BB962C8B-B14F-4D97-AF65-F5344CB8AC3E}">
        <p14:creationId xmlns:p14="http://schemas.microsoft.com/office/powerpoint/2010/main" val="245101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8747" y="2239284"/>
                <a:ext cx="7783034" cy="4485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H.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Lenstra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`83:  </a:t>
                </a:r>
                <a:r>
                  <a:rPr lang="en-US" sz="2800" dirty="0" smtClean="0"/>
                  <a:t>IP can be solved in time</a:t>
                </a:r>
                <a:br>
                  <a:rPr lang="en-US" sz="2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poly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using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space,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 smtClean="0"/>
                  <a:t> is the input length. 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Kannan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`87: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smtClean="0"/>
                  <a:t>Running time can be reduced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solidFill>
                            <a:srgbClr val="0000CC"/>
                          </a:solidFill>
                          <a:latin typeface="Cambria Math"/>
                        </a:rPr>
                        <m:t>poly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2.5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Developed tools for lattice problems which have found applications in Cryptanalysis, Cryptography, Coding Theory, Number Theory, ….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47" y="2239284"/>
                <a:ext cx="7783034" cy="4485074"/>
              </a:xfrm>
              <a:prstGeom prst="rect">
                <a:avLst/>
              </a:prstGeom>
              <a:blipFill rotWithShape="1">
                <a:blip r:embed="rId2"/>
                <a:stretch>
                  <a:fillRect l="-1646" t="-1223" r="-1176" b="-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19346" y="1032834"/>
                <a:ext cx="4981529" cy="1053141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buNone/>
                </a:pPr>
                <a:r>
                  <a:rPr lang="en-US" sz="2800" i="0" dirty="0" smtClean="0">
                    <a:solidFill>
                      <a:schemeClr val="tx1"/>
                    </a:solidFill>
                  </a:rPr>
                  <a:t>min⁡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</m:e>
                      <m:sub/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</a:t>
                </a:r>
              </a:p>
              <a:p>
                <a:pPr eaLnBrk="1" hangingPunct="1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s.t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9346" y="1032834"/>
                <a:ext cx="4981529" cy="1053141"/>
              </a:xfrm>
              <a:blipFill rotWithShape="0">
                <a:blip r:embed="rId3"/>
                <a:stretch>
                  <a:fillRect l="-2448" t="-6358" b="-9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89099" y="178308"/>
            <a:ext cx="8229600" cy="680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Complexity &amp; Algorithms</a:t>
            </a:r>
          </a:p>
        </p:txBody>
      </p:sp>
    </p:spTree>
    <p:extLst>
      <p:ext uri="{BB962C8B-B14F-4D97-AF65-F5344CB8AC3E}">
        <p14:creationId xmlns:p14="http://schemas.microsoft.com/office/powerpoint/2010/main" val="16905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83058"/>
            <a:ext cx="8610600" cy="7932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Integer Programming Feasibility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AutoShape 84"/>
          <p:cNvSpPr>
            <a:spLocks noChangeAspect="1" noChangeArrowheads="1"/>
          </p:cNvSpPr>
          <p:nvPr/>
        </p:nvSpPr>
        <p:spPr bwMode="auto">
          <a:xfrm rot="21041823">
            <a:off x="2391441" y="4613380"/>
            <a:ext cx="5155315" cy="840759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87"/>
              <p:cNvSpPr txBox="1">
                <a:spLocks noChangeArrowheads="1"/>
              </p:cNvSpPr>
              <p:nvPr/>
            </p:nvSpPr>
            <p:spPr bwMode="auto">
              <a:xfrm>
                <a:off x="4368607" y="5298169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2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8607" y="5298169"/>
                <a:ext cx="46198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48"/>
          <p:cNvSpPr>
            <a:spLocks noChangeAspect="1" noChangeArrowheads="1"/>
          </p:cNvSpPr>
          <p:nvPr/>
        </p:nvSpPr>
        <p:spPr bwMode="auto">
          <a:xfrm>
            <a:off x="4527760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Oval 49"/>
          <p:cNvSpPr>
            <a:spLocks noChangeAspect="1" noChangeArrowheads="1"/>
          </p:cNvSpPr>
          <p:nvPr/>
        </p:nvSpPr>
        <p:spPr bwMode="auto">
          <a:xfrm>
            <a:off x="4530879" y="51963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Oval 50"/>
          <p:cNvSpPr>
            <a:spLocks noChangeAspect="1" noChangeArrowheads="1"/>
          </p:cNvSpPr>
          <p:nvPr/>
        </p:nvSpPr>
        <p:spPr bwMode="auto">
          <a:xfrm>
            <a:off x="45277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6" name="Oval 52"/>
          <p:cNvSpPr>
            <a:spLocks noChangeAspect="1" noChangeArrowheads="1"/>
          </p:cNvSpPr>
          <p:nvPr/>
        </p:nvSpPr>
        <p:spPr bwMode="auto">
          <a:xfrm>
            <a:off x="5445691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Oval 53"/>
          <p:cNvSpPr>
            <a:spLocks noChangeAspect="1" noChangeArrowheads="1"/>
          </p:cNvSpPr>
          <p:nvPr/>
        </p:nvSpPr>
        <p:spPr bwMode="auto">
          <a:xfrm>
            <a:off x="5444155" y="51952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Oval 54"/>
          <p:cNvSpPr>
            <a:spLocks noChangeAspect="1" noChangeArrowheads="1"/>
          </p:cNvSpPr>
          <p:nvPr/>
        </p:nvSpPr>
        <p:spPr bwMode="auto">
          <a:xfrm>
            <a:off x="54421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9" name="Oval 56"/>
          <p:cNvSpPr>
            <a:spLocks noChangeAspect="1" noChangeArrowheads="1"/>
          </p:cNvSpPr>
          <p:nvPr/>
        </p:nvSpPr>
        <p:spPr bwMode="auto">
          <a:xfrm>
            <a:off x="6360091" y="611304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Oval 57"/>
          <p:cNvSpPr>
            <a:spLocks noChangeAspect="1" noChangeArrowheads="1"/>
          </p:cNvSpPr>
          <p:nvPr/>
        </p:nvSpPr>
        <p:spPr bwMode="auto">
          <a:xfrm>
            <a:off x="6358555" y="51980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Oval 58"/>
          <p:cNvSpPr>
            <a:spLocks noChangeAspect="1" noChangeArrowheads="1"/>
          </p:cNvSpPr>
          <p:nvPr/>
        </p:nvSpPr>
        <p:spPr bwMode="auto">
          <a:xfrm>
            <a:off x="63565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2" name="Oval 60"/>
          <p:cNvSpPr>
            <a:spLocks noChangeAspect="1" noChangeArrowheads="1"/>
          </p:cNvSpPr>
          <p:nvPr/>
        </p:nvSpPr>
        <p:spPr bwMode="auto">
          <a:xfrm>
            <a:off x="7270960" y="612010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Oval 62"/>
          <p:cNvSpPr>
            <a:spLocks noChangeAspect="1" noChangeArrowheads="1"/>
          </p:cNvSpPr>
          <p:nvPr/>
        </p:nvSpPr>
        <p:spPr bwMode="auto">
          <a:xfrm>
            <a:off x="72709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5" name="Oval 64"/>
          <p:cNvSpPr>
            <a:spLocks noChangeAspect="1" noChangeArrowheads="1"/>
          </p:cNvSpPr>
          <p:nvPr/>
        </p:nvSpPr>
        <p:spPr bwMode="auto">
          <a:xfrm>
            <a:off x="1791622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Oval 65"/>
          <p:cNvSpPr>
            <a:spLocks noChangeAspect="1" noChangeArrowheads="1"/>
          </p:cNvSpPr>
          <p:nvPr/>
        </p:nvSpPr>
        <p:spPr bwMode="auto">
          <a:xfrm>
            <a:off x="17865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Oval 66"/>
          <p:cNvSpPr>
            <a:spLocks noChangeAspect="1" noChangeArrowheads="1"/>
          </p:cNvSpPr>
          <p:nvPr/>
        </p:nvSpPr>
        <p:spPr bwMode="auto">
          <a:xfrm>
            <a:off x="17845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8" name="Oval 68"/>
          <p:cNvSpPr>
            <a:spLocks noChangeAspect="1" noChangeArrowheads="1"/>
          </p:cNvSpPr>
          <p:nvPr/>
        </p:nvSpPr>
        <p:spPr bwMode="auto">
          <a:xfrm>
            <a:off x="2702491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Oval 69"/>
          <p:cNvSpPr>
            <a:spLocks noChangeAspect="1" noChangeArrowheads="1"/>
          </p:cNvSpPr>
          <p:nvPr/>
        </p:nvSpPr>
        <p:spPr bwMode="auto">
          <a:xfrm>
            <a:off x="27009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Oval 70"/>
          <p:cNvSpPr>
            <a:spLocks noChangeAspect="1" noChangeArrowheads="1"/>
          </p:cNvSpPr>
          <p:nvPr/>
        </p:nvSpPr>
        <p:spPr bwMode="auto">
          <a:xfrm>
            <a:off x="26989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1" name="Oval 72"/>
          <p:cNvSpPr>
            <a:spLocks noChangeAspect="1" noChangeArrowheads="1"/>
          </p:cNvSpPr>
          <p:nvPr/>
        </p:nvSpPr>
        <p:spPr bwMode="auto">
          <a:xfrm>
            <a:off x="3613360" y="611094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Oval 73"/>
          <p:cNvSpPr>
            <a:spLocks noChangeAspect="1" noChangeArrowheads="1"/>
          </p:cNvSpPr>
          <p:nvPr/>
        </p:nvSpPr>
        <p:spPr bwMode="auto">
          <a:xfrm>
            <a:off x="3615355" y="51995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Oval 74"/>
          <p:cNvSpPr>
            <a:spLocks noChangeAspect="1" noChangeArrowheads="1"/>
          </p:cNvSpPr>
          <p:nvPr/>
        </p:nvSpPr>
        <p:spPr bwMode="auto">
          <a:xfrm>
            <a:off x="3613360" y="428264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93"/>
              <p:cNvSpPr txBox="1">
                <a:spLocks noChangeArrowheads="1"/>
              </p:cNvSpPr>
              <p:nvPr/>
            </p:nvSpPr>
            <p:spPr bwMode="auto">
              <a:xfrm>
                <a:off x="1970468" y="4346129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effectLst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0468" y="4346129"/>
                <a:ext cx="6074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0"/>
          <p:cNvSpPr>
            <a:spLocks noChangeAspect="1" noChangeArrowheads="1"/>
          </p:cNvSpPr>
          <p:nvPr/>
        </p:nvSpPr>
        <p:spPr bwMode="auto">
          <a:xfrm>
            <a:off x="45278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9" name="Oval 54"/>
          <p:cNvSpPr>
            <a:spLocks noChangeAspect="1" noChangeArrowheads="1"/>
          </p:cNvSpPr>
          <p:nvPr/>
        </p:nvSpPr>
        <p:spPr bwMode="auto">
          <a:xfrm>
            <a:off x="54422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" name="Oval 58"/>
          <p:cNvSpPr>
            <a:spLocks noChangeAspect="1" noChangeArrowheads="1"/>
          </p:cNvSpPr>
          <p:nvPr/>
        </p:nvSpPr>
        <p:spPr bwMode="auto">
          <a:xfrm>
            <a:off x="63566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>
            <a:spLocks noChangeAspect="1" noChangeArrowheads="1"/>
          </p:cNvSpPr>
          <p:nvPr/>
        </p:nvSpPr>
        <p:spPr bwMode="auto">
          <a:xfrm>
            <a:off x="72710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5" name="Oval 66"/>
          <p:cNvSpPr>
            <a:spLocks noChangeAspect="1" noChangeArrowheads="1"/>
          </p:cNvSpPr>
          <p:nvPr/>
        </p:nvSpPr>
        <p:spPr bwMode="auto">
          <a:xfrm>
            <a:off x="17846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26990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4"/>
          <p:cNvSpPr>
            <a:spLocks noChangeAspect="1" noChangeArrowheads="1"/>
          </p:cNvSpPr>
          <p:nvPr/>
        </p:nvSpPr>
        <p:spPr bwMode="auto">
          <a:xfrm>
            <a:off x="3613460" y="337340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99043" y="1183512"/>
                <a:ext cx="561215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Find feasible solution to</a:t>
                </a:r>
                <a:br>
                  <a:rPr lang="en-US" sz="2800" dirty="0" smtClean="0"/>
                </a:br>
                <a:r>
                  <a:rPr lang="en-US" sz="28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or decide that no solution exists.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043" y="1183512"/>
                <a:ext cx="5612155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2280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446591" y="2631312"/>
                <a:ext cx="722115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effectLst/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2800" dirty="0" smtClean="0"/>
                  <a:t> (continuous relaxation)</a:t>
                </a: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91" y="2631312"/>
                <a:ext cx="7221159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87"/>
              <p:cNvSpPr txBox="1">
                <a:spLocks noChangeArrowheads="1"/>
              </p:cNvSpPr>
              <p:nvPr/>
            </p:nvSpPr>
            <p:spPr bwMode="auto">
              <a:xfrm>
                <a:off x="7382676" y="4046024"/>
                <a:ext cx="469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8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2676" y="4046024"/>
                <a:ext cx="46974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/>
          <p:cNvSpPr>
            <a:spLocks noChangeAspect="1" noChangeArrowheads="1"/>
          </p:cNvSpPr>
          <p:nvPr/>
        </p:nvSpPr>
        <p:spPr bwMode="auto">
          <a:xfrm>
            <a:off x="7270350" y="4283470"/>
            <a:ext cx="76200" cy="76200"/>
          </a:xfrm>
          <a:prstGeom prst="ellipse">
            <a:avLst/>
          </a:prstGeom>
          <a:solidFill>
            <a:srgbClr val="990099"/>
          </a:solidFill>
          <a:ln w="19050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0" name="Oval 61"/>
          <p:cNvSpPr>
            <a:spLocks noChangeAspect="1" noChangeArrowheads="1"/>
          </p:cNvSpPr>
          <p:nvPr/>
        </p:nvSpPr>
        <p:spPr bwMode="auto">
          <a:xfrm>
            <a:off x="7270136" y="52058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8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84"/>
          <p:cNvSpPr>
            <a:spLocks noChangeAspect="1" noChangeArrowheads="1"/>
          </p:cNvSpPr>
          <p:nvPr/>
        </p:nvSpPr>
        <p:spPr bwMode="auto">
          <a:xfrm rot="21041823">
            <a:off x="2391441" y="4613380"/>
            <a:ext cx="5155315" cy="840759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87"/>
              <p:cNvSpPr txBox="1">
                <a:spLocks noChangeArrowheads="1"/>
              </p:cNvSpPr>
              <p:nvPr/>
            </p:nvSpPr>
            <p:spPr bwMode="auto">
              <a:xfrm>
                <a:off x="4368607" y="5298169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2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8607" y="5298169"/>
                <a:ext cx="46198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48"/>
          <p:cNvSpPr>
            <a:spLocks noChangeAspect="1" noChangeArrowheads="1"/>
          </p:cNvSpPr>
          <p:nvPr/>
        </p:nvSpPr>
        <p:spPr bwMode="auto">
          <a:xfrm>
            <a:off x="4527760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Oval 49"/>
          <p:cNvSpPr>
            <a:spLocks noChangeAspect="1" noChangeArrowheads="1"/>
          </p:cNvSpPr>
          <p:nvPr/>
        </p:nvSpPr>
        <p:spPr bwMode="auto">
          <a:xfrm>
            <a:off x="4530879" y="51963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Oval 50"/>
          <p:cNvSpPr>
            <a:spLocks noChangeAspect="1" noChangeArrowheads="1"/>
          </p:cNvSpPr>
          <p:nvPr/>
        </p:nvSpPr>
        <p:spPr bwMode="auto">
          <a:xfrm>
            <a:off x="45277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6" name="Oval 52"/>
          <p:cNvSpPr>
            <a:spLocks noChangeAspect="1" noChangeArrowheads="1"/>
          </p:cNvSpPr>
          <p:nvPr/>
        </p:nvSpPr>
        <p:spPr bwMode="auto">
          <a:xfrm>
            <a:off x="5445691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Oval 53"/>
          <p:cNvSpPr>
            <a:spLocks noChangeAspect="1" noChangeArrowheads="1"/>
          </p:cNvSpPr>
          <p:nvPr/>
        </p:nvSpPr>
        <p:spPr bwMode="auto">
          <a:xfrm>
            <a:off x="5444155" y="51952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Oval 54"/>
          <p:cNvSpPr>
            <a:spLocks noChangeAspect="1" noChangeArrowheads="1"/>
          </p:cNvSpPr>
          <p:nvPr/>
        </p:nvSpPr>
        <p:spPr bwMode="auto">
          <a:xfrm>
            <a:off x="54421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9" name="Oval 56"/>
          <p:cNvSpPr>
            <a:spLocks noChangeAspect="1" noChangeArrowheads="1"/>
          </p:cNvSpPr>
          <p:nvPr/>
        </p:nvSpPr>
        <p:spPr bwMode="auto">
          <a:xfrm>
            <a:off x="6360091" y="611304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Oval 57"/>
          <p:cNvSpPr>
            <a:spLocks noChangeAspect="1" noChangeArrowheads="1"/>
          </p:cNvSpPr>
          <p:nvPr/>
        </p:nvSpPr>
        <p:spPr bwMode="auto">
          <a:xfrm>
            <a:off x="6358555" y="51980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Oval 58"/>
          <p:cNvSpPr>
            <a:spLocks noChangeAspect="1" noChangeArrowheads="1"/>
          </p:cNvSpPr>
          <p:nvPr/>
        </p:nvSpPr>
        <p:spPr bwMode="auto">
          <a:xfrm>
            <a:off x="63565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2" name="Oval 60"/>
          <p:cNvSpPr>
            <a:spLocks noChangeAspect="1" noChangeArrowheads="1"/>
          </p:cNvSpPr>
          <p:nvPr/>
        </p:nvSpPr>
        <p:spPr bwMode="auto">
          <a:xfrm>
            <a:off x="7270960" y="612010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Oval 62"/>
          <p:cNvSpPr>
            <a:spLocks noChangeAspect="1" noChangeArrowheads="1"/>
          </p:cNvSpPr>
          <p:nvPr/>
        </p:nvSpPr>
        <p:spPr bwMode="auto">
          <a:xfrm>
            <a:off x="72709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5" name="Oval 64"/>
          <p:cNvSpPr>
            <a:spLocks noChangeAspect="1" noChangeArrowheads="1"/>
          </p:cNvSpPr>
          <p:nvPr/>
        </p:nvSpPr>
        <p:spPr bwMode="auto">
          <a:xfrm>
            <a:off x="1791622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Oval 65"/>
          <p:cNvSpPr>
            <a:spLocks noChangeAspect="1" noChangeArrowheads="1"/>
          </p:cNvSpPr>
          <p:nvPr/>
        </p:nvSpPr>
        <p:spPr bwMode="auto">
          <a:xfrm>
            <a:off x="17865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Oval 66"/>
          <p:cNvSpPr>
            <a:spLocks noChangeAspect="1" noChangeArrowheads="1"/>
          </p:cNvSpPr>
          <p:nvPr/>
        </p:nvSpPr>
        <p:spPr bwMode="auto">
          <a:xfrm>
            <a:off x="17845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8" name="Oval 68"/>
          <p:cNvSpPr>
            <a:spLocks noChangeAspect="1" noChangeArrowheads="1"/>
          </p:cNvSpPr>
          <p:nvPr/>
        </p:nvSpPr>
        <p:spPr bwMode="auto">
          <a:xfrm>
            <a:off x="2702491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Oval 69"/>
          <p:cNvSpPr>
            <a:spLocks noChangeAspect="1" noChangeArrowheads="1"/>
          </p:cNvSpPr>
          <p:nvPr/>
        </p:nvSpPr>
        <p:spPr bwMode="auto">
          <a:xfrm>
            <a:off x="27009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Oval 70"/>
          <p:cNvSpPr>
            <a:spLocks noChangeAspect="1" noChangeArrowheads="1"/>
          </p:cNvSpPr>
          <p:nvPr/>
        </p:nvSpPr>
        <p:spPr bwMode="auto">
          <a:xfrm>
            <a:off x="26989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1" name="Oval 72"/>
          <p:cNvSpPr>
            <a:spLocks noChangeAspect="1" noChangeArrowheads="1"/>
          </p:cNvSpPr>
          <p:nvPr/>
        </p:nvSpPr>
        <p:spPr bwMode="auto">
          <a:xfrm>
            <a:off x="3613360" y="611094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Oval 73"/>
          <p:cNvSpPr>
            <a:spLocks noChangeAspect="1" noChangeArrowheads="1"/>
          </p:cNvSpPr>
          <p:nvPr/>
        </p:nvSpPr>
        <p:spPr bwMode="auto">
          <a:xfrm>
            <a:off x="3615355" y="51995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Oval 74"/>
          <p:cNvSpPr>
            <a:spLocks noChangeAspect="1" noChangeArrowheads="1"/>
          </p:cNvSpPr>
          <p:nvPr/>
        </p:nvSpPr>
        <p:spPr bwMode="auto">
          <a:xfrm>
            <a:off x="3613360" y="428264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93"/>
              <p:cNvSpPr txBox="1">
                <a:spLocks noChangeArrowheads="1"/>
              </p:cNvSpPr>
              <p:nvPr/>
            </p:nvSpPr>
            <p:spPr bwMode="auto">
              <a:xfrm>
                <a:off x="1970468" y="4346129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effectLst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0468" y="4346129"/>
                <a:ext cx="6074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0"/>
          <p:cNvSpPr>
            <a:spLocks noChangeAspect="1" noChangeArrowheads="1"/>
          </p:cNvSpPr>
          <p:nvPr/>
        </p:nvSpPr>
        <p:spPr bwMode="auto">
          <a:xfrm>
            <a:off x="45278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9" name="Oval 54"/>
          <p:cNvSpPr>
            <a:spLocks noChangeAspect="1" noChangeArrowheads="1"/>
          </p:cNvSpPr>
          <p:nvPr/>
        </p:nvSpPr>
        <p:spPr bwMode="auto">
          <a:xfrm>
            <a:off x="54422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" name="Oval 58"/>
          <p:cNvSpPr>
            <a:spLocks noChangeAspect="1" noChangeArrowheads="1"/>
          </p:cNvSpPr>
          <p:nvPr/>
        </p:nvSpPr>
        <p:spPr bwMode="auto">
          <a:xfrm>
            <a:off x="63566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>
            <a:spLocks noChangeAspect="1" noChangeArrowheads="1"/>
          </p:cNvSpPr>
          <p:nvPr/>
        </p:nvSpPr>
        <p:spPr bwMode="auto">
          <a:xfrm>
            <a:off x="72710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5" name="Oval 66"/>
          <p:cNvSpPr>
            <a:spLocks noChangeAspect="1" noChangeArrowheads="1"/>
          </p:cNvSpPr>
          <p:nvPr/>
        </p:nvSpPr>
        <p:spPr bwMode="auto">
          <a:xfrm>
            <a:off x="17846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26990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4"/>
          <p:cNvSpPr>
            <a:spLocks noChangeAspect="1" noChangeArrowheads="1"/>
          </p:cNvSpPr>
          <p:nvPr/>
        </p:nvSpPr>
        <p:spPr bwMode="auto">
          <a:xfrm>
            <a:off x="3613460" y="337340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99043" y="1183512"/>
                <a:ext cx="561215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Find feasible solution to</a:t>
                </a:r>
                <a:br>
                  <a:rPr lang="en-US" sz="2800" dirty="0" smtClean="0"/>
                </a:br>
                <a:r>
                  <a:rPr lang="en-US" sz="28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or decide that no solution exists.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043" y="1183512"/>
                <a:ext cx="5612155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2280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767778" y="2631312"/>
                <a:ext cx="610673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Total enumeration is “easy”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time).</a:t>
                </a: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778" y="2631312"/>
                <a:ext cx="6106733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096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61"/>
          <p:cNvSpPr>
            <a:spLocks noChangeAspect="1" noChangeArrowheads="1"/>
          </p:cNvSpPr>
          <p:nvPr/>
        </p:nvSpPr>
        <p:spPr bwMode="auto">
          <a:xfrm>
            <a:off x="7270136" y="52058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381000" y="83058"/>
            <a:ext cx="8610600" cy="793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Binary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vs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General Integer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66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7" grpId="0" animBg="1"/>
      <p:bldP spid="38" grpId="0" animBg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84"/>
          <p:cNvSpPr>
            <a:spLocks noChangeAspect="1" noChangeArrowheads="1"/>
          </p:cNvSpPr>
          <p:nvPr/>
        </p:nvSpPr>
        <p:spPr bwMode="auto">
          <a:xfrm rot="21041823">
            <a:off x="2391441" y="4613380"/>
            <a:ext cx="5155315" cy="840759"/>
          </a:xfrm>
          <a:custGeom>
            <a:avLst/>
            <a:gdLst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326119 w 4006790"/>
              <a:gd name="connsiteY5" fmla="*/ 502316 h 502316"/>
              <a:gd name="connsiteX6" fmla="*/ 0 w 4006790"/>
              <a:gd name="connsiteY6" fmla="*/ 251158 h 502316"/>
              <a:gd name="connsiteX0" fmla="*/ 0 w 4006790"/>
              <a:gd name="connsiteY0" fmla="*/ 251158 h 502316"/>
              <a:gd name="connsiteX1" fmla="*/ 326119 w 4006790"/>
              <a:gd name="connsiteY1" fmla="*/ 0 h 502316"/>
              <a:gd name="connsiteX2" fmla="*/ 3680671 w 4006790"/>
              <a:gd name="connsiteY2" fmla="*/ 0 h 502316"/>
              <a:gd name="connsiteX3" fmla="*/ 4006790 w 4006790"/>
              <a:gd name="connsiteY3" fmla="*/ 251158 h 502316"/>
              <a:gd name="connsiteX4" fmla="*/ 3680671 w 4006790"/>
              <a:gd name="connsiteY4" fmla="*/ 502316 h 502316"/>
              <a:gd name="connsiteX5" fmla="*/ 0 w 4006790"/>
              <a:gd name="connsiteY5" fmla="*/ 251158 h 502316"/>
              <a:gd name="connsiteX0" fmla="*/ 0 w 4006790"/>
              <a:gd name="connsiteY0" fmla="*/ 251158 h 502316"/>
              <a:gd name="connsiteX1" fmla="*/ 3680671 w 4006790"/>
              <a:gd name="connsiteY1" fmla="*/ 0 h 502316"/>
              <a:gd name="connsiteX2" fmla="*/ 4006790 w 4006790"/>
              <a:gd name="connsiteY2" fmla="*/ 251158 h 502316"/>
              <a:gd name="connsiteX3" fmla="*/ 3680671 w 4006790"/>
              <a:gd name="connsiteY3" fmla="*/ 502316 h 502316"/>
              <a:gd name="connsiteX4" fmla="*/ 0 w 4006790"/>
              <a:gd name="connsiteY4" fmla="*/ 251158 h 502316"/>
              <a:gd name="connsiteX0" fmla="*/ 0 w 5940725"/>
              <a:gd name="connsiteY0" fmla="*/ 57550 h 502316"/>
              <a:gd name="connsiteX1" fmla="*/ 5614606 w 5940725"/>
              <a:gd name="connsiteY1" fmla="*/ 0 h 502316"/>
              <a:gd name="connsiteX2" fmla="*/ 5940725 w 5940725"/>
              <a:gd name="connsiteY2" fmla="*/ 251158 h 502316"/>
              <a:gd name="connsiteX3" fmla="*/ 5614606 w 5940725"/>
              <a:gd name="connsiteY3" fmla="*/ 502316 h 502316"/>
              <a:gd name="connsiteX4" fmla="*/ 0 w 5940725"/>
              <a:gd name="connsiteY4" fmla="*/ 57550 h 502316"/>
              <a:gd name="connsiteX0" fmla="*/ 0 w 5456368"/>
              <a:gd name="connsiteY0" fmla="*/ 46807 h 502316"/>
              <a:gd name="connsiteX1" fmla="*/ 5130249 w 5456368"/>
              <a:gd name="connsiteY1" fmla="*/ 0 h 502316"/>
              <a:gd name="connsiteX2" fmla="*/ 5456368 w 5456368"/>
              <a:gd name="connsiteY2" fmla="*/ 251158 h 502316"/>
              <a:gd name="connsiteX3" fmla="*/ 5130249 w 5456368"/>
              <a:gd name="connsiteY3" fmla="*/ 502316 h 502316"/>
              <a:gd name="connsiteX4" fmla="*/ 0 w 5456368"/>
              <a:gd name="connsiteY4" fmla="*/ 46807 h 502316"/>
              <a:gd name="connsiteX0" fmla="*/ 0 w 5130249"/>
              <a:gd name="connsiteY0" fmla="*/ 46807 h 502316"/>
              <a:gd name="connsiteX1" fmla="*/ 5130249 w 5130249"/>
              <a:gd name="connsiteY1" fmla="*/ 0 h 502316"/>
              <a:gd name="connsiteX2" fmla="*/ 5130249 w 5130249"/>
              <a:gd name="connsiteY2" fmla="*/ 502316 h 502316"/>
              <a:gd name="connsiteX3" fmla="*/ 0 w 5130249"/>
              <a:gd name="connsiteY3" fmla="*/ 46807 h 502316"/>
              <a:gd name="connsiteX0" fmla="*/ 0 w 5162501"/>
              <a:gd name="connsiteY0" fmla="*/ 86566 h 542075"/>
              <a:gd name="connsiteX1" fmla="*/ 5162501 w 5162501"/>
              <a:gd name="connsiteY1" fmla="*/ 0 h 542075"/>
              <a:gd name="connsiteX2" fmla="*/ 5130249 w 5162501"/>
              <a:gd name="connsiteY2" fmla="*/ 542075 h 542075"/>
              <a:gd name="connsiteX3" fmla="*/ 0 w 5162501"/>
              <a:gd name="connsiteY3" fmla="*/ 86566 h 542075"/>
              <a:gd name="connsiteX0" fmla="*/ 0 w 5155315"/>
              <a:gd name="connsiteY0" fmla="*/ 42700 h 498209"/>
              <a:gd name="connsiteX1" fmla="*/ 5155315 w 5155315"/>
              <a:gd name="connsiteY1" fmla="*/ 0 h 498209"/>
              <a:gd name="connsiteX2" fmla="*/ 5130249 w 5155315"/>
              <a:gd name="connsiteY2" fmla="*/ 498209 h 498209"/>
              <a:gd name="connsiteX3" fmla="*/ 0 w 5155315"/>
              <a:gd name="connsiteY3" fmla="*/ 42700 h 498209"/>
              <a:gd name="connsiteX0" fmla="*/ 0 w 5155315"/>
              <a:gd name="connsiteY0" fmla="*/ 42700 h 811580"/>
              <a:gd name="connsiteX1" fmla="*/ 5155315 w 5155315"/>
              <a:gd name="connsiteY1" fmla="*/ 0 h 811580"/>
              <a:gd name="connsiteX2" fmla="*/ 4686403 w 5155315"/>
              <a:gd name="connsiteY2" fmla="*/ 811580 h 811580"/>
              <a:gd name="connsiteX3" fmla="*/ 0 w 5155315"/>
              <a:gd name="connsiteY3" fmla="*/ 42700 h 811580"/>
              <a:gd name="connsiteX0" fmla="*/ 0 w 5155315"/>
              <a:gd name="connsiteY0" fmla="*/ 42700 h 811580"/>
              <a:gd name="connsiteX1" fmla="*/ 1779580 w 5155315"/>
              <a:gd name="connsiteY1" fmla="*/ 17766 h 811580"/>
              <a:gd name="connsiteX2" fmla="*/ 5155315 w 5155315"/>
              <a:gd name="connsiteY2" fmla="*/ 0 h 811580"/>
              <a:gd name="connsiteX3" fmla="*/ 4686403 w 5155315"/>
              <a:gd name="connsiteY3" fmla="*/ 811580 h 811580"/>
              <a:gd name="connsiteX4" fmla="*/ 0 w 5155315"/>
              <a:gd name="connsiteY4" fmla="*/ 42700 h 811580"/>
              <a:gd name="connsiteX0" fmla="*/ 0 w 5155315"/>
              <a:gd name="connsiteY0" fmla="*/ 71879 h 840759"/>
              <a:gd name="connsiteX1" fmla="*/ 1767966 w 5155315"/>
              <a:gd name="connsiteY1" fmla="*/ 0 h 840759"/>
              <a:gd name="connsiteX2" fmla="*/ 5155315 w 5155315"/>
              <a:gd name="connsiteY2" fmla="*/ 29179 h 840759"/>
              <a:gd name="connsiteX3" fmla="*/ 4686403 w 5155315"/>
              <a:gd name="connsiteY3" fmla="*/ 840759 h 840759"/>
              <a:gd name="connsiteX4" fmla="*/ 0 w 5155315"/>
              <a:gd name="connsiteY4" fmla="*/ 71879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315" h="840759">
                <a:moveTo>
                  <a:pt x="0" y="71879"/>
                </a:moveTo>
                <a:lnTo>
                  <a:pt x="1767966" y="0"/>
                </a:lnTo>
                <a:lnTo>
                  <a:pt x="5155315" y="29179"/>
                </a:lnTo>
                <a:lnTo>
                  <a:pt x="4686403" y="840759"/>
                </a:lnTo>
                <a:lnTo>
                  <a:pt x="0" y="7187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87"/>
              <p:cNvSpPr txBox="1">
                <a:spLocks noChangeArrowheads="1"/>
              </p:cNvSpPr>
              <p:nvPr/>
            </p:nvSpPr>
            <p:spPr bwMode="auto">
              <a:xfrm>
                <a:off x="4368607" y="5298169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2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8607" y="5298169"/>
                <a:ext cx="46198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48"/>
          <p:cNvSpPr>
            <a:spLocks noChangeAspect="1" noChangeArrowheads="1"/>
          </p:cNvSpPr>
          <p:nvPr/>
        </p:nvSpPr>
        <p:spPr bwMode="auto">
          <a:xfrm>
            <a:off x="4527760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Oval 49"/>
          <p:cNvSpPr>
            <a:spLocks noChangeAspect="1" noChangeArrowheads="1"/>
          </p:cNvSpPr>
          <p:nvPr/>
        </p:nvSpPr>
        <p:spPr bwMode="auto">
          <a:xfrm>
            <a:off x="4530879" y="51963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Oval 50"/>
          <p:cNvSpPr>
            <a:spLocks noChangeAspect="1" noChangeArrowheads="1"/>
          </p:cNvSpPr>
          <p:nvPr/>
        </p:nvSpPr>
        <p:spPr bwMode="auto">
          <a:xfrm>
            <a:off x="45277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6" name="Oval 52"/>
          <p:cNvSpPr>
            <a:spLocks noChangeAspect="1" noChangeArrowheads="1"/>
          </p:cNvSpPr>
          <p:nvPr/>
        </p:nvSpPr>
        <p:spPr bwMode="auto">
          <a:xfrm>
            <a:off x="5445691" y="6113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Oval 53"/>
          <p:cNvSpPr>
            <a:spLocks noChangeAspect="1" noChangeArrowheads="1"/>
          </p:cNvSpPr>
          <p:nvPr/>
        </p:nvSpPr>
        <p:spPr bwMode="auto">
          <a:xfrm>
            <a:off x="5444155" y="51952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Oval 54"/>
          <p:cNvSpPr>
            <a:spLocks noChangeAspect="1" noChangeArrowheads="1"/>
          </p:cNvSpPr>
          <p:nvPr/>
        </p:nvSpPr>
        <p:spPr bwMode="auto">
          <a:xfrm>
            <a:off x="5442160" y="428305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9" name="Oval 56"/>
          <p:cNvSpPr>
            <a:spLocks noChangeAspect="1" noChangeArrowheads="1"/>
          </p:cNvSpPr>
          <p:nvPr/>
        </p:nvSpPr>
        <p:spPr bwMode="auto">
          <a:xfrm>
            <a:off x="6360091" y="611304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Oval 57"/>
          <p:cNvSpPr>
            <a:spLocks noChangeAspect="1" noChangeArrowheads="1"/>
          </p:cNvSpPr>
          <p:nvPr/>
        </p:nvSpPr>
        <p:spPr bwMode="auto">
          <a:xfrm>
            <a:off x="6358555" y="519808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Oval 58"/>
          <p:cNvSpPr>
            <a:spLocks noChangeAspect="1" noChangeArrowheads="1"/>
          </p:cNvSpPr>
          <p:nvPr/>
        </p:nvSpPr>
        <p:spPr bwMode="auto">
          <a:xfrm>
            <a:off x="63565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2" name="Oval 60"/>
          <p:cNvSpPr>
            <a:spLocks noChangeAspect="1" noChangeArrowheads="1"/>
          </p:cNvSpPr>
          <p:nvPr/>
        </p:nvSpPr>
        <p:spPr bwMode="auto">
          <a:xfrm>
            <a:off x="7270960" y="612010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Oval 62"/>
          <p:cNvSpPr>
            <a:spLocks noChangeAspect="1" noChangeArrowheads="1"/>
          </p:cNvSpPr>
          <p:nvPr/>
        </p:nvSpPr>
        <p:spPr bwMode="auto">
          <a:xfrm>
            <a:off x="7270960" y="42834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5" name="Oval 64"/>
          <p:cNvSpPr>
            <a:spLocks noChangeAspect="1" noChangeArrowheads="1"/>
          </p:cNvSpPr>
          <p:nvPr/>
        </p:nvSpPr>
        <p:spPr bwMode="auto">
          <a:xfrm>
            <a:off x="1791622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Oval 65"/>
          <p:cNvSpPr>
            <a:spLocks noChangeAspect="1" noChangeArrowheads="1"/>
          </p:cNvSpPr>
          <p:nvPr/>
        </p:nvSpPr>
        <p:spPr bwMode="auto">
          <a:xfrm>
            <a:off x="17865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Oval 66"/>
          <p:cNvSpPr>
            <a:spLocks noChangeAspect="1" noChangeArrowheads="1"/>
          </p:cNvSpPr>
          <p:nvPr/>
        </p:nvSpPr>
        <p:spPr bwMode="auto">
          <a:xfrm>
            <a:off x="17845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8" name="Oval 68"/>
          <p:cNvSpPr>
            <a:spLocks noChangeAspect="1" noChangeArrowheads="1"/>
          </p:cNvSpPr>
          <p:nvPr/>
        </p:nvSpPr>
        <p:spPr bwMode="auto">
          <a:xfrm>
            <a:off x="2702491" y="611165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Oval 69"/>
          <p:cNvSpPr>
            <a:spLocks noChangeAspect="1" noChangeArrowheads="1"/>
          </p:cNvSpPr>
          <p:nvPr/>
        </p:nvSpPr>
        <p:spPr bwMode="auto">
          <a:xfrm>
            <a:off x="2700955" y="519669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Oval 70"/>
          <p:cNvSpPr>
            <a:spLocks noChangeAspect="1" noChangeArrowheads="1"/>
          </p:cNvSpPr>
          <p:nvPr/>
        </p:nvSpPr>
        <p:spPr bwMode="auto">
          <a:xfrm>
            <a:off x="2698960" y="428223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1" name="Oval 72"/>
          <p:cNvSpPr>
            <a:spLocks noChangeAspect="1" noChangeArrowheads="1"/>
          </p:cNvSpPr>
          <p:nvPr/>
        </p:nvSpPr>
        <p:spPr bwMode="auto">
          <a:xfrm>
            <a:off x="3613360" y="611094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Oval 73"/>
          <p:cNvSpPr>
            <a:spLocks noChangeAspect="1" noChangeArrowheads="1"/>
          </p:cNvSpPr>
          <p:nvPr/>
        </p:nvSpPr>
        <p:spPr bwMode="auto">
          <a:xfrm>
            <a:off x="3615355" y="519951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Oval 74"/>
          <p:cNvSpPr>
            <a:spLocks noChangeAspect="1" noChangeArrowheads="1"/>
          </p:cNvSpPr>
          <p:nvPr/>
        </p:nvSpPr>
        <p:spPr bwMode="auto">
          <a:xfrm>
            <a:off x="3613360" y="428264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93"/>
              <p:cNvSpPr txBox="1">
                <a:spLocks noChangeArrowheads="1"/>
              </p:cNvSpPr>
              <p:nvPr/>
            </p:nvSpPr>
            <p:spPr bwMode="auto">
              <a:xfrm>
                <a:off x="1970468" y="4346129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effectLst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0468" y="4346129"/>
                <a:ext cx="6074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69" y="5603328"/>
                <a:ext cx="73744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0"/>
          <p:cNvSpPr>
            <a:spLocks noChangeAspect="1" noChangeArrowheads="1"/>
          </p:cNvSpPr>
          <p:nvPr/>
        </p:nvSpPr>
        <p:spPr bwMode="auto">
          <a:xfrm>
            <a:off x="45278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9" name="Oval 54"/>
          <p:cNvSpPr>
            <a:spLocks noChangeAspect="1" noChangeArrowheads="1"/>
          </p:cNvSpPr>
          <p:nvPr/>
        </p:nvSpPr>
        <p:spPr bwMode="auto">
          <a:xfrm>
            <a:off x="5442260" y="33678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" name="Oval 58"/>
          <p:cNvSpPr>
            <a:spLocks noChangeAspect="1" noChangeArrowheads="1"/>
          </p:cNvSpPr>
          <p:nvPr/>
        </p:nvSpPr>
        <p:spPr bwMode="auto">
          <a:xfrm>
            <a:off x="63566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>
            <a:spLocks noChangeAspect="1" noChangeArrowheads="1"/>
          </p:cNvSpPr>
          <p:nvPr/>
        </p:nvSpPr>
        <p:spPr bwMode="auto">
          <a:xfrm>
            <a:off x="7271060" y="33682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5" name="Oval 66"/>
          <p:cNvSpPr>
            <a:spLocks noChangeAspect="1" noChangeArrowheads="1"/>
          </p:cNvSpPr>
          <p:nvPr/>
        </p:nvSpPr>
        <p:spPr bwMode="auto">
          <a:xfrm>
            <a:off x="17846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2699060" y="336705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4"/>
          <p:cNvSpPr>
            <a:spLocks noChangeAspect="1" noChangeArrowheads="1"/>
          </p:cNvSpPr>
          <p:nvPr/>
        </p:nvSpPr>
        <p:spPr bwMode="auto">
          <a:xfrm>
            <a:off x="3613460" y="337340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99043" y="1183512"/>
                <a:ext cx="561215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Find feasible solution to</a:t>
                </a:r>
              </a:p>
              <a:p>
                <a:r>
                  <a:rPr lang="en-US" sz="2800" b="0" dirty="0">
                    <a:solidFill>
                      <a:srgbClr val="0000CC"/>
                    </a:solidFill>
                    <a:ea typeface="Cambria Math"/>
                  </a:rPr>
                  <a:t> </a:t>
                </a:r>
                <a:r>
                  <a:rPr lang="en-US" sz="2800" b="0" dirty="0" smtClean="0">
                    <a:solidFill>
                      <a:srgbClr val="0000CC"/>
                    </a:solidFill>
                    <a:ea typeface="Cambria Math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or decide that no solution exists.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043" y="1183512"/>
                <a:ext cx="5612155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2280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1745719" y="2642583"/>
            <a:ext cx="6856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 easy analog of total enumeration.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87"/>
              <p:cNvSpPr txBox="1">
                <a:spLocks noChangeArrowheads="1"/>
              </p:cNvSpPr>
              <p:nvPr/>
            </p:nvSpPr>
            <p:spPr bwMode="auto">
              <a:xfrm>
                <a:off x="7382676" y="4046024"/>
                <a:ext cx="469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8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2676" y="4046024"/>
                <a:ext cx="46974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>
            <a:spLocks noChangeAspect="1" noChangeArrowheads="1"/>
          </p:cNvSpPr>
          <p:nvPr/>
        </p:nvSpPr>
        <p:spPr bwMode="auto">
          <a:xfrm>
            <a:off x="7270350" y="4283470"/>
            <a:ext cx="76200" cy="76200"/>
          </a:xfrm>
          <a:prstGeom prst="ellipse">
            <a:avLst/>
          </a:prstGeom>
          <a:solidFill>
            <a:srgbClr val="990099"/>
          </a:solidFill>
          <a:ln w="19050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>
            <a:spLocks noChangeAspect="1" noChangeArrowheads="1"/>
          </p:cNvSpPr>
          <p:nvPr/>
        </p:nvSpPr>
        <p:spPr bwMode="auto">
          <a:xfrm>
            <a:off x="7270136" y="52058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381000" y="83058"/>
            <a:ext cx="8610600" cy="793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Binary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vs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General Integer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87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6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33219</TotalTime>
  <Words>660</Words>
  <Application>Microsoft Office PowerPoint</Application>
  <PresentationFormat>On-screen Show (4:3)</PresentationFormat>
  <Paragraphs>261</Paragraphs>
  <Slides>31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Cambria Math</vt:lpstr>
      <vt:lpstr>Candara</vt:lpstr>
      <vt:lpstr>Century Gothic</vt:lpstr>
      <vt:lpstr>Comic Sans MS</vt:lpstr>
      <vt:lpstr>Courier New</vt:lpstr>
      <vt:lpstr>Mathematica1</vt:lpstr>
      <vt:lpstr>Wingdings 2</vt:lpstr>
      <vt:lpstr>Executive</vt:lpstr>
      <vt:lpstr>A Sieving Algorithm for Approximate Integer Programming</vt:lpstr>
      <vt:lpstr>Talk Outline</vt:lpstr>
      <vt:lpstr>Integer Programming (IP)</vt:lpstr>
      <vt:lpstr>Complexity &amp; Algorithms</vt:lpstr>
      <vt:lpstr>PowerPoint Presentation</vt:lpstr>
      <vt:lpstr>PowerPoint Presentation</vt:lpstr>
      <vt:lpstr>Integer Programming Feasibility</vt:lpstr>
      <vt:lpstr>PowerPoint Presentation</vt:lpstr>
      <vt:lpstr>PowerPoint Presentation</vt:lpstr>
      <vt:lpstr>Binary vs General Integer</vt:lpstr>
      <vt:lpstr>PowerPoint Presentation</vt:lpstr>
      <vt:lpstr>PowerPoint Presentation</vt:lpstr>
      <vt:lpstr>Relaxing the Model</vt:lpstr>
      <vt:lpstr>Result: Approximate Feasibility</vt:lpstr>
      <vt:lpstr>Result: Approximate Optimization</vt:lpstr>
      <vt:lpstr>Center of Mass</vt:lpstr>
      <vt:lpstr>Center of Mass</vt:lpstr>
      <vt:lpstr>PowerPoint Presentation</vt:lpstr>
      <vt:lpstr>PowerPoint Presentation</vt:lpstr>
      <vt:lpstr>Kinchine’s Flatness Theorem</vt:lpstr>
      <vt:lpstr>Norms and Convex Bodies</vt:lpstr>
      <vt:lpstr>Norms and Convex Bodies</vt:lpstr>
      <vt:lpstr>Norms and Convex Bodies</vt:lpstr>
      <vt:lpstr>Shortest Vector Problem (SVP)</vt:lpstr>
      <vt:lpstr>Closest Vector Problem (CVP)</vt:lpstr>
      <vt:lpstr>Main Tools</vt:lpstr>
      <vt:lpstr>Main Tools</vt:lpstr>
      <vt:lpstr>Approx. IP ≤ Approx. CVP</vt:lpstr>
      <vt:lpstr>The Randomized Sieve</vt:lpstr>
      <vt:lpstr>Recent work</vt:lpstr>
      <vt:lpstr>Thank You!</vt:lpstr>
    </vt:vector>
  </TitlesOfParts>
  <Company>Georgia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Dadush</dc:creator>
  <cp:lastModifiedBy>Daniel Dadush</cp:lastModifiedBy>
  <cp:revision>900</cp:revision>
  <dcterms:created xsi:type="dcterms:W3CDTF">2012-01-14T04:26:57Z</dcterms:created>
  <dcterms:modified xsi:type="dcterms:W3CDTF">2015-02-21T20:12:01Z</dcterms:modified>
</cp:coreProperties>
</file>