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3"/>
  </p:notesMasterIdLst>
  <p:sldIdLst>
    <p:sldId id="256" r:id="rId2"/>
    <p:sldId id="835" r:id="rId3"/>
    <p:sldId id="833" r:id="rId4"/>
    <p:sldId id="702" r:id="rId5"/>
    <p:sldId id="703" r:id="rId6"/>
    <p:sldId id="704" r:id="rId7"/>
    <p:sldId id="705" r:id="rId8"/>
    <p:sldId id="706" r:id="rId9"/>
    <p:sldId id="834" r:id="rId10"/>
    <p:sldId id="515" r:id="rId11"/>
    <p:sldId id="825" r:id="rId12"/>
    <p:sldId id="838" r:id="rId13"/>
    <p:sldId id="839" r:id="rId14"/>
    <p:sldId id="743" r:id="rId15"/>
    <p:sldId id="830" r:id="rId16"/>
    <p:sldId id="836" r:id="rId17"/>
    <p:sldId id="837" r:id="rId18"/>
    <p:sldId id="513" r:id="rId19"/>
    <p:sldId id="747" r:id="rId20"/>
    <p:sldId id="514" r:id="rId21"/>
    <p:sldId id="748" r:id="rId22"/>
    <p:sldId id="840" r:id="rId23"/>
    <p:sldId id="841" r:id="rId24"/>
    <p:sldId id="741" r:id="rId25"/>
    <p:sldId id="751" r:id="rId26"/>
    <p:sldId id="756" r:id="rId27"/>
    <p:sldId id="735" r:id="rId28"/>
    <p:sldId id="749" r:id="rId29"/>
    <p:sldId id="750" r:id="rId30"/>
    <p:sldId id="752" r:id="rId31"/>
    <p:sldId id="753" r:id="rId32"/>
    <p:sldId id="759" r:id="rId33"/>
    <p:sldId id="761" r:id="rId34"/>
    <p:sldId id="758" r:id="rId35"/>
    <p:sldId id="762" r:id="rId36"/>
    <p:sldId id="763" r:id="rId37"/>
    <p:sldId id="596" r:id="rId38"/>
    <p:sldId id="760" r:id="rId39"/>
    <p:sldId id="710" r:id="rId40"/>
    <p:sldId id="764" r:id="rId41"/>
    <p:sldId id="765" r:id="rId42"/>
    <p:sldId id="732" r:id="rId43"/>
    <p:sldId id="734" r:id="rId44"/>
    <p:sldId id="733" r:id="rId45"/>
    <p:sldId id="786" r:id="rId46"/>
    <p:sldId id="339" r:id="rId47"/>
    <p:sldId id="345" r:id="rId48"/>
    <p:sldId id="787" r:id="rId49"/>
    <p:sldId id="767" r:id="rId50"/>
    <p:sldId id="768" r:id="rId51"/>
    <p:sldId id="769" r:id="rId52"/>
    <p:sldId id="770" r:id="rId53"/>
    <p:sldId id="771" r:id="rId54"/>
    <p:sldId id="772" r:id="rId55"/>
    <p:sldId id="774" r:id="rId56"/>
    <p:sldId id="775" r:id="rId57"/>
    <p:sldId id="821" r:id="rId58"/>
    <p:sldId id="776" r:id="rId59"/>
    <p:sldId id="777" r:id="rId60"/>
    <p:sldId id="778" r:id="rId61"/>
    <p:sldId id="779" r:id="rId62"/>
    <p:sldId id="822" r:id="rId63"/>
    <p:sldId id="823" r:id="rId64"/>
    <p:sldId id="824" r:id="rId65"/>
    <p:sldId id="795" r:id="rId66"/>
    <p:sldId id="578" r:id="rId67"/>
    <p:sldId id="794" r:id="rId68"/>
    <p:sldId id="793" r:id="rId69"/>
    <p:sldId id="711" r:id="rId70"/>
    <p:sldId id="712" r:id="rId71"/>
    <p:sldId id="713" r:id="rId72"/>
    <p:sldId id="714" r:id="rId73"/>
    <p:sldId id="717" r:id="rId74"/>
    <p:sldId id="718" r:id="rId75"/>
    <p:sldId id="719" r:id="rId76"/>
    <p:sldId id="790" r:id="rId77"/>
    <p:sldId id="721" r:id="rId78"/>
    <p:sldId id="725" r:id="rId79"/>
    <p:sldId id="791" r:id="rId80"/>
    <p:sldId id="807" r:id="rId81"/>
    <p:sldId id="808" r:id="rId82"/>
    <p:sldId id="809" r:id="rId83"/>
    <p:sldId id="810" r:id="rId84"/>
    <p:sldId id="811" r:id="rId85"/>
    <p:sldId id="812" r:id="rId86"/>
    <p:sldId id="813" r:id="rId87"/>
    <p:sldId id="814" r:id="rId88"/>
    <p:sldId id="815" r:id="rId89"/>
    <p:sldId id="816" r:id="rId90"/>
    <p:sldId id="817" r:id="rId91"/>
    <p:sldId id="796" r:id="rId92"/>
    <p:sldId id="818" r:id="rId93"/>
    <p:sldId id="819" r:id="rId94"/>
    <p:sldId id="820" r:id="rId95"/>
    <p:sldId id="516" r:id="rId96"/>
    <p:sldId id="707" r:id="rId97"/>
    <p:sldId id="826" r:id="rId98"/>
    <p:sldId id="827" r:id="rId99"/>
    <p:sldId id="828" r:id="rId100"/>
    <p:sldId id="829" r:id="rId101"/>
    <p:sldId id="780" r:id="rId10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00CC"/>
    <a:srgbClr val="FF0066"/>
    <a:srgbClr val="993366"/>
    <a:srgbClr val="CC66FF"/>
    <a:srgbClr val="FF9966"/>
    <a:srgbClr val="3333FF"/>
    <a:srgbClr val="000099"/>
    <a:srgbClr val="467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45" autoAdjust="0"/>
    <p:restoredTop sz="94388" autoAdjust="0"/>
  </p:normalViewPr>
  <p:slideViewPr>
    <p:cSldViewPr snapToGrid="0">
      <p:cViewPr varScale="1">
        <p:scale>
          <a:sx n="70" d="100"/>
          <a:sy n="70" d="100"/>
        </p:scale>
        <p:origin x="1264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98"/>
    </p:cViewPr>
  </p:sorterViewPr>
  <p:notesViewPr>
    <p:cSldViewPr snapToGrid="0"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18491-4693-4B50-9B57-3EA69A048613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E825D-50D5-4BFB-BFD8-460B6038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0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59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59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E825D-50D5-4BFB-BFD8-460B60388C4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32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50AE424-85B4-42A9-A313-EB44DF0FF9DF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0.png"/><Relationship Id="rId3" Type="http://schemas.openxmlformats.org/officeDocument/2006/relationships/image" Target="../media/image1100.png"/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0.png"/><Relationship Id="rId5" Type="http://schemas.openxmlformats.org/officeDocument/2006/relationships/image" Target="../media/image1312.png"/><Relationship Id="rId10" Type="http://schemas.openxmlformats.org/officeDocument/2006/relationships/image" Target="../media/image1520.png"/><Relationship Id="rId4" Type="http://schemas.openxmlformats.org/officeDocument/2006/relationships/image" Target="../media/image1230.png"/><Relationship Id="rId9" Type="http://schemas.openxmlformats.org/officeDocument/2006/relationships/image" Target="../media/image9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68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.png"/><Relationship Id="rId2" Type="http://schemas.openxmlformats.org/officeDocument/2006/relationships/image" Target="../media/image1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3.png"/><Relationship Id="rId2" Type="http://schemas.openxmlformats.org/officeDocument/2006/relationships/image" Target="../media/image12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86.png"/><Relationship Id="rId3" Type="http://schemas.openxmlformats.org/officeDocument/2006/relationships/image" Target="../media/image78.png"/><Relationship Id="rId7" Type="http://schemas.openxmlformats.org/officeDocument/2006/relationships/image" Target="../media/image83.png"/><Relationship Id="rId1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4.png"/><Relationship Id="rId5" Type="http://schemas.openxmlformats.org/officeDocument/2006/relationships/image" Target="../media/image80.png"/><Relationship Id="rId10" Type="http://schemas.openxmlformats.org/officeDocument/2006/relationships/image" Target="../media/image127.png"/><Relationship Id="rId4" Type="http://schemas.openxmlformats.org/officeDocument/2006/relationships/image" Target="../media/image1210.png"/><Relationship Id="rId9" Type="http://schemas.openxmlformats.org/officeDocument/2006/relationships/image" Target="../media/image126.png"/><Relationship Id="rId14" Type="http://schemas.openxmlformats.org/officeDocument/2006/relationships/image" Target="../media/image1410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9.png"/><Relationship Id="rId3" Type="http://schemas.openxmlformats.org/officeDocument/2006/relationships/image" Target="../media/image78.png"/><Relationship Id="rId7" Type="http://schemas.openxmlformats.org/officeDocument/2006/relationships/image" Target="../media/image87.png"/><Relationship Id="rId12" Type="http://schemas.openxmlformats.org/officeDocument/2006/relationships/image" Target="../media/image85.png"/><Relationship Id="rId16" Type="http://schemas.openxmlformats.org/officeDocument/2006/relationships/image" Target="../media/image15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8.png"/><Relationship Id="rId5" Type="http://schemas.openxmlformats.org/officeDocument/2006/relationships/image" Target="../media/image80.png"/><Relationship Id="rId15" Type="http://schemas.openxmlformats.org/officeDocument/2006/relationships/image" Target="../media/image1311.png"/><Relationship Id="rId10" Type="http://schemas.openxmlformats.org/officeDocument/2006/relationships/image" Target="../media/image127.png"/><Relationship Id="rId4" Type="http://schemas.openxmlformats.org/officeDocument/2006/relationships/image" Target="../media/image1210.png"/><Relationship Id="rId9" Type="http://schemas.openxmlformats.org/officeDocument/2006/relationships/image" Target="../media/image126.png"/><Relationship Id="rId14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89.png"/><Relationship Id="rId3" Type="http://schemas.openxmlformats.org/officeDocument/2006/relationships/image" Target="../media/image1411.png"/><Relationship Id="rId7" Type="http://schemas.openxmlformats.org/officeDocument/2006/relationships/image" Target="../media/image87.png"/><Relationship Id="rId12" Type="http://schemas.openxmlformats.org/officeDocument/2006/relationships/image" Target="../media/image19.png"/><Relationship Id="rId2" Type="http://schemas.openxmlformats.org/officeDocument/2006/relationships/image" Target="../media/image15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88.png"/><Relationship Id="rId5" Type="http://schemas.openxmlformats.org/officeDocument/2006/relationships/image" Target="../media/image153.png"/><Relationship Id="rId4" Type="http://schemas.openxmlformats.org/officeDocument/2006/relationships/image" Target="../media/image1210.png"/><Relationship Id="rId9" Type="http://schemas.openxmlformats.org/officeDocument/2006/relationships/image" Target="../media/image18.png"/><Relationship Id="rId1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411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5" Type="http://schemas.openxmlformats.org/officeDocument/2006/relationships/image" Target="../media/image153.png"/><Relationship Id="rId1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8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11.png"/><Relationship Id="rId7" Type="http://schemas.openxmlformats.org/officeDocument/2006/relationships/image" Target="../media/image1310.png"/><Relationship Id="rId2" Type="http://schemas.openxmlformats.org/officeDocument/2006/relationships/image" Target="../media/image6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513.png"/><Relationship Id="rId4" Type="http://schemas.openxmlformats.org/officeDocument/2006/relationships/image" Target="../media/image40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411.png"/><Relationship Id="rId12" Type="http://schemas.openxmlformats.org/officeDocument/2006/relationships/image" Target="../media/image19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5" Type="http://schemas.openxmlformats.org/officeDocument/2006/relationships/image" Target="../media/image153.png"/><Relationship Id="rId15" Type="http://schemas.openxmlformats.org/officeDocument/2006/relationships/image" Target="../media/image21.png"/><Relationship Id="rId9" Type="http://schemas.openxmlformats.org/officeDocument/2006/relationships/image" Target="../media/image18.png"/><Relationship Id="rId1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8" Type="http://schemas.openxmlformats.org/officeDocument/2006/relationships/image" Target="../media/image170.png"/><Relationship Id="rId3" Type="http://schemas.openxmlformats.org/officeDocument/2006/relationships/image" Target="../media/image1411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5" Type="http://schemas.openxmlformats.org/officeDocument/2006/relationships/image" Target="../media/image153.png"/><Relationship Id="rId4" Type="http://schemas.openxmlformats.org/officeDocument/2006/relationships/image" Target="../media/image24.png"/><Relationship Id="rId9" Type="http://schemas.openxmlformats.org/officeDocument/2006/relationships/image" Target="../media/image18.png"/><Relationship Id="rId1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170.png"/><Relationship Id="rId5" Type="http://schemas.openxmlformats.org/officeDocument/2006/relationships/image" Target="../media/image28.png"/><Relationship Id="rId10" Type="http://schemas.openxmlformats.org/officeDocument/2006/relationships/image" Target="../media/image35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170.png"/><Relationship Id="rId5" Type="http://schemas.openxmlformats.org/officeDocument/2006/relationships/image" Target="../media/image28.png"/><Relationship Id="rId10" Type="http://schemas.openxmlformats.org/officeDocument/2006/relationships/image" Target="../media/image35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12" Type="http://schemas.openxmlformats.org/officeDocument/2006/relationships/image" Target="../media/image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9.png"/><Relationship Id="rId5" Type="http://schemas.openxmlformats.org/officeDocument/2006/relationships/image" Target="../media/image28.png"/><Relationship Id="rId10" Type="http://schemas.openxmlformats.org/officeDocument/2006/relationships/image" Target="../media/image38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40.png"/><Relationship Id="rId5" Type="http://schemas.openxmlformats.org/officeDocument/2006/relationships/image" Target="../media/image28.png"/><Relationship Id="rId10" Type="http://schemas.openxmlformats.org/officeDocument/2006/relationships/image" Target="../media/image39.png"/><Relationship Id="rId4" Type="http://schemas.openxmlformats.org/officeDocument/2006/relationships/image" Target="../media/image27.png"/><Relationship Id="rId9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213.png"/><Relationship Id="rId7" Type="http://schemas.openxmlformats.org/officeDocument/2006/relationships/image" Target="../media/image18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0.png"/><Relationship Id="rId5" Type="http://schemas.openxmlformats.org/officeDocument/2006/relationships/image" Target="../media/image1610.png"/><Relationship Id="rId10" Type="http://schemas.openxmlformats.org/officeDocument/2006/relationships/image" Target="../media/image210.png"/><Relationship Id="rId4" Type="http://schemas.openxmlformats.org/officeDocument/2006/relationships/image" Target="../media/image1510.png"/><Relationship Id="rId9" Type="http://schemas.openxmlformats.org/officeDocument/2006/relationships/image" Target="../media/image6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1.png"/><Relationship Id="rId7" Type="http://schemas.openxmlformats.org/officeDocument/2006/relationships/image" Target="../media/image9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0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1.png"/><Relationship Id="rId7" Type="http://schemas.openxmlformats.org/officeDocument/2006/relationships/image" Target="../media/image7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01.png"/><Relationship Id="rId4" Type="http://schemas.openxmlformats.org/officeDocument/2006/relationships/image" Target="../media/image100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1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1.png"/><Relationship Id="rId4" Type="http://schemas.openxmlformats.org/officeDocument/2006/relationships/image" Target="../media/image13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7" Type="http://schemas.openxmlformats.org/officeDocument/2006/relationships/image" Target="../media/image142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91.png"/><Relationship Id="rId4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30.png"/><Relationship Id="rId7" Type="http://schemas.openxmlformats.org/officeDocument/2006/relationships/image" Target="../media/image6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1.png"/><Relationship Id="rId4" Type="http://schemas.openxmlformats.org/officeDocument/2006/relationships/image" Target="../media/image24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66.png"/><Relationship Id="rId4" Type="http://schemas.openxmlformats.org/officeDocument/2006/relationships/image" Target="../media/image6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68.png"/><Relationship Id="rId4" Type="http://schemas.openxmlformats.org/officeDocument/2006/relationships/image" Target="../media/image6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62.png"/><Relationship Id="rId7" Type="http://schemas.openxmlformats.org/officeDocument/2006/relationships/image" Target="../media/image74.png"/><Relationship Id="rId12" Type="http://schemas.openxmlformats.org/officeDocument/2006/relationships/image" Target="../media/image5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9.png"/><Relationship Id="rId5" Type="http://schemas.openxmlformats.org/officeDocument/2006/relationships/image" Target="../media/image68.png"/><Relationship Id="rId10" Type="http://schemas.openxmlformats.org/officeDocument/2006/relationships/image" Target="../media/image77.png"/><Relationship Id="rId4" Type="http://schemas.openxmlformats.org/officeDocument/2006/relationships/image" Target="../media/image66.png"/><Relationship Id="rId9" Type="http://schemas.openxmlformats.org/officeDocument/2006/relationships/image" Target="../media/image7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94.png"/><Relationship Id="rId3" Type="http://schemas.openxmlformats.org/officeDocument/2006/relationships/image" Target="../media/image62.png"/><Relationship Id="rId7" Type="http://schemas.openxmlformats.org/officeDocument/2006/relationships/image" Target="../media/image74.png"/><Relationship Id="rId12" Type="http://schemas.openxmlformats.org/officeDocument/2006/relationships/image" Target="../media/image9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9.png"/><Relationship Id="rId5" Type="http://schemas.openxmlformats.org/officeDocument/2006/relationships/image" Target="../media/image68.png"/><Relationship Id="rId15" Type="http://schemas.openxmlformats.org/officeDocument/2006/relationships/image" Target="../media/image56.png"/><Relationship Id="rId10" Type="http://schemas.openxmlformats.org/officeDocument/2006/relationships/image" Target="../media/image77.png"/><Relationship Id="rId4" Type="http://schemas.openxmlformats.org/officeDocument/2006/relationships/image" Target="../media/image66.png"/><Relationship Id="rId9" Type="http://schemas.openxmlformats.org/officeDocument/2006/relationships/image" Target="../media/image76.png"/><Relationship Id="rId14" Type="http://schemas.openxmlformats.org/officeDocument/2006/relationships/image" Target="../media/image95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62.png"/><Relationship Id="rId7" Type="http://schemas.openxmlformats.org/officeDocument/2006/relationships/image" Target="../media/image74.png"/><Relationship Id="rId12" Type="http://schemas.openxmlformats.org/officeDocument/2006/relationships/image" Target="../media/image56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9.png"/><Relationship Id="rId5" Type="http://schemas.openxmlformats.org/officeDocument/2006/relationships/image" Target="../media/image68.png"/><Relationship Id="rId10" Type="http://schemas.openxmlformats.org/officeDocument/2006/relationships/image" Target="../media/image77.png"/><Relationship Id="rId4" Type="http://schemas.openxmlformats.org/officeDocument/2006/relationships/image" Target="../media/image66.png"/><Relationship Id="rId9" Type="http://schemas.openxmlformats.org/officeDocument/2006/relationships/image" Target="../media/image7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0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143.png"/><Relationship Id="rId4" Type="http://schemas.openxmlformats.org/officeDocument/2006/relationships/image" Target="../media/image138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143.png"/><Relationship Id="rId4" Type="http://schemas.openxmlformats.org/officeDocument/2006/relationships/image" Target="../media/image138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0.png"/><Relationship Id="rId13" Type="http://schemas.openxmlformats.org/officeDocument/2006/relationships/image" Target="../media/image143.png"/><Relationship Id="rId3" Type="http://schemas.openxmlformats.org/officeDocument/2006/relationships/image" Target="../media/image169.png"/><Relationship Id="rId7" Type="http://schemas.openxmlformats.org/officeDocument/2006/relationships/image" Target="../media/image1440.png"/><Relationship Id="rId12" Type="http://schemas.openxmlformats.org/officeDocument/2006/relationships/image" Target="../media/image1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0.png"/><Relationship Id="rId11" Type="http://schemas.openxmlformats.org/officeDocument/2006/relationships/image" Target="../media/image1380.png"/><Relationship Id="rId5" Type="http://schemas.openxmlformats.org/officeDocument/2006/relationships/image" Target="../media/image1420.png"/><Relationship Id="rId10" Type="http://schemas.openxmlformats.org/officeDocument/2006/relationships/image" Target="../media/image70.png"/><Relationship Id="rId4" Type="http://schemas.openxmlformats.org/officeDocument/2006/relationships/image" Target="../media/image1412.png"/><Relationship Id="rId9" Type="http://schemas.openxmlformats.org/officeDocument/2006/relationships/image" Target="../media/image146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0.png"/><Relationship Id="rId7" Type="http://schemas.openxmlformats.org/officeDocument/2006/relationships/image" Target="../media/image1440.png"/><Relationship Id="rId12" Type="http://schemas.openxmlformats.org/officeDocument/2006/relationships/image" Target="../media/image169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0.png"/><Relationship Id="rId11" Type="http://schemas.openxmlformats.org/officeDocument/2006/relationships/image" Target="../media/image1370.png"/><Relationship Id="rId5" Type="http://schemas.openxmlformats.org/officeDocument/2006/relationships/image" Target="../media/image1420.png"/><Relationship Id="rId10" Type="http://schemas.openxmlformats.org/officeDocument/2006/relationships/image" Target="../media/image1380.png"/><Relationship Id="rId4" Type="http://schemas.openxmlformats.org/officeDocument/2006/relationships/image" Target="../media/image1412.png"/><Relationship Id="rId9" Type="http://schemas.openxmlformats.org/officeDocument/2006/relationships/image" Target="../media/image14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1050.png"/><Relationship Id="rId7" Type="http://schemas.openxmlformats.org/officeDocument/2006/relationships/image" Target="../media/image310.png"/><Relationship Id="rId12" Type="http://schemas.openxmlformats.org/officeDocument/2006/relationships/image" Target="../media/image3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350.png"/><Relationship Id="rId5" Type="http://schemas.openxmlformats.org/officeDocument/2006/relationships/image" Target="../media/image290.png"/><Relationship Id="rId10" Type="http://schemas.openxmlformats.org/officeDocument/2006/relationships/image" Target="../media/image341.png"/><Relationship Id="rId4" Type="http://schemas.openxmlformats.org/officeDocument/2006/relationships/image" Target="../media/image280.png"/><Relationship Id="rId9" Type="http://schemas.openxmlformats.org/officeDocument/2006/relationships/image" Target="../media/image33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0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7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0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7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137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0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7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0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7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56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60.png"/><Relationship Id="rId7" Type="http://schemas.openxmlformats.org/officeDocument/2006/relationships/image" Target="../media/image105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0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60.png"/><Relationship Id="rId7" Type="http://schemas.openxmlformats.org/officeDocument/2006/relationships/image" Target="../media/image105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0.png"/><Relationship Id="rId4" Type="http://schemas.openxmlformats.org/officeDocument/2006/relationships/image" Target="../media/image107.png"/><Relationship Id="rId9" Type="http://schemas.openxmlformats.org/officeDocument/2006/relationships/image" Target="../media/image10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2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.png"/><Relationship Id="rId5" Type="http://schemas.openxmlformats.org/officeDocument/2006/relationships/image" Target="../media/image111.png"/><Relationship Id="rId4" Type="http://schemas.openxmlformats.org/officeDocument/2006/relationships/image" Target="../media/image5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7" Type="http://schemas.openxmlformats.org/officeDocument/2006/relationships/image" Target="../media/image430.png"/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91.png"/><Relationship Id="rId4" Type="http://schemas.openxmlformats.org/officeDocument/2006/relationships/image" Target="../media/image8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0.png"/><Relationship Id="rId4" Type="http://schemas.openxmlformats.org/officeDocument/2006/relationships/image" Target="../media/image550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image" Target="../media/image580.png"/><Relationship Id="rId7" Type="http://schemas.openxmlformats.org/officeDocument/2006/relationships/image" Target="../media/image55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2.png"/><Relationship Id="rId5" Type="http://schemas.openxmlformats.org/officeDocument/2006/relationships/image" Target="../media/image500.png"/><Relationship Id="rId4" Type="http://schemas.openxmlformats.org/officeDocument/2006/relationships/image" Target="../media/image114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7" Type="http://schemas.openxmlformats.org/officeDocument/2006/relationships/image" Target="../media/image117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7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2.png"/><Relationship Id="rId4" Type="http://schemas.openxmlformats.org/officeDocument/2006/relationships/image" Target="../media/image1110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80.png"/><Relationship Id="rId7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2.png"/><Relationship Id="rId4" Type="http://schemas.openxmlformats.org/officeDocument/2006/relationships/image" Target="../media/image111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2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7" Type="http://schemas.openxmlformats.org/officeDocument/2006/relationships/image" Target="../media/image112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0.png"/><Relationship Id="rId9" Type="http://schemas.openxmlformats.org/officeDocument/2006/relationships/image" Target="../media/image117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7" Type="http://schemas.openxmlformats.org/officeDocument/2006/relationships/image" Target="../media/image112.png"/><Relationship Id="rId2" Type="http://schemas.openxmlformats.org/officeDocument/2006/relationships/image" Target="../media/image1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0.png"/><Relationship Id="rId10" Type="http://schemas.openxmlformats.org/officeDocument/2006/relationships/image" Target="../media/image129.png"/><Relationship Id="rId9" Type="http://schemas.openxmlformats.org/officeDocument/2006/relationships/image" Target="../media/image1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5" Type="http://schemas.openxmlformats.org/officeDocument/2006/relationships/image" Target="../media/image250.png"/><Relationship Id="rId4" Type="http://schemas.openxmlformats.org/officeDocument/2006/relationships/image" Target="../media/image1131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34.png"/><Relationship Id="rId4" Type="http://schemas.openxmlformats.org/officeDocument/2006/relationships/image" Target="../media/image132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49.png"/><Relationship Id="rId7" Type="http://schemas.openxmlformats.org/officeDocument/2006/relationships/image" Target="../media/image154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Relationship Id="rId9" Type="http://schemas.openxmlformats.org/officeDocument/2006/relationships/image" Target="../media/image156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1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1.png"/><Relationship Id="rId2" Type="http://schemas.openxmlformats.org/officeDocument/2006/relationships/image" Target="../media/image14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500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6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1.png"/><Relationship Id="rId4" Type="http://schemas.openxmlformats.org/officeDocument/2006/relationships/image" Target="../media/image640.png"/><Relationship Id="rId9" Type="http://schemas.openxmlformats.org/officeDocument/2006/relationships/image" Target="../media/image650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image" Target="../media/image81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25" y="996528"/>
            <a:ext cx="8829676" cy="1349847"/>
          </a:xfrm>
        </p:spPr>
        <p:txBody>
          <a:bodyPr anchor="t" anchorCtr="0"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Lattice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</a:rPr>
              <a:t>Sparsification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 and the Approximate Closest Vector Problem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8135" y="2648201"/>
            <a:ext cx="8562109" cy="4043549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Dadush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Centrum </a:t>
            </a:r>
            <a:r>
              <a:rPr lang="en-US" dirty="0" err="1" smtClean="0">
                <a:solidFill>
                  <a:schemeClr val="tx1"/>
                </a:solidFill>
              </a:rPr>
              <a:t>Wiskunde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Informatica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Joint work with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Gabor Kun (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Renyi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mtClean="0">
                <a:solidFill>
                  <a:schemeClr val="tx1"/>
                </a:solidFill>
                <a:latin typeface="+mn-lt"/>
              </a:rPr>
              <a:t>Institute)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141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3"/>
              <p:cNvSpPr txBox="1">
                <a:spLocks noChangeArrowheads="1"/>
              </p:cNvSpPr>
              <p:nvPr/>
            </p:nvSpPr>
            <p:spPr>
              <a:xfrm>
                <a:off x="97963" y="1050851"/>
                <a:ext cx="9122237" cy="47806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:endParaRPr lang="en-US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</a:rPr>
                  <a:t>Question:</a:t>
                </a:r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 How do we solve lattice problems under general norms?</a:t>
                </a:r>
              </a:p>
              <a:p>
                <a:pPr>
                  <a:buNone/>
                </a:pPr>
                <a:endParaRPr lang="en-US" dirty="0" smtClean="0">
                  <a:solidFill>
                    <a:schemeClr val="tx1"/>
                  </a:solidFill>
                  <a:latin typeface="+mn-lt"/>
                </a:endParaRPr>
              </a:p>
              <a:p>
                <a:pPr marL="457200" indent="-457200">
                  <a:buAutoNum type="arabicParenR"/>
                </a:pPr>
                <a:r>
                  <a:rPr lang="en-US" dirty="0" smtClean="0">
                    <a:solidFill>
                      <a:srgbClr val="990099"/>
                    </a:solidFill>
                    <a:latin typeface="+mn-lt"/>
                  </a:rPr>
                  <a:t>Overview known algorithms</a:t>
                </a:r>
                <a:br>
                  <a:rPr lang="en-US" dirty="0" smtClean="0">
                    <a:solidFill>
                      <a:srgbClr val="990099"/>
                    </a:solidFill>
                    <a:latin typeface="+mn-lt"/>
                  </a:rPr>
                </a:br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Methods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 lattice problems,  AKS Sieve for general norms</a:t>
                </a:r>
                <a:r>
                  <a:rPr lang="en-US" dirty="0" smtClean="0">
                    <a:solidFill>
                      <a:srgbClr val="990099"/>
                    </a:solidFill>
                    <a:latin typeface="+mn-lt"/>
                  </a:rPr>
                  <a:t> </a:t>
                </a:r>
                <a:br>
                  <a:rPr lang="en-US" dirty="0" smtClean="0">
                    <a:solidFill>
                      <a:srgbClr val="990099"/>
                    </a:solidFill>
                    <a:latin typeface="+mn-lt"/>
                  </a:rPr>
                </a:br>
                <a:endParaRPr lang="en-US" dirty="0" smtClean="0">
                  <a:solidFill>
                    <a:srgbClr val="990099"/>
                  </a:solidFill>
                  <a:latin typeface="+mn-lt"/>
                </a:endParaRPr>
              </a:p>
              <a:p>
                <a:pPr marL="457200" indent="-457200">
                  <a:buAutoNum type="arabicParenR"/>
                </a:pPr>
                <a:r>
                  <a:rPr lang="en-US" dirty="0" smtClean="0">
                    <a:solidFill>
                      <a:srgbClr val="990099"/>
                    </a:solidFill>
                    <a:latin typeface="+mn-lt"/>
                  </a:rPr>
                  <a:t>Lattice Point Enumeration via M-Ellipsoid Coverings (Older work)</a:t>
                </a:r>
                <a:br>
                  <a:rPr lang="en-US" dirty="0" smtClean="0">
                    <a:solidFill>
                      <a:srgbClr val="990099"/>
                    </a:solidFill>
                    <a:latin typeface="+mn-lt"/>
                  </a:rPr>
                </a:br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SVP under general norms</a:t>
                </a:r>
              </a:p>
              <a:p>
                <a:pPr marL="457200" indent="-457200">
                  <a:buAutoNum type="arabicParenR"/>
                </a:pPr>
                <a:endParaRPr lang="en-US" dirty="0" smtClean="0">
                  <a:solidFill>
                    <a:schemeClr val="tx1"/>
                  </a:solidFill>
                  <a:latin typeface="+mn-lt"/>
                </a:endParaRPr>
              </a:p>
              <a:p>
                <a:pPr marL="457200" indent="-457200">
                  <a:buAutoNum type="arabicParenR"/>
                </a:pPr>
                <a:r>
                  <a:rPr lang="en-US" dirty="0" smtClean="0">
                    <a:solidFill>
                      <a:srgbClr val="990099"/>
                    </a:solidFill>
                    <a:latin typeface="+mn-lt"/>
                  </a:rPr>
                  <a:t>Lattice </a:t>
                </a:r>
                <a:r>
                  <a:rPr lang="en-US" dirty="0" err="1" smtClean="0">
                    <a:solidFill>
                      <a:srgbClr val="990099"/>
                    </a:solidFill>
                    <a:latin typeface="+mn-lt"/>
                  </a:rPr>
                  <a:t>Sparsification</a:t>
                </a:r>
                <a:r>
                  <a:rPr lang="en-US" dirty="0" smtClean="0">
                    <a:solidFill>
                      <a:srgbClr val="990099"/>
                    </a:solidFill>
                    <a:latin typeface="+mn-lt"/>
                  </a:rPr>
                  <a:t> (New work)</a:t>
                </a:r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/>
                </a:r>
                <a:br>
                  <a:rPr lang="en-US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Approximate CVP under general norms</a:t>
                </a:r>
              </a:p>
            </p:txBody>
          </p:sp>
        </mc:Choice>
        <mc:Fallback xmlns="">
          <p:sp>
            <p:nvSpPr>
              <p:cNvPr id="2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63" y="1050851"/>
                <a:ext cx="9122237" cy="4780606"/>
              </a:xfrm>
              <a:prstGeom prst="rect">
                <a:avLst/>
              </a:prstGeom>
              <a:blipFill rotWithShape="1">
                <a:blip r:embed="rId2"/>
                <a:stretch>
                  <a:fillRect l="-1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222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8" y="156478"/>
            <a:ext cx="9144000" cy="75111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Why General Norms?</a:t>
            </a:r>
            <a:endParaRPr lang="en-US" sz="32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5689" y="1233382"/>
                <a:ext cx="8963247" cy="558209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990099"/>
                    </a:solidFill>
                  </a:rPr>
                  <a:t>Polynomial Approximation:</a:t>
                </a:r>
                <a:r>
                  <a:rPr lang="en-US" sz="2800" dirty="0"/>
                  <a:t>  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>
                    <a:solidFill>
                      <a:schemeClr val="tx1"/>
                    </a:solidFill>
                  </a:rPr>
                  <a:t>Intended </a:t>
                </a:r>
                <a:r>
                  <a:rPr lang="en-US" sz="2800" dirty="0">
                    <a:solidFill>
                      <a:schemeClr val="tx1"/>
                    </a:solidFill>
                  </a:rPr>
                  <a:t>for software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libraries. Worthwhile </a:t>
                </a:r>
                <a:r>
                  <a:rPr lang="en-US" sz="2800" dirty="0">
                    <a:solidFill>
                      <a:schemeClr val="tx1"/>
                    </a:solidFill>
                  </a:rPr>
                  <a:t>to spend time for compute near-exact solutions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[BMT 06</a:t>
                </a: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</a:rPr>
                  <a:t>]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990099"/>
                    </a:solidFill>
                  </a:rPr>
                  <a:t>Integer Programming: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</a:rPr>
                  <a:t>Can reduce from examining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</a:rPr>
                  <a:t>[HK 10]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subproblems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per dimension to</a:t>
                </a:r>
                <a:r>
                  <a:rPr lang="en-US" sz="2800" dirty="0" smtClean="0">
                    <a:solidFill>
                      <a:srgbClr val="99009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</a:rPr>
                  <a:t>[D 12]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using general norm methods.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err="1" smtClean="0">
                    <a:solidFill>
                      <a:srgbClr val="990099"/>
                    </a:solidFill>
                  </a:rPr>
                  <a:t>Frobenius</a:t>
                </a:r>
                <a:r>
                  <a:rPr lang="en-US" sz="2800" dirty="0" smtClean="0">
                    <a:solidFill>
                      <a:srgbClr val="990099"/>
                    </a:solidFill>
                  </a:rPr>
                  <a:t> Problem:</a:t>
                </a:r>
              </a:p>
              <a:p>
                <a:pPr marL="0" indent="0">
                  <a:buNone/>
                </a:pPr>
                <a:r>
                  <a:rPr lang="en-US" sz="2800" b="0" dirty="0" smtClean="0">
                    <a:solidFill>
                      <a:schemeClr val="tx1"/>
                    </a:solidFill>
                  </a:rPr>
                  <a:t>Need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1+</m:t>
                        </m:r>
                        <m:box>
                          <m:box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box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approximation for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simplicial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CVP to retrieve anything meaningful. </a:t>
                </a: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</a:rPr>
                  <a:t>[</a:t>
                </a:r>
                <a:r>
                  <a:rPr lang="en-US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Kan</a:t>
                </a: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</a:rPr>
                  <a:t> 89]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689" y="1233382"/>
                <a:ext cx="8963247" cy="5582092"/>
              </a:xfrm>
              <a:blipFill rotWithShape="1">
                <a:blip r:embed="rId2"/>
                <a:stretch>
                  <a:fillRect l="-1429" t="-983" r="-1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013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42925" y="1219200"/>
                <a:ext cx="8229600" cy="5514976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symmetric convex body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</m:d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r>
                  <a:rPr lang="en-US" sz="2800" i="1" dirty="0" smtClean="0">
                    <a:solidFill>
                      <a:schemeClr val="tx1"/>
                    </a:solidFill>
                    <a:latin typeface="+mn-lt"/>
                    <a:ea typeface="Cambria Math"/>
                  </a:rPr>
                  <a:t>.</a:t>
                </a:r>
              </a:p>
              <a:p>
                <a:pPr>
                  <a:lnSpc>
                    <a:spcPct val="60000"/>
                  </a:lnSpc>
                  <a:buNone/>
                </a:pPr>
                <a:endParaRPr lang="en-US" sz="2800" dirty="0">
                  <a:solidFill>
                    <a:schemeClr val="tx1"/>
                  </a:solidFill>
                  <a:latin typeface="+mn-lt"/>
                  <a:ea typeface="Cambria Math"/>
                </a:endParaRPr>
              </a:p>
              <a:p>
                <a:pPr>
                  <a:buNone/>
                </a:pPr>
                <a:r>
                  <a:rPr lang="en-US" sz="2800" dirty="0" smtClean="0">
                    <a:solidFill>
                      <a:srgbClr val="0000CC"/>
                    </a:solidFill>
                    <a:latin typeface="+mn-lt"/>
                    <a:ea typeface="Cambria Math"/>
                  </a:rPr>
                  <a:t>Claim: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∩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=∅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ea typeface="Cambria Math"/>
                  </a:rPr>
                  <a:t>,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+mn-lt"/>
                    <a:ea typeface="Cambria Math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ea typeface="Cambria Math"/>
                  </a:rPr>
                  <a:t>for distinct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𝐿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ea typeface="Cambria Math"/>
                  </a:rPr>
                  <a:t>.</a:t>
                </a:r>
              </a:p>
              <a:p>
                <a:pPr>
                  <a:buNone/>
                </a:pPr>
                <a:r>
                  <a:rPr lang="en-US" sz="2800" b="0" dirty="0" smtClean="0">
                    <a:solidFill>
                      <a:schemeClr val="tx1"/>
                    </a:solidFill>
                    <a:ea typeface="Cambria Math"/>
                  </a:rPr>
                  <a:t>Assume not then </a:t>
                </a:r>
                <a:br>
                  <a:rPr lang="en-US" sz="2800" b="0" dirty="0" smtClean="0">
                    <a:solidFill>
                      <a:schemeClr val="tx1"/>
                    </a:solidFill>
                    <a:ea typeface="Cambria Math"/>
                  </a:rPr>
                </a:b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𝐿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ea typeface="Cambria Math"/>
                  </a:rPr>
                  <a:t>, non-zero, and</a:t>
                </a:r>
              </a:p>
              <a:p>
                <a:pPr>
                  <a:buNone/>
                </a:pPr>
                <a:endParaRPr lang="en-US" sz="2800" dirty="0">
                  <a:solidFill>
                    <a:schemeClr val="tx1"/>
                  </a:solidFill>
                  <a:latin typeface="+mn-lt"/>
                  <a:ea typeface="Cambria Math"/>
                </a:endParaRPr>
              </a:p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ea typeface="Cambria Math"/>
                  </a:rPr>
                  <a:t> (triangle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+mn-lt"/>
                    <a:ea typeface="Cambria Math"/>
                  </a:rPr>
                  <a:t>ineq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ea typeface="Cambria Math"/>
                  </a:rPr>
                  <a:t>.)</a:t>
                </a:r>
              </a:p>
              <a:p>
                <a:pPr>
                  <a:buNone/>
                </a:pP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Cambria Math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ea typeface="Cambria Math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ea typeface="Cambria Math"/>
                  </a:rPr>
                  <a:t> (symmetry)</a:t>
                </a:r>
                <a:endParaRPr lang="en-US" sz="2800" dirty="0">
                  <a:solidFill>
                    <a:schemeClr val="tx1"/>
                  </a:solidFill>
                  <a:latin typeface="+mn-lt"/>
                  <a:ea typeface="Cambria Math"/>
                </a:endParaRPr>
              </a:p>
              <a:p>
                <a:pPr>
                  <a:buNone/>
                </a:pPr>
                <a:r>
                  <a:rPr lang="en-US" sz="2800" b="0" dirty="0" smtClean="0">
                    <a:solidFill>
                      <a:schemeClr val="tx1"/>
                    </a:solidFill>
                    <a:ea typeface="Cambria Math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&lt;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ea typeface="Cambria Math"/>
                  </a:rPr>
                  <a:t>.  </a:t>
                </a:r>
                <a:r>
                  <a:rPr lang="en-US" sz="2800" dirty="0" smtClean="0">
                    <a:solidFill>
                      <a:srgbClr val="FF0000"/>
                    </a:solidFill>
                    <a:ea typeface="Cambria Math"/>
                  </a:rPr>
                  <a:t>Contradicts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</m:d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ea typeface="Cambria Math"/>
                  </a:rPr>
                  <a:t>.</a:t>
                </a:r>
                <a:endParaRPr lang="en-US" sz="2800" dirty="0">
                  <a:solidFill>
                    <a:schemeClr val="tx1"/>
                  </a:solidFill>
                  <a:latin typeface="+mn-lt"/>
                  <a:ea typeface="Cambria Math"/>
                </a:endParaRPr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2925" y="1219200"/>
                <a:ext cx="8229600" cy="5514976"/>
              </a:xfrm>
              <a:blipFill rotWithShape="1">
                <a:blip r:embed="rId2"/>
                <a:stretch>
                  <a:fillRect l="-1481" t="-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utoShape 90"/>
          <p:cNvSpPr>
            <a:spLocks noChangeAspect="1" noChangeArrowheads="1"/>
          </p:cNvSpPr>
          <p:nvPr/>
        </p:nvSpPr>
        <p:spPr bwMode="auto">
          <a:xfrm rot="18377108">
            <a:off x="4910574" y="2567440"/>
            <a:ext cx="2813274" cy="1085066"/>
          </a:xfrm>
          <a:prstGeom prst="hexagon">
            <a:avLst>
              <a:gd name="adj" fmla="val 64818"/>
              <a:gd name="vf" fmla="val 115470"/>
            </a:avLst>
          </a:prstGeom>
          <a:solidFill>
            <a:schemeClr val="bg2">
              <a:lumMod val="90000"/>
              <a:alpha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AutoShape 90"/>
          <p:cNvSpPr>
            <a:spLocks noChangeAspect="1" noChangeArrowheads="1"/>
          </p:cNvSpPr>
          <p:nvPr/>
        </p:nvSpPr>
        <p:spPr bwMode="auto">
          <a:xfrm rot="18377108">
            <a:off x="6141825" y="2245746"/>
            <a:ext cx="2813274" cy="1085066"/>
          </a:xfrm>
          <a:prstGeom prst="hexagon">
            <a:avLst>
              <a:gd name="adj" fmla="val 64818"/>
              <a:gd name="vf" fmla="val 115470"/>
            </a:avLst>
          </a:prstGeom>
          <a:solidFill>
            <a:schemeClr val="bg2">
              <a:lumMod val="90000"/>
              <a:alpha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91"/>
              <p:cNvSpPr txBox="1">
                <a:spLocks noChangeArrowheads="1"/>
              </p:cNvSpPr>
              <p:nvPr/>
            </p:nvSpPr>
            <p:spPr bwMode="auto">
              <a:xfrm>
                <a:off x="5791080" y="2954380"/>
                <a:ext cx="53854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990099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200" dirty="0">
                  <a:solidFill>
                    <a:srgbClr val="993366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 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1080" y="2954380"/>
                <a:ext cx="538545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92"/>
              <p:cNvSpPr txBox="1">
                <a:spLocks noChangeArrowheads="1"/>
              </p:cNvSpPr>
              <p:nvPr/>
            </p:nvSpPr>
            <p:spPr bwMode="auto">
              <a:xfrm>
                <a:off x="7560133" y="2589494"/>
                <a:ext cx="544513" cy="584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993366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3200" dirty="0">
                  <a:solidFill>
                    <a:srgbClr val="993366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 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60133" y="2589494"/>
                <a:ext cx="544513" cy="5842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6885233" y="2329938"/>
            <a:ext cx="510268" cy="584775"/>
            <a:chOff x="6885233" y="2329938"/>
            <a:chExt cx="510268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6885233" y="2329938"/>
                  <a:ext cx="510268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oMath>
                    </m:oMathPara>
                  </a14:m>
                  <a:endParaRPr lang="en-US" sz="3200" dirty="0">
                    <a:solidFill>
                      <a:srgbClr val="993366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32" name="Text 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85233" y="2329938"/>
                  <a:ext cx="510268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53"/>
            <p:cNvSpPr>
              <a:spLocks noChangeAspect="1" noChangeArrowheads="1"/>
            </p:cNvSpPr>
            <p:nvPr/>
          </p:nvSpPr>
          <p:spPr bwMode="auto">
            <a:xfrm>
              <a:off x="6938249" y="278827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93"/>
              <p:cNvSpPr txBox="1">
                <a:spLocks noChangeArrowheads="1"/>
              </p:cNvSpPr>
              <p:nvPr/>
            </p:nvSpPr>
            <p:spPr bwMode="auto">
              <a:xfrm>
                <a:off x="6836615" y="3147046"/>
                <a:ext cx="780598" cy="6669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6615" y="3147046"/>
                <a:ext cx="780598" cy="66691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91"/>
              <p:cNvSpPr txBox="1">
                <a:spLocks noChangeArrowheads="1"/>
              </p:cNvSpPr>
              <p:nvPr/>
            </p:nvSpPr>
            <p:spPr bwMode="auto">
              <a:xfrm>
                <a:off x="6581125" y="3926971"/>
                <a:ext cx="1537857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990099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200" b="0" i="1" dirty="0" smtClean="0">
                          <a:solidFill>
                            <a:srgbClr val="990099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200" b="0" i="1" dirty="0" smtClean="0">
                          <a:solidFill>
                            <a:srgbClr val="990099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3200" b="0" i="1" dirty="0" smtClean="0">
                          <a:solidFill>
                            <a:srgbClr val="990099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b="0" i="1" dirty="0" smtClean="0">
                          <a:solidFill>
                            <a:srgbClr val="990099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3200" b="0" i="1" dirty="0" smtClean="0">
                          <a:solidFill>
                            <a:srgbClr val="990099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b="0" i="1" dirty="0" smtClean="0">
                          <a:solidFill>
                            <a:srgbClr val="990099"/>
                          </a:solidFill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3200" dirty="0">
                  <a:solidFill>
                    <a:srgbClr val="993366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 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1125" y="3926971"/>
                <a:ext cx="1537857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Line 24"/>
          <p:cNvSpPr>
            <a:spLocks noChangeShapeType="1"/>
          </p:cNvSpPr>
          <p:nvPr/>
        </p:nvSpPr>
        <p:spPr bwMode="auto">
          <a:xfrm flipV="1">
            <a:off x="6232395" y="2843488"/>
            <a:ext cx="1316067" cy="275788"/>
          </a:xfrm>
          <a:prstGeom prst="line">
            <a:avLst/>
          </a:prstGeom>
          <a:noFill/>
          <a:ln w="28575">
            <a:solidFill>
              <a:srgbClr val="9900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 flipV="1">
            <a:off x="6976349" y="2829651"/>
            <a:ext cx="572542" cy="13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 flipV="1">
            <a:off x="6246323" y="2826376"/>
            <a:ext cx="730025" cy="29290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2"/>
              <p:cNvSpPr txBox="1">
                <a:spLocks noChangeArrowheads="1"/>
              </p:cNvSpPr>
              <p:nvPr/>
            </p:nvSpPr>
            <p:spPr>
              <a:xfrm>
                <a:off x="170121" y="297682"/>
                <a:ext cx="8888819" cy="6220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ts val="58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2"/>
                    </a:solidFill>
                    <a:effectLst>
                      <a:outerShdw blurRad="63500" dist="38100" dir="5400000" algn="t" rotWithShape="0">
                        <a:prstClr val="black">
                          <a:alpha val="25000"/>
                        </a:prstClr>
                      </a:outerShdw>
                    </a:effectLst>
                    <a:latin typeface="+mn-lt"/>
                    <a:ea typeface="+mj-ea"/>
                    <a:cs typeface="+mj-cs"/>
                  </a:defRPr>
                </a:lvl1pPr>
              </a:lstStyle>
              <a:p>
                <a:r>
                  <a:rPr lang="en-US" sz="4400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Simple bound on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𝐺</m:t>
                    </m:r>
                    <m:r>
                      <a:rPr lang="en-US" sz="440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4400" b="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US" sz="440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𝐾</m:t>
                    </m:r>
                    <m:r>
                      <a:rPr lang="en-US" sz="440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440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𝐿</m:t>
                    </m:r>
                    <m:r>
                      <a:rPr lang="en-US" sz="440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440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8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21" y="297682"/>
                <a:ext cx="8888819" cy="622005"/>
              </a:xfrm>
              <a:prstGeom prst="rect">
                <a:avLst/>
              </a:prstGeom>
              <a:blipFill rotWithShape="1">
                <a:blip r:embed="rId9"/>
                <a:stretch>
                  <a:fillRect t="-50980" b="-5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93"/>
              <p:cNvSpPr txBox="1">
                <a:spLocks noChangeArrowheads="1"/>
              </p:cNvSpPr>
              <p:nvPr/>
            </p:nvSpPr>
            <p:spPr bwMode="auto">
              <a:xfrm>
                <a:off x="5563368" y="3471235"/>
                <a:ext cx="780598" cy="6669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3368" y="3471235"/>
                <a:ext cx="780598" cy="66691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48"/>
          <p:cNvSpPr>
            <a:spLocks noChangeAspect="1" noChangeArrowheads="1"/>
          </p:cNvSpPr>
          <p:nvPr/>
        </p:nvSpPr>
        <p:spPr bwMode="auto">
          <a:xfrm>
            <a:off x="6208224" y="3084976"/>
            <a:ext cx="76200" cy="76200"/>
          </a:xfrm>
          <a:prstGeom prst="ellipse">
            <a:avLst/>
          </a:prstGeom>
          <a:solidFill>
            <a:srgbClr val="990099"/>
          </a:solidFill>
          <a:ln w="19050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Oval 58"/>
          <p:cNvSpPr>
            <a:spLocks noChangeAspect="1" noChangeArrowheads="1"/>
          </p:cNvSpPr>
          <p:nvPr/>
        </p:nvSpPr>
        <p:spPr bwMode="auto">
          <a:xfrm>
            <a:off x="7510791" y="2802114"/>
            <a:ext cx="76200" cy="76200"/>
          </a:xfrm>
          <a:prstGeom prst="ellipse">
            <a:avLst/>
          </a:prstGeom>
          <a:solidFill>
            <a:srgbClr val="990099"/>
          </a:solidFill>
          <a:ln w="19050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>
            <a:off x="6976347" y="2829650"/>
            <a:ext cx="610643" cy="691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0" grpId="0" animBg="1"/>
      <p:bldP spid="21" grpId="0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 rot="21133131">
            <a:off x="4637809" y="2665178"/>
            <a:ext cx="2557020" cy="422383"/>
            <a:chOff x="1966592" y="1661061"/>
            <a:chExt cx="2381968" cy="1498435"/>
          </a:xfrm>
        </p:grpSpPr>
        <p:sp>
          <p:nvSpPr>
            <p:cNvPr id="56" name="Freeform 55"/>
            <p:cNvSpPr/>
            <p:nvPr/>
          </p:nvSpPr>
          <p:spPr>
            <a:xfrm>
              <a:off x="2110382" y="1751602"/>
              <a:ext cx="2209626" cy="1215020"/>
            </a:xfrm>
            <a:custGeom>
              <a:avLst/>
              <a:gdLst>
                <a:gd name="connsiteX0" fmla="*/ 0 w 2819400"/>
                <a:gd name="connsiteY0" fmla="*/ 1508760 h 1539240"/>
                <a:gd name="connsiteX1" fmla="*/ 1447800 w 2819400"/>
                <a:gd name="connsiteY1" fmla="*/ 0 h 1539240"/>
                <a:gd name="connsiteX2" fmla="*/ 2819400 w 2819400"/>
                <a:gd name="connsiteY2" fmla="*/ 15240 h 1539240"/>
                <a:gd name="connsiteX3" fmla="*/ 2819400 w 2819400"/>
                <a:gd name="connsiteY3" fmla="*/ 1539240 h 1539240"/>
                <a:gd name="connsiteX4" fmla="*/ 0 w 2819400"/>
                <a:gd name="connsiteY4" fmla="*/ 1508760 h 1539240"/>
                <a:gd name="connsiteX0" fmla="*/ 0 w 3057670"/>
                <a:gd name="connsiteY0" fmla="*/ 1871675 h 1902155"/>
                <a:gd name="connsiteX1" fmla="*/ 1447800 w 3057670"/>
                <a:gd name="connsiteY1" fmla="*/ 362915 h 1902155"/>
                <a:gd name="connsiteX2" fmla="*/ 3057670 w 3057670"/>
                <a:gd name="connsiteY2" fmla="*/ 0 h 1902155"/>
                <a:gd name="connsiteX3" fmla="*/ 2819400 w 3057670"/>
                <a:gd name="connsiteY3" fmla="*/ 1902155 h 1902155"/>
                <a:gd name="connsiteX4" fmla="*/ 0 w 3057670"/>
                <a:gd name="connsiteY4" fmla="*/ 1871675 h 1902155"/>
                <a:gd name="connsiteX0" fmla="*/ 0 w 3044546"/>
                <a:gd name="connsiteY0" fmla="*/ 1894180 h 1924660"/>
                <a:gd name="connsiteX1" fmla="*/ 1447800 w 3044546"/>
                <a:gd name="connsiteY1" fmla="*/ 385420 h 1924660"/>
                <a:gd name="connsiteX2" fmla="*/ 3044546 w 3044546"/>
                <a:gd name="connsiteY2" fmla="*/ 0 h 1924660"/>
                <a:gd name="connsiteX3" fmla="*/ 2819400 w 3044546"/>
                <a:gd name="connsiteY3" fmla="*/ 1924660 h 1924660"/>
                <a:gd name="connsiteX4" fmla="*/ 0 w 3044546"/>
                <a:gd name="connsiteY4" fmla="*/ 1894180 h 1924660"/>
                <a:gd name="connsiteX0" fmla="*/ 0 w 3044546"/>
                <a:gd name="connsiteY0" fmla="*/ 1894180 h 1913911"/>
                <a:gd name="connsiteX1" fmla="*/ 1447800 w 3044546"/>
                <a:gd name="connsiteY1" fmla="*/ 385420 h 1913911"/>
                <a:gd name="connsiteX2" fmla="*/ 3044546 w 3044546"/>
                <a:gd name="connsiteY2" fmla="*/ 0 h 1913911"/>
                <a:gd name="connsiteX3" fmla="*/ 2866413 w 3044546"/>
                <a:gd name="connsiteY3" fmla="*/ 1913911 h 1913911"/>
                <a:gd name="connsiteX4" fmla="*/ 0 w 3044546"/>
                <a:gd name="connsiteY4" fmla="*/ 1894180 h 191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4546" h="1913911">
                  <a:moveTo>
                    <a:pt x="0" y="1894180"/>
                  </a:moveTo>
                  <a:lnTo>
                    <a:pt x="1447800" y="385420"/>
                  </a:lnTo>
                  <a:lnTo>
                    <a:pt x="3044546" y="0"/>
                  </a:lnTo>
                  <a:lnTo>
                    <a:pt x="2866413" y="1913911"/>
                  </a:lnTo>
                  <a:lnTo>
                    <a:pt x="0" y="189418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1966592" y="1661061"/>
              <a:ext cx="2381968" cy="1498435"/>
              <a:chOff x="1966592" y="1661061"/>
              <a:chExt cx="2381968" cy="1498435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flipV="1">
                <a:off x="2860429" y="1736698"/>
                <a:ext cx="1488131" cy="306232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>
                <a:off x="4158409" y="1736700"/>
                <a:ext cx="158528" cy="1384536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H="1" flipV="1">
                <a:off x="1966592" y="2946051"/>
                <a:ext cx="2350345" cy="13710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V="1">
                <a:off x="1966592" y="1736698"/>
                <a:ext cx="1471068" cy="1327892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>
                <a:off x="3559773" y="1661061"/>
                <a:ext cx="660033" cy="1498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3200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933227" y="2562674"/>
                <a:ext cx="7187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227" y="2562674"/>
                <a:ext cx="718722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966592" y="2140752"/>
            <a:ext cx="2381968" cy="1384538"/>
            <a:chOff x="1966592" y="1736698"/>
            <a:chExt cx="2381968" cy="1384538"/>
          </a:xfrm>
        </p:grpSpPr>
        <p:sp>
          <p:nvSpPr>
            <p:cNvPr id="27" name="Freeform 26"/>
            <p:cNvSpPr/>
            <p:nvPr/>
          </p:nvSpPr>
          <p:spPr>
            <a:xfrm>
              <a:off x="2110382" y="1751602"/>
              <a:ext cx="2209626" cy="1215020"/>
            </a:xfrm>
            <a:custGeom>
              <a:avLst/>
              <a:gdLst>
                <a:gd name="connsiteX0" fmla="*/ 0 w 2819400"/>
                <a:gd name="connsiteY0" fmla="*/ 1508760 h 1539240"/>
                <a:gd name="connsiteX1" fmla="*/ 1447800 w 2819400"/>
                <a:gd name="connsiteY1" fmla="*/ 0 h 1539240"/>
                <a:gd name="connsiteX2" fmla="*/ 2819400 w 2819400"/>
                <a:gd name="connsiteY2" fmla="*/ 15240 h 1539240"/>
                <a:gd name="connsiteX3" fmla="*/ 2819400 w 2819400"/>
                <a:gd name="connsiteY3" fmla="*/ 1539240 h 1539240"/>
                <a:gd name="connsiteX4" fmla="*/ 0 w 2819400"/>
                <a:gd name="connsiteY4" fmla="*/ 1508760 h 1539240"/>
                <a:gd name="connsiteX0" fmla="*/ 0 w 3057670"/>
                <a:gd name="connsiteY0" fmla="*/ 1871675 h 1902155"/>
                <a:gd name="connsiteX1" fmla="*/ 1447800 w 3057670"/>
                <a:gd name="connsiteY1" fmla="*/ 362915 h 1902155"/>
                <a:gd name="connsiteX2" fmla="*/ 3057670 w 3057670"/>
                <a:gd name="connsiteY2" fmla="*/ 0 h 1902155"/>
                <a:gd name="connsiteX3" fmla="*/ 2819400 w 3057670"/>
                <a:gd name="connsiteY3" fmla="*/ 1902155 h 1902155"/>
                <a:gd name="connsiteX4" fmla="*/ 0 w 3057670"/>
                <a:gd name="connsiteY4" fmla="*/ 1871675 h 1902155"/>
                <a:gd name="connsiteX0" fmla="*/ 0 w 3044546"/>
                <a:gd name="connsiteY0" fmla="*/ 1894180 h 1924660"/>
                <a:gd name="connsiteX1" fmla="*/ 1447800 w 3044546"/>
                <a:gd name="connsiteY1" fmla="*/ 385420 h 1924660"/>
                <a:gd name="connsiteX2" fmla="*/ 3044546 w 3044546"/>
                <a:gd name="connsiteY2" fmla="*/ 0 h 1924660"/>
                <a:gd name="connsiteX3" fmla="*/ 2819400 w 3044546"/>
                <a:gd name="connsiteY3" fmla="*/ 1924660 h 1924660"/>
                <a:gd name="connsiteX4" fmla="*/ 0 w 3044546"/>
                <a:gd name="connsiteY4" fmla="*/ 1894180 h 1924660"/>
                <a:gd name="connsiteX0" fmla="*/ 0 w 3044546"/>
                <a:gd name="connsiteY0" fmla="*/ 1894180 h 1913911"/>
                <a:gd name="connsiteX1" fmla="*/ 1447800 w 3044546"/>
                <a:gd name="connsiteY1" fmla="*/ 385420 h 1913911"/>
                <a:gd name="connsiteX2" fmla="*/ 3044546 w 3044546"/>
                <a:gd name="connsiteY2" fmla="*/ 0 h 1913911"/>
                <a:gd name="connsiteX3" fmla="*/ 2866413 w 3044546"/>
                <a:gd name="connsiteY3" fmla="*/ 1913911 h 1913911"/>
                <a:gd name="connsiteX4" fmla="*/ 0 w 3044546"/>
                <a:gd name="connsiteY4" fmla="*/ 1894180 h 191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4546" h="1913911">
                  <a:moveTo>
                    <a:pt x="0" y="1894180"/>
                  </a:moveTo>
                  <a:lnTo>
                    <a:pt x="1447800" y="385420"/>
                  </a:lnTo>
                  <a:lnTo>
                    <a:pt x="3044546" y="0"/>
                  </a:lnTo>
                  <a:lnTo>
                    <a:pt x="2866413" y="1913911"/>
                  </a:lnTo>
                  <a:lnTo>
                    <a:pt x="0" y="189418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966592" y="1736698"/>
              <a:ext cx="2381968" cy="1384538"/>
              <a:chOff x="1966592" y="1736698"/>
              <a:chExt cx="2381968" cy="1384538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 flipV="1">
                <a:off x="2860429" y="1736698"/>
                <a:ext cx="1488131" cy="306232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>
                <a:off x="4158409" y="1736700"/>
                <a:ext cx="158528" cy="1384536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 flipV="1">
                <a:off x="1966592" y="2946051"/>
                <a:ext cx="2350345" cy="13710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1966592" y="1736698"/>
                <a:ext cx="1471068" cy="1327892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3329046" y="2166106"/>
                    <a:ext cx="709233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71" name="TextBox 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29046" y="2166106"/>
                    <a:ext cx="709233" cy="58477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340256" y="4058858"/>
                <a:ext cx="8420972" cy="3203196"/>
              </a:xfrm>
              <a:noFill/>
            </p:spPr>
            <p:txBody>
              <a:bodyPr>
                <a:normAutofit/>
              </a:bodyPr>
              <a:lstStyle/>
              <a:p>
                <a:pPr marL="0" indent="0">
                  <a:buSzPct val="120000"/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+mn-lt"/>
                    <a:sym typeface="Mathematica1"/>
                  </a:rPr>
                  <a:t>Input:</a:t>
                </a:r>
                <a:r>
                  <a:rPr lang="en-US" dirty="0" smtClean="0">
                    <a:solidFill>
                      <a:schemeClr val="tx1"/>
                    </a:solidFill>
                    <a:latin typeface="+mn-lt"/>
                    <a:sym typeface="Mathematica1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sym typeface="Mathematica1"/>
                      </a:rPr>
                      <m:t>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sym typeface="Mathematica1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sym typeface="Mathematica1"/>
                      </a:rPr>
                      <m:t>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sym typeface="Mathematica1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sym typeface="Mathematica1"/>
                          </a:rPr>
                          <m:t>ℚ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sym typeface="Mathematica1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sym typeface="Mathematica1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sym typeface="Mathematica1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sym typeface="Mathematica1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sym typeface="Mathematica1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sym typeface="Mathematica1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sym typeface="Mathematica1"/>
                      </a:rPr>
                      <m:t>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sym typeface="Mathematica1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sym typeface="Mathematica1"/>
                          </a:rPr>
                          <m:t>ℚ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sym typeface="Mathematica1"/>
                          </a:rPr>
                          <m:t>𝑚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tx1"/>
                  </a:solidFill>
                  <a:latin typeface="+mn-lt"/>
                  <a:sym typeface="Mathematica1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</a:rPr>
                      <m:t>𝐴𝑥</m:t>
                    </m:r>
                    <m:r>
                      <a:rPr lang="en-US" b="0" i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>
                    <a:solidFill>
                      <a:schemeClr val="accent4">
                        <a:lumMod val="50000"/>
                      </a:schemeClr>
                    </a:solidFill>
                    <a:sym typeface="Mathematica1"/>
                  </a:rPr>
                  <a:t>                       Classic NP-Hard problem</a:t>
                </a:r>
                <a:endParaRPr lang="en-US" dirty="0">
                  <a:solidFill>
                    <a:schemeClr val="accent4">
                      <a:lumMod val="50000"/>
                    </a:schemeClr>
                  </a:solidFill>
                  <a:sym typeface="Mathematica1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sym typeface="Mathematica1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sym typeface="Mathematica1"/>
                      </a:rPr>
                      <m:t>𝑥</m:t>
                    </m:r>
                    <m:r>
                      <a:rPr lang="en-US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sym typeface="Mathematica1"/>
                      </a:rPr>
                      <m:t> </m:t>
                    </m:r>
                    <m:r>
                      <a:rPr lang="en-US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  <a:sym typeface="Mathematica1"/>
                      </a:rPr>
                      <m:t>𝜖</m:t>
                    </m:r>
                    <m:r>
                      <a:rPr lang="en-US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  <a:sym typeface="Mathematica1"/>
                      </a:rPr>
                      <m:t> </m:t>
                    </m:r>
                    <m:r>
                      <a:rPr lang="en-US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  <a:sym typeface="Mathematica1"/>
                      </a:rPr>
                      <m:t>ℤ</m:t>
                    </m:r>
                    <m:r>
                      <a:rPr lang="en-US" i="1" baseline="30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sym typeface="Mathematica1"/>
                      </a:rPr>
                      <m:t>𝑛</m:t>
                    </m:r>
                  </m:oMath>
                </a14:m>
                <a:endParaRPr lang="en-US" dirty="0" smtClean="0">
                  <a:solidFill>
                    <a:schemeClr val="accent4">
                      <a:lumMod val="50000"/>
                    </a:schemeClr>
                  </a:solidFill>
                  <a:sym typeface="Mathematica1"/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accent4">
                      <a:lumMod val="50000"/>
                    </a:schemeClr>
                  </a:solidFill>
                  <a:sym typeface="Mathematica1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sym typeface="Mathematica1"/>
                  </a:rPr>
                  <a:t>IP Problem:</a:t>
                </a:r>
                <a:r>
                  <a:rPr lang="en-US" dirty="0" smtClean="0">
                    <a:solidFill>
                      <a:schemeClr val="accent4">
                        <a:lumMod val="50000"/>
                      </a:schemeClr>
                    </a:solidFill>
                    <a:sym typeface="Mathematica1"/>
                  </a:rPr>
                  <a:t>  </a:t>
                </a:r>
                <a:r>
                  <a:rPr lang="en-US" dirty="0" smtClean="0">
                    <a:solidFill>
                      <a:schemeClr val="tx1"/>
                    </a:solidFill>
                    <a:sym typeface="Mathematica1"/>
                  </a:rPr>
                  <a:t>Decide whether above system has a solution.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0256" y="4058858"/>
                <a:ext cx="8420972" cy="3203196"/>
              </a:xfrm>
              <a:blipFill rotWithShape="1">
                <a:blip r:embed="rId4"/>
                <a:stretch>
                  <a:fillRect l="-1159" t="-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410" y="1153690"/>
            <a:ext cx="8229600" cy="827567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 smtClean="0">
                <a:solidFill>
                  <a:srgbClr val="990099"/>
                </a:solidFill>
                <a:latin typeface="+mj-lt"/>
              </a:rPr>
              <a:t>1. Integer Programming Problem (IP):</a:t>
            </a:r>
            <a:endParaRPr lang="en-US" sz="3200" dirty="0">
              <a:solidFill>
                <a:srgbClr val="990099"/>
              </a:solidFill>
              <a:latin typeface="+mj-l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537533" y="1967382"/>
            <a:ext cx="2059431" cy="1802384"/>
            <a:chOff x="5434874" y="2457450"/>
            <a:chExt cx="2837600" cy="2839130"/>
          </a:xfrm>
        </p:grpSpPr>
        <p:sp>
          <p:nvSpPr>
            <p:cNvPr id="29" name="Oval 28"/>
            <p:cNvSpPr/>
            <p:nvPr/>
          </p:nvSpPr>
          <p:spPr>
            <a:xfrm>
              <a:off x="5434874" y="24574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564878" y="3157372"/>
                <a:ext cx="7374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78" y="3157372"/>
                <a:ext cx="737446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5194039" y="1961874"/>
            <a:ext cx="1394851" cy="1801539"/>
            <a:chOff x="6350570" y="2458781"/>
            <a:chExt cx="1921904" cy="2837799"/>
          </a:xfrm>
        </p:grpSpPr>
        <p:sp>
          <p:nvSpPr>
            <p:cNvPr id="40" name="Oval 39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2"/>
          <p:cNvSpPr txBox="1">
            <a:spLocks noChangeArrowheads="1"/>
          </p:cNvSpPr>
          <p:nvPr/>
        </p:nvSpPr>
        <p:spPr>
          <a:xfrm>
            <a:off x="87088" y="156478"/>
            <a:ext cx="9144000" cy="7511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Why General Norms?</a:t>
            </a:r>
            <a:endParaRPr lang="en-US" sz="32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220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 rot="21133131">
            <a:off x="4637809" y="2665178"/>
            <a:ext cx="2557020" cy="422383"/>
            <a:chOff x="1966592" y="1661061"/>
            <a:chExt cx="2381968" cy="1498435"/>
          </a:xfrm>
        </p:grpSpPr>
        <p:sp>
          <p:nvSpPr>
            <p:cNvPr id="56" name="Freeform 55"/>
            <p:cNvSpPr/>
            <p:nvPr/>
          </p:nvSpPr>
          <p:spPr>
            <a:xfrm>
              <a:off x="2110382" y="1751602"/>
              <a:ext cx="2209626" cy="1215020"/>
            </a:xfrm>
            <a:custGeom>
              <a:avLst/>
              <a:gdLst>
                <a:gd name="connsiteX0" fmla="*/ 0 w 2819400"/>
                <a:gd name="connsiteY0" fmla="*/ 1508760 h 1539240"/>
                <a:gd name="connsiteX1" fmla="*/ 1447800 w 2819400"/>
                <a:gd name="connsiteY1" fmla="*/ 0 h 1539240"/>
                <a:gd name="connsiteX2" fmla="*/ 2819400 w 2819400"/>
                <a:gd name="connsiteY2" fmla="*/ 15240 h 1539240"/>
                <a:gd name="connsiteX3" fmla="*/ 2819400 w 2819400"/>
                <a:gd name="connsiteY3" fmla="*/ 1539240 h 1539240"/>
                <a:gd name="connsiteX4" fmla="*/ 0 w 2819400"/>
                <a:gd name="connsiteY4" fmla="*/ 1508760 h 1539240"/>
                <a:gd name="connsiteX0" fmla="*/ 0 w 3057670"/>
                <a:gd name="connsiteY0" fmla="*/ 1871675 h 1902155"/>
                <a:gd name="connsiteX1" fmla="*/ 1447800 w 3057670"/>
                <a:gd name="connsiteY1" fmla="*/ 362915 h 1902155"/>
                <a:gd name="connsiteX2" fmla="*/ 3057670 w 3057670"/>
                <a:gd name="connsiteY2" fmla="*/ 0 h 1902155"/>
                <a:gd name="connsiteX3" fmla="*/ 2819400 w 3057670"/>
                <a:gd name="connsiteY3" fmla="*/ 1902155 h 1902155"/>
                <a:gd name="connsiteX4" fmla="*/ 0 w 3057670"/>
                <a:gd name="connsiteY4" fmla="*/ 1871675 h 1902155"/>
                <a:gd name="connsiteX0" fmla="*/ 0 w 3044546"/>
                <a:gd name="connsiteY0" fmla="*/ 1894180 h 1924660"/>
                <a:gd name="connsiteX1" fmla="*/ 1447800 w 3044546"/>
                <a:gd name="connsiteY1" fmla="*/ 385420 h 1924660"/>
                <a:gd name="connsiteX2" fmla="*/ 3044546 w 3044546"/>
                <a:gd name="connsiteY2" fmla="*/ 0 h 1924660"/>
                <a:gd name="connsiteX3" fmla="*/ 2819400 w 3044546"/>
                <a:gd name="connsiteY3" fmla="*/ 1924660 h 1924660"/>
                <a:gd name="connsiteX4" fmla="*/ 0 w 3044546"/>
                <a:gd name="connsiteY4" fmla="*/ 1894180 h 1924660"/>
                <a:gd name="connsiteX0" fmla="*/ 0 w 3044546"/>
                <a:gd name="connsiteY0" fmla="*/ 1894180 h 1913911"/>
                <a:gd name="connsiteX1" fmla="*/ 1447800 w 3044546"/>
                <a:gd name="connsiteY1" fmla="*/ 385420 h 1913911"/>
                <a:gd name="connsiteX2" fmla="*/ 3044546 w 3044546"/>
                <a:gd name="connsiteY2" fmla="*/ 0 h 1913911"/>
                <a:gd name="connsiteX3" fmla="*/ 2866413 w 3044546"/>
                <a:gd name="connsiteY3" fmla="*/ 1913911 h 1913911"/>
                <a:gd name="connsiteX4" fmla="*/ 0 w 3044546"/>
                <a:gd name="connsiteY4" fmla="*/ 1894180 h 191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4546" h="1913911">
                  <a:moveTo>
                    <a:pt x="0" y="1894180"/>
                  </a:moveTo>
                  <a:lnTo>
                    <a:pt x="1447800" y="385420"/>
                  </a:lnTo>
                  <a:lnTo>
                    <a:pt x="3044546" y="0"/>
                  </a:lnTo>
                  <a:lnTo>
                    <a:pt x="2866413" y="1913911"/>
                  </a:lnTo>
                  <a:lnTo>
                    <a:pt x="0" y="189418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1966592" y="1661061"/>
              <a:ext cx="2381968" cy="1498435"/>
              <a:chOff x="1966592" y="1661061"/>
              <a:chExt cx="2381968" cy="1498435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flipV="1">
                <a:off x="2860429" y="1736698"/>
                <a:ext cx="1488131" cy="306232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>
                <a:off x="4158409" y="1736700"/>
                <a:ext cx="158528" cy="1384536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H="1" flipV="1">
                <a:off x="1966592" y="2946051"/>
                <a:ext cx="2350345" cy="13710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V="1">
                <a:off x="1966592" y="1736698"/>
                <a:ext cx="1471068" cy="1327892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>
                <a:off x="3559773" y="1661061"/>
                <a:ext cx="660033" cy="1498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3200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933227" y="2562674"/>
                <a:ext cx="7187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227" y="2562674"/>
                <a:ext cx="718722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966592" y="2140752"/>
            <a:ext cx="2381968" cy="1384538"/>
            <a:chOff x="1966592" y="1736698"/>
            <a:chExt cx="2381968" cy="1384538"/>
          </a:xfrm>
        </p:grpSpPr>
        <p:sp>
          <p:nvSpPr>
            <p:cNvPr id="27" name="Freeform 26"/>
            <p:cNvSpPr/>
            <p:nvPr/>
          </p:nvSpPr>
          <p:spPr>
            <a:xfrm>
              <a:off x="2110382" y="1751602"/>
              <a:ext cx="2209626" cy="1215020"/>
            </a:xfrm>
            <a:custGeom>
              <a:avLst/>
              <a:gdLst>
                <a:gd name="connsiteX0" fmla="*/ 0 w 2819400"/>
                <a:gd name="connsiteY0" fmla="*/ 1508760 h 1539240"/>
                <a:gd name="connsiteX1" fmla="*/ 1447800 w 2819400"/>
                <a:gd name="connsiteY1" fmla="*/ 0 h 1539240"/>
                <a:gd name="connsiteX2" fmla="*/ 2819400 w 2819400"/>
                <a:gd name="connsiteY2" fmla="*/ 15240 h 1539240"/>
                <a:gd name="connsiteX3" fmla="*/ 2819400 w 2819400"/>
                <a:gd name="connsiteY3" fmla="*/ 1539240 h 1539240"/>
                <a:gd name="connsiteX4" fmla="*/ 0 w 2819400"/>
                <a:gd name="connsiteY4" fmla="*/ 1508760 h 1539240"/>
                <a:gd name="connsiteX0" fmla="*/ 0 w 3057670"/>
                <a:gd name="connsiteY0" fmla="*/ 1871675 h 1902155"/>
                <a:gd name="connsiteX1" fmla="*/ 1447800 w 3057670"/>
                <a:gd name="connsiteY1" fmla="*/ 362915 h 1902155"/>
                <a:gd name="connsiteX2" fmla="*/ 3057670 w 3057670"/>
                <a:gd name="connsiteY2" fmla="*/ 0 h 1902155"/>
                <a:gd name="connsiteX3" fmla="*/ 2819400 w 3057670"/>
                <a:gd name="connsiteY3" fmla="*/ 1902155 h 1902155"/>
                <a:gd name="connsiteX4" fmla="*/ 0 w 3057670"/>
                <a:gd name="connsiteY4" fmla="*/ 1871675 h 1902155"/>
                <a:gd name="connsiteX0" fmla="*/ 0 w 3044546"/>
                <a:gd name="connsiteY0" fmla="*/ 1894180 h 1924660"/>
                <a:gd name="connsiteX1" fmla="*/ 1447800 w 3044546"/>
                <a:gd name="connsiteY1" fmla="*/ 385420 h 1924660"/>
                <a:gd name="connsiteX2" fmla="*/ 3044546 w 3044546"/>
                <a:gd name="connsiteY2" fmla="*/ 0 h 1924660"/>
                <a:gd name="connsiteX3" fmla="*/ 2819400 w 3044546"/>
                <a:gd name="connsiteY3" fmla="*/ 1924660 h 1924660"/>
                <a:gd name="connsiteX4" fmla="*/ 0 w 3044546"/>
                <a:gd name="connsiteY4" fmla="*/ 1894180 h 1924660"/>
                <a:gd name="connsiteX0" fmla="*/ 0 w 3044546"/>
                <a:gd name="connsiteY0" fmla="*/ 1894180 h 1913911"/>
                <a:gd name="connsiteX1" fmla="*/ 1447800 w 3044546"/>
                <a:gd name="connsiteY1" fmla="*/ 385420 h 1913911"/>
                <a:gd name="connsiteX2" fmla="*/ 3044546 w 3044546"/>
                <a:gd name="connsiteY2" fmla="*/ 0 h 1913911"/>
                <a:gd name="connsiteX3" fmla="*/ 2866413 w 3044546"/>
                <a:gd name="connsiteY3" fmla="*/ 1913911 h 1913911"/>
                <a:gd name="connsiteX4" fmla="*/ 0 w 3044546"/>
                <a:gd name="connsiteY4" fmla="*/ 1894180 h 191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4546" h="1913911">
                  <a:moveTo>
                    <a:pt x="0" y="1894180"/>
                  </a:moveTo>
                  <a:lnTo>
                    <a:pt x="1447800" y="385420"/>
                  </a:lnTo>
                  <a:lnTo>
                    <a:pt x="3044546" y="0"/>
                  </a:lnTo>
                  <a:lnTo>
                    <a:pt x="2866413" y="1913911"/>
                  </a:lnTo>
                  <a:lnTo>
                    <a:pt x="0" y="189418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966592" y="1736698"/>
              <a:ext cx="2381968" cy="1384538"/>
              <a:chOff x="1966592" y="1736698"/>
              <a:chExt cx="2381968" cy="1384538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 flipV="1">
                <a:off x="2860429" y="1736698"/>
                <a:ext cx="1488131" cy="306232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>
                <a:off x="4158409" y="1736700"/>
                <a:ext cx="158528" cy="1384536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 flipV="1">
                <a:off x="1966592" y="2946051"/>
                <a:ext cx="2350345" cy="13710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1966592" y="1736698"/>
                <a:ext cx="1471068" cy="1327892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3329046" y="2166106"/>
                    <a:ext cx="709233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71" name="TextBox 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29046" y="2166106"/>
                    <a:ext cx="709233" cy="58477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40256" y="4058858"/>
            <a:ext cx="8420972" cy="3203196"/>
          </a:xfrm>
          <a:noFill/>
        </p:spPr>
        <p:txBody>
          <a:bodyPr>
            <a:normAutofit/>
          </a:bodyPr>
          <a:lstStyle/>
          <a:p>
            <a:pPr marL="0" indent="0">
              <a:buSzPct val="120000"/>
              <a:buNone/>
            </a:pPr>
            <a:r>
              <a:rPr lang="en-US" dirty="0" smtClean="0">
                <a:solidFill>
                  <a:schemeClr val="tx1"/>
                </a:solidFill>
                <a:sym typeface="Mathematica1"/>
              </a:rPr>
              <a:t>Lattice Sub-Problems:</a:t>
            </a:r>
          </a:p>
          <a:p>
            <a:pPr marL="0" indent="0">
              <a:buSzPct val="120000"/>
              <a:buNone/>
            </a:pPr>
            <a:endParaRPr lang="en-US" dirty="0">
              <a:solidFill>
                <a:schemeClr val="tx1"/>
              </a:solidFill>
              <a:sym typeface="Mathematica1"/>
            </a:endParaRPr>
          </a:p>
          <a:p>
            <a:pPr marL="457200" indent="-457200">
              <a:buSzPct val="120000"/>
              <a:buFont typeface="Arial" pitchFamily="34" charset="0"/>
              <a:buAutoNum type="arabicPeriod"/>
            </a:pPr>
            <a:r>
              <a:rPr lang="en-US" dirty="0" smtClean="0">
                <a:solidFill>
                  <a:srgbClr val="FF0000"/>
                </a:solidFill>
                <a:sym typeface="Mathematica1"/>
              </a:rPr>
              <a:t>Heuristic Rounding:</a:t>
            </a:r>
            <a:r>
              <a:rPr lang="en-US" dirty="0" smtClean="0">
                <a:solidFill>
                  <a:schemeClr val="tx1"/>
                </a:solidFill>
                <a:sym typeface="Mathematica1"/>
              </a:rPr>
              <a:t> try to find integer point near center of feasible region (Approximate CVP)</a:t>
            </a:r>
          </a:p>
          <a:p>
            <a:pPr marL="457200" indent="-457200">
              <a:buSzPct val="120000"/>
              <a:buAutoNum type="arabicPeriod"/>
            </a:pPr>
            <a:r>
              <a:rPr lang="en-US" dirty="0" smtClean="0">
                <a:solidFill>
                  <a:srgbClr val="FF0000"/>
                </a:solidFill>
                <a:sym typeface="Mathematica1"/>
              </a:rPr>
              <a:t>Decompose IP</a:t>
            </a:r>
            <a:r>
              <a:rPr lang="en-US" dirty="0" smtClean="0">
                <a:solidFill>
                  <a:schemeClr val="tx1"/>
                </a:solidFill>
                <a:sym typeface="Mathematica1"/>
              </a:rPr>
              <a:t>: break up into lower dimensional slices (SVP)</a:t>
            </a:r>
          </a:p>
          <a:p>
            <a:pPr marL="457200" indent="-457200">
              <a:buSzPct val="120000"/>
              <a:buAutoNum type="arabicPeriod"/>
            </a:pPr>
            <a:endParaRPr lang="en-US" dirty="0" smtClean="0">
              <a:solidFill>
                <a:schemeClr val="tx1"/>
              </a:solidFill>
              <a:sym typeface="Mathematica1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410" y="1153690"/>
            <a:ext cx="8229600" cy="827567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 smtClean="0">
                <a:solidFill>
                  <a:srgbClr val="990099"/>
                </a:solidFill>
                <a:latin typeface="+mj-lt"/>
              </a:rPr>
              <a:t>1. Integer Programming Problem (IP):</a:t>
            </a:r>
            <a:endParaRPr lang="en-US" sz="3200" dirty="0">
              <a:solidFill>
                <a:srgbClr val="990099"/>
              </a:solidFill>
              <a:latin typeface="+mj-l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537533" y="1967382"/>
            <a:ext cx="2059431" cy="1802384"/>
            <a:chOff x="5434874" y="2457450"/>
            <a:chExt cx="2837600" cy="2839130"/>
          </a:xfrm>
        </p:grpSpPr>
        <p:sp>
          <p:nvSpPr>
            <p:cNvPr id="29" name="Oval 28"/>
            <p:cNvSpPr/>
            <p:nvPr/>
          </p:nvSpPr>
          <p:spPr>
            <a:xfrm>
              <a:off x="5434874" y="24574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564878" y="3157372"/>
                <a:ext cx="7374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78" y="3157372"/>
                <a:ext cx="73744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5194039" y="1961874"/>
            <a:ext cx="1394851" cy="1801539"/>
            <a:chOff x="6350570" y="2458781"/>
            <a:chExt cx="1921904" cy="2837799"/>
          </a:xfrm>
        </p:grpSpPr>
        <p:sp>
          <p:nvSpPr>
            <p:cNvPr id="40" name="Oval 39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2"/>
          <p:cNvSpPr txBox="1">
            <a:spLocks noChangeArrowheads="1"/>
          </p:cNvSpPr>
          <p:nvPr/>
        </p:nvSpPr>
        <p:spPr>
          <a:xfrm>
            <a:off x="87088" y="156478"/>
            <a:ext cx="9144000" cy="7511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Why General Norms?</a:t>
            </a:r>
            <a:endParaRPr lang="en-US" sz="32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478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 rot="21133131">
            <a:off x="4637809" y="2665178"/>
            <a:ext cx="2557020" cy="422383"/>
            <a:chOff x="1966592" y="1661061"/>
            <a:chExt cx="2381968" cy="1498435"/>
          </a:xfrm>
        </p:grpSpPr>
        <p:sp>
          <p:nvSpPr>
            <p:cNvPr id="72" name="Freeform 71"/>
            <p:cNvSpPr/>
            <p:nvPr/>
          </p:nvSpPr>
          <p:spPr>
            <a:xfrm>
              <a:off x="2110382" y="1751602"/>
              <a:ext cx="2209626" cy="1215020"/>
            </a:xfrm>
            <a:custGeom>
              <a:avLst/>
              <a:gdLst>
                <a:gd name="connsiteX0" fmla="*/ 0 w 2819400"/>
                <a:gd name="connsiteY0" fmla="*/ 1508760 h 1539240"/>
                <a:gd name="connsiteX1" fmla="*/ 1447800 w 2819400"/>
                <a:gd name="connsiteY1" fmla="*/ 0 h 1539240"/>
                <a:gd name="connsiteX2" fmla="*/ 2819400 w 2819400"/>
                <a:gd name="connsiteY2" fmla="*/ 15240 h 1539240"/>
                <a:gd name="connsiteX3" fmla="*/ 2819400 w 2819400"/>
                <a:gd name="connsiteY3" fmla="*/ 1539240 h 1539240"/>
                <a:gd name="connsiteX4" fmla="*/ 0 w 2819400"/>
                <a:gd name="connsiteY4" fmla="*/ 1508760 h 1539240"/>
                <a:gd name="connsiteX0" fmla="*/ 0 w 3057670"/>
                <a:gd name="connsiteY0" fmla="*/ 1871675 h 1902155"/>
                <a:gd name="connsiteX1" fmla="*/ 1447800 w 3057670"/>
                <a:gd name="connsiteY1" fmla="*/ 362915 h 1902155"/>
                <a:gd name="connsiteX2" fmla="*/ 3057670 w 3057670"/>
                <a:gd name="connsiteY2" fmla="*/ 0 h 1902155"/>
                <a:gd name="connsiteX3" fmla="*/ 2819400 w 3057670"/>
                <a:gd name="connsiteY3" fmla="*/ 1902155 h 1902155"/>
                <a:gd name="connsiteX4" fmla="*/ 0 w 3057670"/>
                <a:gd name="connsiteY4" fmla="*/ 1871675 h 1902155"/>
                <a:gd name="connsiteX0" fmla="*/ 0 w 3044546"/>
                <a:gd name="connsiteY0" fmla="*/ 1894180 h 1924660"/>
                <a:gd name="connsiteX1" fmla="*/ 1447800 w 3044546"/>
                <a:gd name="connsiteY1" fmla="*/ 385420 h 1924660"/>
                <a:gd name="connsiteX2" fmla="*/ 3044546 w 3044546"/>
                <a:gd name="connsiteY2" fmla="*/ 0 h 1924660"/>
                <a:gd name="connsiteX3" fmla="*/ 2819400 w 3044546"/>
                <a:gd name="connsiteY3" fmla="*/ 1924660 h 1924660"/>
                <a:gd name="connsiteX4" fmla="*/ 0 w 3044546"/>
                <a:gd name="connsiteY4" fmla="*/ 1894180 h 1924660"/>
                <a:gd name="connsiteX0" fmla="*/ 0 w 3044546"/>
                <a:gd name="connsiteY0" fmla="*/ 1894180 h 1913911"/>
                <a:gd name="connsiteX1" fmla="*/ 1447800 w 3044546"/>
                <a:gd name="connsiteY1" fmla="*/ 385420 h 1913911"/>
                <a:gd name="connsiteX2" fmla="*/ 3044546 w 3044546"/>
                <a:gd name="connsiteY2" fmla="*/ 0 h 1913911"/>
                <a:gd name="connsiteX3" fmla="*/ 2866413 w 3044546"/>
                <a:gd name="connsiteY3" fmla="*/ 1913911 h 1913911"/>
                <a:gd name="connsiteX4" fmla="*/ 0 w 3044546"/>
                <a:gd name="connsiteY4" fmla="*/ 1894180 h 191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4546" h="1913911">
                  <a:moveTo>
                    <a:pt x="0" y="1894180"/>
                  </a:moveTo>
                  <a:lnTo>
                    <a:pt x="1447800" y="385420"/>
                  </a:lnTo>
                  <a:lnTo>
                    <a:pt x="3044546" y="0"/>
                  </a:lnTo>
                  <a:lnTo>
                    <a:pt x="2866413" y="1913911"/>
                  </a:lnTo>
                  <a:lnTo>
                    <a:pt x="0" y="189418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1966592" y="1661061"/>
              <a:ext cx="2381968" cy="1498435"/>
              <a:chOff x="1966592" y="1661061"/>
              <a:chExt cx="2381968" cy="1498435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 flipV="1">
                <a:off x="2860429" y="1736698"/>
                <a:ext cx="1488131" cy="306232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H="1">
                <a:off x="4158409" y="1736700"/>
                <a:ext cx="158528" cy="1384536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H="1" flipV="1">
                <a:off x="1966592" y="2946051"/>
                <a:ext cx="2350345" cy="13710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V="1">
                <a:off x="1966592" y="1736698"/>
                <a:ext cx="1471068" cy="1327892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78" name="TextBox 77"/>
              <p:cNvSpPr txBox="1"/>
              <p:nvPr/>
            </p:nvSpPr>
            <p:spPr>
              <a:xfrm>
                <a:off x="3559773" y="1661061"/>
                <a:ext cx="660033" cy="1498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3200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5933227" y="2562674"/>
                <a:ext cx="7187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227" y="2562674"/>
                <a:ext cx="718722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966592" y="2140752"/>
            <a:ext cx="2381968" cy="1384538"/>
            <a:chOff x="1966592" y="1736698"/>
            <a:chExt cx="2381968" cy="1384538"/>
          </a:xfrm>
        </p:grpSpPr>
        <p:sp>
          <p:nvSpPr>
            <p:cNvPr id="27" name="Freeform 26"/>
            <p:cNvSpPr/>
            <p:nvPr/>
          </p:nvSpPr>
          <p:spPr>
            <a:xfrm>
              <a:off x="2110382" y="1751602"/>
              <a:ext cx="2209626" cy="1215020"/>
            </a:xfrm>
            <a:custGeom>
              <a:avLst/>
              <a:gdLst>
                <a:gd name="connsiteX0" fmla="*/ 0 w 2819400"/>
                <a:gd name="connsiteY0" fmla="*/ 1508760 h 1539240"/>
                <a:gd name="connsiteX1" fmla="*/ 1447800 w 2819400"/>
                <a:gd name="connsiteY1" fmla="*/ 0 h 1539240"/>
                <a:gd name="connsiteX2" fmla="*/ 2819400 w 2819400"/>
                <a:gd name="connsiteY2" fmla="*/ 15240 h 1539240"/>
                <a:gd name="connsiteX3" fmla="*/ 2819400 w 2819400"/>
                <a:gd name="connsiteY3" fmla="*/ 1539240 h 1539240"/>
                <a:gd name="connsiteX4" fmla="*/ 0 w 2819400"/>
                <a:gd name="connsiteY4" fmla="*/ 1508760 h 1539240"/>
                <a:gd name="connsiteX0" fmla="*/ 0 w 3057670"/>
                <a:gd name="connsiteY0" fmla="*/ 1871675 h 1902155"/>
                <a:gd name="connsiteX1" fmla="*/ 1447800 w 3057670"/>
                <a:gd name="connsiteY1" fmla="*/ 362915 h 1902155"/>
                <a:gd name="connsiteX2" fmla="*/ 3057670 w 3057670"/>
                <a:gd name="connsiteY2" fmla="*/ 0 h 1902155"/>
                <a:gd name="connsiteX3" fmla="*/ 2819400 w 3057670"/>
                <a:gd name="connsiteY3" fmla="*/ 1902155 h 1902155"/>
                <a:gd name="connsiteX4" fmla="*/ 0 w 3057670"/>
                <a:gd name="connsiteY4" fmla="*/ 1871675 h 1902155"/>
                <a:gd name="connsiteX0" fmla="*/ 0 w 3044546"/>
                <a:gd name="connsiteY0" fmla="*/ 1894180 h 1924660"/>
                <a:gd name="connsiteX1" fmla="*/ 1447800 w 3044546"/>
                <a:gd name="connsiteY1" fmla="*/ 385420 h 1924660"/>
                <a:gd name="connsiteX2" fmla="*/ 3044546 w 3044546"/>
                <a:gd name="connsiteY2" fmla="*/ 0 h 1924660"/>
                <a:gd name="connsiteX3" fmla="*/ 2819400 w 3044546"/>
                <a:gd name="connsiteY3" fmla="*/ 1924660 h 1924660"/>
                <a:gd name="connsiteX4" fmla="*/ 0 w 3044546"/>
                <a:gd name="connsiteY4" fmla="*/ 1894180 h 1924660"/>
                <a:gd name="connsiteX0" fmla="*/ 0 w 3044546"/>
                <a:gd name="connsiteY0" fmla="*/ 1894180 h 1913911"/>
                <a:gd name="connsiteX1" fmla="*/ 1447800 w 3044546"/>
                <a:gd name="connsiteY1" fmla="*/ 385420 h 1913911"/>
                <a:gd name="connsiteX2" fmla="*/ 3044546 w 3044546"/>
                <a:gd name="connsiteY2" fmla="*/ 0 h 1913911"/>
                <a:gd name="connsiteX3" fmla="*/ 2866413 w 3044546"/>
                <a:gd name="connsiteY3" fmla="*/ 1913911 h 1913911"/>
                <a:gd name="connsiteX4" fmla="*/ 0 w 3044546"/>
                <a:gd name="connsiteY4" fmla="*/ 1894180 h 191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4546" h="1913911">
                  <a:moveTo>
                    <a:pt x="0" y="1894180"/>
                  </a:moveTo>
                  <a:lnTo>
                    <a:pt x="1447800" y="385420"/>
                  </a:lnTo>
                  <a:lnTo>
                    <a:pt x="3044546" y="0"/>
                  </a:lnTo>
                  <a:lnTo>
                    <a:pt x="2866413" y="1913911"/>
                  </a:lnTo>
                  <a:lnTo>
                    <a:pt x="0" y="189418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966592" y="1736698"/>
              <a:ext cx="2381968" cy="1384538"/>
              <a:chOff x="1966592" y="1736698"/>
              <a:chExt cx="2381968" cy="1384538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 flipV="1">
                <a:off x="2860429" y="1736698"/>
                <a:ext cx="1488131" cy="306232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>
                <a:off x="4158409" y="1736700"/>
                <a:ext cx="158528" cy="1384536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 flipV="1">
                <a:off x="1966592" y="2946051"/>
                <a:ext cx="2350345" cy="13710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1966592" y="1736698"/>
                <a:ext cx="1471068" cy="1327892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3329046" y="2166106"/>
                    <a:ext cx="709233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71" name="TextBox 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29046" y="2166106"/>
                    <a:ext cx="709233" cy="58477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40256" y="4058858"/>
            <a:ext cx="8420972" cy="3203196"/>
          </a:xfrm>
          <a:noFill/>
        </p:spPr>
        <p:txBody>
          <a:bodyPr>
            <a:normAutofit/>
          </a:bodyPr>
          <a:lstStyle/>
          <a:p>
            <a:pPr marL="0" indent="0">
              <a:buSzPct val="120000"/>
              <a:buNone/>
            </a:pPr>
            <a:r>
              <a:rPr lang="en-US" dirty="0" smtClean="0">
                <a:solidFill>
                  <a:schemeClr val="tx1"/>
                </a:solidFill>
                <a:sym typeface="Mathematica1"/>
              </a:rPr>
              <a:t>Lattice Sub-Problems:</a:t>
            </a:r>
          </a:p>
          <a:p>
            <a:pPr marL="0" indent="0">
              <a:buSzPct val="120000"/>
              <a:buNone/>
            </a:pPr>
            <a:endParaRPr lang="en-US" dirty="0">
              <a:solidFill>
                <a:schemeClr val="tx1"/>
              </a:solidFill>
              <a:sym typeface="Mathematica1"/>
            </a:endParaRPr>
          </a:p>
          <a:p>
            <a:pPr marL="457200" indent="-457200">
              <a:buSzPct val="120000"/>
              <a:buFont typeface="Arial" pitchFamily="34" charset="0"/>
              <a:buAutoNum type="arabicPeriod"/>
            </a:pPr>
            <a:r>
              <a:rPr lang="en-US" dirty="0" smtClean="0">
                <a:solidFill>
                  <a:srgbClr val="FF0000"/>
                </a:solidFill>
                <a:sym typeface="Mathematica1"/>
              </a:rPr>
              <a:t>Heuristic Rounding:</a:t>
            </a:r>
            <a:r>
              <a:rPr lang="en-US" dirty="0" smtClean="0">
                <a:solidFill>
                  <a:schemeClr val="tx1"/>
                </a:solidFill>
                <a:sym typeface="Mathematica1"/>
              </a:rPr>
              <a:t> try to find integer point near center of feasible region (Approximate CVP)</a:t>
            </a:r>
          </a:p>
          <a:p>
            <a:pPr marL="457200" indent="-457200">
              <a:buSzPct val="120000"/>
              <a:buAutoNum type="arabicPeriod"/>
            </a:pPr>
            <a:r>
              <a:rPr lang="en-US" dirty="0" smtClean="0">
                <a:solidFill>
                  <a:srgbClr val="FF0000"/>
                </a:solidFill>
                <a:sym typeface="Mathematica1"/>
              </a:rPr>
              <a:t>Decompose IP</a:t>
            </a:r>
            <a:r>
              <a:rPr lang="en-US" dirty="0" smtClean="0">
                <a:solidFill>
                  <a:schemeClr val="tx1"/>
                </a:solidFill>
                <a:sym typeface="Mathematica1"/>
              </a:rPr>
              <a:t>: break up into lower dimensional slices (SVP)</a:t>
            </a:r>
          </a:p>
          <a:p>
            <a:pPr marL="457200" indent="-457200">
              <a:buSzPct val="120000"/>
              <a:buAutoNum type="arabicPeriod"/>
            </a:pPr>
            <a:endParaRPr lang="en-US" dirty="0" smtClean="0">
              <a:solidFill>
                <a:schemeClr val="tx1"/>
              </a:solidFill>
              <a:sym typeface="Mathematica1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410" y="1153690"/>
            <a:ext cx="8229600" cy="827567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 smtClean="0">
                <a:solidFill>
                  <a:srgbClr val="990099"/>
                </a:solidFill>
                <a:latin typeface="+mj-lt"/>
              </a:rPr>
              <a:t>1. Integer Programming Problem (IP):</a:t>
            </a:r>
            <a:endParaRPr lang="en-US" sz="3200" dirty="0">
              <a:solidFill>
                <a:srgbClr val="990099"/>
              </a:solidFill>
              <a:latin typeface="+mj-l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537533" y="1967382"/>
            <a:ext cx="2059431" cy="1802384"/>
            <a:chOff x="5434874" y="2457450"/>
            <a:chExt cx="2837600" cy="2839130"/>
          </a:xfrm>
        </p:grpSpPr>
        <p:sp>
          <p:nvSpPr>
            <p:cNvPr id="29" name="Oval 28"/>
            <p:cNvSpPr/>
            <p:nvPr/>
          </p:nvSpPr>
          <p:spPr>
            <a:xfrm>
              <a:off x="5434874" y="24574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436448" y="33718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434874" y="42862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434874" y="520065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564878" y="3157372"/>
                <a:ext cx="7374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78" y="3157372"/>
                <a:ext cx="73744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5194039" y="1961874"/>
            <a:ext cx="1394851" cy="1801539"/>
            <a:chOff x="6350570" y="2458781"/>
            <a:chExt cx="1921904" cy="2837799"/>
          </a:xfrm>
        </p:grpSpPr>
        <p:sp>
          <p:nvSpPr>
            <p:cNvPr id="40" name="Oval 39"/>
            <p:cNvSpPr/>
            <p:nvPr/>
          </p:nvSpPr>
          <p:spPr>
            <a:xfrm>
              <a:off x="6350570" y="24587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352144" y="33731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350570" y="42875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350570" y="5201981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7266266" y="24601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7267840" y="33745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7266266" y="42889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7266266" y="5203312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8179460" y="24619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8181034" y="33763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8179460" y="42907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8179460" y="5205140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2"/>
          <p:cNvSpPr txBox="1">
            <a:spLocks noChangeArrowheads="1"/>
          </p:cNvSpPr>
          <p:nvPr/>
        </p:nvSpPr>
        <p:spPr>
          <a:xfrm>
            <a:off x="87088" y="156478"/>
            <a:ext cx="9144000" cy="7511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Why General Norms?</a:t>
            </a:r>
            <a:endParaRPr lang="en-US" sz="32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959868" y="2460298"/>
                <a:ext cx="5106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990099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868" y="2460298"/>
                <a:ext cx="510653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4595822" y="2123351"/>
            <a:ext cx="2580740" cy="1036896"/>
            <a:chOff x="4595822" y="2123351"/>
            <a:chExt cx="2580740" cy="1036896"/>
          </a:xfrm>
        </p:grpSpPr>
        <p:cxnSp>
          <p:nvCxnSpPr>
            <p:cNvPr id="80" name="Straight Connector 79"/>
            <p:cNvCxnSpPr>
              <a:stCxn id="64" idx="6"/>
            </p:cNvCxnSpPr>
            <p:nvPr/>
          </p:nvCxnSpPr>
          <p:spPr>
            <a:xfrm>
              <a:off x="4596964" y="2579752"/>
              <a:ext cx="2579598" cy="81"/>
            </a:xfrm>
            <a:prstGeom prst="line">
              <a:avLst/>
            </a:prstGeom>
            <a:ln w="28575"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65" idx="6"/>
            </p:cNvCxnSpPr>
            <p:nvPr/>
          </p:nvCxnSpPr>
          <p:spPr>
            <a:xfrm flipV="1">
              <a:off x="4595822" y="3155583"/>
              <a:ext cx="2580734" cy="4664"/>
            </a:xfrm>
            <a:prstGeom prst="line">
              <a:avLst/>
            </a:prstGeom>
            <a:ln w="28575">
              <a:solidFill>
                <a:srgbClr val="99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6781599" y="2578425"/>
              <a:ext cx="271961" cy="315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4791577" y="3154406"/>
              <a:ext cx="135980" cy="508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4961295" y="2123351"/>
              <a:ext cx="16562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 </a:t>
              </a:r>
              <a:r>
                <a:rPr lang="en-US" sz="2000" dirty="0" err="1" smtClean="0"/>
                <a:t>subproblems</a:t>
              </a:r>
              <a:endParaRPr lang="en-US" sz="2000" dirty="0"/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>
              <a:off x="5789407" y="2483575"/>
              <a:ext cx="1128172" cy="8658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H="1">
              <a:off x="4859568" y="2483575"/>
              <a:ext cx="929840" cy="6464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714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8" y="156478"/>
            <a:ext cx="9144000" cy="75111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Why General Norms?</a:t>
            </a:r>
            <a:endParaRPr lang="en-US" sz="32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5689" y="1233382"/>
                <a:ext cx="8963247" cy="5582092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en-US" sz="2800" dirty="0" smtClean="0">
                    <a:solidFill>
                      <a:srgbClr val="990099"/>
                    </a:solidFill>
                  </a:rPr>
                  <a:t>Diophantine Approximation: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∞</m:t>
                        </m:r>
                      </m:sub>
                    </m:sSub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00CC"/>
                    </a:solidFill>
                  </a:rPr>
                  <a:t>SVP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𝑧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𝑛𝑥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∞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</m:e>
                      <m:sup>
                        <m:box>
                          <m:box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type m:val="lin"/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box>
                      </m:sup>
                    </m:sSup>
                  </m:oMath>
                </a14:m>
                <a:r>
                  <a:rPr lang="en-US" sz="2800" b="0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US" b="0" dirty="0" smtClean="0">
                    <a:solidFill>
                      <a:schemeClr val="bg2">
                        <a:lumMod val="50000"/>
                      </a:schemeClr>
                    </a:solidFill>
                  </a:rPr>
                  <a:t>[FT 87]</a:t>
                </a:r>
                <a:br>
                  <a:rPr lang="en-US" b="0" dirty="0" smtClean="0">
                    <a:solidFill>
                      <a:schemeClr val="bg2">
                        <a:lumMod val="50000"/>
                      </a:schemeClr>
                    </a:solidFill>
                  </a:rPr>
                </a:br>
                <a:endParaRPr lang="en-US" sz="2800" b="0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514350" indent="-514350">
                  <a:buFont typeface="Arial" pitchFamily="34" charset="0"/>
                  <a:buAutoNum type="arabicPeriod" startAt="2"/>
                </a:pPr>
                <a:r>
                  <a:rPr lang="en-US" sz="2800" dirty="0" smtClean="0">
                    <a:solidFill>
                      <a:srgbClr val="990099"/>
                    </a:solidFill>
                  </a:rPr>
                  <a:t>Machine </a:t>
                </a:r>
                <a:r>
                  <a:rPr lang="en-US" sz="2800" dirty="0">
                    <a:solidFill>
                      <a:srgbClr val="990099"/>
                    </a:solidFill>
                  </a:rPr>
                  <a:t>efficient polynomial approximation: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∞</m:t>
                        </m:r>
                      </m:sub>
                    </m:sSub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CC"/>
                    </a:solidFill>
                  </a:rPr>
                  <a:t>CVP</a:t>
                </a:r>
                <a:br>
                  <a:rPr lang="en-US" sz="2800" dirty="0">
                    <a:solidFill>
                      <a:srgbClr val="0000CC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Find best polynomial approx. with small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coeff</a:t>
                </a:r>
                <a:r>
                  <a:rPr lang="en-US" sz="2800" dirty="0">
                    <a:solidFill>
                      <a:schemeClr val="tx1"/>
                    </a:solidFill>
                  </a:rPr>
                  <a:t>. </a:t>
                </a: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[BMT 06</a:t>
                </a: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</a:rPr>
                  <a:t>]</a:t>
                </a:r>
                <a:endParaRPr lang="en-US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0,1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ℝ</m:t>
                    </m:r>
                  </m:oMath>
                </a14:m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      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Goal: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output degree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polynomial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sup>
                    </m:sSub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ℤ</m:t>
                    </m:r>
                  </m:oMath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            minimizing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𝜖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[0,1]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|</m:t>
                        </m:r>
                      </m:e>
                    </m:func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689" y="1233382"/>
                <a:ext cx="8963247" cy="5582092"/>
              </a:xfrm>
              <a:blipFill rotWithShape="1">
                <a:blip r:embed="rId2"/>
                <a:stretch>
                  <a:fillRect l="-1429" t="-1092"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53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8" y="156478"/>
            <a:ext cx="9144000" cy="75111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Why General Norms?</a:t>
            </a:r>
            <a:endParaRPr lang="en-US" sz="32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5689" y="1233382"/>
                <a:ext cx="8963247" cy="5582092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en-US" sz="2800" dirty="0" smtClean="0">
                    <a:solidFill>
                      <a:srgbClr val="990099"/>
                    </a:solidFill>
                  </a:rPr>
                  <a:t>Diophantine Approximation: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∞</m:t>
                        </m:r>
                      </m:sub>
                    </m:sSub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00CC"/>
                    </a:solidFill>
                  </a:rPr>
                  <a:t>SVP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𝑧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𝑛𝑥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∞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</m:e>
                      <m:sup>
                        <m:box>
                          <m:box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type m:val="lin"/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box>
                      </m:sup>
                    </m:sSup>
                  </m:oMath>
                </a14:m>
                <a:r>
                  <a:rPr lang="en-US" sz="2800" b="0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US" b="0" dirty="0" smtClean="0">
                    <a:solidFill>
                      <a:schemeClr val="bg2">
                        <a:lumMod val="50000"/>
                      </a:schemeClr>
                    </a:solidFill>
                  </a:rPr>
                  <a:t>[FT 87]</a:t>
                </a:r>
                <a:br>
                  <a:rPr lang="en-US" b="0" dirty="0" smtClean="0">
                    <a:solidFill>
                      <a:schemeClr val="bg2">
                        <a:lumMod val="50000"/>
                      </a:schemeClr>
                    </a:solidFill>
                  </a:rPr>
                </a:br>
                <a:endParaRPr lang="en-US" sz="2800" b="0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514350" indent="-514350">
                  <a:buFont typeface="Arial" pitchFamily="34" charset="0"/>
                  <a:buAutoNum type="arabicPeriod" startAt="2"/>
                </a:pPr>
                <a:r>
                  <a:rPr lang="en-US" sz="2800" dirty="0" smtClean="0">
                    <a:solidFill>
                      <a:srgbClr val="990099"/>
                    </a:solidFill>
                  </a:rPr>
                  <a:t>Machine </a:t>
                </a:r>
                <a:r>
                  <a:rPr lang="en-US" sz="2800" dirty="0">
                    <a:solidFill>
                      <a:srgbClr val="990099"/>
                    </a:solidFill>
                  </a:rPr>
                  <a:t>efficient polynomial approximation: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∞</m:t>
                        </m:r>
                      </m:sub>
                    </m:sSub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CC"/>
                    </a:solidFill>
                  </a:rPr>
                  <a:t>CVP</a:t>
                </a:r>
                <a:br>
                  <a:rPr lang="en-US" sz="2800" dirty="0">
                    <a:solidFill>
                      <a:srgbClr val="0000CC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Find best polynomial approx. with small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coeff</a:t>
                </a:r>
                <a:r>
                  <a:rPr lang="en-US" sz="2800" dirty="0">
                    <a:solidFill>
                      <a:schemeClr val="tx1"/>
                    </a:solidFill>
                  </a:rPr>
                  <a:t>. </a:t>
                </a: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[BMT 06</a:t>
                </a: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</a:rPr>
                  <a:t>]</a:t>
                </a:r>
                <a:endParaRPr lang="en-US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0,1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ℝ</m:t>
                    </m:r>
                  </m:oMath>
                </a14:m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       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Alg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: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discretize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[0,1]</m:t>
                    </m:r>
                  </m:oMath>
                </a14:m>
                <a:r>
                  <a:rPr lang="en-US" sz="2800" b="0" dirty="0" smtClean="0">
                    <a:solidFill>
                      <a:schemeClr val="tx1"/>
                    </a:solidFill>
                  </a:rPr>
                  <a:t> to finite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b="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Minimize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⋯</m:t>
                                  </m:r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sup>
                                  </m:sSubSup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⋱</m:t>
                                  </m:r>
                                </m:e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⋯</m:t>
                                  </m:r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sup>
                                  </m:sSubSup>
                                </m:e>
                              </m:mr>
                            </m:m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box>
                                    <m:boxPr>
                                      <m:ctrlPr>
                                        <a:rPr lang="en-US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sz="28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8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28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8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8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box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box>
                                    <m:boxPr>
                                      <m:ctrlPr>
                                        <a:rPr lang="en-US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sz="28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8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28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8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8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box>
                                </m:e>
                              </m:mr>
                            </m:m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ℤ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689" y="1233382"/>
                <a:ext cx="8963247" cy="5582092"/>
              </a:xfrm>
              <a:blipFill rotWithShape="1">
                <a:blip r:embed="rId2"/>
                <a:stretch>
                  <a:fillRect l="-1429" t="-1092"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145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/>
          <p:cNvSpPr>
            <a:spLocks noChangeAspect="1"/>
          </p:cNvSpPr>
          <p:nvPr/>
        </p:nvSpPr>
        <p:spPr>
          <a:xfrm>
            <a:off x="4253082" y="4368818"/>
            <a:ext cx="3741472" cy="2013036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0025"/>
            <a:ext cx="8229600" cy="70485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Ellipsoids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 bwMode="auto">
              <a:xfrm>
                <a:off x="713788" y="1362763"/>
                <a:ext cx="7964387" cy="572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sz="2800" b="0" dirty="0" smtClean="0">
                    <a:solidFill>
                      <a:schemeClr val="tx1"/>
                    </a:solidFill>
                  </a:rPr>
                  <a:t>Ellipsoid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800" dirty="0" smtClean="0"/>
                  <a:t> is linear transformation of a ball .</a:t>
                </a: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3788" y="1362763"/>
                <a:ext cx="7964387" cy="572712"/>
              </a:xfrm>
              <a:prstGeom prst="rect">
                <a:avLst/>
              </a:prstGeom>
              <a:blipFill rotWithShape="1">
                <a:blip r:embed="rId2"/>
                <a:stretch>
                  <a:fillRect l="-1530" t="-9677" r="-77" b="-225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>
            <a:spLocks noChangeAspect="1"/>
          </p:cNvSpPr>
          <p:nvPr/>
        </p:nvSpPr>
        <p:spPr>
          <a:xfrm>
            <a:off x="2097788" y="2200368"/>
            <a:ext cx="891944" cy="891944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07399" y="2200368"/>
            <a:ext cx="1657786" cy="891944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005566" y="2646340"/>
            <a:ext cx="1695891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577244" y="2569092"/>
                <a:ext cx="4843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244" y="2569092"/>
                <a:ext cx="48430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230896" y="2374097"/>
                <a:ext cx="6977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896" y="2374097"/>
                <a:ext cx="69775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08202" y="2367734"/>
                <a:ext cx="5016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202" y="2367734"/>
                <a:ext cx="50167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3"/>
              <p:cNvSpPr txBox="1">
                <a:spLocks noChangeArrowheads="1"/>
              </p:cNvSpPr>
              <p:nvPr/>
            </p:nvSpPr>
            <p:spPr bwMode="auto">
              <a:xfrm>
                <a:off x="745149" y="3458982"/>
                <a:ext cx="7270695" cy="6026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≤1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for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2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5149" y="3458982"/>
                <a:ext cx="7270695" cy="6026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>
            <a:spLocks noChangeAspect="1"/>
          </p:cNvSpPr>
          <p:nvPr/>
        </p:nvSpPr>
        <p:spPr>
          <a:xfrm>
            <a:off x="5298801" y="4929364"/>
            <a:ext cx="1657786" cy="891944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290169" y="5113560"/>
                <a:ext cx="5016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169" y="5113560"/>
                <a:ext cx="501676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 Box 87"/>
              <p:cNvSpPr txBox="1">
                <a:spLocks noChangeArrowheads="1"/>
              </p:cNvSpPr>
              <p:nvPr/>
            </p:nvSpPr>
            <p:spPr bwMode="auto">
              <a:xfrm>
                <a:off x="5766934" y="5294901"/>
                <a:ext cx="46198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50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6934" y="5294901"/>
                <a:ext cx="461986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/>
          <p:cNvSpPr>
            <a:spLocks/>
          </p:cNvSpPr>
          <p:nvPr/>
        </p:nvSpPr>
        <p:spPr>
          <a:xfrm>
            <a:off x="6096386" y="5337371"/>
            <a:ext cx="54864" cy="5486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87"/>
              <p:cNvSpPr txBox="1">
                <a:spLocks noChangeArrowheads="1"/>
              </p:cNvSpPr>
              <p:nvPr/>
            </p:nvSpPr>
            <p:spPr bwMode="auto">
              <a:xfrm>
                <a:off x="7456425" y="4335171"/>
                <a:ext cx="46198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52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56425" y="4335171"/>
                <a:ext cx="461986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/>
          <p:cNvSpPr>
            <a:spLocks/>
          </p:cNvSpPr>
          <p:nvPr/>
        </p:nvSpPr>
        <p:spPr>
          <a:xfrm>
            <a:off x="7466116" y="4665128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321365" y="5123051"/>
                <a:ext cx="6667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𝑠𝐸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365" y="5123051"/>
                <a:ext cx="666786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3"/>
              <p:cNvSpPr txBox="1">
                <a:spLocks noChangeArrowheads="1"/>
              </p:cNvSpPr>
              <p:nvPr/>
            </p:nvSpPr>
            <p:spPr bwMode="auto">
              <a:xfrm>
                <a:off x="348859" y="4874640"/>
                <a:ext cx="3680876" cy="1395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𝐴𝑥</m:t>
                              </m:r>
                            </m:e>
                          </m:d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2800" b="0" dirty="0" smtClean="0"/>
              </a:p>
              <a:p>
                <a:pPr eaLnBrk="1" hangingPunct="1">
                  <a:buFontTx/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Ellipsoidal norm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.</a:t>
                </a:r>
                <a:r>
                  <a:rPr lang="en-US" sz="2800" dirty="0" smtClean="0"/>
                  <a:t> </a:t>
                </a:r>
              </a:p>
            </p:txBody>
          </p:sp>
        </mc:Choice>
        <mc:Fallback xmlns="">
          <p:sp>
            <p:nvSpPr>
              <p:cNvPr id="5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859" y="4874640"/>
                <a:ext cx="3680876" cy="1395075"/>
              </a:xfrm>
              <a:prstGeom prst="rect">
                <a:avLst/>
              </a:prstGeom>
              <a:blipFill rotWithShape="1">
                <a:blip r:embed="rId11"/>
                <a:stretch>
                  <a:fillRect l="-3311" r="-26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829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0" grpId="0"/>
      <p:bldP spid="21" grpId="0" animBg="1"/>
      <p:bldP spid="22" grpId="0"/>
      <p:bldP spid="50" grpId="0"/>
      <p:bldP spid="51" grpId="0" animBg="1"/>
      <p:bldP spid="52" grpId="0"/>
      <p:bldP spid="53" grpId="0" animBg="1"/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/>
          <p:cNvSpPr>
            <a:spLocks noChangeAspect="1"/>
          </p:cNvSpPr>
          <p:nvPr/>
        </p:nvSpPr>
        <p:spPr>
          <a:xfrm>
            <a:off x="2618112" y="3682943"/>
            <a:ext cx="3611866" cy="1943304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utoShape 90"/>
          <p:cNvSpPr>
            <a:spLocks noChangeAspect="1" noChangeArrowheads="1"/>
          </p:cNvSpPr>
          <p:nvPr/>
        </p:nvSpPr>
        <p:spPr bwMode="auto">
          <a:xfrm rot="21227457">
            <a:off x="2641901" y="3977881"/>
            <a:ext cx="3562816" cy="1374160"/>
          </a:xfrm>
          <a:prstGeom prst="hexagon">
            <a:avLst>
              <a:gd name="adj" fmla="val 64818"/>
              <a:gd name="vf" fmla="val 115470"/>
            </a:avLst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0025"/>
            <a:ext cx="8229600" cy="70485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Ellipsoids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 bwMode="auto">
              <a:xfrm>
                <a:off x="713788" y="1362762"/>
                <a:ext cx="7964387" cy="19226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Theorem [John `48]:</a:t>
                </a:r>
                <a:r>
                  <a:rPr lang="en-US" sz="2800" dirty="0" smtClean="0"/>
                  <a:t> Any symmetric convex body </a:t>
                </a:r>
                <a:r>
                  <a:rPr lang="en-US" sz="2800" i="1" dirty="0" smtClean="0">
                    <a:latin typeface="Cambria Math"/>
                  </a:rPr>
                  <a:t/>
                </a:r>
                <a:br>
                  <a:rPr lang="en-US" sz="280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𝐾</m:t>
                    </m:r>
                    <m:r>
                      <a:rPr lang="en-US" sz="2800" b="0" i="1" dirty="0" smtClean="0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dirty="0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 can be approximated by ellipsoid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sz="2800" dirty="0" smtClean="0"/>
                  <a:t> satisfying</a:t>
                </a: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𝐸</m:t>
                      </m:r>
                      <m:r>
                        <a:rPr lang="en-US" sz="2800" b="0" i="1" smtClean="0">
                          <a:latin typeface="Cambria Math"/>
                        </a:rPr>
                        <m:t>⊆</m:t>
                      </m:r>
                      <m:r>
                        <a:rPr lang="en-US" sz="2800" b="0" i="1" smtClean="0">
                          <a:latin typeface="Cambria Math"/>
                        </a:rPr>
                        <m:t>𝐾</m:t>
                      </m:r>
                      <m:r>
                        <a:rPr lang="en-US" sz="2800" b="0" i="1" smtClean="0">
                          <a:latin typeface="Cambria Math"/>
                        </a:rPr>
                        <m:t>⊆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e>
                      </m:rad>
                      <m:r>
                        <a:rPr lang="en-US" sz="28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3788" y="1362762"/>
                <a:ext cx="7964387" cy="1922698"/>
              </a:xfrm>
              <a:prstGeom prst="rect">
                <a:avLst/>
              </a:prstGeom>
              <a:blipFill rotWithShape="1">
                <a:blip r:embed="rId2"/>
                <a:stretch>
                  <a:fillRect l="-1530" t="-28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>
            <a:spLocks noChangeAspect="1"/>
          </p:cNvSpPr>
          <p:nvPr/>
        </p:nvSpPr>
        <p:spPr>
          <a:xfrm>
            <a:off x="3158199" y="3984457"/>
            <a:ext cx="2530220" cy="136134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585784" y="4403352"/>
                <a:ext cx="5016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784" y="4403352"/>
                <a:ext cx="50167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 Box 87"/>
              <p:cNvSpPr txBox="1">
                <a:spLocks noChangeArrowheads="1"/>
              </p:cNvSpPr>
              <p:nvPr/>
            </p:nvSpPr>
            <p:spPr bwMode="auto">
              <a:xfrm>
                <a:off x="4062549" y="4584693"/>
                <a:ext cx="46198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50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2549" y="4584693"/>
                <a:ext cx="46198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/>
          <p:cNvSpPr>
            <a:spLocks/>
          </p:cNvSpPr>
          <p:nvPr/>
        </p:nvSpPr>
        <p:spPr>
          <a:xfrm>
            <a:off x="4392001" y="4627163"/>
            <a:ext cx="54864" cy="5486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268580" y="4056663"/>
                <a:ext cx="950453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𝑛</m:t>
                          </m:r>
                        </m:e>
                      </m:rad>
                      <m:r>
                        <a:rPr lang="en-US" sz="2800" b="0" i="1" dirty="0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580" y="4056663"/>
                <a:ext cx="950453" cy="5280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598691" y="4253288"/>
                <a:ext cx="5241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691" y="4253288"/>
                <a:ext cx="524181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33893" y="5866411"/>
                <a:ext cx="7026282" cy="8351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General norm problems become “interesting” when </a:t>
                </a:r>
                <a:br>
                  <a:rPr lang="en-US" sz="2400" dirty="0" smtClean="0">
                    <a:solidFill>
                      <a:srgbClr val="FF0000"/>
                    </a:solidFill>
                  </a:rPr>
                </a:br>
                <a:r>
                  <a:rPr lang="en-US" sz="2400" dirty="0" smtClean="0">
                    <a:solidFill>
                      <a:srgbClr val="FF0000"/>
                    </a:solidFill>
                  </a:rPr>
                  <a:t>approximation factor is much less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than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893" y="5866411"/>
                <a:ext cx="7026282" cy="835100"/>
              </a:xfrm>
              <a:prstGeom prst="rect">
                <a:avLst/>
              </a:prstGeom>
              <a:blipFill rotWithShape="1">
                <a:blip r:embed="rId7"/>
                <a:stretch>
                  <a:fillRect l="-1389" t="-5839" r="-347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91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1" grpId="0" animBg="1"/>
      <p:bldP spid="22" grpId="0"/>
      <p:bldP spid="55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78466" y="295424"/>
                <a:ext cx="8229600" cy="612103"/>
              </a:xfrm>
            </p:spPr>
            <p:txBody>
              <a:bodyPr/>
              <a:lstStyle/>
              <a:p>
                <a:r>
                  <a:rPr lang="en-US" sz="4400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SVP &amp; CVP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 norm</a:t>
                </a:r>
                <a:endParaRPr lang="en-US" sz="4400" dirty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78466" y="295424"/>
                <a:ext cx="8229600" cy="612103"/>
              </a:xfrm>
              <a:blipFill rotWithShape="1">
                <a:blip r:embed="rId2"/>
                <a:stretch>
                  <a:fillRect t="-52475" b="-53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4228418"/>
                  </p:ext>
                </p:extLst>
              </p:nvPr>
            </p:nvGraphicFramePr>
            <p:xfrm>
              <a:off x="233926" y="1484668"/>
              <a:ext cx="8686791" cy="404572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32287"/>
                    <a:gridCol w="880277"/>
                    <a:gridCol w="925632"/>
                    <a:gridCol w="1182048"/>
                    <a:gridCol w="1149213"/>
                    <a:gridCol w="952207"/>
                    <a:gridCol w="2065127"/>
                  </a:tblGrid>
                  <a:tr h="4163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Method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Prob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Apx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Time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Space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Rand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Authors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</a:tr>
                  <a:tr h="725187">
                    <a:tc row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aseline="0" dirty="0" smtClean="0">
                              <a:latin typeface="+mn-lt"/>
                            </a:rPr>
                            <a:t>Basis Reduction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SVP &amp; CVP</a:t>
                          </a:r>
                          <a:endParaRPr lang="en-US" sz="2000" baseline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 b="0" i="0" dirty="0" smtClean="0">
                                    <a:latin typeface="Cambria Math"/>
                                  </a:rPr>
                                  <m:t>p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i="0" dirty="0" smtClean="0">
                                    <a:latin typeface="Cambria Math"/>
                                  </a:rPr>
                                  <m:t>oly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 b="0" i="0" dirty="0" smtClean="0">
                                    <a:latin typeface="Cambria Math"/>
                                  </a:rPr>
                                  <m:t>p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i="0" dirty="0" smtClean="0">
                                    <a:latin typeface="Cambria Math"/>
                                  </a:rPr>
                                  <m:t>oly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LLL 83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, Bab 86, </a:t>
                          </a:r>
                          <a:br>
                            <a:rPr lang="en-US" sz="2000" baseline="0" dirty="0" smtClean="0">
                              <a:latin typeface="+mn-lt"/>
                            </a:rPr>
                          </a:br>
                          <a:r>
                            <a:rPr lang="en-US" sz="2000" baseline="0" dirty="0" err="1" smtClean="0">
                              <a:latin typeface="+mn-lt"/>
                            </a:rPr>
                            <a:t>Sch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87, …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725187">
                    <a:tc vMerge="1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SVP &amp; CVP</a:t>
                          </a:r>
                          <a:endParaRPr lang="en-US" sz="2000" baseline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baseline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/2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 b="0" i="0" dirty="0" smtClean="0">
                                    <a:latin typeface="Cambria Math"/>
                                  </a:rPr>
                                  <m:t>p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i="0" dirty="0" smtClean="0">
                                    <a:latin typeface="Cambria Math"/>
                                  </a:rPr>
                                  <m:t>oly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err="1" smtClean="0">
                              <a:latin typeface="+mn-lt"/>
                            </a:rPr>
                            <a:t>Kan</a:t>
                          </a:r>
                          <a:r>
                            <a:rPr lang="en-US" sz="2000" dirty="0" smtClean="0">
                              <a:latin typeface="+mn-lt"/>
                            </a:rPr>
                            <a:t> 87,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Hel 86, </a:t>
                          </a:r>
                          <a:br>
                            <a:rPr lang="en-US" sz="2000" baseline="0" dirty="0" smtClean="0">
                              <a:latin typeface="+mn-lt"/>
                            </a:rPr>
                          </a:br>
                          <a:r>
                            <a:rPr lang="en-US" sz="2000" baseline="0" dirty="0" err="1" smtClean="0">
                              <a:latin typeface="+mn-lt"/>
                            </a:rPr>
                            <a:t>Blo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00, HS 08,…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542749"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 smtClean="0">
                              <a:latin typeface="+mn-lt"/>
                            </a:rPr>
                            <a:t>Randomized Sieve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SVP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AKS 00, BN 07, </a:t>
                          </a:r>
                          <a:br>
                            <a:rPr lang="en-US" sz="2000" dirty="0" smtClean="0">
                              <a:latin typeface="+mn-lt"/>
                            </a:rPr>
                          </a:br>
                          <a:r>
                            <a:rPr lang="en-US" sz="2000" dirty="0" smtClean="0">
                              <a:latin typeface="+mn-lt"/>
                            </a:rPr>
                            <a:t>MV 10a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95423">
                    <a:tc vMerge="1">
                      <a:txBody>
                        <a:bodyPr/>
                        <a:lstStyle/>
                        <a:p>
                          <a:pPr algn="l"/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CVP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sSup>
                                      <m:sSupPr>
                                        <m:ctrlPr>
                                          <a:rPr lang="en-US" sz="20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𝜖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𝑂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box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sSup>
                                      <m:sSupPr>
                                        <m:ctrlPr>
                                          <a:rPr lang="en-US" sz="20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𝜖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𝑂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box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sSup>
                                      <m:sSupPr>
                                        <m:ctrlPr>
                                          <a:rPr lang="en-US" sz="20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𝜖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𝑂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box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AKS 01, BN 07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88250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aseline="0" dirty="0" err="1" smtClean="0">
                              <a:latin typeface="+mn-lt"/>
                            </a:rPr>
                            <a:t>Voronoi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Cell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aseline="0" dirty="0" smtClean="0">
                              <a:latin typeface="+mn-lt"/>
                            </a:rPr>
                            <a:t>SVP &amp; CVP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baseline="0" dirty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MV 10b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4228418"/>
                  </p:ext>
                </p:extLst>
              </p:nvPr>
            </p:nvGraphicFramePr>
            <p:xfrm>
              <a:off x="233926" y="1484668"/>
              <a:ext cx="8686791" cy="404572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32287"/>
                    <a:gridCol w="880277"/>
                    <a:gridCol w="925632"/>
                    <a:gridCol w="1182048"/>
                    <a:gridCol w="1149213"/>
                    <a:gridCol w="952207"/>
                    <a:gridCol w="2065127"/>
                  </a:tblGrid>
                  <a:tr h="4163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Method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Prob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Apx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Time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Space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Rand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Authors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</a:tr>
                  <a:tr h="725187">
                    <a:tc row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aseline="0" dirty="0" smtClean="0">
                              <a:latin typeface="+mn-lt"/>
                            </a:rPr>
                            <a:t>Basis Reduction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SVP &amp; CVP</a:t>
                          </a:r>
                          <a:endParaRPr lang="en-US" sz="2000" baseline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60526" t="-61345" r="-577632" b="-402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82474" t="-61345" r="-352577" b="-402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94681" t="-61345" r="-263830" b="-402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596154" t="-61345" r="-217949" b="-402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LLL 83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, Bab 86, </a:t>
                          </a:r>
                          <a:br>
                            <a:rPr lang="en-US" sz="2000" baseline="0" dirty="0" smtClean="0">
                              <a:latin typeface="+mn-lt"/>
                            </a:rPr>
                          </a:br>
                          <a:r>
                            <a:rPr lang="en-US" sz="2000" baseline="0" dirty="0" err="1" smtClean="0">
                              <a:latin typeface="+mn-lt"/>
                            </a:rPr>
                            <a:t>Sch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87, …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725187">
                    <a:tc vMerge="1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SVP &amp; CVP</a:t>
                          </a:r>
                          <a:endParaRPr lang="en-US" sz="2000" baseline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60526" t="-161345" r="-577632" b="-302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82474" t="-161345" r="-352577" b="-302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94681" t="-161345" r="-263830" b="-302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596154" t="-161345" r="-217949" b="-302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err="1" smtClean="0">
                              <a:latin typeface="+mn-lt"/>
                            </a:rPr>
                            <a:t>Kan</a:t>
                          </a:r>
                          <a:r>
                            <a:rPr lang="en-US" sz="2000" dirty="0" smtClean="0">
                              <a:latin typeface="+mn-lt"/>
                            </a:rPr>
                            <a:t> 87,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Hel 86, </a:t>
                          </a:r>
                          <a:br>
                            <a:rPr lang="en-US" sz="2000" baseline="0" dirty="0" smtClean="0">
                              <a:latin typeface="+mn-lt"/>
                            </a:rPr>
                          </a:br>
                          <a:r>
                            <a:rPr lang="en-US" sz="2000" baseline="0" dirty="0" err="1" smtClean="0">
                              <a:latin typeface="+mn-lt"/>
                            </a:rPr>
                            <a:t>Blo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00, HS 08,…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701040"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 smtClean="0">
                              <a:latin typeface="+mn-lt"/>
                            </a:rPr>
                            <a:t>Randomized Sieve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SVP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60526" t="-270435" r="-577632" b="-2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82474" t="-270435" r="-352577" b="-2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94681" t="-270435" r="-263830" b="-2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596154" t="-270435" r="-217949" b="-2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AKS 00, BN 07, </a:t>
                          </a:r>
                          <a:br>
                            <a:rPr lang="en-US" sz="2000" dirty="0" smtClean="0">
                              <a:latin typeface="+mn-lt"/>
                            </a:rPr>
                          </a:br>
                          <a:r>
                            <a:rPr lang="en-US" sz="2000" dirty="0" smtClean="0">
                              <a:latin typeface="+mn-lt"/>
                            </a:rPr>
                            <a:t>MV 10a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95423">
                    <a:tc vMerge="1">
                      <a:txBody>
                        <a:bodyPr/>
                        <a:lstStyle/>
                        <a:p>
                          <a:pPr algn="l"/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CVP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60526" t="-439175" r="-577632" b="-1525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82474" t="-439175" r="-352577" b="-1525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94681" t="-439175" r="-263830" b="-1525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596154" t="-439175" r="-217949" b="-1525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AKS 01, BN 07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88250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aseline="0" dirty="0" err="1" smtClean="0">
                              <a:latin typeface="+mn-lt"/>
                            </a:rPr>
                            <a:t>Voronoi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Cell</a:t>
                          </a:r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aseline="0" dirty="0" smtClean="0">
                              <a:latin typeface="+mn-lt"/>
                            </a:rPr>
                            <a:t>SVP &amp; CVP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60526" t="-360690" r="-577632" b="-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82474" t="-360690" r="-352577" b="-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94681" t="-360690" r="-263830" b="-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596154" t="-360690" r="-217949" b="-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MV 10b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0998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78466" y="295424"/>
                <a:ext cx="8229600" cy="612103"/>
              </a:xfrm>
            </p:spPr>
            <p:txBody>
              <a:bodyPr/>
              <a:lstStyle/>
              <a:p>
                <a:r>
                  <a:rPr lang="en-US" sz="4400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SVP &amp; CVP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 norm</a:t>
                </a:r>
                <a:endParaRPr lang="en-US" sz="4400" dirty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78466" y="295424"/>
                <a:ext cx="8229600" cy="612103"/>
              </a:xfrm>
              <a:blipFill rotWithShape="1">
                <a:blip r:embed="rId2"/>
                <a:stretch>
                  <a:fillRect t="-52475" b="-53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3283723"/>
                  </p:ext>
                </p:extLst>
              </p:nvPr>
            </p:nvGraphicFramePr>
            <p:xfrm>
              <a:off x="233926" y="1484668"/>
              <a:ext cx="8686791" cy="404572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32287"/>
                    <a:gridCol w="880277"/>
                    <a:gridCol w="925632"/>
                    <a:gridCol w="1182048"/>
                    <a:gridCol w="1149213"/>
                    <a:gridCol w="952207"/>
                    <a:gridCol w="2065127"/>
                  </a:tblGrid>
                  <a:tr h="4163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Method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Prob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Apx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Time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Space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Rand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Authors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</a:tr>
                  <a:tr h="725187">
                    <a:tc row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aseline="0" dirty="0" smtClean="0">
                              <a:latin typeface="+mn-lt"/>
                            </a:rPr>
                            <a:t>Basis Reduction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SVP &amp; CVP</a:t>
                          </a:r>
                          <a:endParaRPr lang="en-US" sz="2000" baseline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 b="0" i="0" dirty="0" smtClean="0">
                                    <a:latin typeface="Cambria Math"/>
                                  </a:rPr>
                                  <m:t>p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i="0" dirty="0" smtClean="0">
                                    <a:latin typeface="Cambria Math"/>
                                  </a:rPr>
                                  <m:t>oly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 b="0" i="0" dirty="0" smtClean="0">
                                    <a:latin typeface="Cambria Math"/>
                                  </a:rPr>
                                  <m:t>p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i="0" dirty="0" smtClean="0">
                                    <a:latin typeface="Cambria Math"/>
                                  </a:rPr>
                                  <m:t>oly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LLL 83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, Bab 86, </a:t>
                          </a:r>
                          <a:br>
                            <a:rPr lang="en-US" sz="2000" baseline="0" dirty="0" smtClean="0">
                              <a:latin typeface="+mn-lt"/>
                            </a:rPr>
                          </a:br>
                          <a:r>
                            <a:rPr lang="en-US" sz="2000" baseline="0" dirty="0" err="1" smtClean="0">
                              <a:latin typeface="+mn-lt"/>
                            </a:rPr>
                            <a:t>Sch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87, …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725187">
                    <a:tc vMerge="1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SVP &amp; CVP</a:t>
                          </a:r>
                          <a:endParaRPr lang="en-US" sz="2000" baseline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baseline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/2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 b="0" i="0" dirty="0" smtClean="0">
                                    <a:latin typeface="Cambria Math"/>
                                  </a:rPr>
                                  <m:t>p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i="0" dirty="0" smtClean="0">
                                    <a:latin typeface="Cambria Math"/>
                                  </a:rPr>
                                  <m:t>oly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err="1" smtClean="0">
                              <a:latin typeface="+mn-lt"/>
                            </a:rPr>
                            <a:t>Kan</a:t>
                          </a:r>
                          <a:r>
                            <a:rPr lang="en-US" sz="2000" dirty="0" smtClean="0">
                              <a:latin typeface="+mn-lt"/>
                            </a:rPr>
                            <a:t> 87,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Hel 86, </a:t>
                          </a:r>
                          <a:br>
                            <a:rPr lang="en-US" sz="2000" baseline="0" dirty="0" smtClean="0">
                              <a:latin typeface="+mn-lt"/>
                            </a:rPr>
                          </a:br>
                          <a:r>
                            <a:rPr lang="en-US" sz="2000" baseline="0" dirty="0" err="1" smtClean="0">
                              <a:latin typeface="+mn-lt"/>
                            </a:rPr>
                            <a:t>Blo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00, HS 08,…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542749"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 smtClean="0">
                              <a:latin typeface="+mn-lt"/>
                            </a:rPr>
                            <a:t>Randomized Sieve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SVP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AKS 00, BN 07, </a:t>
                          </a:r>
                          <a:br>
                            <a:rPr lang="en-US" sz="2000" dirty="0" smtClean="0">
                              <a:latin typeface="+mn-lt"/>
                            </a:rPr>
                          </a:br>
                          <a:r>
                            <a:rPr lang="en-US" sz="2000" dirty="0" smtClean="0">
                              <a:latin typeface="+mn-lt"/>
                            </a:rPr>
                            <a:t>MV 10a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95423">
                    <a:tc vMerge="1">
                      <a:txBody>
                        <a:bodyPr/>
                        <a:lstStyle/>
                        <a:p>
                          <a:pPr algn="l"/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CVP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sSup>
                                      <m:sSupPr>
                                        <m:ctrlPr>
                                          <a:rPr lang="en-US" sz="20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𝜖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𝑂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box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sSup>
                                      <m:sSupPr>
                                        <m:ctrlPr>
                                          <a:rPr lang="en-US" sz="20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𝜖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𝑂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box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sSup>
                                      <m:sSupPr>
                                        <m:ctrlPr>
                                          <a:rPr lang="en-US" sz="20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𝜖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𝑂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box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AKS 01, BN 07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88250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aseline="0" dirty="0" err="1" smtClean="0">
                              <a:latin typeface="+mn-lt"/>
                            </a:rPr>
                            <a:t>Voronoi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Cell</a:t>
                          </a: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aseline="0" dirty="0" smtClean="0">
                              <a:latin typeface="+mn-lt"/>
                            </a:rPr>
                            <a:t>SVP &amp; CVP</a:t>
                          </a: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baseline="0" dirty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MV 10b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3283723"/>
                  </p:ext>
                </p:extLst>
              </p:nvPr>
            </p:nvGraphicFramePr>
            <p:xfrm>
              <a:off x="233926" y="1484668"/>
              <a:ext cx="8686791" cy="404572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32287"/>
                    <a:gridCol w="880277"/>
                    <a:gridCol w="925632"/>
                    <a:gridCol w="1182048"/>
                    <a:gridCol w="1149213"/>
                    <a:gridCol w="952207"/>
                    <a:gridCol w="2065127"/>
                  </a:tblGrid>
                  <a:tr h="4163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Method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Prob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Apx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Time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Space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Rand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Authors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</a:tr>
                  <a:tr h="725187">
                    <a:tc row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aseline="0" dirty="0" smtClean="0">
                              <a:latin typeface="+mn-lt"/>
                            </a:rPr>
                            <a:t>Basis Reduction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SVP &amp; CVP</a:t>
                          </a:r>
                          <a:endParaRPr lang="en-US" sz="2000" baseline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60526" t="-61345" r="-577632" b="-402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82474" t="-61345" r="-352577" b="-402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94681" t="-61345" r="-263830" b="-402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596154" t="-61345" r="-217949" b="-402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LLL 83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, Bab 86, </a:t>
                          </a:r>
                          <a:br>
                            <a:rPr lang="en-US" sz="2000" baseline="0" dirty="0" smtClean="0">
                              <a:latin typeface="+mn-lt"/>
                            </a:rPr>
                          </a:br>
                          <a:r>
                            <a:rPr lang="en-US" sz="2000" baseline="0" dirty="0" err="1" smtClean="0">
                              <a:latin typeface="+mn-lt"/>
                            </a:rPr>
                            <a:t>Sch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87, …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725187">
                    <a:tc vMerge="1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SVP &amp; CVP</a:t>
                          </a:r>
                          <a:endParaRPr lang="en-US" sz="2000" baseline="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60526" t="-161345" r="-577632" b="-302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82474" t="-161345" r="-352577" b="-302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94681" t="-161345" r="-263830" b="-302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596154" t="-161345" r="-217949" b="-302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err="1" smtClean="0">
                              <a:latin typeface="+mn-lt"/>
                            </a:rPr>
                            <a:t>Kan</a:t>
                          </a:r>
                          <a:r>
                            <a:rPr lang="en-US" sz="2000" dirty="0" smtClean="0">
                              <a:latin typeface="+mn-lt"/>
                            </a:rPr>
                            <a:t> 87,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Hel 86, </a:t>
                          </a:r>
                          <a:br>
                            <a:rPr lang="en-US" sz="2000" baseline="0" dirty="0" smtClean="0">
                              <a:latin typeface="+mn-lt"/>
                            </a:rPr>
                          </a:br>
                          <a:r>
                            <a:rPr lang="en-US" sz="2000" baseline="0" dirty="0" err="1" smtClean="0">
                              <a:latin typeface="+mn-lt"/>
                            </a:rPr>
                            <a:t>Blo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00, HS 08,…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701040"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 smtClean="0">
                              <a:latin typeface="+mn-lt"/>
                            </a:rPr>
                            <a:t>Randomized Sieve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SVP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60526" t="-270435" r="-577632" b="-2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82474" t="-270435" r="-352577" b="-2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94681" t="-270435" r="-263830" b="-2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596154" t="-270435" r="-217949" b="-2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AKS 00, BN 07, </a:t>
                          </a:r>
                          <a:br>
                            <a:rPr lang="en-US" sz="2000" dirty="0" smtClean="0">
                              <a:latin typeface="+mn-lt"/>
                            </a:rPr>
                          </a:br>
                          <a:r>
                            <a:rPr lang="en-US" sz="2000" dirty="0" smtClean="0">
                              <a:latin typeface="+mn-lt"/>
                            </a:rPr>
                            <a:t>MV 10a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95423">
                    <a:tc vMerge="1">
                      <a:txBody>
                        <a:bodyPr/>
                        <a:lstStyle/>
                        <a:p>
                          <a:pPr algn="l"/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CVP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60526" t="-439175" r="-577632" b="-1525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82474" t="-439175" r="-352577" b="-1525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94681" t="-439175" r="-263830" b="-1525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596154" t="-439175" r="-217949" b="-1525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AKS 01, BN 07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88250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aseline="0" dirty="0" err="1" smtClean="0">
                              <a:latin typeface="+mn-lt"/>
                            </a:rPr>
                            <a:t>Voronoi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Cell</a:t>
                          </a: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aseline="0" dirty="0" smtClean="0">
                              <a:latin typeface="+mn-lt"/>
                            </a:rPr>
                            <a:t>SVP &amp; CVP</a:t>
                          </a: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60526" t="-360690" r="-577632" b="-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282474" t="-360690" r="-352577" b="-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94681" t="-360690" r="-263830" b="-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596154" t="-360690" r="-217949" b="-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MV 10b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8" name="Group 7"/>
          <p:cNvGrpSpPr/>
          <p:nvPr/>
        </p:nvGrpSpPr>
        <p:grpSpPr>
          <a:xfrm>
            <a:off x="4189228" y="5286375"/>
            <a:ext cx="3487479" cy="1033165"/>
            <a:chOff x="4189228" y="5286375"/>
            <a:chExt cx="3487479" cy="10331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4189228" y="5857875"/>
                  <a:ext cx="34874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Reduce to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poly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?</m:t>
                      </m:r>
                    </m:oMath>
                  </a14:m>
                  <a:r>
                    <a:rPr lang="en-US" sz="2000" dirty="0" smtClean="0"/>
                    <a:t> 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9228" y="5857875"/>
                  <a:ext cx="3487479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622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/>
            <p:nvPr/>
          </p:nvCxnSpPr>
          <p:spPr>
            <a:xfrm flipH="1" flipV="1">
              <a:off x="5400676" y="5286375"/>
              <a:ext cx="209549" cy="5715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066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3"/>
              <p:cNvSpPr txBox="1">
                <a:spLocks noChangeArrowheads="1"/>
              </p:cNvSpPr>
              <p:nvPr/>
            </p:nvSpPr>
            <p:spPr>
              <a:xfrm>
                <a:off x="97963" y="1050851"/>
                <a:ext cx="8953503" cy="49022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:endParaRPr lang="en-US" dirty="0" smtClean="0">
                  <a:solidFill>
                    <a:schemeClr val="tx1"/>
                  </a:solidFill>
                  <a:latin typeface="+mn-lt"/>
                </a:endParaRPr>
              </a:p>
              <a:p>
                <a:pPr marL="457200" indent="-457200">
                  <a:buAutoNum type="arabicPeriod"/>
                </a:pPr>
                <a:r>
                  <a:rPr lang="en-US" dirty="0" smtClean="0">
                    <a:solidFill>
                      <a:srgbClr val="990099"/>
                    </a:solidFill>
                    <a:latin typeface="+mn-lt"/>
                  </a:rPr>
                  <a:t>Norms, Lattices and Lattice Problems:</a:t>
                </a:r>
              </a:p>
              <a:p>
                <a:pPr marL="857250" lvl="1" indent="-457200">
                  <a:buFont typeface="+mj-lt"/>
                  <a:buAutoNum type="alphaLcParenR"/>
                </a:pPr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Shortest &amp; Closest Vector Problems (SVP / CVP).</a:t>
                </a:r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/>
                </a:r>
                <a:br>
                  <a:rPr lang="en-US" dirty="0" smtClean="0">
                    <a:solidFill>
                      <a:schemeClr val="tx1"/>
                    </a:solidFill>
                    <a:latin typeface="+mn-lt"/>
                  </a:rPr>
                </a:br>
                <a:endParaRPr lang="en-US" dirty="0" smtClean="0">
                  <a:solidFill>
                    <a:schemeClr val="tx1"/>
                  </a:solidFill>
                  <a:latin typeface="+mn-lt"/>
                </a:endParaRPr>
              </a:p>
              <a:p>
                <a:pPr marL="457200" indent="-457200">
                  <a:buAutoNum type="arabicPeriod"/>
                </a:pPr>
                <a:r>
                  <a:rPr lang="en-US" dirty="0" smtClean="0">
                    <a:solidFill>
                      <a:srgbClr val="990099"/>
                    </a:solidFill>
                    <a:latin typeface="+mn-lt"/>
                  </a:rPr>
                  <a:t>Overview of Algorithms for Lattice Problems:</a:t>
                </a:r>
              </a:p>
              <a:p>
                <a:pPr marL="857250" lvl="1" indent="-457200">
                  <a:buFont typeface="+mj-lt"/>
                  <a:buAutoNum type="alphaLcParenR"/>
                </a:pPr>
                <a:r>
                  <a:rPr lang="en-US" sz="2400" dirty="0" err="1" smtClean="0">
                    <a:solidFill>
                      <a:schemeClr val="tx1"/>
                    </a:solidFill>
                    <a:latin typeface="+mn-lt"/>
                  </a:rPr>
                  <a:t>Ajtai</a:t>
                </a:r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, Kumar,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+mn-lt"/>
                  </a:rPr>
                  <a:t>Sivakumar</a:t>
                </a:r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 (AKS) randomized sieve.</a:t>
                </a:r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/>
                </a:r>
                <a:br>
                  <a:rPr lang="en-US" dirty="0" smtClean="0">
                    <a:solidFill>
                      <a:schemeClr val="tx1"/>
                    </a:solidFill>
                    <a:latin typeface="+mn-lt"/>
                  </a:rPr>
                </a:br>
                <a:endParaRPr lang="en-US" dirty="0" smtClean="0">
                  <a:solidFill>
                    <a:schemeClr val="tx1"/>
                  </a:solidFill>
                  <a:latin typeface="+mn-lt"/>
                </a:endParaRPr>
              </a:p>
              <a:p>
                <a:pPr marL="457200" indent="-457200">
                  <a:buAutoNum type="arabicPeriod"/>
                </a:pPr>
                <a:r>
                  <a:rPr lang="en-US" dirty="0" smtClean="0">
                    <a:solidFill>
                      <a:srgbClr val="990099"/>
                    </a:solidFill>
                    <a:latin typeface="+mn-lt"/>
                  </a:rPr>
                  <a:t>Lattice Point Enumeration via Ellipsoid Covering (Older work):</a:t>
                </a:r>
              </a:p>
              <a:p>
                <a:pPr marL="857250" lvl="1" indent="-457200">
                  <a:buFont typeface="+mj-lt"/>
                  <a:buAutoNum type="alphaLcParenR"/>
                </a:pPr>
                <a:r>
                  <a:rPr lang="en-US" sz="2400" dirty="0" err="1" smtClean="0">
                    <a:solidFill>
                      <a:schemeClr val="tx1"/>
                    </a:solidFill>
                    <a:latin typeface="+mn-lt"/>
                  </a:rPr>
                  <a:t>Micciancio</a:t>
                </a:r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,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+mn-lt"/>
                  </a:rPr>
                  <a:t>Voulgaris</a:t>
                </a:r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 algorithm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 CVP. </a:t>
                </a:r>
              </a:p>
              <a:p>
                <a:pPr marL="857250" lvl="1" indent="-457200">
                  <a:buFont typeface="+mj-lt"/>
                  <a:buAutoNum type="alphaLcParenR"/>
                </a:pPr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SVP under general norms.</a:t>
                </a:r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/>
                </a:r>
                <a:br>
                  <a:rPr lang="en-US" dirty="0" smtClean="0">
                    <a:solidFill>
                      <a:schemeClr val="tx1"/>
                    </a:solidFill>
                    <a:latin typeface="+mn-lt"/>
                  </a:rPr>
                </a:br>
                <a:endParaRPr lang="en-US" dirty="0" smtClean="0">
                  <a:solidFill>
                    <a:schemeClr val="tx1"/>
                  </a:solidFill>
                  <a:latin typeface="+mn-lt"/>
                </a:endParaRPr>
              </a:p>
              <a:p>
                <a:pPr marL="457200" indent="-457200">
                  <a:buAutoNum type="arabicPeriod"/>
                </a:pPr>
                <a:r>
                  <a:rPr lang="en-US" dirty="0" smtClean="0">
                    <a:solidFill>
                      <a:srgbClr val="990099"/>
                    </a:solidFill>
                    <a:latin typeface="+mn-lt"/>
                  </a:rPr>
                  <a:t>Lattice </a:t>
                </a:r>
                <a:r>
                  <a:rPr lang="en-US" dirty="0" err="1" smtClean="0">
                    <a:solidFill>
                      <a:srgbClr val="990099"/>
                    </a:solidFill>
                    <a:latin typeface="+mn-lt"/>
                  </a:rPr>
                  <a:t>Sparsification</a:t>
                </a:r>
                <a:r>
                  <a:rPr lang="en-US" dirty="0" smtClean="0">
                    <a:solidFill>
                      <a:srgbClr val="990099"/>
                    </a:solidFill>
                    <a:latin typeface="+mn-lt"/>
                  </a:rPr>
                  <a:t> (New work):</a:t>
                </a:r>
              </a:p>
              <a:p>
                <a:pPr marL="857250" lvl="1" indent="-457200">
                  <a:buFont typeface="+mj-lt"/>
                  <a:buAutoNum type="alphaLcParenR"/>
                </a:pPr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Approximate CVP under general norms.</a:t>
                </a:r>
              </a:p>
            </p:txBody>
          </p:sp>
        </mc:Choice>
        <mc:Fallback xmlns="">
          <p:sp>
            <p:nvSpPr>
              <p:cNvPr id="2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63" y="1050851"/>
                <a:ext cx="8953503" cy="4902274"/>
              </a:xfrm>
              <a:prstGeom prst="rect">
                <a:avLst/>
              </a:prstGeom>
              <a:blipFill rotWithShape="1">
                <a:blip r:embed="rId2"/>
                <a:stretch>
                  <a:fillRect l="-1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823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429" y="302733"/>
            <a:ext cx="8229600" cy="612103"/>
          </a:xfrm>
        </p:spPr>
        <p:txBody>
          <a:bodyPr/>
          <a:lstStyle/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SVP &amp; CVP under General Norms</a:t>
            </a:r>
            <a:endParaRPr lang="en-US" sz="4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7359869"/>
                  </p:ext>
                </p:extLst>
              </p:nvPr>
            </p:nvGraphicFramePr>
            <p:xfrm>
              <a:off x="242333" y="1500742"/>
              <a:ext cx="8692117" cy="4423437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757917"/>
                    <a:gridCol w="857250"/>
                    <a:gridCol w="895350"/>
                    <a:gridCol w="981075"/>
                    <a:gridCol w="1085850"/>
                    <a:gridCol w="914400"/>
                    <a:gridCol w="1171575"/>
                    <a:gridCol w="1028700"/>
                  </a:tblGrid>
                  <a:tr h="466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Method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Prob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Norm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Apx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Time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Space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Rand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Authors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</a:tr>
                  <a:tr h="54274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Ellipsoidal norm approx.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SVP &amp; CVP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0" dirty="0" err="1" smtClean="0">
                              <a:latin typeface="+mn-lt"/>
                            </a:rPr>
                            <a:t>sym</a:t>
                          </a:r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000" i="1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MV 10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542749"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 smtClean="0">
                              <a:latin typeface="+mn-lt"/>
                            </a:rPr>
                            <a:t>Randomized Sieve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SVP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0" dirty="0" err="1" smtClean="0">
                              <a:latin typeface="+mn-lt"/>
                            </a:rPr>
                            <a:t>sym</a:t>
                          </a:r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BN 07, </a:t>
                          </a:r>
                          <a:br>
                            <a:rPr lang="en-US" sz="2000" dirty="0" smtClean="0">
                              <a:latin typeface="+mn-lt"/>
                            </a:rPr>
                          </a:br>
                          <a:r>
                            <a:rPr lang="en-US" sz="2000" dirty="0" smtClean="0">
                              <a:latin typeface="+mn-lt"/>
                            </a:rPr>
                            <a:t>AJ 09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95423">
                    <a:tc vMerge="1">
                      <a:txBody>
                        <a:bodyPr/>
                        <a:lstStyle/>
                        <a:p>
                          <a:pPr algn="l"/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CVP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sSup>
                                      <m:sSupPr>
                                        <m:ctrlPr>
                                          <a:rPr lang="en-US" sz="20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𝜖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𝑂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box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sSup>
                                      <m:sSupPr>
                                        <m:ctrlPr>
                                          <a:rPr lang="en-US" sz="20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𝜖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𝑂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box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sSup>
                                      <m:sSupPr>
                                        <m:ctrlPr>
                                          <a:rPr lang="en-US" sz="20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𝜖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𝑂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box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BN 07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95423">
                    <a:tc vMerge="1">
                      <a:txBody>
                        <a:bodyPr/>
                        <a:lstStyle/>
                        <a:p>
                          <a:pPr algn="l"/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CVP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b="0" i="0" baseline="0" smtClean="0">
                                    <a:latin typeface="Cambria Math"/>
                                  </a:rPr>
                                  <m:t>al</m:t>
                                </m:r>
                                <m:sSup>
                                  <m:sSupPr>
                                    <m:ctrlP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000" b="0" i="0" baseline="0" smtClean="0">
                                        <a:latin typeface="Cambria Math"/>
                                      </a:rPr>
                                      <m:t>l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en-US" sz="2000" b="0" i="0" baseline="0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sSup>
                                      <m:sSupPr>
                                        <m:ctrlPr>
                                          <a:rPr lang="en-US" sz="20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𝜖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𝑂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box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sSup>
                                      <m:sSupPr>
                                        <m:ctrlPr>
                                          <a:rPr lang="en-US" sz="20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𝜖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𝑂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box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sSup>
                                      <m:sSupPr>
                                        <m:ctrlPr>
                                          <a:rPr lang="en-US" sz="20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𝜖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𝑂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box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D 12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6258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aseline="0" dirty="0" smtClean="0">
                              <a:latin typeface="+mn-lt"/>
                            </a:rPr>
                            <a:t>Boosting</a:t>
                          </a:r>
                          <a:endParaRPr lang="en-US" sz="200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CVP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2000" b="0" i="1" baseline="0" smtClean="0">
                                        <a:latin typeface="Cambria Math"/>
                                        <a:ea typeface="Cambria Math"/>
                                      </a:rPr>
                                      <m:t>∞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sSup>
                                      <m:sSupPr>
                                        <m:ctrlPr>
                                          <a:rPr lang="en-US" sz="20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sz="20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2000" b="0" i="0" baseline="0" smtClean="0">
                                                    <a:latin typeface="Cambria Math"/>
                                                  </a:rPr>
                                                  <m:t>ln</m:t>
                                                </m:r>
                                              </m:fName>
                                              <m:e>
                                                <m:box>
                                                  <m:boxPr>
                                                    <m:ctrlPr>
                                                      <a:rPr lang="en-US" sz="2000" b="0" i="1" baseline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boxPr>
                                                  <m:e>
                                                    <m:argPr>
                                                      <m:argSz m:val="-1"/>
                                                    </m:argPr>
                                                    <m:f>
                                                      <m:fPr>
                                                        <m:ctrlPr>
                                                          <a:rPr lang="en-US" sz="2000" b="0" i="1" baseline="0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fPr>
                                                      <m:num>
                                                        <m:r>
                                                          <a:rPr lang="en-US" sz="2000" b="0" i="1" baseline="0" smtClean="0">
                                                            <a:latin typeface="Cambria Math"/>
                                                          </a:rPr>
                                                          <m:t>1</m:t>
                                                        </m:r>
                                                      </m:num>
                                                      <m:den>
                                                        <m:r>
                                                          <a:rPr lang="en-US" sz="2000" b="0" i="1" baseline="0" smtClean="0">
                                                            <a:latin typeface="Cambria Math"/>
                                                          </a:rPr>
                                                          <m:t>𝜖</m:t>
                                                        </m:r>
                                                      </m:den>
                                                    </m:f>
                                                  </m:e>
                                                </m:box>
                                              </m:e>
                                            </m:func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𝑂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box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en-US" sz="20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 b="0" i="0" baseline="0" smtClean="0">
                                                <a:latin typeface="Cambria Math"/>
                                              </a:rPr>
                                              <m:t>ln</m:t>
                                            </m:r>
                                          </m:fName>
                                          <m:e>
                                            <m:box>
                                              <m:boxPr>
                                                <m:ctrlPr>
                                                  <a:rPr lang="en-US" sz="20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boxPr>
                                              <m:e>
                                                <m:argPr>
                                                  <m:argSz m:val="-1"/>
                                                </m:argPr>
                                                <m:f>
                                                  <m:fPr>
                                                    <m:ctrlPr>
                                                      <a:rPr lang="en-US" sz="2000" b="0" i="1" baseline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en-US" sz="2000" b="0" i="1" baseline="0" smtClean="0">
                                                        <a:latin typeface="Cambria Math"/>
                                                      </a:rPr>
                                                      <m:t>1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en-US" sz="2000" b="0" i="1" baseline="0" smtClean="0">
                                                        <a:latin typeface="Cambria Math"/>
                                                      </a:rPr>
                                                      <m:t>𝜖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box>
                                          </m:e>
                                        </m:func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EHN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11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66258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err="1" smtClean="0">
                              <a:latin typeface="+mn-lt"/>
                            </a:rPr>
                            <a:t>Voronoi</a:t>
                          </a:r>
                          <a:r>
                            <a:rPr lang="en-US" sz="2000" dirty="0" smtClean="0">
                              <a:latin typeface="+mn-lt"/>
                            </a:rPr>
                            <a:t> Cell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+ </a:t>
                          </a:r>
                          <a:r>
                            <a:rPr lang="en-US" sz="2000" dirty="0" smtClean="0">
                              <a:latin typeface="+mn-lt"/>
                            </a:rPr>
                            <a:t>Ellipsoid Cover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SVP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b="0" i="0" baseline="0" smtClean="0">
                                    <a:latin typeface="Cambria Math"/>
                                  </a:rPr>
                                  <m:t>al</m:t>
                                </m:r>
                                <m:sSup>
                                  <m:sSupPr>
                                    <m:ctrlP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000" b="0" i="0" baseline="0" smtClean="0">
                                        <a:latin typeface="Cambria Math"/>
                                      </a:rPr>
                                      <m:t>l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en-US" sz="2000" b="0" i="0" baseline="0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baseline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DPV 11, DV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12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7359869"/>
                  </p:ext>
                </p:extLst>
              </p:nvPr>
            </p:nvGraphicFramePr>
            <p:xfrm>
              <a:off x="242333" y="1500742"/>
              <a:ext cx="8692117" cy="4423437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757917"/>
                    <a:gridCol w="857250"/>
                    <a:gridCol w="895350"/>
                    <a:gridCol w="981075"/>
                    <a:gridCol w="1085850"/>
                    <a:gridCol w="914400"/>
                    <a:gridCol w="1171575"/>
                    <a:gridCol w="1028700"/>
                  </a:tblGrid>
                  <a:tr h="466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Method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Prob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Norm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Apx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Time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Space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Rand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Authors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Ellipsoidal norm approx.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SVP &amp; CVP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0" dirty="0" err="1" smtClean="0">
                              <a:latin typeface="+mn-lt"/>
                            </a:rPr>
                            <a:t>sym</a:t>
                          </a:r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58385" t="-71304" r="-427950" b="-4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414607" t="-71304" r="-287079" b="-4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610667" t="-71304" r="-240667" b="-4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55208" t="-71304" r="-88021" b="-4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MV 10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701040"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 smtClean="0">
                              <a:latin typeface="+mn-lt"/>
                            </a:rPr>
                            <a:t>Randomized Sieve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SVP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0" dirty="0" err="1" smtClean="0">
                              <a:latin typeface="+mn-lt"/>
                            </a:rPr>
                            <a:t>sym</a:t>
                          </a:r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58385" t="-171304" r="-427950" b="-3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414607" t="-171304" r="-287079" b="-3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610667" t="-171304" r="-240667" b="-3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55208" t="-171304" r="-88021" b="-3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BN 07, </a:t>
                          </a:r>
                          <a:br>
                            <a:rPr lang="en-US" sz="2000" dirty="0" smtClean="0">
                              <a:latin typeface="+mn-lt"/>
                            </a:rPr>
                          </a:br>
                          <a:r>
                            <a:rPr lang="en-US" sz="2000" dirty="0" smtClean="0">
                              <a:latin typeface="+mn-lt"/>
                            </a:rPr>
                            <a:t>AJ 09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95423">
                    <a:tc vMerge="1">
                      <a:txBody>
                        <a:bodyPr/>
                        <a:lstStyle/>
                        <a:p>
                          <a:pPr algn="l"/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CVP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92517" t="-321649" r="-578231" b="-350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58385" t="-321649" r="-427950" b="-350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414607" t="-321649" r="-287079" b="-350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610667" t="-321649" r="-240667" b="-350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55208" t="-321649" r="-88021" b="-350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BN 07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95423">
                    <a:tc vMerge="1">
                      <a:txBody>
                        <a:bodyPr/>
                        <a:lstStyle/>
                        <a:p>
                          <a:pPr algn="l"/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CVP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92517" t="-417347" r="-578231" b="-246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58385" t="-417347" r="-427950" b="-246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414607" t="-417347" r="-287079" b="-246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610667" t="-417347" r="-240667" b="-246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55208" t="-417347" r="-88021" b="-246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D 12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6258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aseline="0" dirty="0" smtClean="0">
                              <a:latin typeface="+mn-lt"/>
                            </a:rPr>
                            <a:t>Boosting</a:t>
                          </a:r>
                          <a:endParaRPr lang="en-US" sz="200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CVP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92517" t="-465138" r="-578231" b="-1220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58385" t="-465138" r="-427950" b="-1220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414607" t="-465138" r="-287079" b="-1220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610667" t="-465138" r="-240667" b="-1220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55208" t="-465138" r="-88021" b="-1220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EHN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11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err="1" smtClean="0">
                              <a:latin typeface="+mn-lt"/>
                            </a:rPr>
                            <a:t>Voronoi</a:t>
                          </a:r>
                          <a:r>
                            <a:rPr lang="en-US" sz="2000" dirty="0" smtClean="0">
                              <a:latin typeface="+mn-lt"/>
                            </a:rPr>
                            <a:t> Cell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+ </a:t>
                          </a:r>
                          <a:r>
                            <a:rPr lang="en-US" sz="2000" dirty="0" smtClean="0">
                              <a:latin typeface="+mn-lt"/>
                            </a:rPr>
                            <a:t>Ellipsoid Cover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SVP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92517" t="-535652" r="-578231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58385" t="-535652" r="-427950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414607" t="-535652" r="-287079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610667" t="-535652" r="-240667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55208" t="-535652" r="-88021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DPV 11, DV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12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5010" y="6136668"/>
                <a:ext cx="8580234" cy="541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* near-symmetric norms: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/>
                      </a:rPr>
                      <m:t>vol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𝐾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vol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∩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10" y="6136668"/>
                <a:ext cx="8580234" cy="541110"/>
              </a:xfrm>
              <a:prstGeom prst="rect">
                <a:avLst/>
              </a:prstGeom>
              <a:blipFill rotWithShape="1">
                <a:blip r:embed="rId3"/>
                <a:stretch>
                  <a:fillRect l="-1420" t="-6818" b="-32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305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429" y="302733"/>
            <a:ext cx="8229600" cy="612103"/>
          </a:xfrm>
        </p:spPr>
        <p:txBody>
          <a:bodyPr/>
          <a:lstStyle/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SVP &amp; CVP under General Norms</a:t>
            </a:r>
            <a:endParaRPr lang="en-US" sz="4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2897466"/>
                  </p:ext>
                </p:extLst>
              </p:nvPr>
            </p:nvGraphicFramePr>
            <p:xfrm>
              <a:off x="242333" y="1500742"/>
              <a:ext cx="8692117" cy="4423437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757917"/>
                    <a:gridCol w="857250"/>
                    <a:gridCol w="895350"/>
                    <a:gridCol w="981075"/>
                    <a:gridCol w="1085850"/>
                    <a:gridCol w="914400"/>
                    <a:gridCol w="1171575"/>
                    <a:gridCol w="1028700"/>
                  </a:tblGrid>
                  <a:tr h="466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Method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Prob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Norm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Apx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Time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Space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Rand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Authors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</a:tr>
                  <a:tr h="54274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Ellipsoidal norm approx.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SVP &amp; CVP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0" dirty="0" err="1" smtClean="0">
                              <a:latin typeface="+mn-lt"/>
                            </a:rPr>
                            <a:t>sym</a:t>
                          </a:r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000" i="1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MV 10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542749"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 smtClean="0">
                              <a:latin typeface="+mn-lt"/>
                            </a:rPr>
                            <a:t>Randomized Sieve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SVP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0" dirty="0" err="1" smtClean="0">
                              <a:latin typeface="+mn-lt"/>
                            </a:rPr>
                            <a:t>sym</a:t>
                          </a:r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BN 07, </a:t>
                          </a:r>
                          <a:br>
                            <a:rPr lang="en-US" sz="2000" dirty="0" smtClean="0">
                              <a:latin typeface="+mn-lt"/>
                            </a:rPr>
                          </a:br>
                          <a:r>
                            <a:rPr lang="en-US" sz="2000" dirty="0" smtClean="0">
                              <a:latin typeface="+mn-lt"/>
                            </a:rPr>
                            <a:t>AJ 09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95423">
                    <a:tc vMerge="1">
                      <a:txBody>
                        <a:bodyPr/>
                        <a:lstStyle/>
                        <a:p>
                          <a:pPr algn="l"/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CVP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sSup>
                                      <m:sSupPr>
                                        <m:ctrlPr>
                                          <a:rPr lang="en-US" sz="20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𝜖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𝑂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box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sSup>
                                      <m:sSupPr>
                                        <m:ctrlPr>
                                          <a:rPr lang="en-US" sz="20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𝜖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𝑂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box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sSup>
                                      <m:sSupPr>
                                        <m:ctrlPr>
                                          <a:rPr lang="en-US" sz="20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𝜖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𝑂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box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BN 07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95423">
                    <a:tc vMerge="1">
                      <a:txBody>
                        <a:bodyPr/>
                        <a:lstStyle/>
                        <a:p>
                          <a:pPr algn="l"/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CVP</a:t>
                          </a: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b="0" i="0" baseline="0" smtClean="0">
                                    <a:latin typeface="Cambria Math"/>
                                  </a:rPr>
                                  <m:t>al</m:t>
                                </m:r>
                                <m:sSup>
                                  <m:sSupPr>
                                    <m:ctrlP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000" b="0" i="0" baseline="0" smtClean="0">
                                        <a:latin typeface="Cambria Math"/>
                                      </a:rPr>
                                      <m:t>l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en-US" sz="2000" b="0" i="0" baseline="0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sSup>
                                      <m:sSupPr>
                                        <m:ctrlPr>
                                          <a:rPr lang="en-US" sz="20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𝜖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𝑂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box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sSup>
                                      <m:sSupPr>
                                        <m:ctrlPr>
                                          <a:rPr lang="en-US" sz="20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𝜖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𝑂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box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sSup>
                                      <m:sSupPr>
                                        <m:ctrlPr>
                                          <a:rPr lang="en-US" sz="20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𝜖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𝑂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box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D 12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</a:tr>
                  <a:tr h="66258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aseline="0" dirty="0" smtClean="0">
                              <a:latin typeface="+mn-lt"/>
                            </a:rPr>
                            <a:t>Boosting</a:t>
                          </a:r>
                          <a:endParaRPr lang="en-US" sz="200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CVP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2000" b="0" i="1" baseline="0" smtClean="0">
                                        <a:latin typeface="Cambria Math"/>
                                        <a:ea typeface="Cambria Math"/>
                                      </a:rPr>
                                      <m:t>∞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sSup>
                                      <m:sSupPr>
                                        <m:ctrlPr>
                                          <a:rPr lang="en-US" sz="20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sz="20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2000" b="0" i="0" baseline="0" smtClean="0">
                                                    <a:latin typeface="Cambria Math"/>
                                                  </a:rPr>
                                                  <m:t>ln</m:t>
                                                </m:r>
                                              </m:fName>
                                              <m:e>
                                                <m:box>
                                                  <m:boxPr>
                                                    <m:ctrlPr>
                                                      <a:rPr lang="en-US" sz="2000" b="0" i="1" baseline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boxPr>
                                                  <m:e>
                                                    <m:argPr>
                                                      <m:argSz m:val="-1"/>
                                                    </m:argPr>
                                                    <m:f>
                                                      <m:fPr>
                                                        <m:ctrlPr>
                                                          <a:rPr lang="en-US" sz="2000" b="0" i="1" baseline="0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fPr>
                                                      <m:num>
                                                        <m:r>
                                                          <a:rPr lang="en-US" sz="2000" b="0" i="1" baseline="0" smtClean="0">
                                                            <a:latin typeface="Cambria Math"/>
                                                          </a:rPr>
                                                          <m:t>1</m:t>
                                                        </m:r>
                                                      </m:num>
                                                      <m:den>
                                                        <m:r>
                                                          <a:rPr lang="en-US" sz="2000" b="0" i="1" baseline="0" smtClean="0">
                                                            <a:latin typeface="Cambria Math"/>
                                                          </a:rPr>
                                                          <m:t>𝜖</m:t>
                                                        </m:r>
                                                      </m:den>
                                                    </m:f>
                                                  </m:e>
                                                </m:box>
                                              </m:e>
                                            </m:func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𝑂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box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en-US" sz="20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 b="0" i="0" baseline="0" smtClean="0">
                                                <a:latin typeface="Cambria Math"/>
                                              </a:rPr>
                                              <m:t>ln</m:t>
                                            </m:r>
                                          </m:fName>
                                          <m:e>
                                            <m:box>
                                              <m:boxPr>
                                                <m:ctrlPr>
                                                  <a:rPr lang="en-US" sz="20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boxPr>
                                              <m:e>
                                                <m:argPr>
                                                  <m:argSz m:val="-1"/>
                                                </m:argPr>
                                                <m:f>
                                                  <m:fPr>
                                                    <m:ctrlPr>
                                                      <a:rPr lang="en-US" sz="2000" b="0" i="1" baseline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en-US" sz="2000" b="0" i="1" baseline="0" smtClean="0">
                                                        <a:latin typeface="Cambria Math"/>
                                                      </a:rPr>
                                                      <m:t>1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en-US" sz="2000" b="0" i="1" baseline="0" smtClean="0">
                                                        <a:latin typeface="Cambria Math"/>
                                                      </a:rPr>
                                                      <m:t>𝜖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box>
                                          </m:e>
                                        </m:func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EHN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11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66258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err="1" smtClean="0">
                              <a:latin typeface="+mn-lt"/>
                            </a:rPr>
                            <a:t>Voronoi</a:t>
                          </a:r>
                          <a:r>
                            <a:rPr lang="en-US" sz="2000" dirty="0" smtClean="0">
                              <a:latin typeface="+mn-lt"/>
                            </a:rPr>
                            <a:t> Cell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+ </a:t>
                          </a:r>
                          <a:r>
                            <a:rPr lang="en-US" sz="2000" dirty="0" smtClean="0">
                              <a:latin typeface="+mn-lt"/>
                            </a:rPr>
                            <a:t>Ellipsoid Cover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SVP</a:t>
                          </a: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b="0" i="0" baseline="0" smtClean="0">
                                    <a:latin typeface="Cambria Math"/>
                                  </a:rPr>
                                  <m:t>al</m:t>
                                </m:r>
                                <m:sSup>
                                  <m:sSupPr>
                                    <m:ctrlP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000" b="0" i="0" baseline="0" smtClean="0">
                                        <a:latin typeface="Cambria Math"/>
                                      </a:rPr>
                                      <m:t>l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en-US" sz="2000" b="0" i="0" baseline="0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baseline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DPV 11, DV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12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2897466"/>
                  </p:ext>
                </p:extLst>
              </p:nvPr>
            </p:nvGraphicFramePr>
            <p:xfrm>
              <a:off x="242333" y="1500742"/>
              <a:ext cx="8692117" cy="4423437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757917"/>
                    <a:gridCol w="857250"/>
                    <a:gridCol w="895350"/>
                    <a:gridCol w="981075"/>
                    <a:gridCol w="1085850"/>
                    <a:gridCol w="914400"/>
                    <a:gridCol w="1171575"/>
                    <a:gridCol w="1028700"/>
                  </a:tblGrid>
                  <a:tr h="466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Method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Prob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Norm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Apx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Time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Space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Rand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Authors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Ellipsoidal norm approx.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SVP &amp; CVP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0" dirty="0" err="1" smtClean="0">
                              <a:latin typeface="+mn-lt"/>
                            </a:rPr>
                            <a:t>sym</a:t>
                          </a:r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58385" t="-71304" r="-427950" b="-4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414607" t="-71304" r="-287079" b="-4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610667" t="-71304" r="-240667" b="-4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55208" t="-71304" r="-88021" b="-4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MV 10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701040"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 smtClean="0">
                              <a:latin typeface="+mn-lt"/>
                            </a:rPr>
                            <a:t>Randomized Sieve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SVP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0" dirty="0" err="1" smtClean="0">
                              <a:latin typeface="+mn-lt"/>
                            </a:rPr>
                            <a:t>sym</a:t>
                          </a:r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58385" t="-171304" r="-427950" b="-3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414607" t="-171304" r="-287079" b="-3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610667" t="-171304" r="-240667" b="-3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55208" t="-171304" r="-88021" b="-3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BN 07, </a:t>
                          </a:r>
                          <a:br>
                            <a:rPr lang="en-US" sz="2000" dirty="0" smtClean="0">
                              <a:latin typeface="+mn-lt"/>
                            </a:rPr>
                          </a:br>
                          <a:r>
                            <a:rPr lang="en-US" sz="2000" dirty="0" smtClean="0">
                              <a:latin typeface="+mn-lt"/>
                            </a:rPr>
                            <a:t>AJ 09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95423">
                    <a:tc vMerge="1">
                      <a:txBody>
                        <a:bodyPr/>
                        <a:lstStyle/>
                        <a:p>
                          <a:pPr algn="l"/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CVP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92517" t="-321649" r="-578231" b="-350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58385" t="-321649" r="-427950" b="-350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414607" t="-321649" r="-287079" b="-350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610667" t="-321649" r="-240667" b="-350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55208" t="-321649" r="-88021" b="-350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BN 07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95423">
                    <a:tc vMerge="1">
                      <a:txBody>
                        <a:bodyPr/>
                        <a:lstStyle/>
                        <a:p>
                          <a:pPr algn="l"/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CVP</a:t>
                          </a: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92517" t="-417347" r="-578231" b="-246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58385" t="-417347" r="-427950" b="-246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414607" t="-417347" r="-287079" b="-246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610667" t="-417347" r="-240667" b="-246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55208" t="-417347" r="-88021" b="-246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D 12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</a:tr>
                  <a:tr h="66258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aseline="0" dirty="0" smtClean="0">
                              <a:latin typeface="+mn-lt"/>
                            </a:rPr>
                            <a:t>Boosting</a:t>
                          </a:r>
                          <a:endParaRPr lang="en-US" sz="200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CVP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92517" t="-465138" r="-578231" b="-1220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58385" t="-465138" r="-427950" b="-1220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414607" t="-465138" r="-287079" b="-1220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610667" t="-465138" r="-240667" b="-1220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55208" t="-465138" r="-88021" b="-1220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EHN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11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err="1" smtClean="0">
                              <a:latin typeface="+mn-lt"/>
                            </a:rPr>
                            <a:t>Voronoi</a:t>
                          </a:r>
                          <a:r>
                            <a:rPr lang="en-US" sz="2000" dirty="0" smtClean="0">
                              <a:latin typeface="+mn-lt"/>
                            </a:rPr>
                            <a:t> Cell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+ </a:t>
                          </a:r>
                          <a:r>
                            <a:rPr lang="en-US" sz="2000" dirty="0" smtClean="0">
                              <a:latin typeface="+mn-lt"/>
                            </a:rPr>
                            <a:t>Ellipsoid Cover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SVP</a:t>
                          </a: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92517" t="-535652" r="-578231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58385" t="-535652" r="-427950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414607" t="-535652" r="-287079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610667" t="-535652" r="-240667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55208" t="-535652" r="-88021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DPV 11, DV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12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5010" y="6136668"/>
                <a:ext cx="8580234" cy="541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* near-symmetric norms: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/>
                      </a:rPr>
                      <m:t>vol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𝐾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vol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∩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10" y="6136668"/>
                <a:ext cx="8580234" cy="541110"/>
              </a:xfrm>
              <a:prstGeom prst="rect">
                <a:avLst/>
              </a:prstGeom>
              <a:blipFill rotWithShape="1">
                <a:blip r:embed="rId3"/>
                <a:stretch>
                  <a:fillRect l="-1420" t="-6818" b="-32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69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429" y="302733"/>
            <a:ext cx="8229600" cy="612103"/>
          </a:xfrm>
        </p:spPr>
        <p:txBody>
          <a:bodyPr/>
          <a:lstStyle/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SVP &amp; CVP under General Norms</a:t>
            </a:r>
            <a:endParaRPr lang="en-US" sz="4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6596338"/>
                  </p:ext>
                </p:extLst>
              </p:nvPr>
            </p:nvGraphicFramePr>
            <p:xfrm>
              <a:off x="242333" y="1500742"/>
              <a:ext cx="8692117" cy="4423437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757917"/>
                    <a:gridCol w="857250"/>
                    <a:gridCol w="895350"/>
                    <a:gridCol w="981075"/>
                    <a:gridCol w="1085850"/>
                    <a:gridCol w="914400"/>
                    <a:gridCol w="1171575"/>
                    <a:gridCol w="1028700"/>
                  </a:tblGrid>
                  <a:tr h="466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Method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Prob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Norm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Apx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Time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Space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Rand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Authors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</a:tr>
                  <a:tr h="54274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Ellipsoidal norm approx.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SVP &amp; CVP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0" dirty="0" err="1" smtClean="0">
                              <a:latin typeface="+mn-lt"/>
                            </a:rPr>
                            <a:t>sym</a:t>
                          </a:r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000" i="1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MV 10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542749"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 smtClean="0">
                              <a:latin typeface="+mn-lt"/>
                            </a:rPr>
                            <a:t>Randomized Sieve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SVP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0" dirty="0" err="1" smtClean="0">
                              <a:latin typeface="+mn-lt"/>
                            </a:rPr>
                            <a:t>sym</a:t>
                          </a:r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BN 07, </a:t>
                          </a:r>
                          <a:br>
                            <a:rPr lang="en-US" sz="2000" dirty="0" smtClean="0">
                              <a:latin typeface="+mn-lt"/>
                            </a:rPr>
                          </a:br>
                          <a:r>
                            <a:rPr lang="en-US" sz="2000" dirty="0" smtClean="0">
                              <a:latin typeface="+mn-lt"/>
                            </a:rPr>
                            <a:t>AJ 09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95423">
                    <a:tc vMerge="1">
                      <a:txBody>
                        <a:bodyPr/>
                        <a:lstStyle/>
                        <a:p>
                          <a:pPr algn="l"/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CVP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sSup>
                                      <m:sSupPr>
                                        <m:ctrlPr>
                                          <a:rPr lang="en-US" sz="20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𝜖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𝑂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box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sSup>
                                      <m:sSupPr>
                                        <m:ctrlPr>
                                          <a:rPr lang="en-US" sz="20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𝜖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𝑂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box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sSup>
                                      <m:sSupPr>
                                        <m:ctrlPr>
                                          <a:rPr lang="en-US" sz="20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𝜖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𝑂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box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BN 07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95423">
                    <a:tc vMerge="1">
                      <a:txBody>
                        <a:bodyPr/>
                        <a:lstStyle/>
                        <a:p>
                          <a:pPr algn="l"/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CVP</a:t>
                          </a: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b="0" i="0" baseline="0" smtClean="0">
                                    <a:latin typeface="Cambria Math"/>
                                  </a:rPr>
                                  <m:t>al</m:t>
                                </m:r>
                                <m:sSup>
                                  <m:sSupPr>
                                    <m:ctrlP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000" b="0" i="0" baseline="0" smtClean="0">
                                        <a:latin typeface="Cambria Math"/>
                                      </a:rPr>
                                      <m:t>l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en-US" sz="2000" b="0" i="0" baseline="0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sSup>
                                      <m:sSupPr>
                                        <m:ctrlPr>
                                          <a:rPr lang="en-US" sz="20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𝜖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𝑂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box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sSup>
                                      <m:sSupPr>
                                        <m:ctrlPr>
                                          <a:rPr lang="en-US" sz="20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𝜖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𝑂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box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sSup>
                                      <m:sSupPr>
                                        <m:ctrlPr>
                                          <a:rPr lang="en-US" sz="20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𝜖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𝑂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box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D 12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</a:tr>
                  <a:tr h="66258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aseline="0" dirty="0" smtClean="0">
                              <a:latin typeface="+mn-lt"/>
                            </a:rPr>
                            <a:t>Boosting</a:t>
                          </a:r>
                          <a:endParaRPr lang="en-US" sz="200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CVP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2000" b="0" i="1" baseline="0" smtClean="0">
                                        <a:latin typeface="Cambria Math"/>
                                        <a:ea typeface="Cambria Math"/>
                                      </a:rPr>
                                      <m:t>∞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sSup>
                                      <m:sSupPr>
                                        <m:ctrlPr>
                                          <a:rPr lang="en-US" sz="20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sz="20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2000" b="0" i="0" baseline="0" smtClean="0">
                                                    <a:latin typeface="Cambria Math"/>
                                                  </a:rPr>
                                                  <m:t>ln</m:t>
                                                </m:r>
                                              </m:fName>
                                              <m:e>
                                                <m:box>
                                                  <m:boxPr>
                                                    <m:ctrlPr>
                                                      <a:rPr lang="en-US" sz="2000" b="0" i="1" baseline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boxPr>
                                                  <m:e>
                                                    <m:argPr>
                                                      <m:argSz m:val="-1"/>
                                                    </m:argPr>
                                                    <m:f>
                                                      <m:fPr>
                                                        <m:ctrlPr>
                                                          <a:rPr lang="en-US" sz="2000" b="0" i="1" baseline="0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fPr>
                                                      <m:num>
                                                        <m:r>
                                                          <a:rPr lang="en-US" sz="2000" b="0" i="1" baseline="0" smtClean="0">
                                                            <a:latin typeface="Cambria Math"/>
                                                          </a:rPr>
                                                          <m:t>1</m:t>
                                                        </m:r>
                                                      </m:num>
                                                      <m:den>
                                                        <m:r>
                                                          <a:rPr lang="en-US" sz="2000" b="0" i="1" baseline="0" smtClean="0">
                                                            <a:latin typeface="Cambria Math"/>
                                                          </a:rPr>
                                                          <m:t>𝜖</m:t>
                                                        </m:r>
                                                      </m:den>
                                                    </m:f>
                                                  </m:e>
                                                </m:box>
                                              </m:e>
                                            </m:func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𝑂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box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en-US" sz="20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 b="0" i="0" baseline="0" smtClean="0">
                                                <a:latin typeface="Cambria Math"/>
                                              </a:rPr>
                                              <m:t>ln</m:t>
                                            </m:r>
                                          </m:fName>
                                          <m:e>
                                            <m:box>
                                              <m:boxPr>
                                                <m:ctrlPr>
                                                  <a:rPr lang="en-US" sz="20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boxPr>
                                              <m:e>
                                                <m:argPr>
                                                  <m:argSz m:val="-1"/>
                                                </m:argPr>
                                                <m:f>
                                                  <m:fPr>
                                                    <m:ctrlPr>
                                                      <a:rPr lang="en-US" sz="2000" b="0" i="1" baseline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en-US" sz="2000" b="0" i="1" baseline="0" smtClean="0">
                                                        <a:latin typeface="Cambria Math"/>
                                                      </a:rPr>
                                                      <m:t>1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en-US" sz="2000" b="0" i="1" baseline="0" smtClean="0">
                                                        <a:latin typeface="Cambria Math"/>
                                                      </a:rPr>
                                                      <m:t>𝜖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box>
                                          </m:e>
                                        </m:func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EHN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11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66258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err="1" smtClean="0">
                              <a:latin typeface="+mn-lt"/>
                            </a:rPr>
                            <a:t>Voronoi</a:t>
                          </a:r>
                          <a:r>
                            <a:rPr lang="en-US" sz="2000" dirty="0" smtClean="0">
                              <a:latin typeface="+mn-lt"/>
                            </a:rPr>
                            <a:t> Cell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+ </a:t>
                          </a:r>
                          <a:r>
                            <a:rPr lang="en-US" sz="2000" dirty="0" smtClean="0">
                              <a:latin typeface="+mn-lt"/>
                            </a:rPr>
                            <a:t>Ellipsoid Cover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SVP</a:t>
                          </a: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b="0" i="0" baseline="0" smtClean="0">
                                    <a:latin typeface="Cambria Math"/>
                                  </a:rPr>
                                  <m:t>al</m:t>
                                </m:r>
                                <m:sSup>
                                  <m:sSupPr>
                                    <m:ctrlP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000" b="0" i="0" baseline="0" smtClean="0">
                                        <a:latin typeface="Cambria Math"/>
                                      </a:rPr>
                                      <m:t>l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en-US" sz="2000" b="0" i="0" baseline="0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baseline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DPV 11, DV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12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2897466"/>
                  </p:ext>
                </p:extLst>
              </p:nvPr>
            </p:nvGraphicFramePr>
            <p:xfrm>
              <a:off x="242333" y="1500742"/>
              <a:ext cx="8692117" cy="4423437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757917"/>
                    <a:gridCol w="857250"/>
                    <a:gridCol w="895350"/>
                    <a:gridCol w="981075"/>
                    <a:gridCol w="1085850"/>
                    <a:gridCol w="914400"/>
                    <a:gridCol w="1171575"/>
                    <a:gridCol w="1028700"/>
                  </a:tblGrid>
                  <a:tr h="466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Method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Prob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Norm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Apx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Time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Space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Rand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Authors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Ellipsoidal norm approx.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SVP &amp; CVP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0" dirty="0" err="1" smtClean="0">
                              <a:latin typeface="+mn-lt"/>
                            </a:rPr>
                            <a:t>sym</a:t>
                          </a:r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58385" t="-71304" r="-427950" b="-4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414607" t="-71304" r="-287079" b="-4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610667" t="-71304" r="-240667" b="-4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55208" t="-71304" r="-88021" b="-4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MV 10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701040"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 smtClean="0">
                              <a:latin typeface="+mn-lt"/>
                            </a:rPr>
                            <a:t>Randomized Sieve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SVP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0" dirty="0" err="1" smtClean="0">
                              <a:latin typeface="+mn-lt"/>
                            </a:rPr>
                            <a:t>sym</a:t>
                          </a:r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58385" t="-171304" r="-427950" b="-3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414607" t="-171304" r="-287079" b="-3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610667" t="-171304" r="-240667" b="-3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55208" t="-171304" r="-88021" b="-3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BN 07, </a:t>
                          </a:r>
                          <a:br>
                            <a:rPr lang="en-US" sz="2000" dirty="0" smtClean="0">
                              <a:latin typeface="+mn-lt"/>
                            </a:rPr>
                          </a:br>
                          <a:r>
                            <a:rPr lang="en-US" sz="2000" dirty="0" smtClean="0">
                              <a:latin typeface="+mn-lt"/>
                            </a:rPr>
                            <a:t>AJ 09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95423">
                    <a:tc vMerge="1">
                      <a:txBody>
                        <a:bodyPr/>
                        <a:lstStyle/>
                        <a:p>
                          <a:pPr algn="l"/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CVP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92517" t="-321649" r="-578231" b="-350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58385" t="-321649" r="-427950" b="-350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414607" t="-321649" r="-287079" b="-350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610667" t="-321649" r="-240667" b="-350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55208" t="-321649" r="-88021" b="-350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BN 07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95423">
                    <a:tc vMerge="1">
                      <a:txBody>
                        <a:bodyPr/>
                        <a:lstStyle/>
                        <a:p>
                          <a:pPr algn="l"/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CVP</a:t>
                          </a: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92517" t="-417347" r="-578231" b="-246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58385" t="-417347" r="-427950" b="-246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414607" t="-417347" r="-287079" b="-246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610667" t="-417347" r="-240667" b="-246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55208" t="-417347" r="-88021" b="-246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D 12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</a:tr>
                  <a:tr h="66258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aseline="0" dirty="0" smtClean="0">
                              <a:latin typeface="+mn-lt"/>
                            </a:rPr>
                            <a:t>Boosting</a:t>
                          </a:r>
                          <a:endParaRPr lang="en-US" sz="200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CVP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92517" t="-465138" r="-578231" b="-1220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58385" t="-465138" r="-427950" b="-1220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414607" t="-465138" r="-287079" b="-1220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610667" t="-465138" r="-240667" b="-1220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55208" t="-465138" r="-88021" b="-1220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EHN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11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err="1" smtClean="0">
                              <a:latin typeface="+mn-lt"/>
                            </a:rPr>
                            <a:t>Voronoi</a:t>
                          </a:r>
                          <a:r>
                            <a:rPr lang="en-US" sz="2000" dirty="0" smtClean="0">
                              <a:latin typeface="+mn-lt"/>
                            </a:rPr>
                            <a:t> Cell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+ </a:t>
                          </a:r>
                          <a:r>
                            <a:rPr lang="en-US" sz="2000" dirty="0" smtClean="0">
                              <a:latin typeface="+mn-lt"/>
                            </a:rPr>
                            <a:t>Ellipsoid Cover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SVP</a:t>
                          </a: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92517" t="-535652" r="-578231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58385" t="-535652" r="-427950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414607" t="-535652" r="-287079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610667" t="-535652" r="-240667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55208" t="-535652" r="-88021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DPV 11, DV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12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5010" y="6136668"/>
                <a:ext cx="79264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Missing:</a:t>
                </a:r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Deterministic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1+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800" dirty="0" smtClean="0"/>
                  <a:t>-CVP? (Focus of talk) 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10" y="6136668"/>
                <a:ext cx="7926465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537" t="-10465" r="-61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35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429" y="302733"/>
            <a:ext cx="8229600" cy="612103"/>
          </a:xfrm>
        </p:spPr>
        <p:txBody>
          <a:bodyPr/>
          <a:lstStyle/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SVP &amp; CVP under General Norms</a:t>
            </a:r>
            <a:endParaRPr lang="en-US" sz="4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6804252"/>
                  </p:ext>
                </p:extLst>
              </p:nvPr>
            </p:nvGraphicFramePr>
            <p:xfrm>
              <a:off x="242333" y="1500742"/>
              <a:ext cx="8692117" cy="4423437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757917"/>
                    <a:gridCol w="857250"/>
                    <a:gridCol w="895350"/>
                    <a:gridCol w="981075"/>
                    <a:gridCol w="1085850"/>
                    <a:gridCol w="914400"/>
                    <a:gridCol w="1171575"/>
                    <a:gridCol w="1028700"/>
                  </a:tblGrid>
                  <a:tr h="466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Method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Prob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Norm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Apx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Time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Space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Rand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Authors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</a:tr>
                  <a:tr h="54274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Ellipsoidal norm approx.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SVP &amp; CVP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0" dirty="0" err="1" smtClean="0">
                              <a:latin typeface="+mn-lt"/>
                            </a:rPr>
                            <a:t>sym</a:t>
                          </a:r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000" i="1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MV 10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542749"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 smtClean="0">
                              <a:latin typeface="+mn-lt"/>
                            </a:rPr>
                            <a:t>Randomized Sieve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SVP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0" dirty="0" err="1" smtClean="0">
                              <a:latin typeface="+mn-lt"/>
                            </a:rPr>
                            <a:t>sym</a:t>
                          </a:r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BN 07, </a:t>
                          </a:r>
                          <a:br>
                            <a:rPr lang="en-US" sz="2000" dirty="0" smtClean="0">
                              <a:latin typeface="+mn-lt"/>
                            </a:rPr>
                          </a:br>
                          <a:r>
                            <a:rPr lang="en-US" sz="2000" dirty="0" smtClean="0">
                              <a:latin typeface="+mn-lt"/>
                            </a:rPr>
                            <a:t>AJ 09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95423">
                    <a:tc vMerge="1">
                      <a:txBody>
                        <a:bodyPr/>
                        <a:lstStyle/>
                        <a:p>
                          <a:pPr algn="l"/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CVP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sSup>
                                      <m:sSupPr>
                                        <m:ctrlPr>
                                          <a:rPr lang="en-US" sz="20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𝜖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𝑂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box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sSup>
                                      <m:sSupPr>
                                        <m:ctrlPr>
                                          <a:rPr lang="en-US" sz="20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𝜖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𝑂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box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sSup>
                                      <m:sSupPr>
                                        <m:ctrlPr>
                                          <a:rPr lang="en-US" sz="20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𝜖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𝑂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box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BN 07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95423">
                    <a:tc vMerge="1">
                      <a:txBody>
                        <a:bodyPr/>
                        <a:lstStyle/>
                        <a:p>
                          <a:pPr algn="l"/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CVP</a:t>
                          </a: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b="0" i="0" baseline="0" smtClean="0">
                                    <a:latin typeface="Cambria Math"/>
                                  </a:rPr>
                                  <m:t>al</m:t>
                                </m:r>
                                <m:sSup>
                                  <m:sSupPr>
                                    <m:ctrlP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000" b="0" i="0" baseline="0" smtClean="0">
                                        <a:latin typeface="Cambria Math"/>
                                      </a:rPr>
                                      <m:t>l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en-US" sz="2000" b="0" i="0" baseline="0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sSup>
                                      <m:sSupPr>
                                        <m:ctrlPr>
                                          <a:rPr lang="en-US" sz="20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𝜖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𝑂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box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sSup>
                                      <m:sSupPr>
                                        <m:ctrlPr>
                                          <a:rPr lang="en-US" sz="20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𝜖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𝑂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box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sSup>
                                      <m:sSupPr>
                                        <m:ctrlPr>
                                          <a:rPr lang="en-US" sz="20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𝜖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𝑂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box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D 12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</a:tr>
                  <a:tr h="66258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aseline="0" dirty="0" smtClean="0">
                              <a:latin typeface="+mn-lt"/>
                            </a:rPr>
                            <a:t>Boosting</a:t>
                          </a:r>
                          <a:endParaRPr lang="en-US" sz="200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CVP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2000" b="0" i="1" baseline="0" smtClean="0">
                                        <a:latin typeface="Cambria Math"/>
                                        <a:ea typeface="Cambria Math"/>
                                      </a:rPr>
                                      <m:t>∞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sSup>
                                      <m:sSupPr>
                                        <m:ctrlPr>
                                          <a:rPr lang="en-US" sz="20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sz="20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2000" b="0" i="0" baseline="0" smtClean="0">
                                                    <a:latin typeface="Cambria Math"/>
                                                  </a:rPr>
                                                  <m:t>ln</m:t>
                                                </m:r>
                                              </m:fName>
                                              <m:e>
                                                <m:box>
                                                  <m:boxPr>
                                                    <m:ctrlPr>
                                                      <a:rPr lang="en-US" sz="2000" b="0" i="1" baseline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boxPr>
                                                  <m:e>
                                                    <m:argPr>
                                                      <m:argSz m:val="-1"/>
                                                    </m:argPr>
                                                    <m:f>
                                                      <m:fPr>
                                                        <m:ctrlPr>
                                                          <a:rPr lang="en-US" sz="2000" b="0" i="1" baseline="0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fPr>
                                                      <m:num>
                                                        <m:r>
                                                          <a:rPr lang="en-US" sz="2000" b="0" i="1" baseline="0" smtClean="0">
                                                            <a:latin typeface="Cambria Math"/>
                                                          </a:rPr>
                                                          <m:t>1</m:t>
                                                        </m:r>
                                                      </m:num>
                                                      <m:den>
                                                        <m:r>
                                                          <a:rPr lang="en-US" sz="2000" b="0" i="1" baseline="0" smtClean="0">
                                                            <a:latin typeface="Cambria Math"/>
                                                          </a:rPr>
                                                          <m:t>𝜖</m:t>
                                                        </m:r>
                                                      </m:den>
                                                    </m:f>
                                                  </m:e>
                                                </m:box>
                                              </m:e>
                                            </m:func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𝑂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box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en-US" sz="20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 b="0" i="0" baseline="0" smtClean="0">
                                                <a:latin typeface="Cambria Math"/>
                                              </a:rPr>
                                              <m:t>ln</m:t>
                                            </m:r>
                                          </m:fName>
                                          <m:e>
                                            <m:box>
                                              <m:boxPr>
                                                <m:ctrlPr>
                                                  <a:rPr lang="en-US" sz="2000" b="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boxPr>
                                              <m:e>
                                                <m:argPr>
                                                  <m:argSz m:val="-1"/>
                                                </m:argPr>
                                                <m:f>
                                                  <m:fPr>
                                                    <m:ctrlPr>
                                                      <a:rPr lang="en-US" sz="2000" b="0" i="1" baseline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en-US" sz="2000" b="0" i="1" baseline="0" smtClean="0">
                                                        <a:latin typeface="Cambria Math"/>
                                                      </a:rPr>
                                                      <m:t>1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en-US" sz="2000" b="0" i="1" baseline="0" smtClean="0">
                                                        <a:latin typeface="Cambria Math"/>
                                                      </a:rPr>
                                                      <m:t>𝜖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box>
                                          </m:e>
                                        </m:func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EHN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11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66258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err="1" smtClean="0">
                              <a:latin typeface="+mn-lt"/>
                            </a:rPr>
                            <a:t>Voronoi</a:t>
                          </a:r>
                          <a:r>
                            <a:rPr lang="en-US" sz="2000" dirty="0" smtClean="0">
                              <a:latin typeface="+mn-lt"/>
                            </a:rPr>
                            <a:t> Cell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+ </a:t>
                          </a:r>
                          <a:r>
                            <a:rPr lang="en-US" sz="2000" dirty="0" smtClean="0">
                              <a:latin typeface="+mn-lt"/>
                            </a:rPr>
                            <a:t>Ellipsoid Cover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SVP</a:t>
                          </a: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b="0" i="0" baseline="0" smtClean="0">
                                    <a:latin typeface="Cambria Math"/>
                                  </a:rPr>
                                  <m:t>al</m:t>
                                </m:r>
                                <m:sSup>
                                  <m:sSupPr>
                                    <m:ctrlP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000" b="0" i="0" baseline="0" smtClean="0">
                                        <a:latin typeface="Cambria Math"/>
                                      </a:rPr>
                                      <m:t>l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en-US" sz="2000" b="0" i="0" baseline="0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baseline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DPV 11, DV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12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2897466"/>
                  </p:ext>
                </p:extLst>
              </p:nvPr>
            </p:nvGraphicFramePr>
            <p:xfrm>
              <a:off x="242333" y="1500742"/>
              <a:ext cx="8692117" cy="4423437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757917"/>
                    <a:gridCol w="857250"/>
                    <a:gridCol w="895350"/>
                    <a:gridCol w="981075"/>
                    <a:gridCol w="1085850"/>
                    <a:gridCol w="914400"/>
                    <a:gridCol w="1171575"/>
                    <a:gridCol w="1028700"/>
                  </a:tblGrid>
                  <a:tr h="466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Method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Prob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Norm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Apx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Time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Space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Rand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Authors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Ellipsoidal norm approx.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SVP &amp; CVP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0" dirty="0" err="1" smtClean="0">
                              <a:latin typeface="+mn-lt"/>
                            </a:rPr>
                            <a:t>sym</a:t>
                          </a:r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58385" t="-71304" r="-427950" b="-4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414607" t="-71304" r="-287079" b="-4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610667" t="-71304" r="-240667" b="-4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55208" t="-71304" r="-88021" b="-4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MV 10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701040"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 smtClean="0">
                              <a:latin typeface="+mn-lt"/>
                            </a:rPr>
                            <a:t>Randomized Sieve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SVP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0" dirty="0" err="1" smtClean="0">
                              <a:latin typeface="+mn-lt"/>
                            </a:rPr>
                            <a:t>sym</a:t>
                          </a:r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58385" t="-171304" r="-427950" b="-3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414607" t="-171304" r="-287079" b="-3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610667" t="-171304" r="-240667" b="-3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55208" t="-171304" r="-88021" b="-3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BN 07, </a:t>
                          </a:r>
                          <a:br>
                            <a:rPr lang="en-US" sz="2000" dirty="0" smtClean="0">
                              <a:latin typeface="+mn-lt"/>
                            </a:rPr>
                          </a:br>
                          <a:r>
                            <a:rPr lang="en-US" sz="2000" dirty="0" smtClean="0">
                              <a:latin typeface="+mn-lt"/>
                            </a:rPr>
                            <a:t>AJ 09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95423">
                    <a:tc vMerge="1">
                      <a:txBody>
                        <a:bodyPr/>
                        <a:lstStyle/>
                        <a:p>
                          <a:pPr algn="l"/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CVP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92517" t="-321649" r="-578231" b="-350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58385" t="-321649" r="-427950" b="-350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414607" t="-321649" r="-287079" b="-350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610667" t="-321649" r="-240667" b="-350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55208" t="-321649" r="-88021" b="-350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BN 07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95423">
                    <a:tc vMerge="1">
                      <a:txBody>
                        <a:bodyPr/>
                        <a:lstStyle/>
                        <a:p>
                          <a:pPr algn="l"/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CVP</a:t>
                          </a: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92517" t="-417347" r="-578231" b="-246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58385" t="-417347" r="-427950" b="-246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414607" t="-417347" r="-287079" b="-246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610667" t="-417347" r="-240667" b="-246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55208" t="-417347" r="-88021" b="-246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D 12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</a:tr>
                  <a:tr h="66258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aseline="0" dirty="0" smtClean="0">
                              <a:latin typeface="+mn-lt"/>
                            </a:rPr>
                            <a:t>Boosting</a:t>
                          </a:r>
                          <a:endParaRPr lang="en-US" sz="200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CVP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92517" t="-465138" r="-578231" b="-1220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58385" t="-465138" r="-427950" b="-1220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414607" t="-465138" r="-287079" b="-1220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610667" t="-465138" r="-240667" b="-1220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55208" t="-465138" r="-88021" b="-1220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EHN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11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err="1" smtClean="0">
                              <a:latin typeface="+mn-lt"/>
                            </a:rPr>
                            <a:t>Voronoi</a:t>
                          </a:r>
                          <a:r>
                            <a:rPr lang="en-US" sz="2000" dirty="0" smtClean="0">
                              <a:latin typeface="+mn-lt"/>
                            </a:rPr>
                            <a:t> Cell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+ </a:t>
                          </a:r>
                          <a:r>
                            <a:rPr lang="en-US" sz="2000" dirty="0" smtClean="0">
                              <a:latin typeface="+mn-lt"/>
                            </a:rPr>
                            <a:t>Ellipsoid Cover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SVP</a:t>
                          </a: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92517" t="-535652" r="-578231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58385" t="-535652" r="-427950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414607" t="-535652" r="-287079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610667" t="-535652" r="-240667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55208" t="-535652" r="-88021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DPV 11, DV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12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5010" y="6119416"/>
                <a:ext cx="8727069" cy="541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Missing:</a:t>
                </a:r>
                <a:r>
                  <a:rPr lang="en-US" sz="2800" dirty="0" smtClean="0"/>
                  <a:t> Exact CVP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time? </a:t>
                </a:r>
                <a:r>
                  <a:rPr lang="en-US" sz="2800" dirty="0" smtClean="0"/>
                  <a:t>(best current: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time)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10" y="6119416"/>
                <a:ext cx="8727069" cy="541110"/>
              </a:xfrm>
              <a:prstGeom prst="rect">
                <a:avLst/>
              </a:prstGeom>
              <a:blipFill rotWithShape="1">
                <a:blip r:embed="rId3"/>
                <a:stretch>
                  <a:fillRect l="-1397" t="-6742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57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AutoShape 90"/>
          <p:cNvSpPr>
            <a:spLocks noChangeAspect="1" noChangeArrowheads="1"/>
          </p:cNvSpPr>
          <p:nvPr/>
        </p:nvSpPr>
        <p:spPr bwMode="auto">
          <a:xfrm rot="20116484">
            <a:off x="3165040" y="4671294"/>
            <a:ext cx="2381304" cy="918456"/>
          </a:xfrm>
          <a:prstGeom prst="hexagon">
            <a:avLst>
              <a:gd name="adj" fmla="val 64818"/>
              <a:gd name="vf" fmla="val 11547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8" y="156478"/>
            <a:ext cx="9144000" cy="75111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Randomized Sieve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[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Ajtai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-Kumar-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Sivakumar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`00]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80754" y="1230427"/>
                <a:ext cx="8623004" cy="405395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Main option </a:t>
                </a:r>
                <a:r>
                  <a:rPr lang="en-US" sz="2800" dirty="0">
                    <a:solidFill>
                      <a:schemeClr val="tx1"/>
                    </a:solidFill>
                  </a:rPr>
                  <a:t>for solving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lattice problems </a:t>
                </a:r>
                <a:r>
                  <a:rPr lang="en-US" sz="2800" dirty="0">
                    <a:solidFill>
                      <a:schemeClr val="tx1"/>
                    </a:solidFill>
                  </a:rPr>
                  <a:t>in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more general norms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 </a:t>
                </a:r>
                <a:endParaRPr lang="en-US" sz="28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754" y="1230427"/>
                <a:ext cx="8623004" cy="4053954"/>
              </a:xfrm>
              <a:blipFill rotWithShape="1">
                <a:blip r:embed="rId2"/>
                <a:stretch>
                  <a:fillRect l="-1485" t="-1353" r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87"/>
              <p:cNvSpPr txBox="1">
                <a:spLocks noChangeArrowheads="1"/>
              </p:cNvSpPr>
              <p:nvPr/>
            </p:nvSpPr>
            <p:spPr bwMode="auto">
              <a:xfrm>
                <a:off x="4215776" y="4996004"/>
                <a:ext cx="575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5776" y="4996004"/>
                <a:ext cx="57569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93"/>
              <p:cNvSpPr txBox="1">
                <a:spLocks noChangeArrowheads="1"/>
              </p:cNvSpPr>
              <p:nvPr/>
            </p:nvSpPr>
            <p:spPr bwMode="auto">
              <a:xfrm>
                <a:off x="4443487" y="4602735"/>
                <a:ext cx="75699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43487" y="4602735"/>
                <a:ext cx="75699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/>
          <p:cNvGrpSpPr/>
          <p:nvPr/>
        </p:nvGrpSpPr>
        <p:grpSpPr>
          <a:xfrm>
            <a:off x="2710149" y="3796141"/>
            <a:ext cx="3380625" cy="2564286"/>
            <a:chOff x="2710149" y="3796141"/>
            <a:chExt cx="3380625" cy="2564286"/>
          </a:xfrm>
        </p:grpSpPr>
        <p:sp>
          <p:nvSpPr>
            <p:cNvPr id="37" name="Oval 48"/>
            <p:cNvSpPr>
              <a:spLocks noChangeAspect="1" noChangeArrowheads="1"/>
            </p:cNvSpPr>
            <p:nvPr/>
          </p:nvSpPr>
          <p:spPr bwMode="auto">
            <a:xfrm>
              <a:off x="4362055" y="6288390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50"/>
            <p:cNvSpPr>
              <a:spLocks noChangeAspect="1" noChangeArrowheads="1"/>
            </p:cNvSpPr>
            <p:nvPr/>
          </p:nvSpPr>
          <p:spPr bwMode="auto">
            <a:xfrm>
              <a:off x="4362055" y="3801897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9" name="Oval 52"/>
            <p:cNvSpPr>
              <a:spLocks noChangeAspect="1" noChangeArrowheads="1"/>
            </p:cNvSpPr>
            <p:nvPr/>
          </p:nvSpPr>
          <p:spPr bwMode="auto">
            <a:xfrm>
              <a:off x="6019716" y="6288390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53"/>
            <p:cNvSpPr>
              <a:spLocks noChangeAspect="1" noChangeArrowheads="1"/>
            </p:cNvSpPr>
            <p:nvPr/>
          </p:nvSpPr>
          <p:spPr bwMode="auto">
            <a:xfrm>
              <a:off x="6013960" y="5050899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54"/>
            <p:cNvSpPr>
              <a:spLocks noChangeAspect="1" noChangeArrowheads="1"/>
            </p:cNvSpPr>
            <p:nvPr/>
          </p:nvSpPr>
          <p:spPr bwMode="auto">
            <a:xfrm>
              <a:off x="6019716" y="3801897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2" name="Oval 72"/>
            <p:cNvSpPr>
              <a:spLocks noChangeAspect="1" noChangeArrowheads="1"/>
            </p:cNvSpPr>
            <p:nvPr/>
          </p:nvSpPr>
          <p:spPr bwMode="auto">
            <a:xfrm>
              <a:off x="2715905" y="6282634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74"/>
            <p:cNvSpPr>
              <a:spLocks noChangeAspect="1" noChangeArrowheads="1"/>
            </p:cNvSpPr>
            <p:nvPr/>
          </p:nvSpPr>
          <p:spPr bwMode="auto">
            <a:xfrm>
              <a:off x="2715905" y="3796141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4" name="Oval 49"/>
            <p:cNvSpPr>
              <a:spLocks noChangeAspect="1" noChangeArrowheads="1"/>
            </p:cNvSpPr>
            <p:nvPr/>
          </p:nvSpPr>
          <p:spPr bwMode="auto">
            <a:xfrm>
              <a:off x="4356299" y="5050899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73"/>
            <p:cNvSpPr>
              <a:spLocks noChangeAspect="1" noChangeArrowheads="1"/>
            </p:cNvSpPr>
            <p:nvPr/>
          </p:nvSpPr>
          <p:spPr bwMode="auto">
            <a:xfrm>
              <a:off x="2710149" y="5045143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72"/>
            <p:cNvSpPr>
              <a:spLocks noChangeAspect="1" noChangeArrowheads="1"/>
            </p:cNvSpPr>
            <p:nvPr/>
          </p:nvSpPr>
          <p:spPr bwMode="auto">
            <a:xfrm>
              <a:off x="3548556" y="6282634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74"/>
            <p:cNvSpPr>
              <a:spLocks noChangeAspect="1" noChangeArrowheads="1"/>
            </p:cNvSpPr>
            <p:nvPr/>
          </p:nvSpPr>
          <p:spPr bwMode="auto">
            <a:xfrm>
              <a:off x="3548556" y="3796141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1" name="Oval 73"/>
            <p:cNvSpPr>
              <a:spLocks noChangeAspect="1" noChangeArrowheads="1"/>
            </p:cNvSpPr>
            <p:nvPr/>
          </p:nvSpPr>
          <p:spPr bwMode="auto">
            <a:xfrm>
              <a:off x="3542800" y="5045143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72"/>
            <p:cNvSpPr>
              <a:spLocks noChangeAspect="1" noChangeArrowheads="1"/>
            </p:cNvSpPr>
            <p:nvPr/>
          </p:nvSpPr>
          <p:spPr bwMode="auto">
            <a:xfrm>
              <a:off x="5202702" y="6291358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74"/>
            <p:cNvSpPr>
              <a:spLocks noChangeAspect="1" noChangeArrowheads="1"/>
            </p:cNvSpPr>
            <p:nvPr/>
          </p:nvSpPr>
          <p:spPr bwMode="auto">
            <a:xfrm>
              <a:off x="5202702" y="3804865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4" name="Oval 73"/>
            <p:cNvSpPr>
              <a:spLocks noChangeAspect="1" noChangeArrowheads="1"/>
            </p:cNvSpPr>
            <p:nvPr/>
          </p:nvSpPr>
          <p:spPr bwMode="auto">
            <a:xfrm>
              <a:off x="5196946" y="5053867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53"/>
            <p:cNvSpPr>
              <a:spLocks noChangeAspect="1" noChangeArrowheads="1"/>
            </p:cNvSpPr>
            <p:nvPr/>
          </p:nvSpPr>
          <p:spPr bwMode="auto">
            <a:xfrm>
              <a:off x="6021705" y="5695923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49"/>
            <p:cNvSpPr>
              <a:spLocks noChangeAspect="1" noChangeArrowheads="1"/>
            </p:cNvSpPr>
            <p:nvPr/>
          </p:nvSpPr>
          <p:spPr bwMode="auto">
            <a:xfrm>
              <a:off x="4364044" y="5695923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73"/>
            <p:cNvSpPr>
              <a:spLocks noChangeAspect="1" noChangeArrowheads="1"/>
            </p:cNvSpPr>
            <p:nvPr/>
          </p:nvSpPr>
          <p:spPr bwMode="auto">
            <a:xfrm>
              <a:off x="2717894" y="5690167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73"/>
            <p:cNvSpPr>
              <a:spLocks noChangeAspect="1" noChangeArrowheads="1"/>
            </p:cNvSpPr>
            <p:nvPr/>
          </p:nvSpPr>
          <p:spPr bwMode="auto">
            <a:xfrm>
              <a:off x="3550545" y="5690167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73"/>
            <p:cNvSpPr>
              <a:spLocks noChangeAspect="1" noChangeArrowheads="1"/>
            </p:cNvSpPr>
            <p:nvPr/>
          </p:nvSpPr>
          <p:spPr bwMode="auto">
            <a:xfrm>
              <a:off x="5204691" y="5698891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53"/>
            <p:cNvSpPr>
              <a:spLocks noChangeAspect="1" noChangeArrowheads="1"/>
            </p:cNvSpPr>
            <p:nvPr/>
          </p:nvSpPr>
          <p:spPr bwMode="auto">
            <a:xfrm>
              <a:off x="6013960" y="4437322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49"/>
            <p:cNvSpPr>
              <a:spLocks noChangeAspect="1" noChangeArrowheads="1"/>
            </p:cNvSpPr>
            <p:nvPr/>
          </p:nvSpPr>
          <p:spPr bwMode="auto">
            <a:xfrm>
              <a:off x="4356299" y="4437322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73"/>
            <p:cNvSpPr>
              <a:spLocks noChangeAspect="1" noChangeArrowheads="1"/>
            </p:cNvSpPr>
            <p:nvPr/>
          </p:nvSpPr>
          <p:spPr bwMode="auto">
            <a:xfrm>
              <a:off x="2710149" y="4431566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73"/>
            <p:cNvSpPr>
              <a:spLocks noChangeAspect="1" noChangeArrowheads="1"/>
            </p:cNvSpPr>
            <p:nvPr/>
          </p:nvSpPr>
          <p:spPr bwMode="auto">
            <a:xfrm>
              <a:off x="3542800" y="4431566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73"/>
            <p:cNvSpPr>
              <a:spLocks noChangeAspect="1" noChangeArrowheads="1"/>
            </p:cNvSpPr>
            <p:nvPr/>
          </p:nvSpPr>
          <p:spPr bwMode="auto">
            <a:xfrm>
              <a:off x="5196946" y="4440290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80" name="Straight Arrow Connector 79"/>
          <p:cNvCxnSpPr>
            <a:stCxn id="44" idx="2"/>
          </p:cNvCxnSpPr>
          <p:nvPr/>
        </p:nvCxnSpPr>
        <p:spPr>
          <a:xfrm flipH="1" flipV="1">
            <a:off x="3562859" y="5079799"/>
            <a:ext cx="793440" cy="56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90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8" y="156478"/>
            <a:ext cx="9144000" cy="75111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Randomized Sieve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[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Ajtai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-Kumar-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Sivakumar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`00]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180754" y="1230427"/>
            <a:ext cx="8623004" cy="4053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How it works for SVP. </a:t>
            </a:r>
          </a:p>
        </p:txBody>
      </p:sp>
      <p:sp>
        <p:nvSpPr>
          <p:cNvPr id="38" name="AutoShape 90"/>
          <p:cNvSpPr>
            <a:spLocks noChangeAspect="1" noChangeArrowheads="1"/>
          </p:cNvSpPr>
          <p:nvPr/>
        </p:nvSpPr>
        <p:spPr bwMode="auto">
          <a:xfrm rot="20116484">
            <a:off x="3165040" y="4671294"/>
            <a:ext cx="2381304" cy="918456"/>
          </a:xfrm>
          <a:prstGeom prst="hexagon">
            <a:avLst>
              <a:gd name="adj" fmla="val 64818"/>
              <a:gd name="vf" fmla="val 11547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87"/>
              <p:cNvSpPr txBox="1">
                <a:spLocks noChangeArrowheads="1"/>
              </p:cNvSpPr>
              <p:nvPr/>
            </p:nvSpPr>
            <p:spPr bwMode="auto">
              <a:xfrm>
                <a:off x="4215776" y="4996004"/>
                <a:ext cx="575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39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5776" y="4996004"/>
                <a:ext cx="57569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93"/>
              <p:cNvSpPr txBox="1">
                <a:spLocks noChangeArrowheads="1"/>
              </p:cNvSpPr>
              <p:nvPr/>
            </p:nvSpPr>
            <p:spPr bwMode="auto">
              <a:xfrm>
                <a:off x="4443487" y="4602735"/>
                <a:ext cx="75699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43487" y="4602735"/>
                <a:ext cx="75699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2710149" y="3796141"/>
            <a:ext cx="3380625" cy="2564286"/>
            <a:chOff x="2710149" y="3796141"/>
            <a:chExt cx="3380625" cy="2564286"/>
          </a:xfrm>
        </p:grpSpPr>
        <p:sp>
          <p:nvSpPr>
            <p:cNvPr id="42" name="Oval 48"/>
            <p:cNvSpPr>
              <a:spLocks noChangeAspect="1" noChangeArrowheads="1"/>
            </p:cNvSpPr>
            <p:nvPr/>
          </p:nvSpPr>
          <p:spPr bwMode="auto">
            <a:xfrm>
              <a:off x="4362055" y="6288390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50"/>
            <p:cNvSpPr>
              <a:spLocks noChangeAspect="1" noChangeArrowheads="1"/>
            </p:cNvSpPr>
            <p:nvPr/>
          </p:nvSpPr>
          <p:spPr bwMode="auto">
            <a:xfrm>
              <a:off x="4362055" y="3801897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4" name="Oval 52"/>
            <p:cNvSpPr>
              <a:spLocks noChangeAspect="1" noChangeArrowheads="1"/>
            </p:cNvSpPr>
            <p:nvPr/>
          </p:nvSpPr>
          <p:spPr bwMode="auto">
            <a:xfrm>
              <a:off x="6019716" y="6288390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53"/>
            <p:cNvSpPr>
              <a:spLocks noChangeAspect="1" noChangeArrowheads="1"/>
            </p:cNvSpPr>
            <p:nvPr/>
          </p:nvSpPr>
          <p:spPr bwMode="auto">
            <a:xfrm>
              <a:off x="6013960" y="5050899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54"/>
            <p:cNvSpPr>
              <a:spLocks noChangeAspect="1" noChangeArrowheads="1"/>
            </p:cNvSpPr>
            <p:nvPr/>
          </p:nvSpPr>
          <p:spPr bwMode="auto">
            <a:xfrm>
              <a:off x="6019716" y="3801897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7" name="Oval 72"/>
            <p:cNvSpPr>
              <a:spLocks noChangeAspect="1" noChangeArrowheads="1"/>
            </p:cNvSpPr>
            <p:nvPr/>
          </p:nvSpPr>
          <p:spPr bwMode="auto">
            <a:xfrm>
              <a:off x="2715905" y="6282634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74"/>
            <p:cNvSpPr>
              <a:spLocks noChangeAspect="1" noChangeArrowheads="1"/>
            </p:cNvSpPr>
            <p:nvPr/>
          </p:nvSpPr>
          <p:spPr bwMode="auto">
            <a:xfrm>
              <a:off x="2715905" y="3796141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9" name="Oval 49"/>
            <p:cNvSpPr>
              <a:spLocks noChangeAspect="1" noChangeArrowheads="1"/>
            </p:cNvSpPr>
            <p:nvPr/>
          </p:nvSpPr>
          <p:spPr bwMode="auto">
            <a:xfrm>
              <a:off x="4356299" y="5050899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73"/>
            <p:cNvSpPr>
              <a:spLocks noChangeAspect="1" noChangeArrowheads="1"/>
            </p:cNvSpPr>
            <p:nvPr/>
          </p:nvSpPr>
          <p:spPr bwMode="auto">
            <a:xfrm>
              <a:off x="2710149" y="5045143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72"/>
            <p:cNvSpPr>
              <a:spLocks noChangeAspect="1" noChangeArrowheads="1"/>
            </p:cNvSpPr>
            <p:nvPr/>
          </p:nvSpPr>
          <p:spPr bwMode="auto">
            <a:xfrm>
              <a:off x="3548556" y="6282634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74"/>
            <p:cNvSpPr>
              <a:spLocks noChangeAspect="1" noChangeArrowheads="1"/>
            </p:cNvSpPr>
            <p:nvPr/>
          </p:nvSpPr>
          <p:spPr bwMode="auto">
            <a:xfrm>
              <a:off x="3548556" y="3796141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3" name="Oval 73"/>
            <p:cNvSpPr>
              <a:spLocks noChangeAspect="1" noChangeArrowheads="1"/>
            </p:cNvSpPr>
            <p:nvPr/>
          </p:nvSpPr>
          <p:spPr bwMode="auto">
            <a:xfrm>
              <a:off x="3542800" y="5045143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72"/>
            <p:cNvSpPr>
              <a:spLocks noChangeAspect="1" noChangeArrowheads="1"/>
            </p:cNvSpPr>
            <p:nvPr/>
          </p:nvSpPr>
          <p:spPr bwMode="auto">
            <a:xfrm>
              <a:off x="5202702" y="6291358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74"/>
            <p:cNvSpPr>
              <a:spLocks noChangeAspect="1" noChangeArrowheads="1"/>
            </p:cNvSpPr>
            <p:nvPr/>
          </p:nvSpPr>
          <p:spPr bwMode="auto">
            <a:xfrm>
              <a:off x="5202702" y="3804865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6" name="Oval 73"/>
            <p:cNvSpPr>
              <a:spLocks noChangeAspect="1" noChangeArrowheads="1"/>
            </p:cNvSpPr>
            <p:nvPr/>
          </p:nvSpPr>
          <p:spPr bwMode="auto">
            <a:xfrm>
              <a:off x="5196946" y="5053867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53"/>
            <p:cNvSpPr>
              <a:spLocks noChangeAspect="1" noChangeArrowheads="1"/>
            </p:cNvSpPr>
            <p:nvPr/>
          </p:nvSpPr>
          <p:spPr bwMode="auto">
            <a:xfrm>
              <a:off x="6021705" y="5695923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49"/>
            <p:cNvSpPr>
              <a:spLocks noChangeAspect="1" noChangeArrowheads="1"/>
            </p:cNvSpPr>
            <p:nvPr/>
          </p:nvSpPr>
          <p:spPr bwMode="auto">
            <a:xfrm>
              <a:off x="4364044" y="5695923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73"/>
            <p:cNvSpPr>
              <a:spLocks noChangeAspect="1" noChangeArrowheads="1"/>
            </p:cNvSpPr>
            <p:nvPr/>
          </p:nvSpPr>
          <p:spPr bwMode="auto">
            <a:xfrm>
              <a:off x="2717894" y="5690167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73"/>
            <p:cNvSpPr>
              <a:spLocks noChangeAspect="1" noChangeArrowheads="1"/>
            </p:cNvSpPr>
            <p:nvPr/>
          </p:nvSpPr>
          <p:spPr bwMode="auto">
            <a:xfrm>
              <a:off x="3550545" y="5690167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73"/>
            <p:cNvSpPr>
              <a:spLocks noChangeAspect="1" noChangeArrowheads="1"/>
            </p:cNvSpPr>
            <p:nvPr/>
          </p:nvSpPr>
          <p:spPr bwMode="auto">
            <a:xfrm>
              <a:off x="5204691" y="5698891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53"/>
            <p:cNvSpPr>
              <a:spLocks noChangeAspect="1" noChangeArrowheads="1"/>
            </p:cNvSpPr>
            <p:nvPr/>
          </p:nvSpPr>
          <p:spPr bwMode="auto">
            <a:xfrm>
              <a:off x="6013960" y="4437322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49"/>
            <p:cNvSpPr>
              <a:spLocks noChangeAspect="1" noChangeArrowheads="1"/>
            </p:cNvSpPr>
            <p:nvPr/>
          </p:nvSpPr>
          <p:spPr bwMode="auto">
            <a:xfrm>
              <a:off x="4356299" y="4437322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63"/>
            <p:cNvSpPr>
              <a:spLocks noChangeAspect="1" noChangeArrowheads="1"/>
            </p:cNvSpPr>
            <p:nvPr/>
          </p:nvSpPr>
          <p:spPr bwMode="auto">
            <a:xfrm>
              <a:off x="2710149" y="4431566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73"/>
            <p:cNvSpPr>
              <a:spLocks noChangeAspect="1" noChangeArrowheads="1"/>
            </p:cNvSpPr>
            <p:nvPr/>
          </p:nvSpPr>
          <p:spPr bwMode="auto">
            <a:xfrm>
              <a:off x="3542800" y="4431566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73"/>
            <p:cNvSpPr>
              <a:spLocks noChangeAspect="1" noChangeArrowheads="1"/>
            </p:cNvSpPr>
            <p:nvPr/>
          </p:nvSpPr>
          <p:spPr bwMode="auto">
            <a:xfrm>
              <a:off x="5196946" y="4440290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67" name="Straight Arrow Connector 66"/>
          <p:cNvCxnSpPr>
            <a:stCxn id="49" idx="2"/>
          </p:cNvCxnSpPr>
          <p:nvPr/>
        </p:nvCxnSpPr>
        <p:spPr>
          <a:xfrm flipH="1" flipV="1">
            <a:off x="3562859" y="5079799"/>
            <a:ext cx="793440" cy="56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07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8" y="156478"/>
            <a:ext cx="9144000" cy="75111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Randomized Sieve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[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Ajtai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-Kumar-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Sivakumar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`00]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180754" y="1230427"/>
            <a:ext cx="8623004" cy="4053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How it works for SVP.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Algorithm Outline: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36043" y="4197276"/>
            <a:ext cx="4839298" cy="1866492"/>
            <a:chOff x="1936043" y="4197276"/>
            <a:chExt cx="4839298" cy="1866492"/>
          </a:xfrm>
        </p:grpSpPr>
        <p:sp>
          <p:nvSpPr>
            <p:cNvPr id="5" name="AutoShape 90"/>
            <p:cNvSpPr>
              <a:spLocks noChangeAspect="1" noChangeArrowheads="1"/>
            </p:cNvSpPr>
            <p:nvPr/>
          </p:nvSpPr>
          <p:spPr bwMode="auto">
            <a:xfrm rot="20116484">
              <a:off x="1936043" y="4197276"/>
              <a:ext cx="4839298" cy="1866492"/>
            </a:xfrm>
            <a:prstGeom prst="hexagon">
              <a:avLst>
                <a:gd name="adj" fmla="val 64818"/>
                <a:gd name="vf" fmla="val 11547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215776" y="4996004"/>
                  <a:ext cx="57569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15776" y="4996004"/>
                  <a:ext cx="575696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Oval 49"/>
            <p:cNvSpPr>
              <a:spLocks noChangeAspect="1" noChangeArrowheads="1"/>
            </p:cNvSpPr>
            <p:nvPr/>
          </p:nvSpPr>
          <p:spPr bwMode="auto">
            <a:xfrm>
              <a:off x="4303116" y="4992881"/>
              <a:ext cx="105154" cy="105154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4798021" y="5098035"/>
                  <a:ext cx="756994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/>
                          </a:rPr>
                          <m:t>𝑟𝐾</m:t>
                        </m:r>
                      </m:oMath>
                    </m:oMathPara>
                  </a14:m>
                  <a:endParaRPr lang="en-US" sz="32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8" name="Text 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98021" y="5098035"/>
                  <a:ext cx="756994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2580658" y="5259833"/>
            <a:ext cx="609590" cy="560462"/>
            <a:chOff x="3032162" y="5664420"/>
            <a:chExt cx="489185" cy="4061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32162" y="5691408"/>
                  <a:ext cx="489185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0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2" y="5691408"/>
                  <a:ext cx="489185" cy="37915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47426" y="4560226"/>
            <a:ext cx="617605" cy="560462"/>
            <a:chOff x="3032162" y="5664420"/>
            <a:chExt cx="495616" cy="4061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32162" y="5691408"/>
                  <a:ext cx="495616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2" y="5691408"/>
                  <a:ext cx="495616" cy="37915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79708" y="5150215"/>
            <a:ext cx="617605" cy="560462"/>
            <a:chOff x="3032162" y="5664420"/>
            <a:chExt cx="495616" cy="4061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32162" y="5691408"/>
                  <a:ext cx="495616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6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2" y="5691408"/>
                  <a:ext cx="495616" cy="37915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07095" y="4228490"/>
            <a:ext cx="769620" cy="759276"/>
            <a:chOff x="3032162" y="5664420"/>
            <a:chExt cx="617605" cy="5502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32162" y="5691408"/>
                  <a:ext cx="617605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4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2" y="5691408"/>
                  <a:ext cx="617605" cy="5232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381315" y="4162422"/>
            <a:ext cx="769620" cy="759276"/>
            <a:chOff x="3032162" y="5664420"/>
            <a:chExt cx="617605" cy="5502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32162" y="5691408"/>
                  <a:ext cx="617605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7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2" y="5691408"/>
                  <a:ext cx="617605" cy="52322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66531" y="4335765"/>
            <a:ext cx="617605" cy="560462"/>
            <a:chOff x="3032162" y="5664420"/>
            <a:chExt cx="495616" cy="4061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32162" y="5691408"/>
                  <a:ext cx="495616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5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2" y="5691408"/>
                  <a:ext cx="495616" cy="37915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283366" y="5892592"/>
            <a:ext cx="609333" cy="560457"/>
            <a:chOff x="3032160" y="5664420"/>
            <a:chExt cx="488977" cy="406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32160" y="5691404"/>
                  <a:ext cx="488977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8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0" y="5691404"/>
                  <a:ext cx="488977" cy="37915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641672" y="5597432"/>
            <a:ext cx="769620" cy="759276"/>
            <a:chOff x="3032162" y="5664420"/>
            <a:chExt cx="617605" cy="5502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32162" y="5691408"/>
                  <a:ext cx="617605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1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2" y="5691408"/>
                  <a:ext cx="617605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179637" y="5499395"/>
            <a:ext cx="617605" cy="560462"/>
            <a:chOff x="3032162" y="5664420"/>
            <a:chExt cx="495616" cy="4061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32162" y="5691408"/>
                  <a:ext cx="495616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4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2" y="5691408"/>
                  <a:ext cx="495616" cy="37915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28567" y="2264734"/>
                <a:ext cx="8028873" cy="552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2800" dirty="0" smtClean="0"/>
                  <a:t>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 smtClean="0"/>
                  <a:t> “perturbed” lattice points.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67" y="2264734"/>
                <a:ext cx="8028873" cy="552267"/>
              </a:xfrm>
              <a:prstGeom prst="rect">
                <a:avLst/>
              </a:prstGeom>
              <a:blipFill rotWithShape="1">
                <a:blip r:embed="rId14"/>
                <a:stretch>
                  <a:fillRect l="-1517" t="-5556" b="-3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685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8" y="156478"/>
            <a:ext cx="9144000" cy="75111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Randomized Sieve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[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Ajtai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-Kumar-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Sivakumar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`00]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180754" y="1230427"/>
            <a:ext cx="8623004" cy="4053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How it works for SVP.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Algorithm Outline: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36043" y="4197276"/>
            <a:ext cx="4839298" cy="1866492"/>
            <a:chOff x="1936043" y="4197276"/>
            <a:chExt cx="4839298" cy="1866492"/>
          </a:xfrm>
        </p:grpSpPr>
        <p:sp>
          <p:nvSpPr>
            <p:cNvPr id="5" name="AutoShape 90"/>
            <p:cNvSpPr>
              <a:spLocks noChangeAspect="1" noChangeArrowheads="1"/>
            </p:cNvSpPr>
            <p:nvPr/>
          </p:nvSpPr>
          <p:spPr bwMode="auto">
            <a:xfrm rot="20116484">
              <a:off x="1936043" y="4197276"/>
              <a:ext cx="4839298" cy="1866492"/>
            </a:xfrm>
            <a:prstGeom prst="hexagon">
              <a:avLst>
                <a:gd name="adj" fmla="val 64818"/>
                <a:gd name="vf" fmla="val 11547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215776" y="4996004"/>
                  <a:ext cx="57569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15776" y="4996004"/>
                  <a:ext cx="575696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Oval 49"/>
            <p:cNvSpPr>
              <a:spLocks noChangeAspect="1" noChangeArrowheads="1"/>
            </p:cNvSpPr>
            <p:nvPr/>
          </p:nvSpPr>
          <p:spPr bwMode="auto">
            <a:xfrm>
              <a:off x="4303116" y="4992881"/>
              <a:ext cx="105154" cy="105154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4798021" y="5098035"/>
                  <a:ext cx="756994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/>
                          </a:rPr>
                          <m:t>𝑟𝐾</m:t>
                        </m:r>
                      </m:oMath>
                    </m:oMathPara>
                  </a14:m>
                  <a:endParaRPr lang="en-US" sz="32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8" name="Text 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98021" y="5098035"/>
                  <a:ext cx="756994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2580658" y="5259833"/>
            <a:ext cx="609590" cy="560462"/>
            <a:chOff x="3032162" y="5664420"/>
            <a:chExt cx="489185" cy="4061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32162" y="5691408"/>
                  <a:ext cx="489185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0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2" y="5691408"/>
                  <a:ext cx="489185" cy="37915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47426" y="4560226"/>
            <a:ext cx="617605" cy="560462"/>
            <a:chOff x="3032162" y="5664420"/>
            <a:chExt cx="495616" cy="4061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32162" y="5691408"/>
                  <a:ext cx="495616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2" y="5691408"/>
                  <a:ext cx="495616" cy="37915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79708" y="5150215"/>
            <a:ext cx="617605" cy="560462"/>
            <a:chOff x="3032162" y="5664420"/>
            <a:chExt cx="495616" cy="4061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32162" y="5691408"/>
                  <a:ext cx="495616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6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2" y="5691408"/>
                  <a:ext cx="495616" cy="37915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07095" y="4228490"/>
            <a:ext cx="769620" cy="759276"/>
            <a:chOff x="3032162" y="5664420"/>
            <a:chExt cx="617605" cy="5502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32162" y="5691408"/>
                  <a:ext cx="617605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4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2" y="5691408"/>
                  <a:ext cx="617605" cy="5232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381315" y="4162422"/>
            <a:ext cx="769620" cy="759276"/>
            <a:chOff x="3032162" y="5664420"/>
            <a:chExt cx="617605" cy="5502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32162" y="5691408"/>
                  <a:ext cx="617605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7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2" y="5691408"/>
                  <a:ext cx="617605" cy="52322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66531" y="4335765"/>
            <a:ext cx="617605" cy="560462"/>
            <a:chOff x="3032162" y="5664420"/>
            <a:chExt cx="495616" cy="4061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32162" y="5691408"/>
                  <a:ext cx="495616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5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2" y="5691408"/>
                  <a:ext cx="495616" cy="37915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283366" y="5892592"/>
            <a:ext cx="609333" cy="560457"/>
            <a:chOff x="3032160" y="5664420"/>
            <a:chExt cx="488977" cy="406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32160" y="5691404"/>
                  <a:ext cx="488977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8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0" y="5691404"/>
                  <a:ext cx="488977" cy="37915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716103" y="5597428"/>
            <a:ext cx="617605" cy="560462"/>
            <a:chOff x="3091893" y="5664420"/>
            <a:chExt cx="495616" cy="4061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91893" y="5691408"/>
                  <a:ext cx="495616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1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91893" y="5691408"/>
                  <a:ext cx="495616" cy="37915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179637" y="5499395"/>
            <a:ext cx="617605" cy="560462"/>
            <a:chOff x="3032162" y="5664420"/>
            <a:chExt cx="495616" cy="4061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32162" y="5691408"/>
                  <a:ext cx="495616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4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2" y="5691408"/>
                  <a:ext cx="495616" cy="37915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43165" y="4214998"/>
            <a:ext cx="2926439" cy="1730171"/>
            <a:chOff x="2843165" y="4214998"/>
            <a:chExt cx="2926439" cy="1730171"/>
          </a:xfrm>
        </p:grpSpPr>
        <p:sp>
          <p:nvSpPr>
            <p:cNvPr id="37" name="Line 24"/>
            <p:cNvSpPr>
              <a:spLocks noChangeShapeType="1"/>
            </p:cNvSpPr>
            <p:nvPr/>
          </p:nvSpPr>
          <p:spPr bwMode="auto">
            <a:xfrm flipH="1" flipV="1">
              <a:off x="4643822" y="4214998"/>
              <a:ext cx="486323" cy="1685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4"/>
            <p:cNvSpPr>
              <a:spLocks noChangeShapeType="1"/>
            </p:cNvSpPr>
            <p:nvPr/>
          </p:nvSpPr>
          <p:spPr bwMode="auto">
            <a:xfrm flipV="1">
              <a:off x="5130147" y="4281066"/>
              <a:ext cx="639457" cy="1025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24"/>
            <p:cNvSpPr>
              <a:spLocks noChangeShapeType="1"/>
            </p:cNvSpPr>
            <p:nvPr/>
          </p:nvSpPr>
          <p:spPr bwMode="auto">
            <a:xfrm flipH="1">
              <a:off x="3545877" y="5654831"/>
              <a:ext cx="353537" cy="2903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24"/>
            <p:cNvSpPr>
              <a:spLocks noChangeShapeType="1"/>
            </p:cNvSpPr>
            <p:nvPr/>
          </p:nvSpPr>
          <p:spPr bwMode="auto">
            <a:xfrm flipV="1">
              <a:off x="3899416" y="5551971"/>
              <a:ext cx="542729" cy="1028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24"/>
            <p:cNvSpPr>
              <a:spLocks noChangeShapeType="1"/>
            </p:cNvSpPr>
            <p:nvPr/>
          </p:nvSpPr>
          <p:spPr bwMode="auto">
            <a:xfrm flipH="1">
              <a:off x="2843165" y="5202796"/>
              <a:ext cx="499050" cy="1096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24"/>
            <p:cNvSpPr>
              <a:spLocks noChangeShapeType="1"/>
            </p:cNvSpPr>
            <p:nvPr/>
          </p:nvSpPr>
          <p:spPr bwMode="auto">
            <a:xfrm flipV="1">
              <a:off x="3342218" y="4597469"/>
              <a:ext cx="167718" cy="6053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Freeform 42"/>
          <p:cNvSpPr/>
          <p:nvPr/>
        </p:nvSpPr>
        <p:spPr>
          <a:xfrm>
            <a:off x="3267151" y="5439934"/>
            <a:ext cx="1679662" cy="1041791"/>
          </a:xfrm>
          <a:custGeom>
            <a:avLst/>
            <a:gdLst>
              <a:gd name="connsiteX0" fmla="*/ 586393 w 1679662"/>
              <a:gd name="connsiteY0" fmla="*/ 105844 h 1041791"/>
              <a:gd name="connsiteX1" fmla="*/ 22315 w 1679662"/>
              <a:gd name="connsiteY1" fmla="*/ 563044 h 1041791"/>
              <a:gd name="connsiteX2" fmla="*/ 182632 w 1679662"/>
              <a:gd name="connsiteY2" fmla="*/ 1032119 h 1041791"/>
              <a:gd name="connsiteX3" fmla="*/ 823899 w 1679662"/>
              <a:gd name="connsiteY3" fmla="*/ 853989 h 1041791"/>
              <a:gd name="connsiteX4" fmla="*/ 1625484 w 1679662"/>
              <a:gd name="connsiteY4" fmla="*/ 545231 h 1041791"/>
              <a:gd name="connsiteX5" fmla="*/ 1554232 w 1679662"/>
              <a:gd name="connsiteY5" fmla="*/ 218660 h 1041791"/>
              <a:gd name="connsiteX6" fmla="*/ 1126720 w 1679662"/>
              <a:gd name="connsiteY6" fmla="*/ 4904 h 1041791"/>
              <a:gd name="connsiteX7" fmla="*/ 586393 w 1679662"/>
              <a:gd name="connsiteY7" fmla="*/ 105844 h 104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9662" h="1041791">
                <a:moveTo>
                  <a:pt x="586393" y="105844"/>
                </a:moveTo>
                <a:cubicBezTo>
                  <a:pt x="402326" y="198867"/>
                  <a:pt x="89608" y="408665"/>
                  <a:pt x="22315" y="563044"/>
                </a:cubicBezTo>
                <a:cubicBezTo>
                  <a:pt x="-44978" y="717423"/>
                  <a:pt x="49035" y="983628"/>
                  <a:pt x="182632" y="1032119"/>
                </a:cubicBezTo>
                <a:cubicBezTo>
                  <a:pt x="316229" y="1080610"/>
                  <a:pt x="583424" y="935137"/>
                  <a:pt x="823899" y="853989"/>
                </a:cubicBezTo>
                <a:cubicBezTo>
                  <a:pt x="1064374" y="772841"/>
                  <a:pt x="1503762" y="651119"/>
                  <a:pt x="1625484" y="545231"/>
                </a:cubicBezTo>
                <a:cubicBezTo>
                  <a:pt x="1747206" y="439343"/>
                  <a:pt x="1637359" y="308715"/>
                  <a:pt x="1554232" y="218660"/>
                </a:cubicBezTo>
                <a:cubicBezTo>
                  <a:pt x="1471105" y="128606"/>
                  <a:pt x="1290006" y="21727"/>
                  <a:pt x="1126720" y="4904"/>
                </a:cubicBezTo>
                <a:cubicBezTo>
                  <a:pt x="963434" y="-11919"/>
                  <a:pt x="770460" y="12821"/>
                  <a:pt x="586393" y="105844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357329" y="4051761"/>
            <a:ext cx="1802048" cy="870790"/>
          </a:xfrm>
          <a:custGeom>
            <a:avLst/>
            <a:gdLst>
              <a:gd name="connsiteX0" fmla="*/ 12790 w 1802048"/>
              <a:gd name="connsiteY0" fmla="*/ 419299 h 870790"/>
              <a:gd name="connsiteX1" fmla="*/ 469990 w 1802048"/>
              <a:gd name="connsiteY1" fmla="*/ 751808 h 870790"/>
              <a:gd name="connsiteX2" fmla="*/ 974692 w 1802048"/>
              <a:gd name="connsiteY2" fmla="*/ 870561 h 870790"/>
              <a:gd name="connsiteX3" fmla="*/ 1627835 w 1802048"/>
              <a:gd name="connsiteY3" fmla="*/ 728057 h 870790"/>
              <a:gd name="connsiteX4" fmla="*/ 1800027 w 1802048"/>
              <a:gd name="connsiteY4" fmla="*/ 561803 h 870790"/>
              <a:gd name="connsiteX5" fmla="*/ 1550645 w 1802048"/>
              <a:gd name="connsiteY5" fmla="*/ 74914 h 870790"/>
              <a:gd name="connsiteX6" fmla="*/ 855939 w 1802048"/>
              <a:gd name="connsiteY6" fmla="*/ 128353 h 870790"/>
              <a:gd name="connsiteX7" fmla="*/ 190920 w 1802048"/>
              <a:gd name="connsiteY7" fmla="*/ 9600 h 870790"/>
              <a:gd name="connsiteX8" fmla="*/ 12790 w 1802048"/>
              <a:gd name="connsiteY8" fmla="*/ 419299 h 87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2048" h="870790">
                <a:moveTo>
                  <a:pt x="12790" y="419299"/>
                </a:moveTo>
                <a:cubicBezTo>
                  <a:pt x="59302" y="543000"/>
                  <a:pt x="309673" y="676598"/>
                  <a:pt x="469990" y="751808"/>
                </a:cubicBezTo>
                <a:cubicBezTo>
                  <a:pt x="630307" y="827018"/>
                  <a:pt x="781718" y="874519"/>
                  <a:pt x="974692" y="870561"/>
                </a:cubicBezTo>
                <a:cubicBezTo>
                  <a:pt x="1167666" y="866603"/>
                  <a:pt x="1490279" y="779517"/>
                  <a:pt x="1627835" y="728057"/>
                </a:cubicBezTo>
                <a:cubicBezTo>
                  <a:pt x="1765391" y="676597"/>
                  <a:pt x="1812892" y="670660"/>
                  <a:pt x="1800027" y="561803"/>
                </a:cubicBezTo>
                <a:cubicBezTo>
                  <a:pt x="1787162" y="452946"/>
                  <a:pt x="1707993" y="147156"/>
                  <a:pt x="1550645" y="74914"/>
                </a:cubicBezTo>
                <a:cubicBezTo>
                  <a:pt x="1393297" y="2672"/>
                  <a:pt x="1082560" y="139239"/>
                  <a:pt x="855939" y="128353"/>
                </a:cubicBezTo>
                <a:cubicBezTo>
                  <a:pt x="629318" y="117467"/>
                  <a:pt x="330455" y="-39880"/>
                  <a:pt x="190920" y="9600"/>
                </a:cubicBezTo>
                <a:cubicBezTo>
                  <a:pt x="51385" y="59080"/>
                  <a:pt x="-33722" y="295598"/>
                  <a:pt x="12790" y="419299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563208" y="4393411"/>
            <a:ext cx="1189446" cy="1408184"/>
          </a:xfrm>
          <a:custGeom>
            <a:avLst/>
            <a:gdLst>
              <a:gd name="connsiteX0" fmla="*/ 285597 w 1188222"/>
              <a:gd name="connsiteY0" fmla="*/ 1389870 h 1401092"/>
              <a:gd name="connsiteX1" fmla="*/ 861550 w 1188222"/>
              <a:gd name="connsiteY1" fmla="*/ 1277055 h 1401092"/>
              <a:gd name="connsiteX2" fmla="*/ 1051556 w 1188222"/>
              <a:gd name="connsiteY2" fmla="*/ 1164239 h 1401092"/>
              <a:gd name="connsiteX3" fmla="*/ 1188122 w 1188222"/>
              <a:gd name="connsiteY3" fmla="*/ 487345 h 1401092"/>
              <a:gd name="connsiteX4" fmla="*/ 1069369 w 1188222"/>
              <a:gd name="connsiteY4" fmla="*/ 101397 h 1401092"/>
              <a:gd name="connsiteX5" fmla="*/ 837800 w 1188222"/>
              <a:gd name="connsiteY5" fmla="*/ 42021 h 1401092"/>
              <a:gd name="connsiteX6" fmla="*/ 534979 w 1188222"/>
              <a:gd name="connsiteY6" fmla="*/ 653600 h 1401092"/>
              <a:gd name="connsiteX7" fmla="*/ 48091 w 1188222"/>
              <a:gd name="connsiteY7" fmla="*/ 796104 h 1401092"/>
              <a:gd name="connsiteX8" fmla="*/ 48091 w 1188222"/>
              <a:gd name="connsiteY8" fmla="*/ 1330493 h 1401092"/>
              <a:gd name="connsiteX9" fmla="*/ 285597 w 1188222"/>
              <a:gd name="connsiteY9" fmla="*/ 1389870 h 1401092"/>
              <a:gd name="connsiteX0" fmla="*/ 285597 w 1188222"/>
              <a:gd name="connsiteY0" fmla="*/ 1389870 h 1399425"/>
              <a:gd name="connsiteX1" fmla="*/ 861550 w 1188222"/>
              <a:gd name="connsiteY1" fmla="*/ 1300805 h 1399425"/>
              <a:gd name="connsiteX2" fmla="*/ 1051556 w 1188222"/>
              <a:gd name="connsiteY2" fmla="*/ 1164239 h 1399425"/>
              <a:gd name="connsiteX3" fmla="*/ 1188122 w 1188222"/>
              <a:gd name="connsiteY3" fmla="*/ 487345 h 1399425"/>
              <a:gd name="connsiteX4" fmla="*/ 1069369 w 1188222"/>
              <a:gd name="connsiteY4" fmla="*/ 101397 h 1399425"/>
              <a:gd name="connsiteX5" fmla="*/ 837800 w 1188222"/>
              <a:gd name="connsiteY5" fmla="*/ 42021 h 1399425"/>
              <a:gd name="connsiteX6" fmla="*/ 534979 w 1188222"/>
              <a:gd name="connsiteY6" fmla="*/ 653600 h 1399425"/>
              <a:gd name="connsiteX7" fmla="*/ 48091 w 1188222"/>
              <a:gd name="connsiteY7" fmla="*/ 796104 h 1399425"/>
              <a:gd name="connsiteX8" fmla="*/ 48091 w 1188222"/>
              <a:gd name="connsiteY8" fmla="*/ 1330493 h 1399425"/>
              <a:gd name="connsiteX9" fmla="*/ 285597 w 1188222"/>
              <a:gd name="connsiteY9" fmla="*/ 1389870 h 1399425"/>
              <a:gd name="connsiteX0" fmla="*/ 285597 w 1188174"/>
              <a:gd name="connsiteY0" fmla="*/ 1389870 h 1399425"/>
              <a:gd name="connsiteX1" fmla="*/ 861550 w 1188174"/>
              <a:gd name="connsiteY1" fmla="*/ 1300805 h 1399425"/>
              <a:gd name="connsiteX2" fmla="*/ 1081244 w 1188174"/>
              <a:gd name="connsiteY2" fmla="*/ 1122676 h 1399425"/>
              <a:gd name="connsiteX3" fmla="*/ 1188122 w 1188174"/>
              <a:gd name="connsiteY3" fmla="*/ 487345 h 1399425"/>
              <a:gd name="connsiteX4" fmla="*/ 1069369 w 1188174"/>
              <a:gd name="connsiteY4" fmla="*/ 101397 h 1399425"/>
              <a:gd name="connsiteX5" fmla="*/ 837800 w 1188174"/>
              <a:gd name="connsiteY5" fmla="*/ 42021 h 1399425"/>
              <a:gd name="connsiteX6" fmla="*/ 534979 w 1188174"/>
              <a:gd name="connsiteY6" fmla="*/ 653600 h 1399425"/>
              <a:gd name="connsiteX7" fmla="*/ 48091 w 1188174"/>
              <a:gd name="connsiteY7" fmla="*/ 796104 h 1399425"/>
              <a:gd name="connsiteX8" fmla="*/ 48091 w 1188174"/>
              <a:gd name="connsiteY8" fmla="*/ 1330493 h 1399425"/>
              <a:gd name="connsiteX9" fmla="*/ 285597 w 1188174"/>
              <a:gd name="connsiteY9" fmla="*/ 1389870 h 1399425"/>
              <a:gd name="connsiteX0" fmla="*/ 309036 w 1187862"/>
              <a:gd name="connsiteY0" fmla="*/ 1407683 h 1412523"/>
              <a:gd name="connsiteX1" fmla="*/ 861238 w 1187862"/>
              <a:gd name="connsiteY1" fmla="*/ 1300805 h 1412523"/>
              <a:gd name="connsiteX2" fmla="*/ 1080932 w 1187862"/>
              <a:gd name="connsiteY2" fmla="*/ 1122676 h 1412523"/>
              <a:gd name="connsiteX3" fmla="*/ 1187810 w 1187862"/>
              <a:gd name="connsiteY3" fmla="*/ 487345 h 1412523"/>
              <a:gd name="connsiteX4" fmla="*/ 1069057 w 1187862"/>
              <a:gd name="connsiteY4" fmla="*/ 101397 h 1412523"/>
              <a:gd name="connsiteX5" fmla="*/ 837488 w 1187862"/>
              <a:gd name="connsiteY5" fmla="*/ 42021 h 1412523"/>
              <a:gd name="connsiteX6" fmla="*/ 534667 w 1187862"/>
              <a:gd name="connsiteY6" fmla="*/ 653600 h 1412523"/>
              <a:gd name="connsiteX7" fmla="*/ 47779 w 1187862"/>
              <a:gd name="connsiteY7" fmla="*/ 796104 h 1412523"/>
              <a:gd name="connsiteX8" fmla="*/ 47779 w 1187862"/>
              <a:gd name="connsiteY8" fmla="*/ 1330493 h 1412523"/>
              <a:gd name="connsiteX9" fmla="*/ 309036 w 1187862"/>
              <a:gd name="connsiteY9" fmla="*/ 1407683 h 1412523"/>
              <a:gd name="connsiteX0" fmla="*/ 305202 w 1184028"/>
              <a:gd name="connsiteY0" fmla="*/ 1407683 h 1410827"/>
              <a:gd name="connsiteX1" fmla="*/ 857404 w 1184028"/>
              <a:gd name="connsiteY1" fmla="*/ 1300805 h 1410827"/>
              <a:gd name="connsiteX2" fmla="*/ 1077098 w 1184028"/>
              <a:gd name="connsiteY2" fmla="*/ 1122676 h 1410827"/>
              <a:gd name="connsiteX3" fmla="*/ 1183976 w 1184028"/>
              <a:gd name="connsiteY3" fmla="*/ 487345 h 1410827"/>
              <a:gd name="connsiteX4" fmla="*/ 1065223 w 1184028"/>
              <a:gd name="connsiteY4" fmla="*/ 101397 h 1410827"/>
              <a:gd name="connsiteX5" fmla="*/ 833654 w 1184028"/>
              <a:gd name="connsiteY5" fmla="*/ 42021 h 1410827"/>
              <a:gd name="connsiteX6" fmla="*/ 530833 w 1184028"/>
              <a:gd name="connsiteY6" fmla="*/ 653600 h 1410827"/>
              <a:gd name="connsiteX7" fmla="*/ 49883 w 1184028"/>
              <a:gd name="connsiteY7" fmla="*/ 849543 h 1410827"/>
              <a:gd name="connsiteX8" fmla="*/ 43945 w 1184028"/>
              <a:gd name="connsiteY8" fmla="*/ 1330493 h 1410827"/>
              <a:gd name="connsiteX9" fmla="*/ 305202 w 1184028"/>
              <a:gd name="connsiteY9" fmla="*/ 1407683 h 1410827"/>
              <a:gd name="connsiteX0" fmla="*/ 310620 w 1189446"/>
              <a:gd name="connsiteY0" fmla="*/ 1407683 h 1408184"/>
              <a:gd name="connsiteX1" fmla="*/ 862822 w 1189446"/>
              <a:gd name="connsiteY1" fmla="*/ 1300805 h 1408184"/>
              <a:gd name="connsiteX2" fmla="*/ 1082516 w 1189446"/>
              <a:gd name="connsiteY2" fmla="*/ 1122676 h 1408184"/>
              <a:gd name="connsiteX3" fmla="*/ 1189394 w 1189446"/>
              <a:gd name="connsiteY3" fmla="*/ 487345 h 1408184"/>
              <a:gd name="connsiteX4" fmla="*/ 1070641 w 1189446"/>
              <a:gd name="connsiteY4" fmla="*/ 101397 h 1408184"/>
              <a:gd name="connsiteX5" fmla="*/ 839072 w 1189446"/>
              <a:gd name="connsiteY5" fmla="*/ 42021 h 1408184"/>
              <a:gd name="connsiteX6" fmla="*/ 536251 w 1189446"/>
              <a:gd name="connsiteY6" fmla="*/ 653600 h 1408184"/>
              <a:gd name="connsiteX7" fmla="*/ 55301 w 1189446"/>
              <a:gd name="connsiteY7" fmla="*/ 849543 h 1408184"/>
              <a:gd name="connsiteX8" fmla="*/ 37488 w 1189446"/>
              <a:gd name="connsiteY8" fmla="*/ 1259242 h 1408184"/>
              <a:gd name="connsiteX9" fmla="*/ 310620 w 1189446"/>
              <a:gd name="connsiteY9" fmla="*/ 1407683 h 140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9446" h="1408184">
                <a:moveTo>
                  <a:pt x="310620" y="1407683"/>
                </a:moveTo>
                <a:cubicBezTo>
                  <a:pt x="448176" y="1414610"/>
                  <a:pt x="734173" y="1348306"/>
                  <a:pt x="862822" y="1300805"/>
                </a:cubicBezTo>
                <a:cubicBezTo>
                  <a:pt x="991471" y="1253304"/>
                  <a:pt x="1028087" y="1258253"/>
                  <a:pt x="1082516" y="1122676"/>
                </a:cubicBezTo>
                <a:cubicBezTo>
                  <a:pt x="1136945" y="987099"/>
                  <a:pt x="1191373" y="657558"/>
                  <a:pt x="1189394" y="487345"/>
                </a:cubicBezTo>
                <a:cubicBezTo>
                  <a:pt x="1187415" y="317132"/>
                  <a:pt x="1129028" y="175618"/>
                  <a:pt x="1070641" y="101397"/>
                </a:cubicBezTo>
                <a:cubicBezTo>
                  <a:pt x="1012254" y="27176"/>
                  <a:pt x="928137" y="-50013"/>
                  <a:pt x="839072" y="42021"/>
                </a:cubicBezTo>
                <a:cubicBezTo>
                  <a:pt x="750007" y="134055"/>
                  <a:pt x="666879" y="519013"/>
                  <a:pt x="536251" y="653600"/>
                </a:cubicBezTo>
                <a:cubicBezTo>
                  <a:pt x="405623" y="788187"/>
                  <a:pt x="136449" y="736728"/>
                  <a:pt x="55301" y="849543"/>
                </a:cubicBezTo>
                <a:cubicBezTo>
                  <a:pt x="-25847" y="962358"/>
                  <a:pt x="-5065" y="1166219"/>
                  <a:pt x="37488" y="1259242"/>
                </a:cubicBezTo>
                <a:cubicBezTo>
                  <a:pt x="80041" y="1352265"/>
                  <a:pt x="173064" y="1400756"/>
                  <a:pt x="310620" y="1407683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367999" y="3997017"/>
                <a:ext cx="1261884" cy="565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latin typeface="Cambria Math"/>
                              </a:rPr>
                              <m:t>𝑟</m:t>
                            </m:r>
                          </m:num>
                          <m:den>
                            <m:r>
                              <a:rPr lang="en-US" sz="2800" b="0" i="1" dirty="0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 smtClean="0"/>
                  <a:t> cluster</a:t>
                </a:r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999" y="3997017"/>
                <a:ext cx="1261884" cy="565091"/>
              </a:xfrm>
              <a:prstGeom prst="rect">
                <a:avLst/>
              </a:prstGeom>
              <a:blipFill rotWithShape="1">
                <a:blip r:embed="rId15"/>
                <a:stretch>
                  <a:fillRect r="-7246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/>
          <p:nvPr/>
        </p:nvCxnSpPr>
        <p:spPr>
          <a:xfrm>
            <a:off x="2584915" y="4370607"/>
            <a:ext cx="494793" cy="5519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584915" y="4199665"/>
            <a:ext cx="1630861" cy="934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28567" y="2264734"/>
                <a:ext cx="8028873" cy="98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2800" dirty="0" smtClean="0"/>
                  <a:t>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 smtClean="0"/>
                  <a:t> “perturbed” lattice points.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 smtClean="0"/>
                  <a:t>Iteratively cluster to get shorter vectors.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67" y="2264734"/>
                <a:ext cx="8028873" cy="983154"/>
              </a:xfrm>
              <a:prstGeom prst="rect">
                <a:avLst/>
              </a:prstGeom>
              <a:blipFill rotWithShape="1">
                <a:blip r:embed="rId16"/>
                <a:stretch>
                  <a:fillRect l="-1517" t="-3106" b="-16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981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8" y="156478"/>
            <a:ext cx="9144000" cy="75111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Randomized Sieve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[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Ajtai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-Kumar-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Sivakumar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`00]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180754" y="1230427"/>
            <a:ext cx="8623004" cy="4053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How it works for SVP.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Algorithm </a:t>
            </a:r>
            <a:r>
              <a:rPr lang="en-US" sz="2800" dirty="0" smtClean="0">
                <a:solidFill>
                  <a:srgbClr val="FF0000"/>
                </a:solidFill>
              </a:rPr>
              <a:t>Outline: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567" y="2264734"/>
                <a:ext cx="8028873" cy="98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2800" dirty="0" smtClean="0"/>
                  <a:t>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 smtClean="0"/>
                  <a:t> “perturbed” lattice points.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 smtClean="0"/>
                  <a:t>Iteratively cluster to get shorter vectors.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67" y="2264734"/>
                <a:ext cx="8028873" cy="983154"/>
              </a:xfrm>
              <a:prstGeom prst="rect">
                <a:avLst/>
              </a:prstGeom>
              <a:blipFill rotWithShape="1">
                <a:blip r:embed="rId2"/>
                <a:stretch>
                  <a:fillRect l="-1517" t="-3106" b="-16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90"/>
          <p:cNvSpPr>
            <a:spLocks noChangeAspect="1" noChangeArrowheads="1"/>
          </p:cNvSpPr>
          <p:nvPr/>
        </p:nvSpPr>
        <p:spPr bwMode="auto">
          <a:xfrm rot="20116484">
            <a:off x="1936043" y="4197276"/>
            <a:ext cx="4839298" cy="1866492"/>
          </a:xfrm>
          <a:prstGeom prst="hexagon">
            <a:avLst>
              <a:gd name="adj" fmla="val 64818"/>
              <a:gd name="vf" fmla="val 11547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87"/>
              <p:cNvSpPr txBox="1">
                <a:spLocks noChangeArrowheads="1"/>
              </p:cNvSpPr>
              <p:nvPr/>
            </p:nvSpPr>
            <p:spPr bwMode="auto">
              <a:xfrm>
                <a:off x="4215776" y="4996004"/>
                <a:ext cx="575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5776" y="4996004"/>
                <a:ext cx="57569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49"/>
          <p:cNvSpPr>
            <a:spLocks noChangeAspect="1" noChangeArrowheads="1"/>
          </p:cNvSpPr>
          <p:nvPr/>
        </p:nvSpPr>
        <p:spPr bwMode="auto">
          <a:xfrm>
            <a:off x="4303116" y="4992881"/>
            <a:ext cx="105154" cy="10515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93"/>
              <p:cNvSpPr txBox="1">
                <a:spLocks noChangeArrowheads="1"/>
              </p:cNvSpPr>
              <p:nvPr/>
            </p:nvSpPr>
            <p:spPr bwMode="auto">
              <a:xfrm>
                <a:off x="4798021" y="5098035"/>
                <a:ext cx="75699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𝑟𝐾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98021" y="5098035"/>
                <a:ext cx="75699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3323949" y="4909243"/>
            <a:ext cx="609590" cy="523219"/>
            <a:chOff x="2824561" y="5530399"/>
            <a:chExt cx="489185" cy="3791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824561" y="5530399"/>
                  <a:ext cx="489185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0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24561" y="5530399"/>
                  <a:ext cx="489185" cy="37915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64449" y="4067986"/>
            <a:ext cx="656784" cy="523219"/>
            <a:chOff x="3204720" y="5427754"/>
            <a:chExt cx="527056" cy="3791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236160" y="5427754"/>
                  <a:ext cx="495616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36160" y="5427754"/>
                  <a:ext cx="495616" cy="37915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085326" y="4373008"/>
            <a:ext cx="617605" cy="560462"/>
            <a:chOff x="3032162" y="5664420"/>
            <a:chExt cx="495616" cy="4061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32162" y="5691408"/>
                  <a:ext cx="495616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6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2" y="5691408"/>
                  <a:ext cx="495616" cy="37915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76437" y="4634987"/>
            <a:ext cx="769620" cy="722033"/>
            <a:chOff x="3147556" y="5484022"/>
            <a:chExt cx="617605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147556" y="5484022"/>
                  <a:ext cx="617605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9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47556" y="5484022"/>
                  <a:ext cx="617605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43934" y="4478508"/>
            <a:ext cx="769620" cy="722033"/>
            <a:chOff x="2740920" y="5418505"/>
            <a:chExt cx="617605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740920" y="5418505"/>
                  <a:ext cx="617605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2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40920" y="5418505"/>
                  <a:ext cx="617605" cy="5232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577717" y="4398536"/>
            <a:ext cx="617605" cy="560462"/>
            <a:chOff x="3032162" y="5664420"/>
            <a:chExt cx="495616" cy="4061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32162" y="5691408"/>
                  <a:ext cx="495616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5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32162" y="5691408"/>
                  <a:ext cx="495616" cy="37915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671144" y="5256299"/>
            <a:ext cx="609333" cy="523219"/>
            <a:chOff x="2994833" y="5635899"/>
            <a:chExt cx="488977" cy="3791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994833" y="5635899"/>
                  <a:ext cx="488977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8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94833" y="5635899"/>
                  <a:ext cx="488977" cy="37915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639835" y="5016680"/>
            <a:ext cx="617605" cy="560462"/>
            <a:chOff x="3091893" y="5664420"/>
            <a:chExt cx="495616" cy="4061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91893" y="5691408"/>
                  <a:ext cx="495616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1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91893" y="5691408"/>
                  <a:ext cx="495616" cy="37915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520154" y="4388115"/>
            <a:ext cx="617605" cy="619492"/>
            <a:chOff x="2956911" y="5291705"/>
            <a:chExt cx="495616" cy="4489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956911" y="5291705"/>
                  <a:ext cx="495616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4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6911" y="5291705"/>
                  <a:ext cx="495616" cy="37915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052650" y="5308209"/>
            <a:ext cx="30059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Lost vectors</a:t>
            </a:r>
          </a:p>
          <a:p>
            <a:r>
              <a:rPr lang="en-US" sz="2400" dirty="0"/>
              <a:t>Bounded number lost</a:t>
            </a:r>
            <a:br>
              <a:rPr lang="en-US" sz="2400" dirty="0"/>
            </a:br>
            <a:r>
              <a:rPr lang="en-US" sz="2400" dirty="0"/>
              <a:t>(packing argument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47" name="Straight Arrow Connector 46"/>
          <p:cNvCxnSpPr>
            <a:endCxn id="16" idx="2"/>
          </p:cNvCxnSpPr>
          <p:nvPr/>
        </p:nvCxnSpPr>
        <p:spPr>
          <a:xfrm flipV="1">
            <a:off x="7085326" y="4933470"/>
            <a:ext cx="308803" cy="38206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33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8" y="156478"/>
            <a:ext cx="9144000" cy="75111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Randomized Sieve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[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Ajtai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-Kumar-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Sivakumar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`00]</a:t>
            </a:r>
          </a:p>
        </p:txBody>
      </p:sp>
      <p:sp>
        <p:nvSpPr>
          <p:cNvPr id="5" name="AutoShape 90"/>
          <p:cNvSpPr>
            <a:spLocks noChangeAspect="1" noChangeArrowheads="1"/>
          </p:cNvSpPr>
          <p:nvPr/>
        </p:nvSpPr>
        <p:spPr bwMode="auto">
          <a:xfrm rot="20116484">
            <a:off x="2376430" y="4367131"/>
            <a:ext cx="3958524" cy="1526782"/>
          </a:xfrm>
          <a:prstGeom prst="hexagon">
            <a:avLst>
              <a:gd name="adj" fmla="val 64818"/>
              <a:gd name="vf" fmla="val 11547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87"/>
              <p:cNvSpPr txBox="1">
                <a:spLocks noChangeArrowheads="1"/>
              </p:cNvSpPr>
              <p:nvPr/>
            </p:nvSpPr>
            <p:spPr bwMode="auto">
              <a:xfrm>
                <a:off x="4215776" y="4996004"/>
                <a:ext cx="575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5776" y="4996004"/>
                <a:ext cx="57569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49"/>
          <p:cNvSpPr>
            <a:spLocks noChangeAspect="1" noChangeArrowheads="1"/>
          </p:cNvSpPr>
          <p:nvPr/>
        </p:nvSpPr>
        <p:spPr bwMode="auto">
          <a:xfrm>
            <a:off x="4303116" y="4992881"/>
            <a:ext cx="105154" cy="10515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93"/>
              <p:cNvSpPr txBox="1">
                <a:spLocks noChangeArrowheads="1"/>
              </p:cNvSpPr>
              <p:nvPr/>
            </p:nvSpPr>
            <p:spPr bwMode="auto">
              <a:xfrm>
                <a:off x="4491579" y="5115862"/>
                <a:ext cx="756994" cy="6328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1579" y="5115862"/>
                <a:ext cx="756994" cy="6328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3323949" y="4909243"/>
            <a:ext cx="609590" cy="523219"/>
            <a:chOff x="2824561" y="5530399"/>
            <a:chExt cx="489185" cy="3791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824561" y="5530399"/>
                  <a:ext cx="489185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0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24561" y="5530399"/>
                  <a:ext cx="489185" cy="37915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64449" y="4067986"/>
            <a:ext cx="656784" cy="523219"/>
            <a:chOff x="3204720" y="5427754"/>
            <a:chExt cx="527056" cy="3791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236160" y="5427754"/>
                  <a:ext cx="495616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36160" y="5427754"/>
                  <a:ext cx="495616" cy="37915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76437" y="4634987"/>
            <a:ext cx="769620" cy="722033"/>
            <a:chOff x="3147556" y="5484022"/>
            <a:chExt cx="617605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147556" y="5484022"/>
                  <a:ext cx="617605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9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47556" y="5484022"/>
                  <a:ext cx="617605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43934" y="4478508"/>
            <a:ext cx="769620" cy="722033"/>
            <a:chOff x="2740920" y="5418505"/>
            <a:chExt cx="617605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740920" y="5418505"/>
                  <a:ext cx="617605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2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40920" y="5418505"/>
                  <a:ext cx="617605" cy="5232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671144" y="5256299"/>
            <a:ext cx="609333" cy="523219"/>
            <a:chOff x="2994833" y="5635899"/>
            <a:chExt cx="488977" cy="3791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994833" y="5635899"/>
                  <a:ext cx="488977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8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94833" y="5635899"/>
                  <a:ext cx="488977" cy="37915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520154" y="4388115"/>
            <a:ext cx="617605" cy="619492"/>
            <a:chOff x="2956911" y="5291705"/>
            <a:chExt cx="495616" cy="4489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956911" y="5291705"/>
                  <a:ext cx="495616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4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6911" y="5291705"/>
                  <a:ext cx="495616" cy="37915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61992" y="4368526"/>
                <a:ext cx="1987724" cy="497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Repeat on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/>
                              </a:rPr>
                              <m:t>𝑟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sz="2400" i="1" dirty="0" smtClean="0">
                        <a:latin typeface="Cambria Math"/>
                      </a:rPr>
                      <m:t>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992" y="4368526"/>
                <a:ext cx="1987724" cy="497637"/>
              </a:xfrm>
              <a:prstGeom prst="rect">
                <a:avLst/>
              </a:prstGeom>
              <a:blipFill rotWithShape="1">
                <a:blip r:embed="rId15"/>
                <a:stretch>
                  <a:fillRect l="-4908" t="-864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"/>
          <p:cNvSpPr>
            <a:spLocks noGrp="1" noChangeArrowheads="1"/>
          </p:cNvSpPr>
          <p:nvPr>
            <p:ph idx="1"/>
          </p:nvPr>
        </p:nvSpPr>
        <p:spPr>
          <a:xfrm>
            <a:off x="180754" y="1230427"/>
            <a:ext cx="8623004" cy="4053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How it works for SVP.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Algorithm Outline: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28567" y="2264734"/>
                <a:ext cx="8028873" cy="98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2800" dirty="0" smtClean="0"/>
                  <a:t>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 smtClean="0"/>
                  <a:t> “perturbed” lattice points.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 smtClean="0"/>
                  <a:t>Iteratively cluster to get shorter</a:t>
                </a:r>
                <a:r>
                  <a:rPr lang="en-US" sz="2800" dirty="0"/>
                  <a:t> vectors</a:t>
                </a:r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67" y="2264734"/>
                <a:ext cx="8028873" cy="983154"/>
              </a:xfrm>
              <a:prstGeom prst="rect">
                <a:avLst/>
              </a:prstGeom>
              <a:blipFill rotWithShape="1">
                <a:blip r:embed="rId5"/>
                <a:stretch>
                  <a:fillRect l="-1517" t="-3106" b="-16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72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2360613"/>
                <a:ext cx="5337175" cy="33547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000" dirty="0" smtClean="0">
                    <a:latin typeface="+mn-lt"/>
                  </a:rPr>
                  <a:t>A lattice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3000" dirty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sz="30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000" i="1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3000" i="1" dirty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>
                    <a:latin typeface="+mn-lt"/>
                  </a:rPr>
                  <a:t> is all integral combinations</a:t>
                </a:r>
                <a:r>
                  <a:rPr lang="en-US" sz="3000" dirty="0" smtClean="0">
                    <a:latin typeface="+mn-lt"/>
                  </a:rPr>
                  <a:t> of a </a:t>
                </a:r>
                <a:r>
                  <a:rPr lang="en-US" sz="3000" dirty="0">
                    <a:latin typeface="+mn-lt"/>
                  </a:rPr>
                  <a:t>basis</a:t>
                </a:r>
                <a:endParaRPr lang="en-US" sz="3000" b="0" i="1" dirty="0" smtClean="0">
                  <a:latin typeface="Cambria Math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dirty="0" smtClean="0">
                        <a:solidFill>
                          <a:srgbClr val="0000CC"/>
                        </a:solidFill>
                        <a:latin typeface="Cambria Math"/>
                      </a:rPr>
                      <m:t>B</m:t>
                    </m:r>
                    <m:r>
                      <a:rPr lang="en-US" sz="3000" b="0" i="0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0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000" dirty="0">
                    <a:latin typeface="+mn-lt"/>
                  </a:rPr>
                  <a:t>. </a:t>
                </a:r>
                <a:endParaRPr lang="en-US" sz="3000" dirty="0" smtClean="0">
                  <a:latin typeface="+mn-lt"/>
                </a:endParaRPr>
              </a:p>
              <a:p>
                <a:pPr eaLnBrk="1" hangingPunct="1"/>
                <a:endParaRPr lang="en-US" sz="3000" dirty="0">
                  <a:latin typeface="+mn-lt"/>
                </a:endParaRPr>
              </a:p>
              <a:p>
                <a:pPr eaLnBrk="1" hangingPunct="1"/>
                <a:r>
                  <a:rPr lang="en-US" sz="3000" dirty="0" smtClean="0">
                    <a:solidFill>
                      <a:srgbClr val="990099"/>
                    </a:solidFill>
                    <a:latin typeface="+mn-lt"/>
                  </a:rPr>
                  <a:t>Note:</a:t>
                </a:r>
                <a:r>
                  <a:rPr lang="en-US" sz="3000" dirty="0" smtClean="0">
                    <a:latin typeface="+mn-lt"/>
                  </a:rPr>
                  <a:t> a lattice has many equivalent bases.</a:t>
                </a:r>
                <a:endParaRPr lang="en-US" sz="3000" dirty="0">
                  <a:latin typeface="+mn-lt"/>
                </a:endParaRPr>
              </a:p>
              <a:p>
                <a:pPr algn="l" eaLnBrk="1" hangingPunct="1"/>
                <a:endParaRPr lang="en-US" sz="3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2360613"/>
                <a:ext cx="5337175" cy="3354765"/>
              </a:xfrm>
              <a:prstGeom prst="rect">
                <a:avLst/>
              </a:prstGeom>
              <a:blipFill rotWithShape="1">
                <a:blip r:embed="rId2"/>
                <a:stretch>
                  <a:fillRect l="-2743" t="-21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6" name="Text Box 27"/>
              <p:cNvSpPr txBox="1">
                <a:spLocks noChangeArrowheads="1"/>
              </p:cNvSpPr>
              <p:nvPr/>
            </p:nvSpPr>
            <p:spPr bwMode="auto">
              <a:xfrm>
                <a:off x="7892389" y="4659429"/>
                <a:ext cx="53450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76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2389" y="4659429"/>
                <a:ext cx="534505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Text Box 28"/>
              <p:cNvSpPr txBox="1">
                <a:spLocks noChangeArrowheads="1"/>
              </p:cNvSpPr>
              <p:nvPr/>
            </p:nvSpPr>
            <p:spPr bwMode="auto">
              <a:xfrm>
                <a:off x="6029325" y="3006725"/>
                <a:ext cx="598241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77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29325" y="3006725"/>
                <a:ext cx="598241" cy="51328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Text Box 29"/>
              <p:cNvSpPr txBox="1">
                <a:spLocks noChangeArrowheads="1"/>
              </p:cNvSpPr>
              <p:nvPr/>
            </p:nvSpPr>
            <p:spPr bwMode="auto">
              <a:xfrm>
                <a:off x="7527925" y="2397125"/>
                <a:ext cx="606512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78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7925" y="2397125"/>
                <a:ext cx="606512" cy="51328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Oval 5"/>
          <p:cNvSpPr>
            <a:spLocks noChangeAspect="1" noChangeArrowheads="1"/>
          </p:cNvSpPr>
          <p:nvPr/>
        </p:nvSpPr>
        <p:spPr bwMode="auto">
          <a:xfrm>
            <a:off x="5651500" y="42989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Oval 6"/>
          <p:cNvSpPr>
            <a:spLocks noChangeAspect="1" noChangeArrowheads="1"/>
          </p:cNvSpPr>
          <p:nvPr/>
        </p:nvSpPr>
        <p:spPr bwMode="auto">
          <a:xfrm>
            <a:off x="5645150" y="33909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Oval 7"/>
          <p:cNvSpPr>
            <a:spLocks noChangeAspect="1" noChangeArrowheads="1"/>
          </p:cNvSpPr>
          <p:nvPr/>
        </p:nvSpPr>
        <p:spPr bwMode="auto">
          <a:xfrm>
            <a:off x="5651500" y="24701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82" name="Oval 10"/>
          <p:cNvSpPr>
            <a:spLocks noChangeAspect="1" noChangeArrowheads="1"/>
          </p:cNvSpPr>
          <p:nvPr/>
        </p:nvSpPr>
        <p:spPr bwMode="auto">
          <a:xfrm>
            <a:off x="5645150" y="52133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Oval 12"/>
          <p:cNvSpPr>
            <a:spLocks noChangeAspect="1" noChangeArrowheads="1"/>
          </p:cNvSpPr>
          <p:nvPr/>
        </p:nvSpPr>
        <p:spPr bwMode="auto">
          <a:xfrm>
            <a:off x="6565900" y="42989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Oval 13"/>
          <p:cNvSpPr>
            <a:spLocks noChangeAspect="1" noChangeArrowheads="1"/>
          </p:cNvSpPr>
          <p:nvPr/>
        </p:nvSpPr>
        <p:spPr bwMode="auto">
          <a:xfrm>
            <a:off x="6559550" y="33909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Oval 14"/>
          <p:cNvSpPr>
            <a:spLocks noChangeAspect="1" noChangeArrowheads="1"/>
          </p:cNvSpPr>
          <p:nvPr/>
        </p:nvSpPr>
        <p:spPr bwMode="auto">
          <a:xfrm>
            <a:off x="6565900" y="24701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86" name="Oval 15"/>
          <p:cNvSpPr>
            <a:spLocks noChangeAspect="1" noChangeArrowheads="1"/>
          </p:cNvSpPr>
          <p:nvPr/>
        </p:nvSpPr>
        <p:spPr bwMode="auto">
          <a:xfrm>
            <a:off x="6559550" y="52133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Oval 16"/>
          <p:cNvSpPr>
            <a:spLocks noChangeAspect="1" noChangeArrowheads="1"/>
          </p:cNvSpPr>
          <p:nvPr/>
        </p:nvSpPr>
        <p:spPr bwMode="auto">
          <a:xfrm>
            <a:off x="7480300" y="43053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Oval 17"/>
          <p:cNvSpPr>
            <a:spLocks noChangeAspect="1" noChangeArrowheads="1"/>
          </p:cNvSpPr>
          <p:nvPr/>
        </p:nvSpPr>
        <p:spPr bwMode="auto">
          <a:xfrm>
            <a:off x="7473950" y="33972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Oval 18"/>
          <p:cNvSpPr>
            <a:spLocks noChangeAspect="1" noChangeArrowheads="1"/>
          </p:cNvSpPr>
          <p:nvPr/>
        </p:nvSpPr>
        <p:spPr bwMode="auto">
          <a:xfrm>
            <a:off x="7480300" y="24765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90" name="Oval 19"/>
          <p:cNvSpPr>
            <a:spLocks noChangeAspect="1" noChangeArrowheads="1"/>
          </p:cNvSpPr>
          <p:nvPr/>
        </p:nvSpPr>
        <p:spPr bwMode="auto">
          <a:xfrm>
            <a:off x="7473950" y="52197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Oval 20"/>
          <p:cNvSpPr>
            <a:spLocks noChangeAspect="1" noChangeArrowheads="1"/>
          </p:cNvSpPr>
          <p:nvPr/>
        </p:nvSpPr>
        <p:spPr bwMode="auto">
          <a:xfrm>
            <a:off x="8394700" y="43053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Oval 21"/>
          <p:cNvSpPr>
            <a:spLocks noChangeAspect="1" noChangeArrowheads="1"/>
          </p:cNvSpPr>
          <p:nvPr/>
        </p:nvSpPr>
        <p:spPr bwMode="auto">
          <a:xfrm>
            <a:off x="8388350" y="33972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Oval 22"/>
          <p:cNvSpPr>
            <a:spLocks noChangeAspect="1" noChangeArrowheads="1"/>
          </p:cNvSpPr>
          <p:nvPr/>
        </p:nvSpPr>
        <p:spPr bwMode="auto">
          <a:xfrm>
            <a:off x="8394700" y="24765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94" name="Oval 23"/>
          <p:cNvSpPr>
            <a:spLocks noChangeAspect="1" noChangeArrowheads="1"/>
          </p:cNvSpPr>
          <p:nvPr/>
        </p:nvSpPr>
        <p:spPr bwMode="auto">
          <a:xfrm>
            <a:off x="8388350" y="52197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Line 24"/>
          <p:cNvSpPr>
            <a:spLocks noChangeShapeType="1"/>
          </p:cNvSpPr>
          <p:nvPr/>
        </p:nvSpPr>
        <p:spPr bwMode="auto">
          <a:xfrm flipV="1">
            <a:off x="5670550" y="2517775"/>
            <a:ext cx="1854200" cy="274955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6" name="Line 4"/>
          <p:cNvSpPr>
            <a:spLocks noChangeShapeType="1"/>
          </p:cNvSpPr>
          <p:nvPr/>
        </p:nvSpPr>
        <p:spPr bwMode="auto">
          <a:xfrm flipV="1">
            <a:off x="5683250" y="3429000"/>
            <a:ext cx="920750" cy="182245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 flipV="1">
            <a:off x="5676900" y="4337050"/>
            <a:ext cx="927100" cy="914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5670551" y="4337049"/>
            <a:ext cx="1857374" cy="92075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28"/>
              <p:cNvSpPr txBox="1">
                <a:spLocks noChangeArrowheads="1"/>
              </p:cNvSpPr>
              <p:nvPr/>
            </p:nvSpPr>
            <p:spPr bwMode="auto">
              <a:xfrm>
                <a:off x="5976962" y="3881635"/>
                <a:ext cx="598241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76962" y="3881635"/>
                <a:ext cx="598241" cy="51328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29"/>
              <p:cNvSpPr txBox="1">
                <a:spLocks noChangeArrowheads="1"/>
              </p:cNvSpPr>
              <p:nvPr/>
            </p:nvSpPr>
            <p:spPr bwMode="auto">
              <a:xfrm>
                <a:off x="7491500" y="4252330"/>
                <a:ext cx="606512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91500" y="4252330"/>
                <a:ext cx="606512" cy="51328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Lattices</a:t>
            </a:r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 flipV="1">
            <a:off x="5651500" y="3435350"/>
            <a:ext cx="2774950" cy="1831972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29"/>
              <p:cNvSpPr txBox="1">
                <a:spLocks noChangeArrowheads="1"/>
              </p:cNvSpPr>
              <p:nvPr/>
            </p:nvSpPr>
            <p:spPr bwMode="auto">
              <a:xfrm>
                <a:off x="8357518" y="3349187"/>
                <a:ext cx="606512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57518" y="3349187"/>
                <a:ext cx="606512" cy="51328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060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  <p:bldP spid="3095" grpId="0" animBg="1"/>
      <p:bldP spid="3096" grpId="0" animBg="1"/>
      <p:bldP spid="25" grpId="0" animBg="1"/>
      <p:bldP spid="26" grpId="0" animBg="1"/>
      <p:bldP spid="26" grpId="1" animBg="1"/>
      <p:bldP spid="27" grpId="0"/>
      <p:bldP spid="28" grpId="0"/>
      <p:bldP spid="28" grpId="1"/>
      <p:bldP spid="29" grpId="0" animBg="1"/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utoShape 90"/>
          <p:cNvSpPr>
            <a:spLocks noChangeAspect="1" noChangeArrowheads="1"/>
          </p:cNvSpPr>
          <p:nvPr/>
        </p:nvSpPr>
        <p:spPr bwMode="auto">
          <a:xfrm rot="20116484">
            <a:off x="3132211" y="4658632"/>
            <a:ext cx="2446962" cy="943780"/>
          </a:xfrm>
          <a:prstGeom prst="hexagon">
            <a:avLst>
              <a:gd name="adj" fmla="val 64818"/>
              <a:gd name="vf" fmla="val 11547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8" y="156478"/>
            <a:ext cx="9144000" cy="75111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Randomized Sieve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[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Ajtai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-Kumar-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Sivakumar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`00]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87"/>
              <p:cNvSpPr txBox="1">
                <a:spLocks noChangeArrowheads="1"/>
              </p:cNvSpPr>
              <p:nvPr/>
            </p:nvSpPr>
            <p:spPr bwMode="auto">
              <a:xfrm>
                <a:off x="4215776" y="4996004"/>
                <a:ext cx="575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5776" y="4996004"/>
                <a:ext cx="57569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3323949" y="4909243"/>
            <a:ext cx="609590" cy="523219"/>
            <a:chOff x="2824561" y="5530399"/>
            <a:chExt cx="489185" cy="3791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824561" y="5530399"/>
                  <a:ext cx="489185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0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24561" y="5530399"/>
                  <a:ext cx="489185" cy="37915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64449" y="4067986"/>
            <a:ext cx="656784" cy="523219"/>
            <a:chOff x="3204720" y="5427754"/>
            <a:chExt cx="527056" cy="3791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236160" y="5427754"/>
                  <a:ext cx="495616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36160" y="5427754"/>
                  <a:ext cx="495616" cy="37915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76437" y="4634987"/>
            <a:ext cx="769620" cy="722033"/>
            <a:chOff x="3147556" y="5484022"/>
            <a:chExt cx="617605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147556" y="5484022"/>
                  <a:ext cx="617605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9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47556" y="5484022"/>
                  <a:ext cx="617605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43934" y="4478508"/>
            <a:ext cx="769620" cy="722033"/>
            <a:chOff x="2740920" y="5418505"/>
            <a:chExt cx="617605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740920" y="5418505"/>
                  <a:ext cx="617605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2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40920" y="5418505"/>
                  <a:ext cx="617605" cy="5232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671144" y="5256299"/>
            <a:ext cx="609333" cy="523219"/>
            <a:chOff x="2994833" y="5635899"/>
            <a:chExt cx="488977" cy="3791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994833" y="5635899"/>
                  <a:ext cx="488977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8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94833" y="5635899"/>
                  <a:ext cx="488977" cy="37915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520154" y="4388115"/>
            <a:ext cx="617605" cy="619492"/>
            <a:chOff x="2956911" y="5291705"/>
            <a:chExt cx="495616" cy="4489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956911" y="5291705"/>
                  <a:ext cx="495616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4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6911" y="5291705"/>
                  <a:ext cx="495616" cy="37915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sp>
        <p:nvSpPr>
          <p:cNvPr id="38" name="Rectangle 3"/>
          <p:cNvSpPr>
            <a:spLocks noGrp="1" noChangeArrowheads="1"/>
          </p:cNvSpPr>
          <p:nvPr>
            <p:ph idx="1"/>
          </p:nvPr>
        </p:nvSpPr>
        <p:spPr>
          <a:xfrm>
            <a:off x="180754" y="1230427"/>
            <a:ext cx="8623004" cy="4053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How it works for SVP.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Algorithm Outline: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28567" y="2264734"/>
                <a:ext cx="8464171" cy="1414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2800" dirty="0" smtClean="0"/>
                  <a:t>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 smtClean="0"/>
                  <a:t> “perturbed” lattice points.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 smtClean="0"/>
                  <a:t>Iteratively cluster to get shorter vectors.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 err="1" smtClean="0"/>
                  <a:t>Unperturb</a:t>
                </a:r>
                <a:r>
                  <a:rPr lang="en-US" sz="2800" dirty="0" smtClean="0"/>
                  <a:t> and return shortest non-zero difference.</a:t>
                </a:r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67" y="2264734"/>
                <a:ext cx="8464171" cy="1414041"/>
              </a:xfrm>
              <a:prstGeom prst="rect">
                <a:avLst/>
              </a:prstGeom>
              <a:blipFill rotWithShape="1">
                <a:blip r:embed="rId15"/>
                <a:stretch>
                  <a:fillRect l="-1440" t="-2165" r="-648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/>
          <p:cNvGrpSpPr/>
          <p:nvPr/>
        </p:nvGrpSpPr>
        <p:grpSpPr>
          <a:xfrm>
            <a:off x="2691099" y="3796141"/>
            <a:ext cx="3380625" cy="2564286"/>
            <a:chOff x="2710149" y="3796141"/>
            <a:chExt cx="3380625" cy="2564286"/>
          </a:xfrm>
        </p:grpSpPr>
        <p:sp>
          <p:nvSpPr>
            <p:cNvPr id="65" name="Oval 48"/>
            <p:cNvSpPr>
              <a:spLocks noChangeAspect="1" noChangeArrowheads="1"/>
            </p:cNvSpPr>
            <p:nvPr/>
          </p:nvSpPr>
          <p:spPr bwMode="auto">
            <a:xfrm>
              <a:off x="4362055" y="6288390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50"/>
            <p:cNvSpPr>
              <a:spLocks noChangeAspect="1" noChangeArrowheads="1"/>
            </p:cNvSpPr>
            <p:nvPr/>
          </p:nvSpPr>
          <p:spPr bwMode="auto">
            <a:xfrm>
              <a:off x="4362055" y="3801897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7" name="Oval 52"/>
            <p:cNvSpPr>
              <a:spLocks noChangeAspect="1" noChangeArrowheads="1"/>
            </p:cNvSpPr>
            <p:nvPr/>
          </p:nvSpPr>
          <p:spPr bwMode="auto">
            <a:xfrm>
              <a:off x="6019716" y="6288390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53"/>
            <p:cNvSpPr>
              <a:spLocks noChangeAspect="1" noChangeArrowheads="1"/>
            </p:cNvSpPr>
            <p:nvPr/>
          </p:nvSpPr>
          <p:spPr bwMode="auto">
            <a:xfrm>
              <a:off x="6013960" y="5050899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54"/>
            <p:cNvSpPr>
              <a:spLocks noChangeAspect="1" noChangeArrowheads="1"/>
            </p:cNvSpPr>
            <p:nvPr/>
          </p:nvSpPr>
          <p:spPr bwMode="auto">
            <a:xfrm>
              <a:off x="6019716" y="3801897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0" name="Oval 72"/>
            <p:cNvSpPr>
              <a:spLocks noChangeAspect="1" noChangeArrowheads="1"/>
            </p:cNvSpPr>
            <p:nvPr/>
          </p:nvSpPr>
          <p:spPr bwMode="auto">
            <a:xfrm>
              <a:off x="2715905" y="6282634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74"/>
            <p:cNvSpPr>
              <a:spLocks noChangeAspect="1" noChangeArrowheads="1"/>
            </p:cNvSpPr>
            <p:nvPr/>
          </p:nvSpPr>
          <p:spPr bwMode="auto">
            <a:xfrm>
              <a:off x="2715905" y="3796141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2" name="Oval 49"/>
            <p:cNvSpPr>
              <a:spLocks noChangeAspect="1" noChangeArrowheads="1"/>
            </p:cNvSpPr>
            <p:nvPr/>
          </p:nvSpPr>
          <p:spPr bwMode="auto">
            <a:xfrm>
              <a:off x="4356299" y="5050899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73"/>
            <p:cNvSpPr>
              <a:spLocks noChangeAspect="1" noChangeArrowheads="1"/>
            </p:cNvSpPr>
            <p:nvPr/>
          </p:nvSpPr>
          <p:spPr bwMode="auto">
            <a:xfrm>
              <a:off x="2710149" y="5045143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72"/>
            <p:cNvSpPr>
              <a:spLocks noChangeAspect="1" noChangeArrowheads="1"/>
            </p:cNvSpPr>
            <p:nvPr/>
          </p:nvSpPr>
          <p:spPr bwMode="auto">
            <a:xfrm>
              <a:off x="3548556" y="6282634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74"/>
            <p:cNvSpPr>
              <a:spLocks noChangeAspect="1" noChangeArrowheads="1"/>
            </p:cNvSpPr>
            <p:nvPr/>
          </p:nvSpPr>
          <p:spPr bwMode="auto">
            <a:xfrm>
              <a:off x="3548556" y="3796141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6" name="Oval 73"/>
            <p:cNvSpPr>
              <a:spLocks noChangeAspect="1" noChangeArrowheads="1"/>
            </p:cNvSpPr>
            <p:nvPr/>
          </p:nvSpPr>
          <p:spPr bwMode="auto">
            <a:xfrm>
              <a:off x="3542800" y="5045143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72"/>
            <p:cNvSpPr>
              <a:spLocks noChangeAspect="1" noChangeArrowheads="1"/>
            </p:cNvSpPr>
            <p:nvPr/>
          </p:nvSpPr>
          <p:spPr bwMode="auto">
            <a:xfrm>
              <a:off x="5202702" y="6291358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77"/>
            <p:cNvSpPr>
              <a:spLocks noChangeAspect="1" noChangeArrowheads="1"/>
            </p:cNvSpPr>
            <p:nvPr/>
          </p:nvSpPr>
          <p:spPr bwMode="auto">
            <a:xfrm>
              <a:off x="5202702" y="3804865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9" name="Oval 73"/>
            <p:cNvSpPr>
              <a:spLocks noChangeAspect="1" noChangeArrowheads="1"/>
            </p:cNvSpPr>
            <p:nvPr/>
          </p:nvSpPr>
          <p:spPr bwMode="auto">
            <a:xfrm>
              <a:off x="5196946" y="5053867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53"/>
            <p:cNvSpPr>
              <a:spLocks noChangeAspect="1" noChangeArrowheads="1"/>
            </p:cNvSpPr>
            <p:nvPr/>
          </p:nvSpPr>
          <p:spPr bwMode="auto">
            <a:xfrm>
              <a:off x="6021705" y="5695923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49"/>
            <p:cNvSpPr>
              <a:spLocks noChangeAspect="1" noChangeArrowheads="1"/>
            </p:cNvSpPr>
            <p:nvPr/>
          </p:nvSpPr>
          <p:spPr bwMode="auto">
            <a:xfrm>
              <a:off x="4364044" y="5695923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73"/>
            <p:cNvSpPr>
              <a:spLocks noChangeAspect="1" noChangeArrowheads="1"/>
            </p:cNvSpPr>
            <p:nvPr/>
          </p:nvSpPr>
          <p:spPr bwMode="auto">
            <a:xfrm>
              <a:off x="2717894" y="5690167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73"/>
            <p:cNvSpPr>
              <a:spLocks noChangeAspect="1" noChangeArrowheads="1"/>
            </p:cNvSpPr>
            <p:nvPr/>
          </p:nvSpPr>
          <p:spPr bwMode="auto">
            <a:xfrm>
              <a:off x="3550545" y="5690167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73"/>
            <p:cNvSpPr>
              <a:spLocks noChangeAspect="1" noChangeArrowheads="1"/>
            </p:cNvSpPr>
            <p:nvPr/>
          </p:nvSpPr>
          <p:spPr bwMode="auto">
            <a:xfrm>
              <a:off x="5204691" y="5698891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53"/>
            <p:cNvSpPr>
              <a:spLocks noChangeAspect="1" noChangeArrowheads="1"/>
            </p:cNvSpPr>
            <p:nvPr/>
          </p:nvSpPr>
          <p:spPr bwMode="auto">
            <a:xfrm>
              <a:off x="6013960" y="4437322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49"/>
            <p:cNvSpPr>
              <a:spLocks noChangeAspect="1" noChangeArrowheads="1"/>
            </p:cNvSpPr>
            <p:nvPr/>
          </p:nvSpPr>
          <p:spPr bwMode="auto">
            <a:xfrm>
              <a:off x="4356299" y="4437322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86"/>
            <p:cNvSpPr>
              <a:spLocks noChangeAspect="1" noChangeArrowheads="1"/>
            </p:cNvSpPr>
            <p:nvPr/>
          </p:nvSpPr>
          <p:spPr bwMode="auto">
            <a:xfrm>
              <a:off x="2710149" y="4431566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73"/>
            <p:cNvSpPr>
              <a:spLocks noChangeAspect="1" noChangeArrowheads="1"/>
            </p:cNvSpPr>
            <p:nvPr/>
          </p:nvSpPr>
          <p:spPr bwMode="auto">
            <a:xfrm>
              <a:off x="3542800" y="4431566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73"/>
            <p:cNvSpPr>
              <a:spLocks noChangeAspect="1" noChangeArrowheads="1"/>
            </p:cNvSpPr>
            <p:nvPr/>
          </p:nvSpPr>
          <p:spPr bwMode="auto">
            <a:xfrm>
              <a:off x="5196946" y="4440290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 Box 93"/>
              <p:cNvSpPr txBox="1">
                <a:spLocks noChangeArrowheads="1"/>
              </p:cNvSpPr>
              <p:nvPr/>
            </p:nvSpPr>
            <p:spPr bwMode="auto">
              <a:xfrm>
                <a:off x="4463901" y="4923498"/>
                <a:ext cx="75699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0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63901" y="4923498"/>
                <a:ext cx="756994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558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3"/>
          <p:cNvSpPr>
            <a:spLocks noGrp="1" noChangeArrowheads="1"/>
          </p:cNvSpPr>
          <p:nvPr>
            <p:ph idx="1"/>
          </p:nvPr>
        </p:nvSpPr>
        <p:spPr>
          <a:xfrm>
            <a:off x="180754" y="1230427"/>
            <a:ext cx="8623004" cy="40539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How it works for SVP.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Algorithm Outline: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8" y="156478"/>
            <a:ext cx="9144000" cy="75111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Randomized Sieve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[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Ajtai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-Kumar-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Sivakumar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`00]</a:t>
            </a:r>
          </a:p>
        </p:txBody>
      </p:sp>
      <p:sp>
        <p:nvSpPr>
          <p:cNvPr id="5" name="AutoShape 90"/>
          <p:cNvSpPr>
            <a:spLocks noChangeAspect="1" noChangeArrowheads="1"/>
          </p:cNvSpPr>
          <p:nvPr/>
        </p:nvSpPr>
        <p:spPr bwMode="auto">
          <a:xfrm rot="20116484">
            <a:off x="3132211" y="4658632"/>
            <a:ext cx="2446962" cy="943780"/>
          </a:xfrm>
          <a:prstGeom prst="hexagon">
            <a:avLst>
              <a:gd name="adj" fmla="val 64818"/>
              <a:gd name="vf" fmla="val 11547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87"/>
              <p:cNvSpPr txBox="1">
                <a:spLocks noChangeArrowheads="1"/>
              </p:cNvSpPr>
              <p:nvPr/>
            </p:nvSpPr>
            <p:spPr bwMode="auto">
              <a:xfrm>
                <a:off x="4215776" y="4996004"/>
                <a:ext cx="575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5776" y="4996004"/>
                <a:ext cx="57569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93"/>
              <p:cNvSpPr txBox="1">
                <a:spLocks noChangeArrowheads="1"/>
              </p:cNvSpPr>
              <p:nvPr/>
            </p:nvSpPr>
            <p:spPr bwMode="auto">
              <a:xfrm>
                <a:off x="4463901" y="4923498"/>
                <a:ext cx="75699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63901" y="4923498"/>
                <a:ext cx="75699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4064468" y="4988557"/>
            <a:ext cx="609333" cy="523219"/>
            <a:chOff x="2994833" y="5635899"/>
            <a:chExt cx="488977" cy="3791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994833" y="5635899"/>
                  <a:ext cx="488977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8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94833" y="5635899"/>
                  <a:ext cx="488977" cy="37915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28567" y="2264734"/>
                <a:ext cx="8505858" cy="1414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2800" dirty="0" smtClean="0"/>
                  <a:t>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 smtClean="0"/>
                  <a:t> “perturbed” lattice points.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 smtClean="0"/>
                  <a:t>Iteratively cluster to get shorter vectors.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 err="1" smtClean="0"/>
                  <a:t>Unperturb</a:t>
                </a:r>
                <a:r>
                  <a:rPr lang="en-US" sz="2800" dirty="0" smtClean="0"/>
                  <a:t> and return shortest non-zero difference.</a:t>
                </a:r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67" y="2264734"/>
                <a:ext cx="8505858" cy="1414041"/>
              </a:xfrm>
              <a:prstGeom prst="rect">
                <a:avLst/>
              </a:prstGeom>
              <a:blipFill rotWithShape="1">
                <a:blip r:embed="rId13"/>
                <a:stretch>
                  <a:fillRect l="-1433" t="-2165" r="-143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2691099" y="3796141"/>
            <a:ext cx="3380625" cy="2564286"/>
            <a:chOff x="2710149" y="3796141"/>
            <a:chExt cx="3380625" cy="2564286"/>
          </a:xfrm>
        </p:grpSpPr>
        <p:sp>
          <p:nvSpPr>
            <p:cNvPr id="62" name="Oval 48"/>
            <p:cNvSpPr>
              <a:spLocks noChangeAspect="1" noChangeArrowheads="1"/>
            </p:cNvSpPr>
            <p:nvPr/>
          </p:nvSpPr>
          <p:spPr bwMode="auto">
            <a:xfrm>
              <a:off x="4362055" y="6288390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50"/>
            <p:cNvSpPr>
              <a:spLocks noChangeAspect="1" noChangeArrowheads="1"/>
            </p:cNvSpPr>
            <p:nvPr/>
          </p:nvSpPr>
          <p:spPr bwMode="auto">
            <a:xfrm>
              <a:off x="4362055" y="3801897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4" name="Oval 52"/>
            <p:cNvSpPr>
              <a:spLocks noChangeAspect="1" noChangeArrowheads="1"/>
            </p:cNvSpPr>
            <p:nvPr/>
          </p:nvSpPr>
          <p:spPr bwMode="auto">
            <a:xfrm>
              <a:off x="6019716" y="6288390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53"/>
            <p:cNvSpPr>
              <a:spLocks noChangeAspect="1" noChangeArrowheads="1"/>
            </p:cNvSpPr>
            <p:nvPr/>
          </p:nvSpPr>
          <p:spPr bwMode="auto">
            <a:xfrm>
              <a:off x="6013960" y="5050899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54"/>
            <p:cNvSpPr>
              <a:spLocks noChangeAspect="1" noChangeArrowheads="1"/>
            </p:cNvSpPr>
            <p:nvPr/>
          </p:nvSpPr>
          <p:spPr bwMode="auto">
            <a:xfrm>
              <a:off x="6019716" y="3801897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7" name="Oval 72"/>
            <p:cNvSpPr>
              <a:spLocks noChangeAspect="1" noChangeArrowheads="1"/>
            </p:cNvSpPr>
            <p:nvPr/>
          </p:nvSpPr>
          <p:spPr bwMode="auto">
            <a:xfrm>
              <a:off x="2715905" y="6282634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74"/>
            <p:cNvSpPr>
              <a:spLocks noChangeAspect="1" noChangeArrowheads="1"/>
            </p:cNvSpPr>
            <p:nvPr/>
          </p:nvSpPr>
          <p:spPr bwMode="auto">
            <a:xfrm>
              <a:off x="2715905" y="3796141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9" name="Oval 49"/>
            <p:cNvSpPr>
              <a:spLocks noChangeAspect="1" noChangeArrowheads="1"/>
            </p:cNvSpPr>
            <p:nvPr/>
          </p:nvSpPr>
          <p:spPr bwMode="auto">
            <a:xfrm>
              <a:off x="4356299" y="5050899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73"/>
            <p:cNvSpPr>
              <a:spLocks noChangeAspect="1" noChangeArrowheads="1"/>
            </p:cNvSpPr>
            <p:nvPr/>
          </p:nvSpPr>
          <p:spPr bwMode="auto">
            <a:xfrm>
              <a:off x="2710149" y="5045143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72"/>
            <p:cNvSpPr>
              <a:spLocks noChangeAspect="1" noChangeArrowheads="1"/>
            </p:cNvSpPr>
            <p:nvPr/>
          </p:nvSpPr>
          <p:spPr bwMode="auto">
            <a:xfrm>
              <a:off x="3548556" y="6282634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74"/>
            <p:cNvSpPr>
              <a:spLocks noChangeAspect="1" noChangeArrowheads="1"/>
            </p:cNvSpPr>
            <p:nvPr/>
          </p:nvSpPr>
          <p:spPr bwMode="auto">
            <a:xfrm>
              <a:off x="3548556" y="3796141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3" name="Oval 73"/>
            <p:cNvSpPr>
              <a:spLocks noChangeAspect="1" noChangeArrowheads="1"/>
            </p:cNvSpPr>
            <p:nvPr/>
          </p:nvSpPr>
          <p:spPr bwMode="auto">
            <a:xfrm>
              <a:off x="3542800" y="5045143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72"/>
            <p:cNvSpPr>
              <a:spLocks noChangeAspect="1" noChangeArrowheads="1"/>
            </p:cNvSpPr>
            <p:nvPr/>
          </p:nvSpPr>
          <p:spPr bwMode="auto">
            <a:xfrm>
              <a:off x="5202702" y="6291358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74"/>
            <p:cNvSpPr>
              <a:spLocks noChangeAspect="1" noChangeArrowheads="1"/>
            </p:cNvSpPr>
            <p:nvPr/>
          </p:nvSpPr>
          <p:spPr bwMode="auto">
            <a:xfrm>
              <a:off x="5202702" y="3804865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6" name="Oval 73"/>
            <p:cNvSpPr>
              <a:spLocks noChangeAspect="1" noChangeArrowheads="1"/>
            </p:cNvSpPr>
            <p:nvPr/>
          </p:nvSpPr>
          <p:spPr bwMode="auto">
            <a:xfrm>
              <a:off x="5196946" y="5053867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53"/>
            <p:cNvSpPr>
              <a:spLocks noChangeAspect="1" noChangeArrowheads="1"/>
            </p:cNvSpPr>
            <p:nvPr/>
          </p:nvSpPr>
          <p:spPr bwMode="auto">
            <a:xfrm>
              <a:off x="6021705" y="5695923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49"/>
            <p:cNvSpPr>
              <a:spLocks noChangeAspect="1" noChangeArrowheads="1"/>
            </p:cNvSpPr>
            <p:nvPr/>
          </p:nvSpPr>
          <p:spPr bwMode="auto">
            <a:xfrm>
              <a:off x="4364044" y="5695923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73"/>
            <p:cNvSpPr>
              <a:spLocks noChangeAspect="1" noChangeArrowheads="1"/>
            </p:cNvSpPr>
            <p:nvPr/>
          </p:nvSpPr>
          <p:spPr bwMode="auto">
            <a:xfrm>
              <a:off x="2717894" y="5690167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73"/>
            <p:cNvSpPr>
              <a:spLocks noChangeAspect="1" noChangeArrowheads="1"/>
            </p:cNvSpPr>
            <p:nvPr/>
          </p:nvSpPr>
          <p:spPr bwMode="auto">
            <a:xfrm>
              <a:off x="3550545" y="5690167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73"/>
            <p:cNvSpPr>
              <a:spLocks noChangeAspect="1" noChangeArrowheads="1"/>
            </p:cNvSpPr>
            <p:nvPr/>
          </p:nvSpPr>
          <p:spPr bwMode="auto">
            <a:xfrm>
              <a:off x="5204691" y="5698891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53"/>
            <p:cNvSpPr>
              <a:spLocks noChangeAspect="1" noChangeArrowheads="1"/>
            </p:cNvSpPr>
            <p:nvPr/>
          </p:nvSpPr>
          <p:spPr bwMode="auto">
            <a:xfrm>
              <a:off x="6013960" y="4437322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49"/>
            <p:cNvSpPr>
              <a:spLocks noChangeAspect="1" noChangeArrowheads="1"/>
            </p:cNvSpPr>
            <p:nvPr/>
          </p:nvSpPr>
          <p:spPr bwMode="auto">
            <a:xfrm>
              <a:off x="4356299" y="4437322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83"/>
            <p:cNvSpPr>
              <a:spLocks noChangeAspect="1" noChangeArrowheads="1"/>
            </p:cNvSpPr>
            <p:nvPr/>
          </p:nvSpPr>
          <p:spPr bwMode="auto">
            <a:xfrm>
              <a:off x="2710149" y="4431566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73"/>
            <p:cNvSpPr>
              <a:spLocks noChangeAspect="1" noChangeArrowheads="1"/>
            </p:cNvSpPr>
            <p:nvPr/>
          </p:nvSpPr>
          <p:spPr bwMode="auto">
            <a:xfrm>
              <a:off x="3542800" y="4431566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73"/>
            <p:cNvSpPr>
              <a:spLocks noChangeAspect="1" noChangeArrowheads="1"/>
            </p:cNvSpPr>
            <p:nvPr/>
          </p:nvSpPr>
          <p:spPr bwMode="auto">
            <a:xfrm>
              <a:off x="5196946" y="4440290"/>
              <a:ext cx="69069" cy="690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28679" y="4842276"/>
            <a:ext cx="609590" cy="523219"/>
            <a:chOff x="2824561" y="5530399"/>
            <a:chExt cx="489185" cy="3791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824561" y="5530399"/>
                  <a:ext cx="489185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0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24561" y="5530399"/>
                  <a:ext cx="489185" cy="37915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939139" y="4070549"/>
            <a:ext cx="769620" cy="722033"/>
            <a:chOff x="2740920" y="5418505"/>
            <a:chExt cx="617605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740920" y="5418505"/>
                  <a:ext cx="617605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2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40920" y="5418505"/>
                  <a:ext cx="617605" cy="5232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102183" y="4787666"/>
            <a:ext cx="769620" cy="722033"/>
            <a:chOff x="3147556" y="5484022"/>
            <a:chExt cx="617605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147556" y="5484022"/>
                  <a:ext cx="617605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9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47556" y="5484022"/>
                  <a:ext cx="617605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017213" y="4512254"/>
            <a:ext cx="617605" cy="619492"/>
            <a:chOff x="2956911" y="5291705"/>
            <a:chExt cx="495616" cy="4489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956911" y="5291705"/>
                  <a:ext cx="495616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4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6911" y="5291705"/>
                  <a:ext cx="495616" cy="37915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321574" y="4087036"/>
            <a:ext cx="656784" cy="523219"/>
            <a:chOff x="3204720" y="5427754"/>
            <a:chExt cx="527056" cy="3791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236160" y="5427754"/>
                  <a:ext cx="495616" cy="379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990099"/>
                                </a:solidFill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36160" y="5427754"/>
                  <a:ext cx="495616" cy="37915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49"/>
            <p:cNvSpPr>
              <a:spLocks noChangeAspect="1" noChangeArrowheads="1"/>
            </p:cNvSpPr>
            <p:nvPr/>
          </p:nvSpPr>
          <p:spPr bwMode="auto">
            <a:xfrm>
              <a:off x="3204720" y="5664420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>
                <a:solidFill>
                  <a:srgbClr val="990099"/>
                </a:solidFill>
              </a:endParaRPr>
            </a:p>
          </p:txBody>
        </p:sp>
      </p:grpSp>
      <p:cxnSp>
        <p:nvCxnSpPr>
          <p:cNvPr id="4" name="Straight Arrow Connector 3"/>
          <p:cNvCxnSpPr>
            <a:stCxn id="35" idx="2"/>
          </p:cNvCxnSpPr>
          <p:nvPr/>
        </p:nvCxnSpPr>
        <p:spPr>
          <a:xfrm flipH="1">
            <a:off x="3562859" y="5079169"/>
            <a:ext cx="763158" cy="6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58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90"/>
          <p:cNvSpPr>
            <a:spLocks noChangeAspect="1" noChangeArrowheads="1"/>
          </p:cNvSpPr>
          <p:nvPr/>
        </p:nvSpPr>
        <p:spPr bwMode="auto">
          <a:xfrm rot="20116484">
            <a:off x="3254825" y="2739035"/>
            <a:ext cx="3436510" cy="1325444"/>
          </a:xfrm>
          <a:prstGeom prst="hexagon">
            <a:avLst>
              <a:gd name="adj" fmla="val 64818"/>
              <a:gd name="vf" fmla="val 115470"/>
            </a:avLst>
          </a:prstGeom>
          <a:solidFill>
            <a:schemeClr val="bg2">
              <a:lumMod val="90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" name="AutoShape 90"/>
          <p:cNvSpPr>
            <a:spLocks noChangeAspect="1" noChangeArrowheads="1"/>
          </p:cNvSpPr>
          <p:nvPr/>
        </p:nvSpPr>
        <p:spPr bwMode="auto">
          <a:xfrm rot="20116484">
            <a:off x="2064438" y="2788198"/>
            <a:ext cx="3436510" cy="1325444"/>
          </a:xfrm>
          <a:prstGeom prst="hexagon">
            <a:avLst>
              <a:gd name="adj" fmla="val 64818"/>
              <a:gd name="vf" fmla="val 115470"/>
            </a:avLst>
          </a:prstGeom>
          <a:solidFill>
            <a:schemeClr val="bg2">
              <a:lumMod val="90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80754" y="1230426"/>
                <a:ext cx="8623004" cy="111272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Why add noise to lattice points?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   (Noise ~ uniform(K))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shortest non-zero vector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754" y="1230426"/>
                <a:ext cx="8623004" cy="1112724"/>
              </a:xfrm>
              <a:blipFill rotWithShape="1">
                <a:blip r:embed="rId2"/>
                <a:stretch>
                  <a:fillRect l="-1485" t="-4945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8" y="156478"/>
            <a:ext cx="9144000" cy="75111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Randomized Sieve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[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Ajtai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-Kumar-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Sivakumar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`00]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87"/>
              <p:cNvSpPr txBox="1">
                <a:spLocks noChangeArrowheads="1"/>
              </p:cNvSpPr>
              <p:nvPr/>
            </p:nvSpPr>
            <p:spPr bwMode="auto">
              <a:xfrm>
                <a:off x="4949830" y="3129653"/>
                <a:ext cx="575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9830" y="3129653"/>
                <a:ext cx="57569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93"/>
              <p:cNvSpPr txBox="1">
                <a:spLocks noChangeArrowheads="1"/>
              </p:cNvSpPr>
              <p:nvPr/>
            </p:nvSpPr>
            <p:spPr bwMode="auto">
              <a:xfrm>
                <a:off x="5703183" y="2561944"/>
                <a:ext cx="75699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03183" y="2561944"/>
                <a:ext cx="75699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 14"/>
          <p:cNvSpPr/>
          <p:nvPr/>
        </p:nvSpPr>
        <p:spPr>
          <a:xfrm>
            <a:off x="3405445" y="2655418"/>
            <a:ext cx="1934870" cy="1550822"/>
          </a:xfrm>
          <a:custGeom>
            <a:avLst/>
            <a:gdLst>
              <a:gd name="connsiteX0" fmla="*/ 0 w 1938528"/>
              <a:gd name="connsiteY0" fmla="*/ 1455724 h 1550822"/>
              <a:gd name="connsiteX1" fmla="*/ 504748 w 1938528"/>
              <a:gd name="connsiteY1" fmla="*/ 504748 h 1550822"/>
              <a:gd name="connsiteX2" fmla="*/ 1602028 w 1938528"/>
              <a:gd name="connsiteY2" fmla="*/ 0 h 1550822"/>
              <a:gd name="connsiteX3" fmla="*/ 1938528 w 1938528"/>
              <a:gd name="connsiteY3" fmla="*/ 87782 h 1550822"/>
              <a:gd name="connsiteX4" fmla="*/ 1426464 w 1938528"/>
              <a:gd name="connsiteY4" fmla="*/ 1046073 h 1550822"/>
              <a:gd name="connsiteX5" fmla="*/ 343814 w 1938528"/>
              <a:gd name="connsiteY5" fmla="*/ 1550822 h 1550822"/>
              <a:gd name="connsiteX6" fmla="*/ 0 w 1938528"/>
              <a:gd name="connsiteY6" fmla="*/ 1455724 h 1550822"/>
              <a:gd name="connsiteX0" fmla="*/ 0 w 1938528"/>
              <a:gd name="connsiteY0" fmla="*/ 1455724 h 1550822"/>
              <a:gd name="connsiteX1" fmla="*/ 504748 w 1938528"/>
              <a:gd name="connsiteY1" fmla="*/ 504748 h 1550822"/>
              <a:gd name="connsiteX2" fmla="*/ 1602028 w 1938528"/>
              <a:gd name="connsiteY2" fmla="*/ 0 h 1550822"/>
              <a:gd name="connsiteX3" fmla="*/ 1938528 w 1938528"/>
              <a:gd name="connsiteY3" fmla="*/ 87782 h 1550822"/>
              <a:gd name="connsiteX4" fmla="*/ 1437437 w 1938528"/>
              <a:gd name="connsiteY4" fmla="*/ 1042416 h 1550822"/>
              <a:gd name="connsiteX5" fmla="*/ 343814 w 1938528"/>
              <a:gd name="connsiteY5" fmla="*/ 1550822 h 1550822"/>
              <a:gd name="connsiteX6" fmla="*/ 0 w 1938528"/>
              <a:gd name="connsiteY6" fmla="*/ 1455724 h 1550822"/>
              <a:gd name="connsiteX0" fmla="*/ 0 w 1938528"/>
              <a:gd name="connsiteY0" fmla="*/ 1455724 h 1550822"/>
              <a:gd name="connsiteX1" fmla="*/ 504748 w 1938528"/>
              <a:gd name="connsiteY1" fmla="*/ 504748 h 1550822"/>
              <a:gd name="connsiteX2" fmla="*/ 1602028 w 1938528"/>
              <a:gd name="connsiteY2" fmla="*/ 0 h 1550822"/>
              <a:gd name="connsiteX3" fmla="*/ 1938528 w 1938528"/>
              <a:gd name="connsiteY3" fmla="*/ 87782 h 1550822"/>
              <a:gd name="connsiteX4" fmla="*/ 1433779 w 1938528"/>
              <a:gd name="connsiteY4" fmla="*/ 1042416 h 1550822"/>
              <a:gd name="connsiteX5" fmla="*/ 343814 w 1938528"/>
              <a:gd name="connsiteY5" fmla="*/ 1550822 h 1550822"/>
              <a:gd name="connsiteX6" fmla="*/ 0 w 1938528"/>
              <a:gd name="connsiteY6" fmla="*/ 1455724 h 1550822"/>
              <a:gd name="connsiteX0" fmla="*/ 0 w 1938528"/>
              <a:gd name="connsiteY0" fmla="*/ 1459382 h 1550822"/>
              <a:gd name="connsiteX1" fmla="*/ 504748 w 1938528"/>
              <a:gd name="connsiteY1" fmla="*/ 504748 h 1550822"/>
              <a:gd name="connsiteX2" fmla="*/ 1602028 w 1938528"/>
              <a:gd name="connsiteY2" fmla="*/ 0 h 1550822"/>
              <a:gd name="connsiteX3" fmla="*/ 1938528 w 1938528"/>
              <a:gd name="connsiteY3" fmla="*/ 87782 h 1550822"/>
              <a:gd name="connsiteX4" fmla="*/ 1433779 w 1938528"/>
              <a:gd name="connsiteY4" fmla="*/ 1042416 h 1550822"/>
              <a:gd name="connsiteX5" fmla="*/ 343814 w 1938528"/>
              <a:gd name="connsiteY5" fmla="*/ 1550822 h 1550822"/>
              <a:gd name="connsiteX6" fmla="*/ 0 w 1938528"/>
              <a:gd name="connsiteY6" fmla="*/ 1459382 h 1550822"/>
              <a:gd name="connsiteX0" fmla="*/ 0 w 1934870"/>
              <a:gd name="connsiteY0" fmla="*/ 1459382 h 1550822"/>
              <a:gd name="connsiteX1" fmla="*/ 504748 w 1934870"/>
              <a:gd name="connsiteY1" fmla="*/ 504748 h 1550822"/>
              <a:gd name="connsiteX2" fmla="*/ 1602028 w 1934870"/>
              <a:gd name="connsiteY2" fmla="*/ 0 h 1550822"/>
              <a:gd name="connsiteX3" fmla="*/ 1934870 w 1934870"/>
              <a:gd name="connsiteY3" fmla="*/ 73151 h 1550822"/>
              <a:gd name="connsiteX4" fmla="*/ 1433779 w 1934870"/>
              <a:gd name="connsiteY4" fmla="*/ 1042416 h 1550822"/>
              <a:gd name="connsiteX5" fmla="*/ 343814 w 1934870"/>
              <a:gd name="connsiteY5" fmla="*/ 1550822 h 1550822"/>
              <a:gd name="connsiteX6" fmla="*/ 0 w 1934870"/>
              <a:gd name="connsiteY6" fmla="*/ 1459382 h 155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4870" h="1550822">
                <a:moveTo>
                  <a:pt x="0" y="1459382"/>
                </a:moveTo>
                <a:lnTo>
                  <a:pt x="504748" y="504748"/>
                </a:lnTo>
                <a:lnTo>
                  <a:pt x="1602028" y="0"/>
                </a:lnTo>
                <a:lnTo>
                  <a:pt x="1934870" y="73151"/>
                </a:lnTo>
                <a:lnTo>
                  <a:pt x="1433779" y="1042416"/>
                </a:lnTo>
                <a:lnTo>
                  <a:pt x="343814" y="1550822"/>
                </a:lnTo>
                <a:lnTo>
                  <a:pt x="0" y="145938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49"/>
          <p:cNvSpPr>
            <a:spLocks noChangeAspect="1" noChangeArrowheads="1"/>
          </p:cNvSpPr>
          <p:nvPr/>
        </p:nvSpPr>
        <p:spPr bwMode="auto">
          <a:xfrm>
            <a:off x="4938545" y="3367222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73"/>
          <p:cNvSpPr>
            <a:spLocks noChangeAspect="1" noChangeArrowheads="1"/>
          </p:cNvSpPr>
          <p:nvPr/>
        </p:nvSpPr>
        <p:spPr bwMode="auto">
          <a:xfrm>
            <a:off x="3748158" y="3381852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782693" y="3406401"/>
            <a:ext cx="1167137" cy="630"/>
          </a:xfrm>
          <a:prstGeom prst="straightConnector1">
            <a:avLst/>
          </a:prstGeom>
          <a:ln w="28575">
            <a:solidFill>
              <a:srgbClr val="FF006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Box 93"/>
              <p:cNvSpPr txBox="1">
                <a:spLocks noChangeArrowheads="1"/>
              </p:cNvSpPr>
              <p:nvPr/>
            </p:nvSpPr>
            <p:spPr bwMode="auto">
              <a:xfrm>
                <a:off x="2416102" y="3692763"/>
                <a:ext cx="75699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6102" y="3692763"/>
                <a:ext cx="756994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87"/>
              <p:cNvSpPr txBox="1">
                <a:spLocks noChangeArrowheads="1"/>
              </p:cNvSpPr>
              <p:nvPr/>
            </p:nvSpPr>
            <p:spPr bwMode="auto">
              <a:xfrm>
                <a:off x="2651964" y="3145421"/>
                <a:ext cx="134950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𝑦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/>
                        </a:rPr>
                        <m:t>+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57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1964" y="3145421"/>
                <a:ext cx="134950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87"/>
              <p:cNvSpPr txBox="1">
                <a:spLocks noChangeArrowheads="1"/>
              </p:cNvSpPr>
              <p:nvPr/>
            </p:nvSpPr>
            <p:spPr bwMode="auto">
              <a:xfrm>
                <a:off x="4038041" y="3286757"/>
                <a:ext cx="575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59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041" y="3286757"/>
                <a:ext cx="575696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V="1">
            <a:off x="4001466" y="3692763"/>
            <a:ext cx="102421" cy="77235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3"/>
          <p:cNvSpPr txBox="1">
            <a:spLocks noChangeArrowheads="1"/>
          </p:cNvSpPr>
          <p:nvPr/>
        </p:nvSpPr>
        <p:spPr>
          <a:xfrm>
            <a:off x="2813419" y="4474046"/>
            <a:ext cx="2373789" cy="446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Uncertainty region</a:t>
            </a: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3"/>
              <p:cNvSpPr txBox="1">
                <a:spLocks noChangeArrowheads="1"/>
              </p:cNvSpPr>
              <p:nvPr/>
            </p:nvSpPr>
            <p:spPr>
              <a:xfrm>
                <a:off x="71254" y="5105250"/>
                <a:ext cx="9048996" cy="17943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Sieve can’t distinguish whether “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unperturbing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”</a:t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</a:rPr>
                  <a:t>results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  (Information Hiding)</a:t>
                </a:r>
              </a:p>
              <a:p>
                <a:pPr marL="0" indent="0">
                  <a:buFont typeface="Arial" pitchFamily="34" charset="0"/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4" y="5105250"/>
                <a:ext cx="9048996" cy="1794309"/>
              </a:xfrm>
              <a:prstGeom prst="rect">
                <a:avLst/>
              </a:prstGeom>
              <a:blipFill rotWithShape="1">
                <a:blip r:embed="rId8"/>
                <a:stretch>
                  <a:fillRect t="-3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49"/>
          <p:cNvSpPr>
            <a:spLocks noChangeAspect="1" noChangeArrowheads="1"/>
          </p:cNvSpPr>
          <p:nvPr/>
        </p:nvSpPr>
        <p:spPr bwMode="auto">
          <a:xfrm>
            <a:off x="6337820" y="4125247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87"/>
              <p:cNvSpPr txBox="1">
                <a:spLocks noChangeArrowheads="1"/>
              </p:cNvSpPr>
              <p:nvPr/>
            </p:nvSpPr>
            <p:spPr bwMode="auto">
              <a:xfrm>
                <a:off x="6380660" y="4028796"/>
                <a:ext cx="575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0660" y="4028796"/>
                <a:ext cx="575696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7065819" y="2522054"/>
            <a:ext cx="9362104" cy="1130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7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90"/>
          <p:cNvSpPr>
            <a:spLocks noChangeAspect="1" noChangeArrowheads="1"/>
          </p:cNvSpPr>
          <p:nvPr/>
        </p:nvSpPr>
        <p:spPr bwMode="auto">
          <a:xfrm rot="20116484">
            <a:off x="3254825" y="2739035"/>
            <a:ext cx="3436510" cy="1325444"/>
          </a:xfrm>
          <a:prstGeom prst="hexagon">
            <a:avLst>
              <a:gd name="adj" fmla="val 64818"/>
              <a:gd name="vf" fmla="val 115470"/>
            </a:avLst>
          </a:prstGeom>
          <a:solidFill>
            <a:schemeClr val="bg2">
              <a:lumMod val="90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" name="AutoShape 90"/>
          <p:cNvSpPr>
            <a:spLocks noChangeAspect="1" noChangeArrowheads="1"/>
          </p:cNvSpPr>
          <p:nvPr/>
        </p:nvSpPr>
        <p:spPr bwMode="auto">
          <a:xfrm rot="20116484">
            <a:off x="2064438" y="2788198"/>
            <a:ext cx="3436510" cy="1325444"/>
          </a:xfrm>
          <a:prstGeom prst="hexagon">
            <a:avLst>
              <a:gd name="adj" fmla="val 64818"/>
              <a:gd name="vf" fmla="val 115470"/>
            </a:avLst>
          </a:prstGeom>
          <a:solidFill>
            <a:schemeClr val="bg2">
              <a:lumMod val="90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80754" y="1230426"/>
                <a:ext cx="8623004" cy="111272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Why add noise to lattice points?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   (Noise ~ uniform(K))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shortest non-zero vector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754" y="1230426"/>
                <a:ext cx="8623004" cy="1112724"/>
              </a:xfrm>
              <a:blipFill rotWithShape="1">
                <a:blip r:embed="rId2"/>
                <a:stretch>
                  <a:fillRect l="-1485" t="-4945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8" y="156478"/>
            <a:ext cx="9144000" cy="75111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Randomized Sieve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[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Ajtai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-Kumar-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Sivakumar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`00]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87"/>
              <p:cNvSpPr txBox="1">
                <a:spLocks noChangeArrowheads="1"/>
              </p:cNvSpPr>
              <p:nvPr/>
            </p:nvSpPr>
            <p:spPr bwMode="auto">
              <a:xfrm>
                <a:off x="4949830" y="3129653"/>
                <a:ext cx="575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9830" y="3129653"/>
                <a:ext cx="57569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93"/>
              <p:cNvSpPr txBox="1">
                <a:spLocks noChangeArrowheads="1"/>
              </p:cNvSpPr>
              <p:nvPr/>
            </p:nvSpPr>
            <p:spPr bwMode="auto">
              <a:xfrm>
                <a:off x="5703183" y="2561944"/>
                <a:ext cx="75699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03183" y="2561944"/>
                <a:ext cx="75699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 14"/>
          <p:cNvSpPr/>
          <p:nvPr/>
        </p:nvSpPr>
        <p:spPr>
          <a:xfrm>
            <a:off x="3405445" y="2655418"/>
            <a:ext cx="1934870" cy="1550822"/>
          </a:xfrm>
          <a:custGeom>
            <a:avLst/>
            <a:gdLst>
              <a:gd name="connsiteX0" fmla="*/ 0 w 1938528"/>
              <a:gd name="connsiteY0" fmla="*/ 1455724 h 1550822"/>
              <a:gd name="connsiteX1" fmla="*/ 504748 w 1938528"/>
              <a:gd name="connsiteY1" fmla="*/ 504748 h 1550822"/>
              <a:gd name="connsiteX2" fmla="*/ 1602028 w 1938528"/>
              <a:gd name="connsiteY2" fmla="*/ 0 h 1550822"/>
              <a:gd name="connsiteX3" fmla="*/ 1938528 w 1938528"/>
              <a:gd name="connsiteY3" fmla="*/ 87782 h 1550822"/>
              <a:gd name="connsiteX4" fmla="*/ 1426464 w 1938528"/>
              <a:gd name="connsiteY4" fmla="*/ 1046073 h 1550822"/>
              <a:gd name="connsiteX5" fmla="*/ 343814 w 1938528"/>
              <a:gd name="connsiteY5" fmla="*/ 1550822 h 1550822"/>
              <a:gd name="connsiteX6" fmla="*/ 0 w 1938528"/>
              <a:gd name="connsiteY6" fmla="*/ 1455724 h 1550822"/>
              <a:gd name="connsiteX0" fmla="*/ 0 w 1938528"/>
              <a:gd name="connsiteY0" fmla="*/ 1455724 h 1550822"/>
              <a:gd name="connsiteX1" fmla="*/ 504748 w 1938528"/>
              <a:gd name="connsiteY1" fmla="*/ 504748 h 1550822"/>
              <a:gd name="connsiteX2" fmla="*/ 1602028 w 1938528"/>
              <a:gd name="connsiteY2" fmla="*/ 0 h 1550822"/>
              <a:gd name="connsiteX3" fmla="*/ 1938528 w 1938528"/>
              <a:gd name="connsiteY3" fmla="*/ 87782 h 1550822"/>
              <a:gd name="connsiteX4" fmla="*/ 1437437 w 1938528"/>
              <a:gd name="connsiteY4" fmla="*/ 1042416 h 1550822"/>
              <a:gd name="connsiteX5" fmla="*/ 343814 w 1938528"/>
              <a:gd name="connsiteY5" fmla="*/ 1550822 h 1550822"/>
              <a:gd name="connsiteX6" fmla="*/ 0 w 1938528"/>
              <a:gd name="connsiteY6" fmla="*/ 1455724 h 1550822"/>
              <a:gd name="connsiteX0" fmla="*/ 0 w 1938528"/>
              <a:gd name="connsiteY0" fmla="*/ 1455724 h 1550822"/>
              <a:gd name="connsiteX1" fmla="*/ 504748 w 1938528"/>
              <a:gd name="connsiteY1" fmla="*/ 504748 h 1550822"/>
              <a:gd name="connsiteX2" fmla="*/ 1602028 w 1938528"/>
              <a:gd name="connsiteY2" fmla="*/ 0 h 1550822"/>
              <a:gd name="connsiteX3" fmla="*/ 1938528 w 1938528"/>
              <a:gd name="connsiteY3" fmla="*/ 87782 h 1550822"/>
              <a:gd name="connsiteX4" fmla="*/ 1433779 w 1938528"/>
              <a:gd name="connsiteY4" fmla="*/ 1042416 h 1550822"/>
              <a:gd name="connsiteX5" fmla="*/ 343814 w 1938528"/>
              <a:gd name="connsiteY5" fmla="*/ 1550822 h 1550822"/>
              <a:gd name="connsiteX6" fmla="*/ 0 w 1938528"/>
              <a:gd name="connsiteY6" fmla="*/ 1455724 h 1550822"/>
              <a:gd name="connsiteX0" fmla="*/ 0 w 1938528"/>
              <a:gd name="connsiteY0" fmla="*/ 1459382 h 1550822"/>
              <a:gd name="connsiteX1" fmla="*/ 504748 w 1938528"/>
              <a:gd name="connsiteY1" fmla="*/ 504748 h 1550822"/>
              <a:gd name="connsiteX2" fmla="*/ 1602028 w 1938528"/>
              <a:gd name="connsiteY2" fmla="*/ 0 h 1550822"/>
              <a:gd name="connsiteX3" fmla="*/ 1938528 w 1938528"/>
              <a:gd name="connsiteY3" fmla="*/ 87782 h 1550822"/>
              <a:gd name="connsiteX4" fmla="*/ 1433779 w 1938528"/>
              <a:gd name="connsiteY4" fmla="*/ 1042416 h 1550822"/>
              <a:gd name="connsiteX5" fmla="*/ 343814 w 1938528"/>
              <a:gd name="connsiteY5" fmla="*/ 1550822 h 1550822"/>
              <a:gd name="connsiteX6" fmla="*/ 0 w 1938528"/>
              <a:gd name="connsiteY6" fmla="*/ 1459382 h 1550822"/>
              <a:gd name="connsiteX0" fmla="*/ 0 w 1934870"/>
              <a:gd name="connsiteY0" fmla="*/ 1459382 h 1550822"/>
              <a:gd name="connsiteX1" fmla="*/ 504748 w 1934870"/>
              <a:gd name="connsiteY1" fmla="*/ 504748 h 1550822"/>
              <a:gd name="connsiteX2" fmla="*/ 1602028 w 1934870"/>
              <a:gd name="connsiteY2" fmla="*/ 0 h 1550822"/>
              <a:gd name="connsiteX3" fmla="*/ 1934870 w 1934870"/>
              <a:gd name="connsiteY3" fmla="*/ 73151 h 1550822"/>
              <a:gd name="connsiteX4" fmla="*/ 1433779 w 1934870"/>
              <a:gd name="connsiteY4" fmla="*/ 1042416 h 1550822"/>
              <a:gd name="connsiteX5" fmla="*/ 343814 w 1934870"/>
              <a:gd name="connsiteY5" fmla="*/ 1550822 h 1550822"/>
              <a:gd name="connsiteX6" fmla="*/ 0 w 1934870"/>
              <a:gd name="connsiteY6" fmla="*/ 1459382 h 155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4870" h="1550822">
                <a:moveTo>
                  <a:pt x="0" y="1459382"/>
                </a:moveTo>
                <a:lnTo>
                  <a:pt x="504748" y="504748"/>
                </a:lnTo>
                <a:lnTo>
                  <a:pt x="1602028" y="0"/>
                </a:lnTo>
                <a:lnTo>
                  <a:pt x="1934870" y="73151"/>
                </a:lnTo>
                <a:lnTo>
                  <a:pt x="1433779" y="1042416"/>
                </a:lnTo>
                <a:lnTo>
                  <a:pt x="343814" y="1550822"/>
                </a:lnTo>
                <a:lnTo>
                  <a:pt x="0" y="145938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49"/>
          <p:cNvSpPr>
            <a:spLocks noChangeAspect="1" noChangeArrowheads="1"/>
          </p:cNvSpPr>
          <p:nvPr/>
        </p:nvSpPr>
        <p:spPr bwMode="auto">
          <a:xfrm>
            <a:off x="4938545" y="3367222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73"/>
          <p:cNvSpPr>
            <a:spLocks noChangeAspect="1" noChangeArrowheads="1"/>
          </p:cNvSpPr>
          <p:nvPr/>
        </p:nvSpPr>
        <p:spPr bwMode="auto">
          <a:xfrm>
            <a:off x="3748158" y="3381852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782693" y="3406401"/>
            <a:ext cx="1167137" cy="630"/>
          </a:xfrm>
          <a:prstGeom prst="straightConnector1">
            <a:avLst/>
          </a:prstGeom>
          <a:ln w="28575">
            <a:solidFill>
              <a:srgbClr val="FF006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Box 93"/>
              <p:cNvSpPr txBox="1">
                <a:spLocks noChangeArrowheads="1"/>
              </p:cNvSpPr>
              <p:nvPr/>
            </p:nvSpPr>
            <p:spPr bwMode="auto">
              <a:xfrm>
                <a:off x="2416102" y="3692763"/>
                <a:ext cx="75699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6102" y="3692763"/>
                <a:ext cx="756994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87"/>
              <p:cNvSpPr txBox="1">
                <a:spLocks noChangeArrowheads="1"/>
              </p:cNvSpPr>
              <p:nvPr/>
            </p:nvSpPr>
            <p:spPr bwMode="auto">
              <a:xfrm>
                <a:off x="2651964" y="3145421"/>
                <a:ext cx="134950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𝑦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/>
                        </a:rPr>
                        <m:t>+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57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1964" y="3145421"/>
                <a:ext cx="134950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87"/>
              <p:cNvSpPr txBox="1">
                <a:spLocks noChangeArrowheads="1"/>
              </p:cNvSpPr>
              <p:nvPr/>
            </p:nvSpPr>
            <p:spPr bwMode="auto">
              <a:xfrm>
                <a:off x="4038041" y="3286757"/>
                <a:ext cx="575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59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041" y="3286757"/>
                <a:ext cx="575696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V="1">
            <a:off x="4001466" y="3692763"/>
            <a:ext cx="102421" cy="77235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3"/>
          <p:cNvSpPr txBox="1">
            <a:spLocks noChangeArrowheads="1"/>
          </p:cNvSpPr>
          <p:nvPr/>
        </p:nvSpPr>
        <p:spPr>
          <a:xfrm>
            <a:off x="2813419" y="4474046"/>
            <a:ext cx="2373789" cy="446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Uncertainty region</a:t>
            </a: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3"/>
              <p:cNvSpPr txBox="1">
                <a:spLocks noChangeArrowheads="1"/>
              </p:cNvSpPr>
              <p:nvPr/>
            </p:nvSpPr>
            <p:spPr>
              <a:xfrm>
                <a:off x="71254" y="5093375"/>
                <a:ext cx="9048996" cy="17943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Bounded </a:t>
                </a:r>
                <a:r>
                  <a:rPr lang="en-US" sz="2800" dirty="0">
                    <a:solidFill>
                      <a:schemeClr val="tx1"/>
                    </a:solidFill>
                  </a:rPr>
                  <a:t>number of regions with </a:t>
                </a:r>
                <a:r>
                  <a:rPr lang="en-US" sz="2800" dirty="0" smtClean="0">
                    <a:solidFill>
                      <a:srgbClr val="0000CC"/>
                    </a:solidFill>
                  </a:rPr>
                  <a:t>short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 </a:t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rgbClr val="FF0000"/>
                    </a:solidFill>
                  </a:rPr>
                  <a:t>Pigeonhole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gets many sieved </a:t>
                </a:r>
                <a:r>
                  <a:rPr lang="en-US" sz="2800" dirty="0">
                    <a:solidFill>
                      <a:schemeClr val="tx1"/>
                    </a:solidFill>
                  </a:rPr>
                  <a:t>vectors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in the </a:t>
                </a:r>
                <a:r>
                  <a:rPr lang="en-US" sz="2800" dirty="0">
                    <a:solidFill>
                      <a:schemeClr val="tx1"/>
                    </a:solidFill>
                  </a:rPr>
                  <a:t>same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region. 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Font typeface="Arial" pitchFamily="34" charset="0"/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4" y="5093375"/>
                <a:ext cx="9048996" cy="1794309"/>
              </a:xfrm>
              <a:prstGeom prst="rect">
                <a:avLst/>
              </a:prstGeom>
              <a:blipFill rotWithShape="1">
                <a:blip r:embed="rId8"/>
                <a:stretch>
                  <a:fillRect t="-3061" r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49"/>
          <p:cNvSpPr>
            <a:spLocks noChangeAspect="1" noChangeArrowheads="1"/>
          </p:cNvSpPr>
          <p:nvPr/>
        </p:nvSpPr>
        <p:spPr bwMode="auto">
          <a:xfrm>
            <a:off x="6337820" y="4125247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87"/>
              <p:cNvSpPr txBox="1">
                <a:spLocks noChangeArrowheads="1"/>
              </p:cNvSpPr>
              <p:nvPr/>
            </p:nvSpPr>
            <p:spPr bwMode="auto">
              <a:xfrm>
                <a:off x="6380660" y="4028796"/>
                <a:ext cx="575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0660" y="4028796"/>
                <a:ext cx="575696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7065819" y="2522054"/>
            <a:ext cx="9362104" cy="1130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421715" y="2650699"/>
            <a:ext cx="1653639" cy="1541991"/>
            <a:chOff x="3421715" y="2650699"/>
            <a:chExt cx="1653639" cy="1541991"/>
          </a:xfrm>
        </p:grpSpPr>
        <p:grpSp>
          <p:nvGrpSpPr>
            <p:cNvPr id="21" name="Group 20"/>
            <p:cNvGrpSpPr/>
            <p:nvPr/>
          </p:nvGrpSpPr>
          <p:grpSpPr>
            <a:xfrm>
              <a:off x="3421715" y="3669471"/>
              <a:ext cx="609590" cy="523219"/>
              <a:chOff x="2824561" y="5530399"/>
              <a:chExt cx="489185" cy="3791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 Box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24561" y="5530399"/>
                    <a:ext cx="489185" cy="3791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l"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>
                      <a:solidFill>
                        <a:srgbClr val="990099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2" name="Text Box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824561" y="5530399"/>
                    <a:ext cx="489185" cy="379150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Oval 49"/>
              <p:cNvSpPr>
                <a:spLocks noChangeAspect="1" noChangeArrowheads="1"/>
              </p:cNvSpPr>
              <p:nvPr/>
            </p:nvSpPr>
            <p:spPr bwMode="auto">
              <a:xfrm>
                <a:off x="3204720" y="5664420"/>
                <a:ext cx="76200" cy="76200"/>
              </a:xfrm>
              <a:prstGeom prst="ellipse">
                <a:avLst/>
              </a:prstGeom>
              <a:solidFill>
                <a:srgbClr val="990099"/>
              </a:solidFill>
              <a:ln w="19050">
                <a:solidFill>
                  <a:srgbClr val="990099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 dirty="0">
                  <a:solidFill>
                    <a:srgbClr val="990099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058346" y="2902366"/>
              <a:ext cx="769620" cy="722033"/>
              <a:chOff x="3147557" y="5484026"/>
              <a:chExt cx="617605" cy="5232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 Box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47557" y="5484026"/>
                    <a:ext cx="617605" cy="5232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l"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>
                      <a:solidFill>
                        <a:srgbClr val="990099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9" name="Text Box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147556" y="5484022"/>
                    <a:ext cx="617605" cy="523220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Oval 49"/>
              <p:cNvSpPr>
                <a:spLocks noChangeAspect="1" noChangeArrowheads="1"/>
              </p:cNvSpPr>
              <p:nvPr/>
            </p:nvSpPr>
            <p:spPr bwMode="auto">
              <a:xfrm>
                <a:off x="3204720" y="5664420"/>
                <a:ext cx="76200" cy="76200"/>
              </a:xfrm>
              <a:prstGeom prst="ellipse">
                <a:avLst/>
              </a:prstGeom>
              <a:solidFill>
                <a:srgbClr val="990099"/>
              </a:solidFill>
              <a:ln w="19050">
                <a:solidFill>
                  <a:srgbClr val="990099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 dirty="0">
                  <a:solidFill>
                    <a:srgbClr val="990099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457749" y="2650699"/>
              <a:ext cx="617605" cy="619492"/>
              <a:chOff x="2956911" y="5291705"/>
              <a:chExt cx="495616" cy="4489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 Box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6911" y="5291705"/>
                    <a:ext cx="495616" cy="3791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l"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>
                      <a:solidFill>
                        <a:srgbClr val="990099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8" name="Text Box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56911" y="5291705"/>
                    <a:ext cx="495616" cy="379150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49"/>
              <p:cNvSpPr>
                <a:spLocks noChangeAspect="1" noChangeArrowheads="1"/>
              </p:cNvSpPr>
              <p:nvPr/>
            </p:nvSpPr>
            <p:spPr bwMode="auto">
              <a:xfrm>
                <a:off x="3204720" y="5664420"/>
                <a:ext cx="76200" cy="76200"/>
              </a:xfrm>
              <a:prstGeom prst="ellipse">
                <a:avLst/>
              </a:prstGeom>
              <a:solidFill>
                <a:srgbClr val="990099"/>
              </a:solidFill>
              <a:ln w="19050">
                <a:solidFill>
                  <a:srgbClr val="990099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 dirty="0">
                  <a:solidFill>
                    <a:srgbClr val="990099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123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90"/>
          <p:cNvSpPr>
            <a:spLocks noChangeAspect="1" noChangeArrowheads="1"/>
          </p:cNvSpPr>
          <p:nvPr/>
        </p:nvSpPr>
        <p:spPr bwMode="auto">
          <a:xfrm rot="20116484">
            <a:off x="3254825" y="2739035"/>
            <a:ext cx="3436510" cy="1325444"/>
          </a:xfrm>
          <a:prstGeom prst="hexagon">
            <a:avLst>
              <a:gd name="adj" fmla="val 64818"/>
              <a:gd name="vf" fmla="val 115470"/>
            </a:avLst>
          </a:prstGeom>
          <a:solidFill>
            <a:schemeClr val="bg2">
              <a:lumMod val="90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" name="AutoShape 90"/>
          <p:cNvSpPr>
            <a:spLocks noChangeAspect="1" noChangeArrowheads="1"/>
          </p:cNvSpPr>
          <p:nvPr/>
        </p:nvSpPr>
        <p:spPr bwMode="auto">
          <a:xfrm rot="20116484">
            <a:off x="2064438" y="2788198"/>
            <a:ext cx="3436510" cy="1325444"/>
          </a:xfrm>
          <a:prstGeom prst="hexagon">
            <a:avLst>
              <a:gd name="adj" fmla="val 64818"/>
              <a:gd name="vf" fmla="val 115470"/>
            </a:avLst>
          </a:prstGeom>
          <a:solidFill>
            <a:schemeClr val="bg2">
              <a:lumMod val="90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80754" y="1230426"/>
                <a:ext cx="8623004" cy="111272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Why add noise to lattice points?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   (Noise ~ uniform(K))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shortest non-zero vector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754" y="1230426"/>
                <a:ext cx="8623004" cy="1112724"/>
              </a:xfrm>
              <a:blipFill rotWithShape="1">
                <a:blip r:embed="rId2"/>
                <a:stretch>
                  <a:fillRect l="-1485" t="-4945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8" y="156478"/>
            <a:ext cx="9144000" cy="75111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Randomized Sieve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[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Ajtai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-Kumar-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Sivakumar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`00]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87"/>
              <p:cNvSpPr txBox="1">
                <a:spLocks noChangeArrowheads="1"/>
              </p:cNvSpPr>
              <p:nvPr/>
            </p:nvSpPr>
            <p:spPr bwMode="auto">
              <a:xfrm>
                <a:off x="4949830" y="3129653"/>
                <a:ext cx="575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9830" y="3129653"/>
                <a:ext cx="57569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93"/>
              <p:cNvSpPr txBox="1">
                <a:spLocks noChangeArrowheads="1"/>
              </p:cNvSpPr>
              <p:nvPr/>
            </p:nvSpPr>
            <p:spPr bwMode="auto">
              <a:xfrm>
                <a:off x="5703183" y="2561944"/>
                <a:ext cx="75699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03183" y="2561944"/>
                <a:ext cx="75699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 14"/>
          <p:cNvSpPr/>
          <p:nvPr/>
        </p:nvSpPr>
        <p:spPr>
          <a:xfrm>
            <a:off x="3405445" y="2655418"/>
            <a:ext cx="1934870" cy="1550822"/>
          </a:xfrm>
          <a:custGeom>
            <a:avLst/>
            <a:gdLst>
              <a:gd name="connsiteX0" fmla="*/ 0 w 1938528"/>
              <a:gd name="connsiteY0" fmla="*/ 1455724 h 1550822"/>
              <a:gd name="connsiteX1" fmla="*/ 504748 w 1938528"/>
              <a:gd name="connsiteY1" fmla="*/ 504748 h 1550822"/>
              <a:gd name="connsiteX2" fmla="*/ 1602028 w 1938528"/>
              <a:gd name="connsiteY2" fmla="*/ 0 h 1550822"/>
              <a:gd name="connsiteX3" fmla="*/ 1938528 w 1938528"/>
              <a:gd name="connsiteY3" fmla="*/ 87782 h 1550822"/>
              <a:gd name="connsiteX4" fmla="*/ 1426464 w 1938528"/>
              <a:gd name="connsiteY4" fmla="*/ 1046073 h 1550822"/>
              <a:gd name="connsiteX5" fmla="*/ 343814 w 1938528"/>
              <a:gd name="connsiteY5" fmla="*/ 1550822 h 1550822"/>
              <a:gd name="connsiteX6" fmla="*/ 0 w 1938528"/>
              <a:gd name="connsiteY6" fmla="*/ 1455724 h 1550822"/>
              <a:gd name="connsiteX0" fmla="*/ 0 w 1938528"/>
              <a:gd name="connsiteY0" fmla="*/ 1455724 h 1550822"/>
              <a:gd name="connsiteX1" fmla="*/ 504748 w 1938528"/>
              <a:gd name="connsiteY1" fmla="*/ 504748 h 1550822"/>
              <a:gd name="connsiteX2" fmla="*/ 1602028 w 1938528"/>
              <a:gd name="connsiteY2" fmla="*/ 0 h 1550822"/>
              <a:gd name="connsiteX3" fmla="*/ 1938528 w 1938528"/>
              <a:gd name="connsiteY3" fmla="*/ 87782 h 1550822"/>
              <a:gd name="connsiteX4" fmla="*/ 1437437 w 1938528"/>
              <a:gd name="connsiteY4" fmla="*/ 1042416 h 1550822"/>
              <a:gd name="connsiteX5" fmla="*/ 343814 w 1938528"/>
              <a:gd name="connsiteY5" fmla="*/ 1550822 h 1550822"/>
              <a:gd name="connsiteX6" fmla="*/ 0 w 1938528"/>
              <a:gd name="connsiteY6" fmla="*/ 1455724 h 1550822"/>
              <a:gd name="connsiteX0" fmla="*/ 0 w 1938528"/>
              <a:gd name="connsiteY0" fmla="*/ 1455724 h 1550822"/>
              <a:gd name="connsiteX1" fmla="*/ 504748 w 1938528"/>
              <a:gd name="connsiteY1" fmla="*/ 504748 h 1550822"/>
              <a:gd name="connsiteX2" fmla="*/ 1602028 w 1938528"/>
              <a:gd name="connsiteY2" fmla="*/ 0 h 1550822"/>
              <a:gd name="connsiteX3" fmla="*/ 1938528 w 1938528"/>
              <a:gd name="connsiteY3" fmla="*/ 87782 h 1550822"/>
              <a:gd name="connsiteX4" fmla="*/ 1433779 w 1938528"/>
              <a:gd name="connsiteY4" fmla="*/ 1042416 h 1550822"/>
              <a:gd name="connsiteX5" fmla="*/ 343814 w 1938528"/>
              <a:gd name="connsiteY5" fmla="*/ 1550822 h 1550822"/>
              <a:gd name="connsiteX6" fmla="*/ 0 w 1938528"/>
              <a:gd name="connsiteY6" fmla="*/ 1455724 h 1550822"/>
              <a:gd name="connsiteX0" fmla="*/ 0 w 1938528"/>
              <a:gd name="connsiteY0" fmla="*/ 1459382 h 1550822"/>
              <a:gd name="connsiteX1" fmla="*/ 504748 w 1938528"/>
              <a:gd name="connsiteY1" fmla="*/ 504748 h 1550822"/>
              <a:gd name="connsiteX2" fmla="*/ 1602028 w 1938528"/>
              <a:gd name="connsiteY2" fmla="*/ 0 h 1550822"/>
              <a:gd name="connsiteX3" fmla="*/ 1938528 w 1938528"/>
              <a:gd name="connsiteY3" fmla="*/ 87782 h 1550822"/>
              <a:gd name="connsiteX4" fmla="*/ 1433779 w 1938528"/>
              <a:gd name="connsiteY4" fmla="*/ 1042416 h 1550822"/>
              <a:gd name="connsiteX5" fmla="*/ 343814 w 1938528"/>
              <a:gd name="connsiteY5" fmla="*/ 1550822 h 1550822"/>
              <a:gd name="connsiteX6" fmla="*/ 0 w 1938528"/>
              <a:gd name="connsiteY6" fmla="*/ 1459382 h 1550822"/>
              <a:gd name="connsiteX0" fmla="*/ 0 w 1934870"/>
              <a:gd name="connsiteY0" fmla="*/ 1459382 h 1550822"/>
              <a:gd name="connsiteX1" fmla="*/ 504748 w 1934870"/>
              <a:gd name="connsiteY1" fmla="*/ 504748 h 1550822"/>
              <a:gd name="connsiteX2" fmla="*/ 1602028 w 1934870"/>
              <a:gd name="connsiteY2" fmla="*/ 0 h 1550822"/>
              <a:gd name="connsiteX3" fmla="*/ 1934870 w 1934870"/>
              <a:gd name="connsiteY3" fmla="*/ 73151 h 1550822"/>
              <a:gd name="connsiteX4" fmla="*/ 1433779 w 1934870"/>
              <a:gd name="connsiteY4" fmla="*/ 1042416 h 1550822"/>
              <a:gd name="connsiteX5" fmla="*/ 343814 w 1934870"/>
              <a:gd name="connsiteY5" fmla="*/ 1550822 h 1550822"/>
              <a:gd name="connsiteX6" fmla="*/ 0 w 1934870"/>
              <a:gd name="connsiteY6" fmla="*/ 1459382 h 155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4870" h="1550822">
                <a:moveTo>
                  <a:pt x="0" y="1459382"/>
                </a:moveTo>
                <a:lnTo>
                  <a:pt x="504748" y="504748"/>
                </a:lnTo>
                <a:lnTo>
                  <a:pt x="1602028" y="0"/>
                </a:lnTo>
                <a:lnTo>
                  <a:pt x="1934870" y="73151"/>
                </a:lnTo>
                <a:lnTo>
                  <a:pt x="1433779" y="1042416"/>
                </a:lnTo>
                <a:lnTo>
                  <a:pt x="343814" y="1550822"/>
                </a:lnTo>
                <a:lnTo>
                  <a:pt x="0" y="145938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49"/>
          <p:cNvSpPr>
            <a:spLocks noChangeAspect="1" noChangeArrowheads="1"/>
          </p:cNvSpPr>
          <p:nvPr/>
        </p:nvSpPr>
        <p:spPr bwMode="auto">
          <a:xfrm>
            <a:off x="4938545" y="3367222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73"/>
          <p:cNvSpPr>
            <a:spLocks noChangeAspect="1" noChangeArrowheads="1"/>
          </p:cNvSpPr>
          <p:nvPr/>
        </p:nvSpPr>
        <p:spPr bwMode="auto">
          <a:xfrm>
            <a:off x="3748158" y="3381852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782693" y="3406401"/>
            <a:ext cx="1167137" cy="630"/>
          </a:xfrm>
          <a:prstGeom prst="straightConnector1">
            <a:avLst/>
          </a:prstGeom>
          <a:ln w="28575">
            <a:solidFill>
              <a:srgbClr val="FF006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Box 93"/>
              <p:cNvSpPr txBox="1">
                <a:spLocks noChangeArrowheads="1"/>
              </p:cNvSpPr>
              <p:nvPr/>
            </p:nvSpPr>
            <p:spPr bwMode="auto">
              <a:xfrm>
                <a:off x="2416102" y="3692763"/>
                <a:ext cx="75699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6102" y="3692763"/>
                <a:ext cx="756994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87"/>
              <p:cNvSpPr txBox="1">
                <a:spLocks noChangeArrowheads="1"/>
              </p:cNvSpPr>
              <p:nvPr/>
            </p:nvSpPr>
            <p:spPr bwMode="auto">
              <a:xfrm>
                <a:off x="2651964" y="3145421"/>
                <a:ext cx="134950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𝑦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/>
                        </a:rPr>
                        <m:t>+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57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1964" y="3145421"/>
                <a:ext cx="134950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87"/>
              <p:cNvSpPr txBox="1">
                <a:spLocks noChangeArrowheads="1"/>
              </p:cNvSpPr>
              <p:nvPr/>
            </p:nvSpPr>
            <p:spPr bwMode="auto">
              <a:xfrm>
                <a:off x="4038041" y="3286757"/>
                <a:ext cx="575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59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041" y="3286757"/>
                <a:ext cx="575696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V="1">
            <a:off x="4001466" y="3692763"/>
            <a:ext cx="102421" cy="77235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3"/>
          <p:cNvSpPr txBox="1">
            <a:spLocks noChangeArrowheads="1"/>
          </p:cNvSpPr>
          <p:nvPr/>
        </p:nvSpPr>
        <p:spPr>
          <a:xfrm>
            <a:off x="2813419" y="4474046"/>
            <a:ext cx="2373789" cy="446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Uncertainty region</a:t>
            </a: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3"/>
              <p:cNvSpPr txBox="1">
                <a:spLocks noChangeArrowheads="1"/>
              </p:cNvSpPr>
              <p:nvPr/>
            </p:nvSpPr>
            <p:spPr>
              <a:xfrm>
                <a:off x="199511" y="5105251"/>
                <a:ext cx="8623004" cy="10699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Uncertainty guarantees </a:t>
                </a:r>
                <a:r>
                  <a:rPr lang="en-US" sz="2800" dirty="0" smtClean="0">
                    <a:solidFill>
                      <a:srgbClr val="0000CC"/>
                    </a:solidFill>
                  </a:rPr>
                  <a:t>set of differences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</a:rPr>
                  <a:t>contains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with overwhelming probability.</a:t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Font typeface="Arial" pitchFamily="34" charset="0"/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11" y="5105251"/>
                <a:ext cx="8623004" cy="1069916"/>
              </a:xfrm>
              <a:prstGeom prst="rect">
                <a:avLst/>
              </a:prstGeom>
              <a:blipFill rotWithShape="1">
                <a:blip r:embed="rId8"/>
                <a:stretch>
                  <a:fillRect t="-5114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49"/>
          <p:cNvSpPr>
            <a:spLocks noChangeAspect="1" noChangeArrowheads="1"/>
          </p:cNvSpPr>
          <p:nvPr/>
        </p:nvSpPr>
        <p:spPr bwMode="auto">
          <a:xfrm>
            <a:off x="6337820" y="4125247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87"/>
              <p:cNvSpPr txBox="1">
                <a:spLocks noChangeArrowheads="1"/>
              </p:cNvSpPr>
              <p:nvPr/>
            </p:nvSpPr>
            <p:spPr bwMode="auto">
              <a:xfrm>
                <a:off x="6380660" y="4028796"/>
                <a:ext cx="575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0660" y="4028796"/>
                <a:ext cx="575696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3421715" y="2650699"/>
            <a:ext cx="1653639" cy="1541991"/>
            <a:chOff x="3421715" y="2650699"/>
            <a:chExt cx="1653639" cy="1541991"/>
          </a:xfrm>
        </p:grpSpPr>
        <p:grpSp>
          <p:nvGrpSpPr>
            <p:cNvPr id="21" name="Group 20"/>
            <p:cNvGrpSpPr/>
            <p:nvPr/>
          </p:nvGrpSpPr>
          <p:grpSpPr>
            <a:xfrm>
              <a:off x="3421715" y="3669471"/>
              <a:ext cx="609590" cy="523219"/>
              <a:chOff x="2824561" y="5530399"/>
              <a:chExt cx="489185" cy="3791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 Box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24561" y="5530399"/>
                    <a:ext cx="489185" cy="3791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l"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>
                      <a:solidFill>
                        <a:srgbClr val="990099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8" name="Text Box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824561" y="5530399"/>
                    <a:ext cx="489185" cy="379150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49"/>
              <p:cNvSpPr>
                <a:spLocks noChangeAspect="1" noChangeArrowheads="1"/>
              </p:cNvSpPr>
              <p:nvPr/>
            </p:nvSpPr>
            <p:spPr bwMode="auto">
              <a:xfrm>
                <a:off x="3204720" y="5664420"/>
                <a:ext cx="76200" cy="76200"/>
              </a:xfrm>
              <a:prstGeom prst="ellipse">
                <a:avLst/>
              </a:prstGeom>
              <a:solidFill>
                <a:srgbClr val="990099"/>
              </a:solidFill>
              <a:ln w="19050">
                <a:solidFill>
                  <a:srgbClr val="990099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 dirty="0">
                  <a:solidFill>
                    <a:srgbClr val="990099"/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058346" y="2902366"/>
              <a:ext cx="769620" cy="722033"/>
              <a:chOff x="3147557" y="5484026"/>
              <a:chExt cx="617605" cy="5232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 Box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47557" y="5484026"/>
                    <a:ext cx="617605" cy="5232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l"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>
                      <a:solidFill>
                        <a:srgbClr val="990099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9" name="Text Box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147556" y="5484022"/>
                    <a:ext cx="617605" cy="523220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Oval 49"/>
              <p:cNvSpPr>
                <a:spLocks noChangeAspect="1" noChangeArrowheads="1"/>
              </p:cNvSpPr>
              <p:nvPr/>
            </p:nvSpPr>
            <p:spPr bwMode="auto">
              <a:xfrm>
                <a:off x="3204720" y="5664420"/>
                <a:ext cx="76200" cy="76200"/>
              </a:xfrm>
              <a:prstGeom prst="ellipse">
                <a:avLst/>
              </a:prstGeom>
              <a:solidFill>
                <a:srgbClr val="990099"/>
              </a:solidFill>
              <a:ln w="19050">
                <a:solidFill>
                  <a:srgbClr val="990099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 dirty="0">
                  <a:solidFill>
                    <a:srgbClr val="990099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457749" y="2650699"/>
              <a:ext cx="617605" cy="619492"/>
              <a:chOff x="2956911" y="5291705"/>
              <a:chExt cx="495616" cy="4489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 Box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6911" y="5291705"/>
                    <a:ext cx="495616" cy="3791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l"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>
                      <a:solidFill>
                        <a:srgbClr val="990099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4" name="Text Box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56911" y="5291705"/>
                    <a:ext cx="495616" cy="379150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Oval 49"/>
              <p:cNvSpPr>
                <a:spLocks noChangeAspect="1" noChangeArrowheads="1"/>
              </p:cNvSpPr>
              <p:nvPr/>
            </p:nvSpPr>
            <p:spPr bwMode="auto">
              <a:xfrm>
                <a:off x="3204720" y="5664420"/>
                <a:ext cx="76200" cy="76200"/>
              </a:xfrm>
              <a:prstGeom prst="ellipse">
                <a:avLst/>
              </a:prstGeom>
              <a:solidFill>
                <a:srgbClr val="990099"/>
              </a:solidFill>
              <a:ln w="19050">
                <a:solidFill>
                  <a:srgbClr val="990099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 dirty="0">
                  <a:solidFill>
                    <a:srgbClr val="990099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295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90"/>
          <p:cNvSpPr>
            <a:spLocks noChangeAspect="1" noChangeArrowheads="1"/>
          </p:cNvSpPr>
          <p:nvPr/>
        </p:nvSpPr>
        <p:spPr bwMode="auto">
          <a:xfrm rot="20116484">
            <a:off x="3254825" y="2739035"/>
            <a:ext cx="3436510" cy="1325444"/>
          </a:xfrm>
          <a:prstGeom prst="hexagon">
            <a:avLst>
              <a:gd name="adj" fmla="val 64818"/>
              <a:gd name="vf" fmla="val 115470"/>
            </a:avLst>
          </a:prstGeom>
          <a:solidFill>
            <a:schemeClr val="bg2">
              <a:lumMod val="90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" name="AutoShape 90"/>
          <p:cNvSpPr>
            <a:spLocks noChangeAspect="1" noChangeArrowheads="1"/>
          </p:cNvSpPr>
          <p:nvPr/>
        </p:nvSpPr>
        <p:spPr bwMode="auto">
          <a:xfrm rot="20116484">
            <a:off x="2064438" y="2788198"/>
            <a:ext cx="3436510" cy="1325444"/>
          </a:xfrm>
          <a:prstGeom prst="hexagon">
            <a:avLst>
              <a:gd name="adj" fmla="val 64818"/>
              <a:gd name="vf" fmla="val 115470"/>
            </a:avLst>
          </a:prstGeom>
          <a:solidFill>
            <a:schemeClr val="bg2">
              <a:lumMod val="90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80754" y="1230426"/>
                <a:ext cx="8623004" cy="111272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Why add noise to lattice points?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   (Noise ~ uniform(K))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shortest non-zero vector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754" y="1230426"/>
                <a:ext cx="8623004" cy="1112724"/>
              </a:xfrm>
              <a:blipFill rotWithShape="1">
                <a:blip r:embed="rId2"/>
                <a:stretch>
                  <a:fillRect l="-1485" t="-4945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8" y="156478"/>
            <a:ext cx="9144000" cy="75111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Randomized Sieve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[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Ajtai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-Kumar-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Sivakumar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`00]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87"/>
              <p:cNvSpPr txBox="1">
                <a:spLocks noChangeArrowheads="1"/>
              </p:cNvSpPr>
              <p:nvPr/>
            </p:nvSpPr>
            <p:spPr bwMode="auto">
              <a:xfrm>
                <a:off x="4949830" y="3129653"/>
                <a:ext cx="575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9830" y="3129653"/>
                <a:ext cx="57569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93"/>
              <p:cNvSpPr txBox="1">
                <a:spLocks noChangeArrowheads="1"/>
              </p:cNvSpPr>
              <p:nvPr/>
            </p:nvSpPr>
            <p:spPr bwMode="auto">
              <a:xfrm>
                <a:off x="5703183" y="2561944"/>
                <a:ext cx="75699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03183" y="2561944"/>
                <a:ext cx="75699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 14"/>
          <p:cNvSpPr/>
          <p:nvPr/>
        </p:nvSpPr>
        <p:spPr>
          <a:xfrm>
            <a:off x="3405445" y="2655418"/>
            <a:ext cx="1934870" cy="1550822"/>
          </a:xfrm>
          <a:custGeom>
            <a:avLst/>
            <a:gdLst>
              <a:gd name="connsiteX0" fmla="*/ 0 w 1938528"/>
              <a:gd name="connsiteY0" fmla="*/ 1455724 h 1550822"/>
              <a:gd name="connsiteX1" fmla="*/ 504748 w 1938528"/>
              <a:gd name="connsiteY1" fmla="*/ 504748 h 1550822"/>
              <a:gd name="connsiteX2" fmla="*/ 1602028 w 1938528"/>
              <a:gd name="connsiteY2" fmla="*/ 0 h 1550822"/>
              <a:gd name="connsiteX3" fmla="*/ 1938528 w 1938528"/>
              <a:gd name="connsiteY3" fmla="*/ 87782 h 1550822"/>
              <a:gd name="connsiteX4" fmla="*/ 1426464 w 1938528"/>
              <a:gd name="connsiteY4" fmla="*/ 1046073 h 1550822"/>
              <a:gd name="connsiteX5" fmla="*/ 343814 w 1938528"/>
              <a:gd name="connsiteY5" fmla="*/ 1550822 h 1550822"/>
              <a:gd name="connsiteX6" fmla="*/ 0 w 1938528"/>
              <a:gd name="connsiteY6" fmla="*/ 1455724 h 1550822"/>
              <a:gd name="connsiteX0" fmla="*/ 0 w 1938528"/>
              <a:gd name="connsiteY0" fmla="*/ 1455724 h 1550822"/>
              <a:gd name="connsiteX1" fmla="*/ 504748 w 1938528"/>
              <a:gd name="connsiteY1" fmla="*/ 504748 h 1550822"/>
              <a:gd name="connsiteX2" fmla="*/ 1602028 w 1938528"/>
              <a:gd name="connsiteY2" fmla="*/ 0 h 1550822"/>
              <a:gd name="connsiteX3" fmla="*/ 1938528 w 1938528"/>
              <a:gd name="connsiteY3" fmla="*/ 87782 h 1550822"/>
              <a:gd name="connsiteX4" fmla="*/ 1437437 w 1938528"/>
              <a:gd name="connsiteY4" fmla="*/ 1042416 h 1550822"/>
              <a:gd name="connsiteX5" fmla="*/ 343814 w 1938528"/>
              <a:gd name="connsiteY5" fmla="*/ 1550822 h 1550822"/>
              <a:gd name="connsiteX6" fmla="*/ 0 w 1938528"/>
              <a:gd name="connsiteY6" fmla="*/ 1455724 h 1550822"/>
              <a:gd name="connsiteX0" fmla="*/ 0 w 1938528"/>
              <a:gd name="connsiteY0" fmla="*/ 1455724 h 1550822"/>
              <a:gd name="connsiteX1" fmla="*/ 504748 w 1938528"/>
              <a:gd name="connsiteY1" fmla="*/ 504748 h 1550822"/>
              <a:gd name="connsiteX2" fmla="*/ 1602028 w 1938528"/>
              <a:gd name="connsiteY2" fmla="*/ 0 h 1550822"/>
              <a:gd name="connsiteX3" fmla="*/ 1938528 w 1938528"/>
              <a:gd name="connsiteY3" fmla="*/ 87782 h 1550822"/>
              <a:gd name="connsiteX4" fmla="*/ 1433779 w 1938528"/>
              <a:gd name="connsiteY4" fmla="*/ 1042416 h 1550822"/>
              <a:gd name="connsiteX5" fmla="*/ 343814 w 1938528"/>
              <a:gd name="connsiteY5" fmla="*/ 1550822 h 1550822"/>
              <a:gd name="connsiteX6" fmla="*/ 0 w 1938528"/>
              <a:gd name="connsiteY6" fmla="*/ 1455724 h 1550822"/>
              <a:gd name="connsiteX0" fmla="*/ 0 w 1938528"/>
              <a:gd name="connsiteY0" fmla="*/ 1459382 h 1550822"/>
              <a:gd name="connsiteX1" fmla="*/ 504748 w 1938528"/>
              <a:gd name="connsiteY1" fmla="*/ 504748 h 1550822"/>
              <a:gd name="connsiteX2" fmla="*/ 1602028 w 1938528"/>
              <a:gd name="connsiteY2" fmla="*/ 0 h 1550822"/>
              <a:gd name="connsiteX3" fmla="*/ 1938528 w 1938528"/>
              <a:gd name="connsiteY3" fmla="*/ 87782 h 1550822"/>
              <a:gd name="connsiteX4" fmla="*/ 1433779 w 1938528"/>
              <a:gd name="connsiteY4" fmla="*/ 1042416 h 1550822"/>
              <a:gd name="connsiteX5" fmla="*/ 343814 w 1938528"/>
              <a:gd name="connsiteY5" fmla="*/ 1550822 h 1550822"/>
              <a:gd name="connsiteX6" fmla="*/ 0 w 1938528"/>
              <a:gd name="connsiteY6" fmla="*/ 1459382 h 1550822"/>
              <a:gd name="connsiteX0" fmla="*/ 0 w 1934870"/>
              <a:gd name="connsiteY0" fmla="*/ 1459382 h 1550822"/>
              <a:gd name="connsiteX1" fmla="*/ 504748 w 1934870"/>
              <a:gd name="connsiteY1" fmla="*/ 504748 h 1550822"/>
              <a:gd name="connsiteX2" fmla="*/ 1602028 w 1934870"/>
              <a:gd name="connsiteY2" fmla="*/ 0 h 1550822"/>
              <a:gd name="connsiteX3" fmla="*/ 1934870 w 1934870"/>
              <a:gd name="connsiteY3" fmla="*/ 73151 h 1550822"/>
              <a:gd name="connsiteX4" fmla="*/ 1433779 w 1934870"/>
              <a:gd name="connsiteY4" fmla="*/ 1042416 h 1550822"/>
              <a:gd name="connsiteX5" fmla="*/ 343814 w 1934870"/>
              <a:gd name="connsiteY5" fmla="*/ 1550822 h 1550822"/>
              <a:gd name="connsiteX6" fmla="*/ 0 w 1934870"/>
              <a:gd name="connsiteY6" fmla="*/ 1459382 h 155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4870" h="1550822">
                <a:moveTo>
                  <a:pt x="0" y="1459382"/>
                </a:moveTo>
                <a:lnTo>
                  <a:pt x="504748" y="504748"/>
                </a:lnTo>
                <a:lnTo>
                  <a:pt x="1602028" y="0"/>
                </a:lnTo>
                <a:lnTo>
                  <a:pt x="1934870" y="73151"/>
                </a:lnTo>
                <a:lnTo>
                  <a:pt x="1433779" y="1042416"/>
                </a:lnTo>
                <a:lnTo>
                  <a:pt x="343814" y="1550822"/>
                </a:lnTo>
                <a:lnTo>
                  <a:pt x="0" y="145938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49"/>
          <p:cNvSpPr>
            <a:spLocks noChangeAspect="1" noChangeArrowheads="1"/>
          </p:cNvSpPr>
          <p:nvPr/>
        </p:nvSpPr>
        <p:spPr bwMode="auto">
          <a:xfrm>
            <a:off x="4938545" y="3367222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73"/>
          <p:cNvSpPr>
            <a:spLocks noChangeAspect="1" noChangeArrowheads="1"/>
          </p:cNvSpPr>
          <p:nvPr/>
        </p:nvSpPr>
        <p:spPr bwMode="auto">
          <a:xfrm>
            <a:off x="3748158" y="3381852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782693" y="3406401"/>
            <a:ext cx="1167137" cy="630"/>
          </a:xfrm>
          <a:prstGeom prst="straightConnector1">
            <a:avLst/>
          </a:prstGeom>
          <a:ln w="28575">
            <a:solidFill>
              <a:srgbClr val="FF006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Box 93"/>
              <p:cNvSpPr txBox="1">
                <a:spLocks noChangeArrowheads="1"/>
              </p:cNvSpPr>
              <p:nvPr/>
            </p:nvSpPr>
            <p:spPr bwMode="auto">
              <a:xfrm>
                <a:off x="2416102" y="3692763"/>
                <a:ext cx="75699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6102" y="3692763"/>
                <a:ext cx="756994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87"/>
              <p:cNvSpPr txBox="1">
                <a:spLocks noChangeArrowheads="1"/>
              </p:cNvSpPr>
              <p:nvPr/>
            </p:nvSpPr>
            <p:spPr bwMode="auto">
              <a:xfrm>
                <a:off x="2651964" y="3145421"/>
                <a:ext cx="134950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𝑦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/>
                        </a:rPr>
                        <m:t>+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57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1964" y="3145421"/>
                <a:ext cx="134950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87"/>
              <p:cNvSpPr txBox="1">
                <a:spLocks noChangeArrowheads="1"/>
              </p:cNvSpPr>
              <p:nvPr/>
            </p:nvSpPr>
            <p:spPr bwMode="auto">
              <a:xfrm>
                <a:off x="4038041" y="3286757"/>
                <a:ext cx="575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59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041" y="3286757"/>
                <a:ext cx="575696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V="1">
            <a:off x="4001466" y="3692763"/>
            <a:ext cx="102421" cy="77235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3"/>
          <p:cNvSpPr txBox="1">
            <a:spLocks noChangeArrowheads="1"/>
          </p:cNvSpPr>
          <p:nvPr/>
        </p:nvSpPr>
        <p:spPr>
          <a:xfrm>
            <a:off x="2813419" y="4474046"/>
            <a:ext cx="2373789" cy="446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Uncertainty region</a:t>
            </a: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3"/>
              <p:cNvSpPr txBox="1">
                <a:spLocks noChangeArrowheads="1"/>
              </p:cNvSpPr>
              <p:nvPr/>
            </p:nvSpPr>
            <p:spPr>
              <a:xfrm>
                <a:off x="199511" y="5105251"/>
                <a:ext cx="8623004" cy="10699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Uncertainty guarantees </a:t>
                </a:r>
                <a:r>
                  <a:rPr lang="en-US" sz="2800" dirty="0" smtClean="0">
                    <a:solidFill>
                      <a:srgbClr val="0000CC"/>
                    </a:solidFill>
                  </a:rPr>
                  <a:t>set of differences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</a:rPr>
                  <a:t>contains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with overwhelming probability.</a:t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Font typeface="Arial" pitchFamily="34" charset="0"/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11" y="5105251"/>
                <a:ext cx="8623004" cy="1069916"/>
              </a:xfrm>
              <a:prstGeom prst="rect">
                <a:avLst/>
              </a:prstGeom>
              <a:blipFill rotWithShape="1">
                <a:blip r:embed="rId8"/>
                <a:stretch>
                  <a:fillRect t="-5114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49"/>
          <p:cNvSpPr>
            <a:spLocks noChangeAspect="1" noChangeArrowheads="1"/>
          </p:cNvSpPr>
          <p:nvPr/>
        </p:nvSpPr>
        <p:spPr bwMode="auto">
          <a:xfrm>
            <a:off x="6337820" y="4125247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87"/>
              <p:cNvSpPr txBox="1">
                <a:spLocks noChangeArrowheads="1"/>
              </p:cNvSpPr>
              <p:nvPr/>
            </p:nvSpPr>
            <p:spPr bwMode="auto">
              <a:xfrm>
                <a:off x="6380660" y="4028796"/>
                <a:ext cx="575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0660" y="4028796"/>
                <a:ext cx="575696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3585705" y="2851046"/>
            <a:ext cx="1561690" cy="1060761"/>
            <a:chOff x="3585705" y="2851046"/>
            <a:chExt cx="1561690" cy="1060761"/>
          </a:xfrm>
        </p:grpSpPr>
        <p:grpSp>
          <p:nvGrpSpPr>
            <p:cNvPr id="21" name="Group 20"/>
            <p:cNvGrpSpPr/>
            <p:nvPr/>
          </p:nvGrpSpPr>
          <p:grpSpPr>
            <a:xfrm>
              <a:off x="3585705" y="3374253"/>
              <a:ext cx="609590" cy="537554"/>
              <a:chOff x="2956161" y="5316472"/>
              <a:chExt cx="489185" cy="38953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 Box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6161" y="5326860"/>
                    <a:ext cx="489185" cy="3791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l"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>
                      <a:solidFill>
                        <a:srgbClr val="990099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8" name="Text Box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56161" y="5326860"/>
                    <a:ext cx="489185" cy="379150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49"/>
              <p:cNvSpPr>
                <a:spLocks noChangeAspect="1" noChangeArrowheads="1"/>
              </p:cNvSpPr>
              <p:nvPr/>
            </p:nvSpPr>
            <p:spPr bwMode="auto">
              <a:xfrm>
                <a:off x="3086435" y="5316472"/>
                <a:ext cx="76200" cy="76200"/>
              </a:xfrm>
              <a:prstGeom prst="ellipse">
                <a:avLst/>
              </a:prstGeom>
              <a:solidFill>
                <a:srgbClr val="990099"/>
              </a:solidFill>
              <a:ln w="19050">
                <a:solidFill>
                  <a:srgbClr val="990099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 dirty="0">
                  <a:solidFill>
                    <a:srgbClr val="990099"/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739102" y="2919971"/>
              <a:ext cx="826042" cy="722033"/>
              <a:chOff x="2891367" y="5496783"/>
              <a:chExt cx="662882" cy="523220"/>
            </a:xfrm>
          </p:grpSpPr>
          <p:sp>
            <p:nvSpPr>
              <p:cNvPr id="27" name="Oval 49"/>
              <p:cNvSpPr>
                <a:spLocks noChangeAspect="1" noChangeArrowheads="1"/>
              </p:cNvSpPr>
              <p:nvPr/>
            </p:nvSpPr>
            <p:spPr bwMode="auto">
              <a:xfrm>
                <a:off x="2891367" y="5829123"/>
                <a:ext cx="76200" cy="76200"/>
              </a:xfrm>
              <a:prstGeom prst="ellipse">
                <a:avLst/>
              </a:prstGeom>
              <a:solidFill>
                <a:srgbClr val="990099"/>
              </a:solidFill>
              <a:ln w="19050">
                <a:solidFill>
                  <a:srgbClr val="990099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 dirty="0">
                  <a:solidFill>
                    <a:srgbClr val="990099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 Box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36644" y="5496783"/>
                    <a:ext cx="617605" cy="5232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l"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>
                      <a:solidFill>
                        <a:srgbClr val="990099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6" name="Text Box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36644" y="5496783"/>
                    <a:ext cx="617605" cy="523220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22"/>
            <p:cNvGrpSpPr/>
            <p:nvPr/>
          </p:nvGrpSpPr>
          <p:grpSpPr>
            <a:xfrm>
              <a:off x="4529790" y="2851046"/>
              <a:ext cx="617605" cy="595224"/>
              <a:chOff x="3014722" y="5436884"/>
              <a:chExt cx="495616" cy="4313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 Box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14722" y="5436884"/>
                    <a:ext cx="495616" cy="3791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l"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>
                      <a:solidFill>
                        <a:srgbClr val="990099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4" name="Text Box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014722" y="5436884"/>
                    <a:ext cx="495616" cy="379150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Oval 49"/>
              <p:cNvSpPr>
                <a:spLocks noChangeAspect="1" noChangeArrowheads="1"/>
              </p:cNvSpPr>
              <p:nvPr/>
            </p:nvSpPr>
            <p:spPr bwMode="auto">
              <a:xfrm>
                <a:off x="3329897" y="5792013"/>
                <a:ext cx="76200" cy="76200"/>
              </a:xfrm>
              <a:prstGeom prst="ellipse">
                <a:avLst/>
              </a:prstGeom>
              <a:solidFill>
                <a:srgbClr val="990099"/>
              </a:solidFill>
              <a:ln w="19050">
                <a:solidFill>
                  <a:srgbClr val="990099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 dirty="0">
                  <a:solidFill>
                    <a:srgbClr val="990099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984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90"/>
          <p:cNvSpPr>
            <a:spLocks noChangeAspect="1" noChangeArrowheads="1"/>
          </p:cNvSpPr>
          <p:nvPr/>
        </p:nvSpPr>
        <p:spPr bwMode="auto">
          <a:xfrm rot="20116484">
            <a:off x="3254825" y="2739035"/>
            <a:ext cx="3436510" cy="1325444"/>
          </a:xfrm>
          <a:prstGeom prst="hexagon">
            <a:avLst>
              <a:gd name="adj" fmla="val 64818"/>
              <a:gd name="vf" fmla="val 115470"/>
            </a:avLst>
          </a:prstGeom>
          <a:solidFill>
            <a:schemeClr val="bg2">
              <a:lumMod val="90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" name="AutoShape 90"/>
          <p:cNvSpPr>
            <a:spLocks noChangeAspect="1" noChangeArrowheads="1"/>
          </p:cNvSpPr>
          <p:nvPr/>
        </p:nvSpPr>
        <p:spPr bwMode="auto">
          <a:xfrm rot="20116484">
            <a:off x="2064438" y="2788198"/>
            <a:ext cx="3436510" cy="1325444"/>
          </a:xfrm>
          <a:prstGeom prst="hexagon">
            <a:avLst>
              <a:gd name="adj" fmla="val 64818"/>
              <a:gd name="vf" fmla="val 115470"/>
            </a:avLst>
          </a:prstGeom>
          <a:solidFill>
            <a:schemeClr val="bg2">
              <a:lumMod val="90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80754" y="1230426"/>
                <a:ext cx="8623004" cy="111272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Why add noise to lattice points?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   (Noise ~ uniform(K))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shortest non-zero vector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754" y="1230426"/>
                <a:ext cx="8623004" cy="1112724"/>
              </a:xfrm>
              <a:blipFill rotWithShape="1">
                <a:blip r:embed="rId2"/>
                <a:stretch>
                  <a:fillRect l="-1485" t="-4945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8" y="156478"/>
            <a:ext cx="9144000" cy="75111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Randomized Sieve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[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Ajtai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-Kumar-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Sivakumar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`00]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87"/>
              <p:cNvSpPr txBox="1">
                <a:spLocks noChangeArrowheads="1"/>
              </p:cNvSpPr>
              <p:nvPr/>
            </p:nvSpPr>
            <p:spPr bwMode="auto">
              <a:xfrm>
                <a:off x="4949830" y="3129653"/>
                <a:ext cx="575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9830" y="3129653"/>
                <a:ext cx="57569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93"/>
              <p:cNvSpPr txBox="1">
                <a:spLocks noChangeArrowheads="1"/>
              </p:cNvSpPr>
              <p:nvPr/>
            </p:nvSpPr>
            <p:spPr bwMode="auto">
              <a:xfrm>
                <a:off x="5703183" y="2561944"/>
                <a:ext cx="75699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03183" y="2561944"/>
                <a:ext cx="75699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 14"/>
          <p:cNvSpPr/>
          <p:nvPr/>
        </p:nvSpPr>
        <p:spPr>
          <a:xfrm>
            <a:off x="3405445" y="2655418"/>
            <a:ext cx="1934870" cy="1550822"/>
          </a:xfrm>
          <a:custGeom>
            <a:avLst/>
            <a:gdLst>
              <a:gd name="connsiteX0" fmla="*/ 0 w 1938528"/>
              <a:gd name="connsiteY0" fmla="*/ 1455724 h 1550822"/>
              <a:gd name="connsiteX1" fmla="*/ 504748 w 1938528"/>
              <a:gd name="connsiteY1" fmla="*/ 504748 h 1550822"/>
              <a:gd name="connsiteX2" fmla="*/ 1602028 w 1938528"/>
              <a:gd name="connsiteY2" fmla="*/ 0 h 1550822"/>
              <a:gd name="connsiteX3" fmla="*/ 1938528 w 1938528"/>
              <a:gd name="connsiteY3" fmla="*/ 87782 h 1550822"/>
              <a:gd name="connsiteX4" fmla="*/ 1426464 w 1938528"/>
              <a:gd name="connsiteY4" fmla="*/ 1046073 h 1550822"/>
              <a:gd name="connsiteX5" fmla="*/ 343814 w 1938528"/>
              <a:gd name="connsiteY5" fmla="*/ 1550822 h 1550822"/>
              <a:gd name="connsiteX6" fmla="*/ 0 w 1938528"/>
              <a:gd name="connsiteY6" fmla="*/ 1455724 h 1550822"/>
              <a:gd name="connsiteX0" fmla="*/ 0 w 1938528"/>
              <a:gd name="connsiteY0" fmla="*/ 1455724 h 1550822"/>
              <a:gd name="connsiteX1" fmla="*/ 504748 w 1938528"/>
              <a:gd name="connsiteY1" fmla="*/ 504748 h 1550822"/>
              <a:gd name="connsiteX2" fmla="*/ 1602028 w 1938528"/>
              <a:gd name="connsiteY2" fmla="*/ 0 h 1550822"/>
              <a:gd name="connsiteX3" fmla="*/ 1938528 w 1938528"/>
              <a:gd name="connsiteY3" fmla="*/ 87782 h 1550822"/>
              <a:gd name="connsiteX4" fmla="*/ 1437437 w 1938528"/>
              <a:gd name="connsiteY4" fmla="*/ 1042416 h 1550822"/>
              <a:gd name="connsiteX5" fmla="*/ 343814 w 1938528"/>
              <a:gd name="connsiteY5" fmla="*/ 1550822 h 1550822"/>
              <a:gd name="connsiteX6" fmla="*/ 0 w 1938528"/>
              <a:gd name="connsiteY6" fmla="*/ 1455724 h 1550822"/>
              <a:gd name="connsiteX0" fmla="*/ 0 w 1938528"/>
              <a:gd name="connsiteY0" fmla="*/ 1455724 h 1550822"/>
              <a:gd name="connsiteX1" fmla="*/ 504748 w 1938528"/>
              <a:gd name="connsiteY1" fmla="*/ 504748 h 1550822"/>
              <a:gd name="connsiteX2" fmla="*/ 1602028 w 1938528"/>
              <a:gd name="connsiteY2" fmla="*/ 0 h 1550822"/>
              <a:gd name="connsiteX3" fmla="*/ 1938528 w 1938528"/>
              <a:gd name="connsiteY3" fmla="*/ 87782 h 1550822"/>
              <a:gd name="connsiteX4" fmla="*/ 1433779 w 1938528"/>
              <a:gd name="connsiteY4" fmla="*/ 1042416 h 1550822"/>
              <a:gd name="connsiteX5" fmla="*/ 343814 w 1938528"/>
              <a:gd name="connsiteY5" fmla="*/ 1550822 h 1550822"/>
              <a:gd name="connsiteX6" fmla="*/ 0 w 1938528"/>
              <a:gd name="connsiteY6" fmla="*/ 1455724 h 1550822"/>
              <a:gd name="connsiteX0" fmla="*/ 0 w 1938528"/>
              <a:gd name="connsiteY0" fmla="*/ 1459382 h 1550822"/>
              <a:gd name="connsiteX1" fmla="*/ 504748 w 1938528"/>
              <a:gd name="connsiteY1" fmla="*/ 504748 h 1550822"/>
              <a:gd name="connsiteX2" fmla="*/ 1602028 w 1938528"/>
              <a:gd name="connsiteY2" fmla="*/ 0 h 1550822"/>
              <a:gd name="connsiteX3" fmla="*/ 1938528 w 1938528"/>
              <a:gd name="connsiteY3" fmla="*/ 87782 h 1550822"/>
              <a:gd name="connsiteX4" fmla="*/ 1433779 w 1938528"/>
              <a:gd name="connsiteY4" fmla="*/ 1042416 h 1550822"/>
              <a:gd name="connsiteX5" fmla="*/ 343814 w 1938528"/>
              <a:gd name="connsiteY5" fmla="*/ 1550822 h 1550822"/>
              <a:gd name="connsiteX6" fmla="*/ 0 w 1938528"/>
              <a:gd name="connsiteY6" fmla="*/ 1459382 h 1550822"/>
              <a:gd name="connsiteX0" fmla="*/ 0 w 1934870"/>
              <a:gd name="connsiteY0" fmla="*/ 1459382 h 1550822"/>
              <a:gd name="connsiteX1" fmla="*/ 504748 w 1934870"/>
              <a:gd name="connsiteY1" fmla="*/ 504748 h 1550822"/>
              <a:gd name="connsiteX2" fmla="*/ 1602028 w 1934870"/>
              <a:gd name="connsiteY2" fmla="*/ 0 h 1550822"/>
              <a:gd name="connsiteX3" fmla="*/ 1934870 w 1934870"/>
              <a:gd name="connsiteY3" fmla="*/ 73151 h 1550822"/>
              <a:gd name="connsiteX4" fmla="*/ 1433779 w 1934870"/>
              <a:gd name="connsiteY4" fmla="*/ 1042416 h 1550822"/>
              <a:gd name="connsiteX5" fmla="*/ 343814 w 1934870"/>
              <a:gd name="connsiteY5" fmla="*/ 1550822 h 1550822"/>
              <a:gd name="connsiteX6" fmla="*/ 0 w 1934870"/>
              <a:gd name="connsiteY6" fmla="*/ 1459382 h 155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4870" h="1550822">
                <a:moveTo>
                  <a:pt x="0" y="1459382"/>
                </a:moveTo>
                <a:lnTo>
                  <a:pt x="504748" y="504748"/>
                </a:lnTo>
                <a:lnTo>
                  <a:pt x="1602028" y="0"/>
                </a:lnTo>
                <a:lnTo>
                  <a:pt x="1934870" y="73151"/>
                </a:lnTo>
                <a:lnTo>
                  <a:pt x="1433779" y="1042416"/>
                </a:lnTo>
                <a:lnTo>
                  <a:pt x="343814" y="1550822"/>
                </a:lnTo>
                <a:lnTo>
                  <a:pt x="0" y="145938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49"/>
          <p:cNvSpPr>
            <a:spLocks noChangeAspect="1" noChangeArrowheads="1"/>
          </p:cNvSpPr>
          <p:nvPr/>
        </p:nvSpPr>
        <p:spPr bwMode="auto">
          <a:xfrm>
            <a:off x="4938545" y="3367222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73"/>
          <p:cNvSpPr>
            <a:spLocks noChangeAspect="1" noChangeArrowheads="1"/>
          </p:cNvSpPr>
          <p:nvPr/>
        </p:nvSpPr>
        <p:spPr bwMode="auto">
          <a:xfrm>
            <a:off x="3748158" y="3381852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782693" y="3406401"/>
            <a:ext cx="1167137" cy="630"/>
          </a:xfrm>
          <a:prstGeom prst="straightConnector1">
            <a:avLst/>
          </a:prstGeom>
          <a:ln w="28575">
            <a:solidFill>
              <a:srgbClr val="FF006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Box 93"/>
              <p:cNvSpPr txBox="1">
                <a:spLocks noChangeArrowheads="1"/>
              </p:cNvSpPr>
              <p:nvPr/>
            </p:nvSpPr>
            <p:spPr bwMode="auto">
              <a:xfrm>
                <a:off x="2416102" y="3692763"/>
                <a:ext cx="75699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6102" y="3692763"/>
                <a:ext cx="756994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87"/>
              <p:cNvSpPr txBox="1">
                <a:spLocks noChangeArrowheads="1"/>
              </p:cNvSpPr>
              <p:nvPr/>
            </p:nvSpPr>
            <p:spPr bwMode="auto">
              <a:xfrm>
                <a:off x="2651964" y="3145421"/>
                <a:ext cx="134950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𝑦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/>
                        </a:rPr>
                        <m:t>+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57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1964" y="3145421"/>
                <a:ext cx="134950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87"/>
              <p:cNvSpPr txBox="1">
                <a:spLocks noChangeArrowheads="1"/>
              </p:cNvSpPr>
              <p:nvPr/>
            </p:nvSpPr>
            <p:spPr bwMode="auto">
              <a:xfrm>
                <a:off x="4038041" y="3286757"/>
                <a:ext cx="575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59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041" y="3286757"/>
                <a:ext cx="575696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V="1">
            <a:off x="4001466" y="3692763"/>
            <a:ext cx="102421" cy="77235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3"/>
          <p:cNvSpPr txBox="1">
            <a:spLocks noChangeArrowheads="1"/>
          </p:cNvSpPr>
          <p:nvPr/>
        </p:nvSpPr>
        <p:spPr>
          <a:xfrm>
            <a:off x="2813419" y="4474046"/>
            <a:ext cx="2373789" cy="446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Uncertainty region</a:t>
            </a: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89" name="Rectangle 3"/>
          <p:cNvSpPr txBox="1">
            <a:spLocks noChangeArrowheads="1"/>
          </p:cNvSpPr>
          <p:nvPr/>
        </p:nvSpPr>
        <p:spPr>
          <a:xfrm>
            <a:off x="199510" y="4879624"/>
            <a:ext cx="8766359" cy="1978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What about CVP?</a:t>
            </a:r>
            <a:r>
              <a:rPr lang="en-US" sz="2800" dirty="0" smtClean="0">
                <a:solidFill>
                  <a:schemeClr val="tx1"/>
                </a:solidFill>
              </a:rPr>
              <a:t> Same with </a:t>
            </a:r>
            <a:r>
              <a:rPr lang="en-US" sz="2800" dirty="0" smtClean="0">
                <a:solidFill>
                  <a:srgbClr val="FF0000"/>
                </a:solidFill>
              </a:rPr>
              <a:t>homogenization</a:t>
            </a:r>
            <a:r>
              <a:rPr lang="en-US" sz="2800" dirty="0" smtClean="0">
                <a:solidFill>
                  <a:schemeClr val="tx1"/>
                </a:solidFill>
              </a:rPr>
              <a:t> trick.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Can only guarantee many sieved vectors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land in </a:t>
            </a:r>
            <a:r>
              <a:rPr lang="en-US" sz="2800" dirty="0" smtClean="0">
                <a:solidFill>
                  <a:srgbClr val="FF0000"/>
                </a:solidFill>
              </a:rPr>
              <a:t>“union” of uncertainty regions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(hence only get approximate solution)</a:t>
            </a:r>
          </a:p>
        </p:txBody>
      </p:sp>
      <p:sp>
        <p:nvSpPr>
          <p:cNvPr id="18" name="Oval 49"/>
          <p:cNvSpPr>
            <a:spLocks noChangeAspect="1" noChangeArrowheads="1"/>
          </p:cNvSpPr>
          <p:nvPr/>
        </p:nvSpPr>
        <p:spPr bwMode="auto">
          <a:xfrm>
            <a:off x="6337820" y="4125247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87"/>
              <p:cNvSpPr txBox="1">
                <a:spLocks noChangeArrowheads="1"/>
              </p:cNvSpPr>
              <p:nvPr/>
            </p:nvSpPr>
            <p:spPr bwMode="auto">
              <a:xfrm>
                <a:off x="6380660" y="4028796"/>
                <a:ext cx="57569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0660" y="4028796"/>
                <a:ext cx="575696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3585705" y="2851046"/>
            <a:ext cx="1561690" cy="1060761"/>
            <a:chOff x="3585705" y="2851046"/>
            <a:chExt cx="1561690" cy="1060761"/>
          </a:xfrm>
        </p:grpSpPr>
        <p:grpSp>
          <p:nvGrpSpPr>
            <p:cNvPr id="21" name="Group 20"/>
            <p:cNvGrpSpPr/>
            <p:nvPr/>
          </p:nvGrpSpPr>
          <p:grpSpPr>
            <a:xfrm>
              <a:off x="3585705" y="3374253"/>
              <a:ext cx="609590" cy="537554"/>
              <a:chOff x="2956161" y="5316472"/>
              <a:chExt cx="489185" cy="38953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 Box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6161" y="5326860"/>
                    <a:ext cx="489185" cy="3791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l"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>
                      <a:solidFill>
                        <a:srgbClr val="990099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8" name="Text Box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56161" y="5326860"/>
                    <a:ext cx="489185" cy="37915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49"/>
              <p:cNvSpPr>
                <a:spLocks noChangeAspect="1" noChangeArrowheads="1"/>
              </p:cNvSpPr>
              <p:nvPr/>
            </p:nvSpPr>
            <p:spPr bwMode="auto">
              <a:xfrm>
                <a:off x="3086435" y="5316472"/>
                <a:ext cx="76200" cy="76200"/>
              </a:xfrm>
              <a:prstGeom prst="ellipse">
                <a:avLst/>
              </a:prstGeom>
              <a:solidFill>
                <a:srgbClr val="990099"/>
              </a:solidFill>
              <a:ln w="19050">
                <a:solidFill>
                  <a:srgbClr val="990099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 dirty="0">
                  <a:solidFill>
                    <a:srgbClr val="990099"/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739102" y="2919971"/>
              <a:ext cx="826042" cy="722033"/>
              <a:chOff x="2891367" y="5496783"/>
              <a:chExt cx="662882" cy="523220"/>
            </a:xfrm>
          </p:grpSpPr>
          <p:sp>
            <p:nvSpPr>
              <p:cNvPr id="27" name="Oval 49"/>
              <p:cNvSpPr>
                <a:spLocks noChangeAspect="1" noChangeArrowheads="1"/>
              </p:cNvSpPr>
              <p:nvPr/>
            </p:nvSpPr>
            <p:spPr bwMode="auto">
              <a:xfrm>
                <a:off x="2891367" y="5829123"/>
                <a:ext cx="76200" cy="76200"/>
              </a:xfrm>
              <a:prstGeom prst="ellipse">
                <a:avLst/>
              </a:prstGeom>
              <a:solidFill>
                <a:srgbClr val="990099"/>
              </a:solidFill>
              <a:ln w="19050">
                <a:solidFill>
                  <a:srgbClr val="990099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 dirty="0">
                  <a:solidFill>
                    <a:srgbClr val="990099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 Box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36644" y="5496783"/>
                    <a:ext cx="617605" cy="5232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l"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>
                      <a:solidFill>
                        <a:srgbClr val="990099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6" name="Text Box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36644" y="5496783"/>
                    <a:ext cx="617605" cy="523220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22"/>
            <p:cNvGrpSpPr/>
            <p:nvPr/>
          </p:nvGrpSpPr>
          <p:grpSpPr>
            <a:xfrm>
              <a:off x="4529790" y="2851046"/>
              <a:ext cx="617605" cy="595224"/>
              <a:chOff x="3014722" y="5436884"/>
              <a:chExt cx="495616" cy="4313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 Box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14722" y="5436884"/>
                    <a:ext cx="495616" cy="3791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l"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990099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>
                      <a:solidFill>
                        <a:srgbClr val="990099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4" name="Text Box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014722" y="5436884"/>
                    <a:ext cx="495616" cy="379150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Oval 49"/>
              <p:cNvSpPr>
                <a:spLocks noChangeAspect="1" noChangeArrowheads="1"/>
              </p:cNvSpPr>
              <p:nvPr/>
            </p:nvSpPr>
            <p:spPr bwMode="auto">
              <a:xfrm>
                <a:off x="3329897" y="5792013"/>
                <a:ext cx="76200" cy="76200"/>
              </a:xfrm>
              <a:prstGeom prst="ellipse">
                <a:avLst/>
              </a:prstGeom>
              <a:solidFill>
                <a:srgbClr val="990099"/>
              </a:solidFill>
              <a:ln w="19050">
                <a:solidFill>
                  <a:srgbClr val="990099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 dirty="0">
                  <a:solidFill>
                    <a:srgbClr val="990099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697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115670" y="1652170"/>
                <a:ext cx="8697432" cy="16962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Arial" pitchFamily="34" charset="0"/>
                  <a:buAutoNum type="arabicPeriod"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Mechanics of sieve are very easy to implement 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(practical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norm [Nguyen-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+mn-lt"/>
                  </a:rPr>
                  <a:t>Vidick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08])</a:t>
                </a:r>
              </a:p>
              <a:p>
                <a:pPr marL="457200" indent="-457200">
                  <a:buFont typeface="Arial" pitchFamily="34" charset="0"/>
                  <a:buAutoNum type="arabicPeriod"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Can solve SVP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(1+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CVP under general norms.</a:t>
                </a:r>
              </a:p>
              <a:p>
                <a:pPr marL="457200" indent="-457200">
                  <a:buFont typeface="Arial" pitchFamily="34" charset="0"/>
                  <a:buAutoNum type="arabicPeriod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70" y="1652170"/>
                <a:ext cx="8697432" cy="1696206"/>
              </a:xfrm>
              <a:prstGeom prst="rect">
                <a:avLst/>
              </a:prstGeom>
              <a:blipFill rotWithShape="1">
                <a:blip r:embed="rId2"/>
                <a:stretch>
                  <a:fillRect l="-1472" t="-3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8" y="156478"/>
            <a:ext cx="9144000" cy="75111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Randomized Sieve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[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Ajtai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-Kumar-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Sivakumar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`00]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3307773"/>
            <a:ext cx="9144000" cy="7511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212652" y="4114951"/>
                <a:ext cx="8697432" cy="25589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Arial" pitchFamily="34" charset="0"/>
                  <a:buAutoNum type="arabicPeriod"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Sieving algorithms are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</a:rPr>
                  <a:t>Monte Carlo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, i.e. cannot verify correctness of output.</a:t>
                </a:r>
              </a:p>
              <a:p>
                <a:pPr marL="457200" indent="-457200">
                  <a:buFont typeface="Arial" pitchFamily="34" charset="0"/>
                  <a:buAutoNum type="arabicPeriod"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Requires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</a:rPr>
                  <a:t>exponential number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of uniform samples from norm ball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 (complicated to generate) </a:t>
                </a:r>
              </a:p>
              <a:p>
                <a:pPr marL="457200" indent="-457200">
                  <a:buFont typeface="Arial" pitchFamily="34" charset="0"/>
                  <a:buAutoNum type="arabicPeriod"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Requires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</a:rPr>
                  <a:t>exponential space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 (seems inherent) </a:t>
                </a:r>
              </a:p>
              <a:p>
                <a:pPr marL="457200" indent="-457200">
                  <a:buFont typeface="Arial" pitchFamily="34" charset="0"/>
                  <a:buAutoNum type="arabicPeriod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52" y="4114951"/>
                <a:ext cx="8697432" cy="2558981"/>
              </a:xfrm>
              <a:prstGeom prst="rect">
                <a:avLst/>
              </a:prstGeom>
              <a:blipFill rotWithShape="1">
                <a:blip r:embed="rId3"/>
                <a:stretch>
                  <a:fillRect l="-1472" t="-2381" r="-491" b="-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10632" y="1013890"/>
            <a:ext cx="9144000" cy="7511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Pros</a:t>
            </a:r>
          </a:p>
        </p:txBody>
      </p:sp>
    </p:spTree>
    <p:extLst>
      <p:ext uri="{BB962C8B-B14F-4D97-AF65-F5344CB8AC3E}">
        <p14:creationId xmlns:p14="http://schemas.microsoft.com/office/powerpoint/2010/main" val="70430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 txBox="1">
                <a:spLocks noChangeArrowheads="1"/>
              </p:cNvSpPr>
              <p:nvPr/>
            </p:nvSpPr>
            <p:spPr>
              <a:xfrm>
                <a:off x="69320" y="1221836"/>
                <a:ext cx="8858988" cy="1869818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>
                <a:lvl1pPr algn="ctr" defTabSz="914400" rtl="0" eaLnBrk="1" latinLnBrk="0" hangingPunct="1">
                  <a:lnSpc>
                    <a:spcPts val="58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2"/>
                    </a:solidFill>
                    <a:effectLst>
                      <a:outerShdw blurRad="63500" dist="38100" dir="5400000" algn="t" rotWithShape="0">
                        <a:prstClr val="black">
                          <a:alpha val="25000"/>
                        </a:prstClr>
                      </a:outerShdw>
                    </a:effectLst>
                    <a:latin typeface="+mn-lt"/>
                    <a:ea typeface="+mj-ea"/>
                    <a:cs typeface="+mj-cs"/>
                  </a:defRPr>
                </a:lvl1pPr>
              </a:lstStyle>
              <a:p>
                <a:pPr algn="l">
                  <a:lnSpc>
                    <a:spcPct val="100000"/>
                  </a:lnSpc>
                </a:pPr>
                <a:r>
                  <a:rPr lang="en-US" sz="2800" i="1" dirty="0" smtClean="0">
                    <a:solidFill>
                      <a:srgbClr val="7030A0"/>
                    </a:solidFill>
                    <a:effectLst/>
                  </a:rPr>
                  <a:t>Closest </a:t>
                </a:r>
                <a:r>
                  <a:rPr lang="en-US" sz="2800" i="1" dirty="0">
                    <a:solidFill>
                      <a:srgbClr val="7030A0"/>
                    </a:solidFill>
                    <a:effectLst/>
                  </a:rPr>
                  <a:t>Vector Problem</a:t>
                </a:r>
                <a:r>
                  <a:rPr lang="en-US" sz="2800" dirty="0">
                    <a:solidFill>
                      <a:srgbClr val="7030A0"/>
                    </a:solidFill>
                    <a:effectLst/>
                  </a:rPr>
                  <a:t> </a:t>
                </a:r>
                <a:r>
                  <a:rPr lang="en-US" sz="2400" i="1" dirty="0" smtClean="0">
                    <a:solidFill>
                      <a:schemeClr val="bg2">
                        <a:lumMod val="50000"/>
                      </a:schemeClr>
                    </a:solidFill>
                    <a:effectLst/>
                  </a:rPr>
                  <a:t>[D.-Kun 12</a:t>
                </a:r>
                <a:r>
                  <a:rPr lang="en-US" sz="2400" i="1" dirty="0">
                    <a:solidFill>
                      <a:schemeClr val="bg2">
                        <a:lumMod val="50000"/>
                      </a:schemeClr>
                    </a:solidFill>
                    <a:effectLst/>
                  </a:rPr>
                  <a:t>]</a:t>
                </a:r>
                <a:r>
                  <a:rPr lang="en-US" sz="2800" dirty="0">
                    <a:solidFill>
                      <a:srgbClr val="7030A0"/>
                    </a:solidFill>
                    <a:effectLst/>
                  </a:rPr>
                  <a:t>: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For lattice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, target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, 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</a:rPr>
                  <a:t>near-symmetric 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norm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,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computes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𝜖</m:t>
                    </m:r>
                    <m:r>
                      <a:rPr lang="en-US" sz="2800" i="1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rgbClr val="FF0066"/>
                    </a:solidFill>
                    <a:effectLst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minimizing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66"/>
                    </a:solidFill>
                    <a:effectLst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to within</a:t>
                </a:r>
                <a:r>
                  <a:rPr lang="en-US" sz="2800" dirty="0">
                    <a:solidFill>
                      <a:srgbClr val="FF0066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1+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 </a:t>
                </a:r>
                <a:br>
                  <a:rPr lang="en-US" sz="2800" dirty="0">
                    <a:solidFill>
                      <a:schemeClr val="tx1"/>
                    </a:solidFill>
                    <a:effectLst/>
                  </a:rPr>
                </a:br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in 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</a:rPr>
                  <a:t>deterministic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rgbClr val="0000CC"/>
                            </a:solidFill>
                            <a:effectLst/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effectLst/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/>
                              </a:rPr>
                              <m:t>𝑛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effectLst/>
                            <a:latin typeface="Cambria Math"/>
                          </a:rPr>
                          <m:t>(1+1/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effectLst/>
                            <a:latin typeface="Cambria Math"/>
                          </a:rPr>
                          <m:t>𝜖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effectLst/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sz="2800" dirty="0">
                    <a:solidFill>
                      <a:srgbClr val="0000CC"/>
                    </a:solidFill>
                    <a:effectLst/>
                  </a:rPr>
                  <a:t>time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effectLst/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00CC"/>
                    </a:solidFill>
                    <a:effectLst/>
                  </a:rPr>
                  <a:t> space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</a:rPr>
                  <a:t>.</a:t>
                </a:r>
                <a:endParaRPr lang="en-US" sz="28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0" y="1221836"/>
                <a:ext cx="8858988" cy="1869818"/>
              </a:xfrm>
              <a:prstGeom prst="rect">
                <a:avLst/>
              </a:prstGeom>
              <a:blipFill rotWithShape="1">
                <a:blip r:embed="rId2"/>
                <a:stretch>
                  <a:fillRect l="-1376" t="-2932" b="-7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8" y="163806"/>
            <a:ext cx="9144000" cy="751115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Main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2471266"/>
                  </p:ext>
                </p:extLst>
              </p:nvPr>
            </p:nvGraphicFramePr>
            <p:xfrm>
              <a:off x="855024" y="3415848"/>
              <a:ext cx="6507678" cy="17974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226"/>
                    <a:gridCol w="2169226"/>
                    <a:gridCol w="2169226"/>
                  </a:tblGrid>
                  <a:tr h="437560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AKS Based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This Paper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453295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Time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𝑂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1+1/</m:t>
                                        </m:r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𝜖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𝑂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1+1/</m:t>
                                        </m:r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𝜖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</a:tr>
                  <a:tr h="453295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Space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𝑂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1+1/</m:t>
                                        </m:r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𝜖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</a:tr>
                  <a:tr h="453295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Randomness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𝑂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1+1/</m:t>
                                        </m:r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𝜖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2471266"/>
                  </p:ext>
                </p:extLst>
              </p:nvPr>
            </p:nvGraphicFramePr>
            <p:xfrm>
              <a:off x="855024" y="3415848"/>
              <a:ext cx="6507678" cy="17974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226"/>
                    <a:gridCol w="2169226"/>
                    <a:gridCol w="2169226"/>
                  </a:tblGrid>
                  <a:tr h="437560"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AKS Based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This Paper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453295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Time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104054" r="-100000" b="-2135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104054" b="-213514"/>
                          </a:stretch>
                        </a:blipFill>
                      </a:tcPr>
                    </a:tc>
                  </a:tr>
                  <a:tr h="453295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Space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201333" r="-100000" b="-1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201333" b="-110667"/>
                          </a:stretch>
                        </a:blipFill>
                      </a:tcPr>
                    </a:tc>
                  </a:tr>
                  <a:tr h="453295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Randomness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305405" r="-100000" b="-121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305405" b="-1216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3819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 txBox="1">
                <a:spLocks noChangeArrowheads="1"/>
              </p:cNvSpPr>
              <p:nvPr/>
            </p:nvSpPr>
            <p:spPr>
              <a:xfrm>
                <a:off x="69320" y="1221836"/>
                <a:ext cx="8858988" cy="1869818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>
                <a:lvl1pPr algn="ctr" defTabSz="914400" rtl="0" eaLnBrk="1" latinLnBrk="0" hangingPunct="1">
                  <a:lnSpc>
                    <a:spcPts val="58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2"/>
                    </a:solidFill>
                    <a:effectLst>
                      <a:outerShdw blurRad="63500" dist="38100" dir="5400000" algn="t" rotWithShape="0">
                        <a:prstClr val="black">
                          <a:alpha val="25000"/>
                        </a:prstClr>
                      </a:outerShdw>
                    </a:effectLst>
                    <a:latin typeface="+mn-lt"/>
                    <a:ea typeface="+mj-ea"/>
                    <a:cs typeface="+mj-cs"/>
                  </a:defRPr>
                </a:lvl1pPr>
              </a:lstStyle>
              <a:p>
                <a:pPr algn="l">
                  <a:lnSpc>
                    <a:spcPct val="100000"/>
                  </a:lnSpc>
                </a:pPr>
                <a:r>
                  <a:rPr lang="en-US" sz="2800" i="1" dirty="0" smtClean="0">
                    <a:solidFill>
                      <a:srgbClr val="7030A0"/>
                    </a:solidFill>
                    <a:effectLst/>
                  </a:rPr>
                  <a:t>Closest </a:t>
                </a:r>
                <a:r>
                  <a:rPr lang="en-US" sz="2800" i="1" dirty="0">
                    <a:solidFill>
                      <a:srgbClr val="7030A0"/>
                    </a:solidFill>
                    <a:effectLst/>
                  </a:rPr>
                  <a:t>Vector Problem</a:t>
                </a:r>
                <a:r>
                  <a:rPr lang="en-US" sz="2800" dirty="0">
                    <a:solidFill>
                      <a:srgbClr val="7030A0"/>
                    </a:solidFill>
                    <a:effectLst/>
                  </a:rPr>
                  <a:t> </a:t>
                </a:r>
                <a:r>
                  <a:rPr lang="en-US" sz="2400" i="1" dirty="0" smtClean="0">
                    <a:solidFill>
                      <a:schemeClr val="bg2">
                        <a:lumMod val="50000"/>
                      </a:schemeClr>
                    </a:solidFill>
                    <a:effectLst/>
                  </a:rPr>
                  <a:t>[D.-Kun 12</a:t>
                </a:r>
                <a:r>
                  <a:rPr lang="en-US" sz="2400" i="1" dirty="0">
                    <a:solidFill>
                      <a:schemeClr val="bg2">
                        <a:lumMod val="50000"/>
                      </a:schemeClr>
                    </a:solidFill>
                    <a:effectLst/>
                  </a:rPr>
                  <a:t>]</a:t>
                </a:r>
                <a:r>
                  <a:rPr lang="en-US" sz="2800" dirty="0">
                    <a:solidFill>
                      <a:srgbClr val="7030A0"/>
                    </a:solidFill>
                    <a:effectLst/>
                  </a:rPr>
                  <a:t>: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For lattice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, target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, 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</a:rPr>
                  <a:t>near-symmetric 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norm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,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computes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𝜖</m:t>
                    </m:r>
                    <m:r>
                      <a:rPr lang="en-US" sz="2800" i="1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rgbClr val="FF0066"/>
                    </a:solidFill>
                    <a:effectLst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minimizing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66"/>
                    </a:solidFill>
                    <a:effectLst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to within</a:t>
                </a:r>
                <a:r>
                  <a:rPr lang="en-US" sz="2800" dirty="0">
                    <a:solidFill>
                      <a:srgbClr val="FF0066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1+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 </a:t>
                </a:r>
                <a:br>
                  <a:rPr lang="en-US" sz="2800" dirty="0">
                    <a:solidFill>
                      <a:schemeClr val="tx1"/>
                    </a:solidFill>
                    <a:effectLst/>
                  </a:rPr>
                </a:br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in 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</a:rPr>
                  <a:t>deterministic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rgbClr val="0000CC"/>
                            </a:solidFill>
                            <a:effectLst/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effectLst/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/>
                              </a:rPr>
                              <m:t>𝑛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effectLst/>
                            <a:latin typeface="Cambria Math"/>
                          </a:rPr>
                          <m:t>(1+1/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effectLst/>
                            <a:latin typeface="Cambria Math"/>
                          </a:rPr>
                          <m:t>𝜖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effectLst/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sz="2800" dirty="0">
                    <a:solidFill>
                      <a:srgbClr val="0000CC"/>
                    </a:solidFill>
                    <a:effectLst/>
                  </a:rPr>
                  <a:t>time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poly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CC"/>
                    </a:solidFill>
                    <a:effectLst/>
                  </a:rPr>
                  <a:t> space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</a:rPr>
                  <a:t>.</a:t>
                </a:r>
                <a:endParaRPr lang="en-US" sz="28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0" y="1221836"/>
                <a:ext cx="8858988" cy="1869818"/>
              </a:xfrm>
              <a:prstGeom prst="rect">
                <a:avLst/>
              </a:prstGeom>
              <a:blipFill rotWithShape="1">
                <a:blip r:embed="rId2"/>
                <a:stretch>
                  <a:fillRect l="-1376" t="-2932" b="-7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8" y="163806"/>
            <a:ext cx="9144000" cy="751115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Main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2436411"/>
                  </p:ext>
                </p:extLst>
              </p:nvPr>
            </p:nvGraphicFramePr>
            <p:xfrm>
              <a:off x="855024" y="3415848"/>
              <a:ext cx="6507678" cy="17974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226"/>
                    <a:gridCol w="2169226"/>
                    <a:gridCol w="2169226"/>
                  </a:tblGrid>
                  <a:tr h="4375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AKS Based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This Paper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453295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Time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𝑂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1+1/</m:t>
                                        </m:r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𝜖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𝑂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1+1/</m:t>
                                        </m:r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𝜖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</a:tr>
                  <a:tr h="453295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Space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𝑂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1+1/</m:t>
                                        </m:r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𝜖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b="0" i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</a:rPr>
                                  <m:t>poly</m:t>
                                </m:r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</a:tr>
                  <a:tr h="453295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Randomness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𝑂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1+1/</m:t>
                                        </m:r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𝜖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2436411"/>
                  </p:ext>
                </p:extLst>
              </p:nvPr>
            </p:nvGraphicFramePr>
            <p:xfrm>
              <a:off x="855024" y="3415848"/>
              <a:ext cx="6507678" cy="17974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226"/>
                    <a:gridCol w="2169226"/>
                    <a:gridCol w="2169226"/>
                  </a:tblGrid>
                  <a:tr h="4375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AKS Based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This Paper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453295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Time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104054" r="-100000" b="-2135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104054" b="-213514"/>
                          </a:stretch>
                        </a:blipFill>
                      </a:tcPr>
                    </a:tc>
                  </a:tr>
                  <a:tr h="453295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Space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201333" r="-100000" b="-1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201333" b="-110667"/>
                          </a:stretch>
                        </a:blipFill>
                      </a:tcPr>
                    </a:tc>
                  </a:tr>
                  <a:tr h="453295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Randomness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305405" r="-100000" b="-121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305405" b="-1216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4602" y="5632558"/>
                <a:ext cx="7080272" cy="983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If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there exists a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time </a:t>
                </a:r>
                <a:r>
                  <a:rPr lang="en-US" sz="2800" dirty="0" smtClean="0"/>
                  <a:t>and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poly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space </a:t>
                </a:r>
                <a:br>
                  <a:rPr lang="en-US" sz="2800" dirty="0" smtClean="0">
                    <a:solidFill>
                      <a:srgbClr val="FF0000"/>
                    </a:solidFill>
                  </a:rPr>
                </a:br>
                <a:r>
                  <a:rPr lang="en-US" sz="2800" dirty="0" smtClean="0"/>
                  <a:t>algorithm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for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exact CVP </a:t>
                </a:r>
                <a:r>
                  <a:rPr lang="en-US" sz="2800" dirty="0" smtClean="0"/>
                  <a:t>in the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norm.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02" y="5632558"/>
                <a:ext cx="7080272" cy="983154"/>
              </a:xfrm>
              <a:prstGeom prst="rect">
                <a:avLst/>
              </a:prstGeom>
              <a:blipFill rotWithShape="1">
                <a:blip r:embed="rId4"/>
                <a:stretch>
                  <a:fillRect l="-1721" t="-2484" r="-775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584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ChangeAspect="1"/>
          </p:cNvSpPr>
          <p:nvPr/>
        </p:nvSpPr>
        <p:spPr>
          <a:xfrm rot="8322814">
            <a:off x="757693" y="2639454"/>
            <a:ext cx="3974037" cy="2263639"/>
          </a:xfrm>
          <a:custGeom>
            <a:avLst/>
            <a:gdLst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1001485 w 2013857"/>
              <a:gd name="connsiteY5" fmla="*/ 76200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63224 w 2013857"/>
              <a:gd name="connsiteY5" fmla="*/ 85173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19334 w 2013857"/>
              <a:gd name="connsiteY5" fmla="*/ 3173 h 1175658"/>
              <a:gd name="connsiteX6" fmla="*/ 0 w 2013857"/>
              <a:gd name="connsiteY6" fmla="*/ 0 h 1175658"/>
              <a:gd name="connsiteX0" fmla="*/ 0 w 2122593"/>
              <a:gd name="connsiteY0" fmla="*/ 104161 h 1172485"/>
              <a:gd name="connsiteX1" fmla="*/ 348221 w 2122593"/>
              <a:gd name="connsiteY1" fmla="*/ 737056 h 1172485"/>
              <a:gd name="connsiteX2" fmla="*/ 1197307 w 2122593"/>
              <a:gd name="connsiteY2" fmla="*/ 1172485 h 1172485"/>
              <a:gd name="connsiteX3" fmla="*/ 2122593 w 2122593"/>
              <a:gd name="connsiteY3" fmla="*/ 1139827 h 1172485"/>
              <a:gd name="connsiteX4" fmla="*/ 1806907 w 2122593"/>
              <a:gd name="connsiteY4" fmla="*/ 454027 h 1172485"/>
              <a:gd name="connsiteX5" fmla="*/ 928070 w 2122593"/>
              <a:gd name="connsiteY5" fmla="*/ 0 h 1172485"/>
              <a:gd name="connsiteX6" fmla="*/ 0 w 2122593"/>
              <a:gd name="connsiteY6" fmla="*/ 104161 h 117248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75979 w 2091665"/>
              <a:gd name="connsiteY4" fmla="*/ 467577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4302 w 2091665"/>
              <a:gd name="connsiteY1" fmla="*/ 704519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8000 h 1194035"/>
              <a:gd name="connsiteX1" fmla="*/ 314302 w 2091665"/>
              <a:gd name="connsiteY1" fmla="*/ 712519 h 1194035"/>
              <a:gd name="connsiteX2" fmla="*/ 1166379 w 2091665"/>
              <a:gd name="connsiteY2" fmla="*/ 1194035 h 1194035"/>
              <a:gd name="connsiteX3" fmla="*/ 2091665 w 2091665"/>
              <a:gd name="connsiteY3" fmla="*/ 1161377 h 1194035"/>
              <a:gd name="connsiteX4" fmla="*/ 1715526 w 2091665"/>
              <a:gd name="connsiteY4" fmla="*/ 494928 h 1194035"/>
              <a:gd name="connsiteX5" fmla="*/ 872603 w 2091665"/>
              <a:gd name="connsiteY5" fmla="*/ 0 h 1194035"/>
              <a:gd name="connsiteX6" fmla="*/ 0 w 2091665"/>
              <a:gd name="connsiteY6" fmla="*/ 8000 h 1194035"/>
              <a:gd name="connsiteX0" fmla="*/ 0 w 2156106"/>
              <a:gd name="connsiteY0" fmla="*/ 0 h 1228133"/>
              <a:gd name="connsiteX1" fmla="*/ 378743 w 2156106"/>
              <a:gd name="connsiteY1" fmla="*/ 746617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  <a:gd name="connsiteX0" fmla="*/ 0 w 2156106"/>
              <a:gd name="connsiteY0" fmla="*/ 0 h 1228133"/>
              <a:gd name="connsiteX1" fmla="*/ 400291 w 2156106"/>
              <a:gd name="connsiteY1" fmla="*/ 722078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6106" h="1228133">
                <a:moveTo>
                  <a:pt x="0" y="0"/>
                </a:moveTo>
                <a:lnTo>
                  <a:pt x="400291" y="722078"/>
                </a:lnTo>
                <a:lnTo>
                  <a:pt x="1230820" y="1228133"/>
                </a:lnTo>
                <a:lnTo>
                  <a:pt x="2156106" y="1195475"/>
                </a:lnTo>
                <a:lnTo>
                  <a:pt x="1779967" y="529026"/>
                </a:lnTo>
                <a:lnTo>
                  <a:pt x="937044" y="340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04824" y="1143519"/>
                <a:ext cx="8096251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Symmetric convex body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𝐾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dirty="0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𝐾</m:t>
                    </m:r>
                    <m:r>
                      <a:rPr lang="en-US" sz="2800" b="0" i="1" smtClean="0">
                        <a:latin typeface="Cambria Math"/>
                      </a:rPr>
                      <m:t>=−</m:t>
                    </m:r>
                    <m:r>
                      <a:rPr lang="en-US" sz="2800" b="0" i="1" smtClean="0">
                        <a:latin typeface="Cambria Math"/>
                      </a:rPr>
                      <m:t>𝐾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endParaRPr lang="en-US" sz="2800" i="1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:r>
                  <a:rPr lang="en-US" sz="2800" dirty="0" smtClean="0">
                    <a:solidFill>
                      <a:schemeClr val="tx2"/>
                    </a:solidFill>
                  </a:rPr>
                  <a:t>Gauge Function:</a:t>
                </a:r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 smtClean="0">
                        <a:latin typeface="Cambria Math"/>
                      </a:rPr>
                      <m:t>≝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inf</m:t>
                        </m:r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 {</m:t>
                        </m:r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≥0: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𝑠𝐾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}</m:t>
                        </m:r>
                      </m:e>
                    </m:func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4" y="1143519"/>
                <a:ext cx="8096251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581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 rot="8322814">
            <a:off x="1666659" y="3166792"/>
            <a:ext cx="2156106" cy="1228133"/>
          </a:xfrm>
          <a:custGeom>
            <a:avLst/>
            <a:gdLst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1001485 w 2013857"/>
              <a:gd name="connsiteY5" fmla="*/ 76200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63224 w 2013857"/>
              <a:gd name="connsiteY5" fmla="*/ 85173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19334 w 2013857"/>
              <a:gd name="connsiteY5" fmla="*/ 3173 h 1175658"/>
              <a:gd name="connsiteX6" fmla="*/ 0 w 2013857"/>
              <a:gd name="connsiteY6" fmla="*/ 0 h 1175658"/>
              <a:gd name="connsiteX0" fmla="*/ 0 w 2122593"/>
              <a:gd name="connsiteY0" fmla="*/ 104161 h 1172485"/>
              <a:gd name="connsiteX1" fmla="*/ 348221 w 2122593"/>
              <a:gd name="connsiteY1" fmla="*/ 737056 h 1172485"/>
              <a:gd name="connsiteX2" fmla="*/ 1197307 w 2122593"/>
              <a:gd name="connsiteY2" fmla="*/ 1172485 h 1172485"/>
              <a:gd name="connsiteX3" fmla="*/ 2122593 w 2122593"/>
              <a:gd name="connsiteY3" fmla="*/ 1139827 h 1172485"/>
              <a:gd name="connsiteX4" fmla="*/ 1806907 w 2122593"/>
              <a:gd name="connsiteY4" fmla="*/ 454027 h 1172485"/>
              <a:gd name="connsiteX5" fmla="*/ 928070 w 2122593"/>
              <a:gd name="connsiteY5" fmla="*/ 0 h 1172485"/>
              <a:gd name="connsiteX6" fmla="*/ 0 w 2122593"/>
              <a:gd name="connsiteY6" fmla="*/ 104161 h 117248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75979 w 2091665"/>
              <a:gd name="connsiteY4" fmla="*/ 467577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4302 w 2091665"/>
              <a:gd name="connsiteY1" fmla="*/ 704519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8000 h 1194035"/>
              <a:gd name="connsiteX1" fmla="*/ 314302 w 2091665"/>
              <a:gd name="connsiteY1" fmla="*/ 712519 h 1194035"/>
              <a:gd name="connsiteX2" fmla="*/ 1166379 w 2091665"/>
              <a:gd name="connsiteY2" fmla="*/ 1194035 h 1194035"/>
              <a:gd name="connsiteX3" fmla="*/ 2091665 w 2091665"/>
              <a:gd name="connsiteY3" fmla="*/ 1161377 h 1194035"/>
              <a:gd name="connsiteX4" fmla="*/ 1715526 w 2091665"/>
              <a:gd name="connsiteY4" fmla="*/ 494928 h 1194035"/>
              <a:gd name="connsiteX5" fmla="*/ 872603 w 2091665"/>
              <a:gd name="connsiteY5" fmla="*/ 0 h 1194035"/>
              <a:gd name="connsiteX6" fmla="*/ 0 w 2091665"/>
              <a:gd name="connsiteY6" fmla="*/ 8000 h 1194035"/>
              <a:gd name="connsiteX0" fmla="*/ 0 w 2156106"/>
              <a:gd name="connsiteY0" fmla="*/ 0 h 1228133"/>
              <a:gd name="connsiteX1" fmla="*/ 378743 w 2156106"/>
              <a:gd name="connsiteY1" fmla="*/ 746617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  <a:gd name="connsiteX0" fmla="*/ 0 w 2156106"/>
              <a:gd name="connsiteY0" fmla="*/ 0 h 1228133"/>
              <a:gd name="connsiteX1" fmla="*/ 400291 w 2156106"/>
              <a:gd name="connsiteY1" fmla="*/ 722078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6106" h="1228133">
                <a:moveTo>
                  <a:pt x="0" y="0"/>
                </a:moveTo>
                <a:lnTo>
                  <a:pt x="400291" y="722078"/>
                </a:lnTo>
                <a:lnTo>
                  <a:pt x="1230820" y="1228133"/>
                </a:lnTo>
                <a:lnTo>
                  <a:pt x="2156106" y="1195475"/>
                </a:lnTo>
                <a:lnTo>
                  <a:pt x="1779967" y="529026"/>
                </a:lnTo>
                <a:lnTo>
                  <a:pt x="937044" y="340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71601" y="3734971"/>
                <a:ext cx="4219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601" y="3734971"/>
                <a:ext cx="42191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41967" y="2695195"/>
                <a:ext cx="5048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967" y="2695195"/>
                <a:ext cx="504882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>
            <a:spLocks noChangeAspect="1"/>
          </p:cNvSpPr>
          <p:nvPr/>
        </p:nvSpPr>
        <p:spPr>
          <a:xfrm>
            <a:off x="2721853" y="374841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4539791" y="3136500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98181" y="3234474"/>
                <a:ext cx="573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181" y="3234474"/>
                <a:ext cx="57381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45345" y="2910511"/>
                <a:ext cx="7629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𝑠𝐾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345" y="2910511"/>
                <a:ext cx="762966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388"/>
            <a:ext cx="8229600" cy="653143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Norms and Convex Bodies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00053" y="4045023"/>
                <a:ext cx="5193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-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𝑥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053" y="4045023"/>
                <a:ext cx="519309" cy="584775"/>
              </a:xfrm>
              <a:prstGeom prst="rect">
                <a:avLst/>
              </a:prstGeom>
              <a:blipFill rotWithShape="1">
                <a:blip r:embed="rId8"/>
                <a:stretch>
                  <a:fillRect l="-30588"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>
            <a:spLocks noChangeAspect="1"/>
          </p:cNvSpPr>
          <p:nvPr/>
        </p:nvSpPr>
        <p:spPr>
          <a:xfrm>
            <a:off x="1197877" y="448632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17125" y="5079288"/>
                <a:ext cx="801312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800" dirty="0" smtClean="0"/>
                  <a:t>        </a:t>
                </a:r>
                <a:r>
                  <a:rPr lang="en-US" sz="2800" dirty="0" smtClean="0">
                    <a:solidFill>
                      <a:srgbClr val="990099"/>
                    </a:solidFill>
                  </a:rPr>
                  <a:t>(triangle inequality)</a:t>
                </a:r>
                <a:r>
                  <a:rPr lang="en-US" sz="2800" dirty="0" smtClean="0"/>
                  <a:t>                      </a:t>
                </a:r>
              </a:p>
              <a:p>
                <a:r>
                  <a:rPr lang="en-US" sz="2800" dirty="0" smtClean="0"/>
                  <a:t>2</a:t>
                </a:r>
                <a:r>
                  <a:rPr lang="en-US" sz="2800" dirty="0"/>
                  <a:t>.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𝑡𝑥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𝑡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</a:rPr>
                      <m:t>≥0</m:t>
                    </m:r>
                  </m:oMath>
                </a14:m>
                <a:r>
                  <a:rPr lang="en-US" sz="2800" dirty="0" smtClean="0"/>
                  <a:t>               </a:t>
                </a:r>
                <a:r>
                  <a:rPr lang="en-US" sz="2800" dirty="0" smtClean="0">
                    <a:solidFill>
                      <a:srgbClr val="990099"/>
                    </a:solidFill>
                  </a:rPr>
                  <a:t>(homogeneity)</a:t>
                </a:r>
                <a:endParaRPr lang="en-US" sz="2800" dirty="0">
                  <a:solidFill>
                    <a:srgbClr val="990099"/>
                  </a:solidFill>
                </a:endParaRPr>
              </a:p>
              <a:p>
                <a:r>
                  <a:rPr lang="en-US" sz="2800" dirty="0" smtClean="0"/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800" dirty="0" smtClean="0"/>
                  <a:t>                            </a:t>
                </a:r>
                <a:r>
                  <a:rPr lang="en-US" sz="2800" dirty="0" smtClean="0">
                    <a:solidFill>
                      <a:srgbClr val="990099"/>
                    </a:solidFill>
                  </a:rPr>
                  <a:t>(symmetry)</a:t>
                </a:r>
                <a:endParaRPr lang="en-US" sz="2800" dirty="0">
                  <a:solidFill>
                    <a:srgbClr val="990099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125" y="5079288"/>
                <a:ext cx="8013120" cy="1384995"/>
              </a:xfrm>
              <a:prstGeom prst="rect">
                <a:avLst/>
              </a:prstGeom>
              <a:blipFill rotWithShape="1">
                <a:blip r:embed="rId9"/>
                <a:stretch>
                  <a:fillRect l="-1521" t="-3965" r="-228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48048" y="3588589"/>
                <a:ext cx="423557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𝐾</m:t>
                      </m:r>
                      <m:r>
                        <a:rPr lang="en-US" sz="2800" b="0" i="1" dirty="0" smtClean="0">
                          <a:latin typeface="Cambria Math"/>
                        </a:rPr>
                        <m:t>={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/>
                        </a:rPr>
                        <m:t> </m:t>
                      </m:r>
                      <m:r>
                        <a:rPr lang="en-US" sz="2800" b="0" i="1" dirty="0" smtClean="0">
                          <a:latin typeface="Cambria Math"/>
                        </a:rPr>
                        <m:t>𝜖</m:t>
                      </m:r>
                      <m:r>
                        <a:rPr lang="en-US" sz="2800" b="0" i="1" dirty="0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ℝ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/>
                        </a:rPr>
                        <m:t>: 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/>
                        </a:rPr>
                        <m:t>≤1}</m:t>
                      </m:r>
                    </m:oMath>
                  </m:oMathPara>
                </a14:m>
                <a:endParaRPr lang="en-US" sz="280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is</a:t>
                </a:r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unit ball</a:t>
                </a:r>
                <a:r>
                  <a:rPr lang="en-US" sz="2800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048" y="3588589"/>
                <a:ext cx="4235570" cy="954107"/>
              </a:xfrm>
              <a:prstGeom prst="rect">
                <a:avLst/>
              </a:prstGeom>
              <a:blipFill rotWithShape="1">
                <a:blip r:embed="rId10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85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8" grpId="0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 txBox="1">
                <a:spLocks noChangeArrowheads="1"/>
              </p:cNvSpPr>
              <p:nvPr/>
            </p:nvSpPr>
            <p:spPr>
              <a:xfrm>
                <a:off x="69320" y="1221836"/>
                <a:ext cx="8858988" cy="1869818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>
                <a:lvl1pPr algn="ctr" defTabSz="914400" rtl="0" eaLnBrk="1" latinLnBrk="0" hangingPunct="1">
                  <a:lnSpc>
                    <a:spcPts val="58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2"/>
                    </a:solidFill>
                    <a:effectLst>
                      <a:outerShdw blurRad="63500" dist="38100" dir="5400000" algn="t" rotWithShape="0">
                        <a:prstClr val="black">
                          <a:alpha val="25000"/>
                        </a:prstClr>
                      </a:outerShdw>
                    </a:effectLst>
                    <a:latin typeface="+mn-lt"/>
                    <a:ea typeface="+mj-ea"/>
                    <a:cs typeface="+mj-cs"/>
                  </a:defRPr>
                </a:lvl1pPr>
              </a:lstStyle>
              <a:p>
                <a:pPr algn="l">
                  <a:lnSpc>
                    <a:spcPct val="100000"/>
                  </a:lnSpc>
                </a:pPr>
                <a:r>
                  <a:rPr lang="en-US" sz="2800" i="1" dirty="0" smtClean="0">
                    <a:solidFill>
                      <a:srgbClr val="7030A0"/>
                    </a:solidFill>
                    <a:effectLst/>
                  </a:rPr>
                  <a:t>Closest </a:t>
                </a:r>
                <a:r>
                  <a:rPr lang="en-US" sz="2800" i="1" dirty="0">
                    <a:solidFill>
                      <a:srgbClr val="7030A0"/>
                    </a:solidFill>
                    <a:effectLst/>
                  </a:rPr>
                  <a:t>Vector Problem</a:t>
                </a:r>
                <a:r>
                  <a:rPr lang="en-US" sz="2800" dirty="0">
                    <a:solidFill>
                      <a:srgbClr val="7030A0"/>
                    </a:solidFill>
                    <a:effectLst/>
                  </a:rPr>
                  <a:t> </a:t>
                </a:r>
                <a:r>
                  <a:rPr lang="en-US" sz="2400" i="1" dirty="0" smtClean="0">
                    <a:solidFill>
                      <a:schemeClr val="bg2">
                        <a:lumMod val="50000"/>
                      </a:schemeClr>
                    </a:solidFill>
                    <a:effectLst/>
                  </a:rPr>
                  <a:t>[D.-Kun 12</a:t>
                </a:r>
                <a:r>
                  <a:rPr lang="en-US" sz="2400" i="1" dirty="0">
                    <a:solidFill>
                      <a:schemeClr val="bg2">
                        <a:lumMod val="50000"/>
                      </a:schemeClr>
                    </a:solidFill>
                    <a:effectLst/>
                  </a:rPr>
                  <a:t>]</a:t>
                </a:r>
                <a:r>
                  <a:rPr lang="en-US" sz="2800" dirty="0">
                    <a:solidFill>
                      <a:srgbClr val="7030A0"/>
                    </a:solidFill>
                    <a:effectLst/>
                  </a:rPr>
                  <a:t>: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For lattice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, target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, 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</a:rPr>
                  <a:t>near-symmetric 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norm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,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computes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𝜖</m:t>
                    </m:r>
                    <m:r>
                      <a:rPr lang="en-US" sz="2800" i="1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rgbClr val="FF0066"/>
                    </a:solidFill>
                    <a:effectLst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minimizing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66"/>
                    </a:solidFill>
                    <a:effectLst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to within</a:t>
                </a:r>
                <a:r>
                  <a:rPr lang="en-US" sz="2800" dirty="0">
                    <a:solidFill>
                      <a:srgbClr val="FF0066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1+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 </a:t>
                </a:r>
                <a:br>
                  <a:rPr lang="en-US" sz="2800" dirty="0">
                    <a:solidFill>
                      <a:schemeClr val="tx1"/>
                    </a:solidFill>
                    <a:effectLst/>
                  </a:rPr>
                </a:br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in 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</a:rPr>
                  <a:t>deterministic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rgbClr val="0000CC"/>
                            </a:solidFill>
                            <a:effectLst/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effectLst/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/>
                              </a:rPr>
                              <m:t>𝑛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effectLst/>
                            <a:latin typeface="Cambria Math"/>
                          </a:rPr>
                          <m:t>(1+1/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effectLst/>
                            <a:latin typeface="Cambria Math"/>
                          </a:rPr>
                          <m:t>𝜖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effectLst/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sz="2800" dirty="0">
                    <a:solidFill>
                      <a:srgbClr val="0000CC"/>
                    </a:solidFill>
                    <a:effectLst/>
                  </a:rPr>
                  <a:t>time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effectLst/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00CC"/>
                    </a:solidFill>
                    <a:effectLst/>
                  </a:rPr>
                  <a:t> space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</a:rPr>
                  <a:t>.</a:t>
                </a:r>
                <a:endParaRPr lang="en-US" sz="28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0" y="1221836"/>
                <a:ext cx="8858988" cy="1869818"/>
              </a:xfrm>
              <a:prstGeom prst="rect">
                <a:avLst/>
              </a:prstGeom>
              <a:blipFill rotWithShape="1">
                <a:blip r:embed="rId2"/>
                <a:stretch>
                  <a:fillRect l="-1376" t="-2932" b="-7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8" y="163806"/>
            <a:ext cx="9144000" cy="751115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Main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6738" y="3966359"/>
                <a:ext cx="8210902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smtClean="0"/>
                  <a:t>Builds upon Lattice Point Enumeration techniques of </a:t>
                </a:r>
                <a:br>
                  <a:rPr lang="en-US" sz="2800" dirty="0" smtClean="0"/>
                </a:b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[</a:t>
                </a:r>
                <a:r>
                  <a:rPr lang="en-US" sz="24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Micciancio-Voulgaris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 10]</a:t>
                </a:r>
                <a:r>
                  <a:rPr lang="en-US" sz="2800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 norm) </a:t>
                </a:r>
                <a:br>
                  <a:rPr lang="en-US" sz="2800" dirty="0" smtClean="0"/>
                </a:br>
                <a:r>
                  <a:rPr lang="en-US" sz="2800" dirty="0" smtClean="0"/>
                  <a:t>and 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[D.-</a:t>
                </a:r>
                <a:r>
                  <a:rPr lang="en-US" sz="24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Peikert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-</a:t>
                </a:r>
                <a:r>
                  <a:rPr lang="en-US" sz="24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Vempala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 11]</a:t>
                </a:r>
                <a:r>
                  <a:rPr lang="en-US" sz="2800" dirty="0" smtClean="0"/>
                  <a:t> (general norms) . 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38" y="3966359"/>
                <a:ext cx="8210902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114" t="-3965" r="-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26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 txBox="1">
                <a:spLocks noChangeArrowheads="1"/>
              </p:cNvSpPr>
              <p:nvPr/>
            </p:nvSpPr>
            <p:spPr>
              <a:xfrm>
                <a:off x="69320" y="1221836"/>
                <a:ext cx="8858988" cy="1869818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>
                <a:lvl1pPr algn="ctr" defTabSz="914400" rtl="0" eaLnBrk="1" latinLnBrk="0" hangingPunct="1">
                  <a:lnSpc>
                    <a:spcPts val="58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2"/>
                    </a:solidFill>
                    <a:effectLst>
                      <a:outerShdw blurRad="63500" dist="38100" dir="5400000" algn="t" rotWithShape="0">
                        <a:prstClr val="black">
                          <a:alpha val="25000"/>
                        </a:prstClr>
                      </a:outerShdw>
                    </a:effectLst>
                    <a:latin typeface="+mn-lt"/>
                    <a:ea typeface="+mj-ea"/>
                    <a:cs typeface="+mj-cs"/>
                  </a:defRPr>
                </a:lvl1pPr>
              </a:lstStyle>
              <a:p>
                <a:pPr algn="l">
                  <a:lnSpc>
                    <a:spcPct val="100000"/>
                  </a:lnSpc>
                </a:pPr>
                <a:r>
                  <a:rPr lang="en-US" sz="2800" i="1" dirty="0" smtClean="0">
                    <a:solidFill>
                      <a:srgbClr val="7030A0"/>
                    </a:solidFill>
                    <a:effectLst/>
                  </a:rPr>
                  <a:t>Corollary</a:t>
                </a:r>
                <a:r>
                  <a:rPr lang="en-US" sz="2800" dirty="0" smtClean="0">
                    <a:solidFill>
                      <a:srgbClr val="7030A0"/>
                    </a:solidFill>
                    <a:effectLst/>
                  </a:rPr>
                  <a:t> </a:t>
                </a:r>
                <a:r>
                  <a:rPr lang="en-US" sz="2400" i="1" dirty="0" smtClean="0">
                    <a:solidFill>
                      <a:schemeClr val="bg2">
                        <a:lumMod val="50000"/>
                      </a:schemeClr>
                    </a:solidFill>
                    <a:effectLst/>
                  </a:rPr>
                  <a:t>[</a:t>
                </a:r>
                <a:r>
                  <a:rPr lang="en-US" sz="2400" dirty="0" err="1">
                    <a:solidFill>
                      <a:schemeClr val="bg2">
                        <a:lumMod val="50000"/>
                      </a:schemeClr>
                    </a:solidFill>
                    <a:effectLst/>
                  </a:rPr>
                  <a:t>Eisenbrand-Hänhle-Neimeir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  <a:effectLst/>
                  </a:rPr>
                  <a:t> 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  <a:effectLst/>
                  </a:rPr>
                  <a:t>11,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2400" i="1" dirty="0" smtClean="0">
                    <a:solidFill>
                      <a:schemeClr val="bg2">
                        <a:lumMod val="50000"/>
                      </a:schemeClr>
                    </a:solidFill>
                    <a:effectLst/>
                  </a:rPr>
                  <a:t>D.-Kun 12</a:t>
                </a:r>
                <a:r>
                  <a:rPr lang="en-US" sz="2400" i="1" dirty="0">
                    <a:solidFill>
                      <a:schemeClr val="bg2">
                        <a:lumMod val="50000"/>
                      </a:schemeClr>
                    </a:solidFill>
                    <a:effectLst/>
                  </a:rPr>
                  <a:t>]</a:t>
                </a:r>
                <a:r>
                  <a:rPr lang="en-US" sz="2800" dirty="0">
                    <a:solidFill>
                      <a:srgbClr val="7030A0"/>
                    </a:solidFill>
                    <a:effectLst/>
                  </a:rPr>
                  <a:t>: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For lattice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, target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,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computes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𝜖</m:t>
                    </m:r>
                    <m:r>
                      <a:rPr lang="en-US" sz="2800" i="1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rgbClr val="FF0066"/>
                    </a:solidFill>
                    <a:effectLst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minimizing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66"/>
                    </a:solidFill>
                    <a:effectLst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to within</a:t>
                </a:r>
                <a:r>
                  <a:rPr lang="en-US" sz="2800" dirty="0">
                    <a:solidFill>
                      <a:srgbClr val="FF0066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1+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 </a:t>
                </a:r>
                <a:br>
                  <a:rPr lang="en-US" sz="2800" dirty="0">
                    <a:solidFill>
                      <a:schemeClr val="tx1"/>
                    </a:solidFill>
                    <a:effectLst/>
                  </a:rPr>
                </a:br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in 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</a:rPr>
                  <a:t>deterministic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rgbClr val="0000CC"/>
                            </a:solidFill>
                            <a:effectLst/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effectLst/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/>
                              </a:rPr>
                              <m:t>𝑛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effectLst/>
                            <a:latin typeface="Cambria Math"/>
                          </a:rPr>
                          <m:t>(1+</m:t>
                        </m:r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box>
                              <m:box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box>
                          </m:e>
                        </m:func>
                        <m:r>
                          <a:rPr lang="en-US" sz="2800" i="1">
                            <a:solidFill>
                              <a:srgbClr val="0000CC"/>
                            </a:solidFill>
                            <a:effectLst/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sz="2800" dirty="0">
                    <a:solidFill>
                      <a:srgbClr val="0000CC"/>
                    </a:solidFill>
                    <a:effectLst/>
                  </a:rPr>
                  <a:t>time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effectLst/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00CC"/>
                    </a:solidFill>
                    <a:effectLst/>
                  </a:rPr>
                  <a:t> space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</a:rPr>
                  <a:t>.</a:t>
                </a:r>
                <a:endParaRPr lang="en-US" sz="28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0" y="1221836"/>
                <a:ext cx="8858988" cy="1869818"/>
              </a:xfrm>
              <a:prstGeom prst="rect">
                <a:avLst/>
              </a:prstGeom>
              <a:blipFill rotWithShape="1">
                <a:blip r:embed="rId2"/>
                <a:stretch>
                  <a:fillRect l="-1376" t="-2932" b="-7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87088" y="163806"/>
                <a:ext cx="9144000" cy="751115"/>
              </a:xfrm>
            </p:spPr>
            <p:txBody>
              <a:bodyPr/>
              <a:lstStyle/>
              <a:p>
                <a:pPr eaLnBrk="1" hangingPunct="1"/>
                <a:r>
                  <a:rPr lang="en-US" sz="4400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CVP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endParaRPr lang="en-US" sz="440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14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7088" y="163806"/>
                <a:ext cx="9144000" cy="751115"/>
              </a:xfrm>
              <a:blipFill rotWithShape="1">
                <a:blip r:embed="rId3"/>
                <a:stretch>
                  <a:fillRect t="-25203" b="-43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919771" y="3966354"/>
            <a:ext cx="65710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Direct application of boosting technique </a:t>
            </a:r>
            <a:br>
              <a:rPr lang="en-US" sz="2800" dirty="0" smtClean="0"/>
            </a:br>
            <a:r>
              <a:rPr lang="en-US" sz="2800" dirty="0" smtClean="0"/>
              <a:t>of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[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Eisenbrand-Hänhle-Neimeir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11]</a:t>
            </a:r>
            <a:r>
              <a:rPr lang="en-US" sz="2800" dirty="0" smtClean="0"/>
              <a:t>. </a:t>
            </a:r>
          </a:p>
          <a:p>
            <a:pPr algn="ctr"/>
            <a:r>
              <a:rPr lang="en-US" sz="2800" dirty="0" smtClean="0"/>
              <a:t>Removes randomization due to AKS sieve.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040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ChangeAspect="1"/>
          </p:cNvSpPr>
          <p:nvPr/>
        </p:nvSpPr>
        <p:spPr>
          <a:xfrm>
            <a:off x="2903043" y="4075154"/>
            <a:ext cx="5053094" cy="2358112"/>
          </a:xfrm>
          <a:custGeom>
            <a:avLst/>
            <a:gdLst>
              <a:gd name="connsiteX0" fmla="*/ 771896 w 4809506"/>
              <a:gd name="connsiteY0" fmla="*/ 11875 h 2244436"/>
              <a:gd name="connsiteX1" fmla="*/ 2006930 w 4809506"/>
              <a:gd name="connsiteY1" fmla="*/ 0 h 2244436"/>
              <a:gd name="connsiteX2" fmla="*/ 4809506 w 4809506"/>
              <a:gd name="connsiteY2" fmla="*/ 2244436 h 2244436"/>
              <a:gd name="connsiteX3" fmla="*/ 0 w 4809506"/>
              <a:gd name="connsiteY3" fmla="*/ 427512 h 2244436"/>
              <a:gd name="connsiteX4" fmla="*/ 771896 w 4809506"/>
              <a:gd name="connsiteY4" fmla="*/ 11875 h 224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9506" h="2244436">
                <a:moveTo>
                  <a:pt x="771896" y="11875"/>
                </a:moveTo>
                <a:lnTo>
                  <a:pt x="2006930" y="0"/>
                </a:lnTo>
                <a:lnTo>
                  <a:pt x="4809506" y="2244436"/>
                </a:lnTo>
                <a:lnTo>
                  <a:pt x="0" y="427512"/>
                </a:lnTo>
                <a:lnTo>
                  <a:pt x="771896" y="1187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5181" y="1132463"/>
                <a:ext cx="8718698" cy="2695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990099"/>
                    </a:solidFill>
                  </a:rPr>
                  <a:t>Theorem 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[D. 12, D.-Kun 12]</a:t>
                </a:r>
                <a:r>
                  <a:rPr lang="en-US" sz="2800" dirty="0" smtClean="0">
                    <a:solidFill>
                      <a:srgbClr val="990099"/>
                    </a:solidFill>
                  </a:rPr>
                  <a:t>:</a:t>
                </a:r>
                <a:r>
                  <a:rPr lang="en-US" sz="28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 convex body, </a:t>
                </a:r>
                <a:br>
                  <a:rPr lang="en-US" sz="2800" dirty="0" smtClean="0"/>
                </a:br>
                <a:r>
                  <a:rPr lang="en-US" sz="2800" dirty="0" smtClean="0"/>
                  <a:t>in expected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rgbClr val="0000CC"/>
                    </a:solidFill>
                  </a:rPr>
                  <a:t>time</a:t>
                </a:r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00CC"/>
                    </a:solidFill>
                  </a:rPr>
                  <a:t> space</a:t>
                </a:r>
                <a:r>
                  <a:rPr lang="en-US" sz="2800" dirty="0" smtClean="0"/>
                  <a:t>,</a:t>
                </a:r>
                <a:r>
                  <a:rPr lang="en-US" sz="2800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sz="2800" dirty="0" smtClean="0"/>
                  <a:t>can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either</a:t>
                </a:r>
              </a:p>
              <a:p>
                <a:pPr marL="514350" indent="-514350">
                  <a:buFontTx/>
                  <a:buAutoNum type="arabicPeriod"/>
                </a:pPr>
                <a:r>
                  <a:rPr lang="en-US" sz="2800" dirty="0"/>
                  <a:t>return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𝑐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/>
                  <a:t> such that a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scaling of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/>
                  <a:t> about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/>
                  <a:t> is integer </a:t>
                </a:r>
                <a:r>
                  <a:rPr lang="en-US" sz="2800" dirty="0" smtClean="0"/>
                  <a:t>free, </a:t>
                </a:r>
                <a:r>
                  <a:rPr lang="en-US" sz="280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or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compute integer point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.</a:t>
                </a:r>
                <a:endParaRPr lang="en-US" sz="2800" dirty="0" smtClean="0"/>
              </a:p>
              <a:p>
                <a:pPr marL="514350" indent="-514350">
                  <a:buAutoNum type="arabicPeriod"/>
                </a:pPr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81" y="1132463"/>
                <a:ext cx="8718698" cy="2695546"/>
              </a:xfrm>
              <a:prstGeom prst="rect">
                <a:avLst/>
              </a:prstGeom>
              <a:blipFill rotWithShape="1">
                <a:blip r:embed="rId2"/>
                <a:stretch>
                  <a:fillRect l="-1469" t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02812" y="165556"/>
            <a:ext cx="8379681" cy="751115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Application to IP</a:t>
            </a:r>
          </a:p>
        </p:txBody>
      </p:sp>
      <p:sp>
        <p:nvSpPr>
          <p:cNvPr id="7" name="Oval 48"/>
          <p:cNvSpPr>
            <a:spLocks noChangeAspect="1" noChangeArrowheads="1"/>
          </p:cNvSpPr>
          <p:nvPr/>
        </p:nvSpPr>
        <p:spPr bwMode="auto">
          <a:xfrm>
            <a:off x="5181205" y="6364590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50"/>
          <p:cNvSpPr>
            <a:spLocks noChangeAspect="1" noChangeArrowheads="1"/>
          </p:cNvSpPr>
          <p:nvPr/>
        </p:nvSpPr>
        <p:spPr bwMode="auto">
          <a:xfrm>
            <a:off x="5181205" y="3878097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0" name="Oval 52"/>
          <p:cNvSpPr>
            <a:spLocks noChangeAspect="1" noChangeArrowheads="1"/>
          </p:cNvSpPr>
          <p:nvPr/>
        </p:nvSpPr>
        <p:spPr bwMode="auto">
          <a:xfrm>
            <a:off x="6838866" y="6364590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53"/>
          <p:cNvSpPr>
            <a:spLocks noChangeAspect="1" noChangeArrowheads="1"/>
          </p:cNvSpPr>
          <p:nvPr/>
        </p:nvSpPr>
        <p:spPr bwMode="auto">
          <a:xfrm>
            <a:off x="6833110" y="5127099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54"/>
          <p:cNvSpPr>
            <a:spLocks noChangeAspect="1" noChangeArrowheads="1"/>
          </p:cNvSpPr>
          <p:nvPr/>
        </p:nvSpPr>
        <p:spPr bwMode="auto">
          <a:xfrm>
            <a:off x="6838866" y="3878097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3" name="Oval 72"/>
          <p:cNvSpPr>
            <a:spLocks noChangeAspect="1" noChangeArrowheads="1"/>
          </p:cNvSpPr>
          <p:nvPr/>
        </p:nvSpPr>
        <p:spPr bwMode="auto">
          <a:xfrm>
            <a:off x="3535055" y="6358834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74"/>
          <p:cNvSpPr>
            <a:spLocks noChangeAspect="1" noChangeArrowheads="1"/>
          </p:cNvSpPr>
          <p:nvPr/>
        </p:nvSpPr>
        <p:spPr bwMode="auto">
          <a:xfrm>
            <a:off x="3535055" y="3872341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93"/>
              <p:cNvSpPr txBox="1">
                <a:spLocks noChangeAspect="1" noChangeArrowheads="1"/>
              </p:cNvSpPr>
              <p:nvPr/>
            </p:nvSpPr>
            <p:spPr bwMode="auto">
              <a:xfrm>
                <a:off x="6130877" y="4134400"/>
                <a:ext cx="69895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30877" y="4134400"/>
                <a:ext cx="69895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 18"/>
          <p:cNvSpPr>
            <a:spLocks noChangeAspect="1"/>
          </p:cNvSpPr>
          <p:nvPr/>
        </p:nvSpPr>
        <p:spPr>
          <a:xfrm>
            <a:off x="3899109" y="4347255"/>
            <a:ext cx="2317646" cy="1081568"/>
          </a:xfrm>
          <a:custGeom>
            <a:avLst/>
            <a:gdLst>
              <a:gd name="connsiteX0" fmla="*/ 771896 w 4809506"/>
              <a:gd name="connsiteY0" fmla="*/ 11875 h 2244436"/>
              <a:gd name="connsiteX1" fmla="*/ 2006930 w 4809506"/>
              <a:gd name="connsiteY1" fmla="*/ 0 h 2244436"/>
              <a:gd name="connsiteX2" fmla="*/ 4809506 w 4809506"/>
              <a:gd name="connsiteY2" fmla="*/ 2244436 h 2244436"/>
              <a:gd name="connsiteX3" fmla="*/ 0 w 4809506"/>
              <a:gd name="connsiteY3" fmla="*/ 427512 h 2244436"/>
              <a:gd name="connsiteX4" fmla="*/ 771896 w 4809506"/>
              <a:gd name="connsiteY4" fmla="*/ 11875 h 224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9506" h="2244436">
                <a:moveTo>
                  <a:pt x="771896" y="11875"/>
                </a:moveTo>
                <a:lnTo>
                  <a:pt x="2006930" y="0"/>
                </a:lnTo>
                <a:lnTo>
                  <a:pt x="4809506" y="2244436"/>
                </a:lnTo>
                <a:lnTo>
                  <a:pt x="0" y="427512"/>
                </a:lnTo>
                <a:lnTo>
                  <a:pt x="771896" y="1187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698698" y="4416915"/>
            <a:ext cx="468590" cy="523220"/>
            <a:chOff x="4698698" y="4416915"/>
            <a:chExt cx="468590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698698" y="4416915"/>
                  <a:ext cx="468590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/>
                          </a:rPr>
                          <m:t>𝑐</m:t>
                        </m:r>
                      </m:oMath>
                    </m:oMathPara>
                  </a14:m>
                  <a:endParaRPr lang="en-US" sz="2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1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98698" y="4416915"/>
                  <a:ext cx="468590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Oval 49"/>
            <p:cNvSpPr>
              <a:spLocks noChangeAspect="1" noChangeArrowheads="1"/>
            </p:cNvSpPr>
            <p:nvPr/>
          </p:nvSpPr>
          <p:spPr bwMode="auto">
            <a:xfrm>
              <a:off x="4698698" y="4535487"/>
              <a:ext cx="76200" cy="762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>
                <a:spLocks noChangeAspect="1"/>
              </p:cNvSpPr>
              <p:nvPr/>
            </p:nvSpPr>
            <p:spPr>
              <a:xfrm>
                <a:off x="3225532" y="4187161"/>
                <a:ext cx="52011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532" y="4187161"/>
                <a:ext cx="520114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49"/>
          <p:cNvSpPr>
            <a:spLocks noChangeAspect="1" noChangeArrowheads="1"/>
          </p:cNvSpPr>
          <p:nvPr/>
        </p:nvSpPr>
        <p:spPr bwMode="auto">
          <a:xfrm>
            <a:off x="5175449" y="5127099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73"/>
          <p:cNvSpPr>
            <a:spLocks noChangeAspect="1" noChangeArrowheads="1"/>
          </p:cNvSpPr>
          <p:nvPr/>
        </p:nvSpPr>
        <p:spPr bwMode="auto">
          <a:xfrm>
            <a:off x="3529299" y="5121343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>
                <a:spLocks noChangeAspect="1"/>
              </p:cNvSpPr>
              <p:nvPr/>
            </p:nvSpPr>
            <p:spPr>
              <a:xfrm>
                <a:off x="6155574" y="5278566"/>
                <a:ext cx="520114" cy="666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3200" i="1" dirty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574" y="5278566"/>
                <a:ext cx="520114" cy="666914"/>
              </a:xfrm>
              <a:prstGeom prst="rect">
                <a:avLst/>
              </a:prstGeom>
              <a:blipFill rotWithShape="1">
                <a:blip r:embed="rId7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60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ChangeAspect="1"/>
          </p:cNvSpPr>
          <p:nvPr/>
        </p:nvSpPr>
        <p:spPr>
          <a:xfrm>
            <a:off x="2903043" y="4075154"/>
            <a:ext cx="5053094" cy="2358112"/>
          </a:xfrm>
          <a:custGeom>
            <a:avLst/>
            <a:gdLst>
              <a:gd name="connsiteX0" fmla="*/ 771896 w 4809506"/>
              <a:gd name="connsiteY0" fmla="*/ 11875 h 2244436"/>
              <a:gd name="connsiteX1" fmla="*/ 2006930 w 4809506"/>
              <a:gd name="connsiteY1" fmla="*/ 0 h 2244436"/>
              <a:gd name="connsiteX2" fmla="*/ 4809506 w 4809506"/>
              <a:gd name="connsiteY2" fmla="*/ 2244436 h 2244436"/>
              <a:gd name="connsiteX3" fmla="*/ 0 w 4809506"/>
              <a:gd name="connsiteY3" fmla="*/ 427512 h 2244436"/>
              <a:gd name="connsiteX4" fmla="*/ 771896 w 4809506"/>
              <a:gd name="connsiteY4" fmla="*/ 11875 h 224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9506" h="2244436">
                <a:moveTo>
                  <a:pt x="771896" y="11875"/>
                </a:moveTo>
                <a:lnTo>
                  <a:pt x="2006930" y="0"/>
                </a:lnTo>
                <a:lnTo>
                  <a:pt x="4809506" y="2244436"/>
                </a:lnTo>
                <a:lnTo>
                  <a:pt x="0" y="427512"/>
                </a:lnTo>
                <a:lnTo>
                  <a:pt x="771896" y="1187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5181" y="1132463"/>
                <a:ext cx="8718698" cy="2695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990099"/>
                    </a:solidFill>
                  </a:rPr>
                  <a:t>Theorem 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</a:rPr>
                  <a:t>[D. 12, D.-Kun 12]</a:t>
                </a:r>
                <a:r>
                  <a:rPr lang="en-US" sz="2800" dirty="0" smtClean="0">
                    <a:solidFill>
                      <a:srgbClr val="990099"/>
                    </a:solidFill>
                  </a:rPr>
                  <a:t>:</a:t>
                </a:r>
                <a:r>
                  <a:rPr lang="en-US" sz="28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 convex body, </a:t>
                </a:r>
                <a:br>
                  <a:rPr lang="en-US" sz="2800" dirty="0" smtClean="0"/>
                </a:br>
                <a:r>
                  <a:rPr lang="en-US" sz="2800" dirty="0" smtClean="0"/>
                  <a:t>in expected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rgbClr val="0000CC"/>
                    </a:solidFill>
                  </a:rPr>
                  <a:t>time</a:t>
                </a:r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00CC"/>
                    </a:solidFill>
                  </a:rPr>
                  <a:t> space</a:t>
                </a:r>
                <a:r>
                  <a:rPr lang="en-US" sz="2800" dirty="0" smtClean="0"/>
                  <a:t>,</a:t>
                </a:r>
                <a:r>
                  <a:rPr lang="en-US" sz="2800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sz="2800" dirty="0" smtClean="0"/>
                  <a:t>can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either</a:t>
                </a:r>
              </a:p>
              <a:p>
                <a:pPr marL="514350" indent="-514350">
                  <a:buFontTx/>
                  <a:buAutoNum type="arabicPeriod"/>
                </a:pPr>
                <a:r>
                  <a:rPr lang="en-US" sz="2800" dirty="0"/>
                  <a:t>return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𝑐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/>
                  <a:t> such that a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scaling of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/>
                  <a:t> about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/>
                  <a:t> is integer </a:t>
                </a:r>
                <a:r>
                  <a:rPr lang="en-US" sz="2800" dirty="0" smtClean="0"/>
                  <a:t>free,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or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 smtClean="0"/>
                  <a:t>compute integer point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marL="514350" indent="-514350">
                  <a:buAutoNum type="arabicPeriod"/>
                </a:pPr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81" y="1132463"/>
                <a:ext cx="8718698" cy="2695546"/>
              </a:xfrm>
              <a:prstGeom prst="rect">
                <a:avLst/>
              </a:prstGeom>
              <a:blipFill rotWithShape="1">
                <a:blip r:embed="rId2"/>
                <a:stretch>
                  <a:fillRect l="-1469" t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02812" y="165556"/>
            <a:ext cx="8379681" cy="751115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Application to IP</a:t>
            </a:r>
          </a:p>
        </p:txBody>
      </p:sp>
      <p:sp>
        <p:nvSpPr>
          <p:cNvPr id="7" name="Oval 48"/>
          <p:cNvSpPr>
            <a:spLocks noChangeAspect="1" noChangeArrowheads="1"/>
          </p:cNvSpPr>
          <p:nvPr/>
        </p:nvSpPr>
        <p:spPr bwMode="auto">
          <a:xfrm>
            <a:off x="5181205" y="6364590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49"/>
          <p:cNvSpPr>
            <a:spLocks noChangeAspect="1" noChangeArrowheads="1"/>
          </p:cNvSpPr>
          <p:nvPr/>
        </p:nvSpPr>
        <p:spPr bwMode="auto">
          <a:xfrm>
            <a:off x="5175449" y="5127099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50"/>
          <p:cNvSpPr>
            <a:spLocks noChangeAspect="1" noChangeArrowheads="1"/>
          </p:cNvSpPr>
          <p:nvPr/>
        </p:nvSpPr>
        <p:spPr bwMode="auto">
          <a:xfrm>
            <a:off x="5181205" y="3878097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0" name="Oval 52"/>
          <p:cNvSpPr>
            <a:spLocks noChangeAspect="1" noChangeArrowheads="1"/>
          </p:cNvSpPr>
          <p:nvPr/>
        </p:nvSpPr>
        <p:spPr bwMode="auto">
          <a:xfrm>
            <a:off x="6838866" y="6364590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53"/>
          <p:cNvSpPr>
            <a:spLocks noChangeAspect="1" noChangeArrowheads="1"/>
          </p:cNvSpPr>
          <p:nvPr/>
        </p:nvSpPr>
        <p:spPr bwMode="auto">
          <a:xfrm>
            <a:off x="6833110" y="5127099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54"/>
          <p:cNvSpPr>
            <a:spLocks noChangeAspect="1" noChangeArrowheads="1"/>
          </p:cNvSpPr>
          <p:nvPr/>
        </p:nvSpPr>
        <p:spPr bwMode="auto">
          <a:xfrm>
            <a:off x="6838866" y="3878097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3" name="Oval 72"/>
          <p:cNvSpPr>
            <a:spLocks noChangeAspect="1" noChangeArrowheads="1"/>
          </p:cNvSpPr>
          <p:nvPr/>
        </p:nvSpPr>
        <p:spPr bwMode="auto">
          <a:xfrm>
            <a:off x="3535055" y="6358834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73"/>
          <p:cNvSpPr>
            <a:spLocks noChangeAspect="1" noChangeArrowheads="1"/>
          </p:cNvSpPr>
          <p:nvPr/>
        </p:nvSpPr>
        <p:spPr bwMode="auto">
          <a:xfrm>
            <a:off x="3529299" y="5121343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74"/>
          <p:cNvSpPr>
            <a:spLocks noChangeAspect="1" noChangeArrowheads="1"/>
          </p:cNvSpPr>
          <p:nvPr/>
        </p:nvSpPr>
        <p:spPr bwMode="auto">
          <a:xfrm>
            <a:off x="3535055" y="3872341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93"/>
              <p:cNvSpPr txBox="1">
                <a:spLocks noChangeAspect="1" noChangeArrowheads="1"/>
              </p:cNvSpPr>
              <p:nvPr/>
            </p:nvSpPr>
            <p:spPr bwMode="auto">
              <a:xfrm>
                <a:off x="6130877" y="4134400"/>
                <a:ext cx="69895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30877" y="4134400"/>
                <a:ext cx="69895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175242" y="4785825"/>
            <a:ext cx="572138" cy="584775"/>
            <a:chOff x="5175242" y="4785825"/>
            <a:chExt cx="572138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>
                  <a:spLocks noChangeAspect="1"/>
                </p:cNvSpPr>
                <p:nvPr/>
              </p:nvSpPr>
              <p:spPr>
                <a:xfrm>
                  <a:off x="5227266" y="4785825"/>
                  <a:ext cx="52011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solidFill>
                              <a:srgbClr val="990099"/>
                            </a:solidFill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7266" y="4785825"/>
                  <a:ext cx="520114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49"/>
            <p:cNvSpPr>
              <a:spLocks noChangeAspect="1" noChangeArrowheads="1"/>
            </p:cNvSpPr>
            <p:nvPr/>
          </p:nvSpPr>
          <p:spPr bwMode="auto">
            <a:xfrm>
              <a:off x="5175242" y="5127031"/>
              <a:ext cx="69069" cy="69069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698698" y="4416915"/>
            <a:ext cx="468590" cy="523220"/>
            <a:chOff x="4698698" y="4416915"/>
            <a:chExt cx="468590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698698" y="4416915"/>
                  <a:ext cx="468590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/>
                          </a:rPr>
                          <m:t>𝑐</m:t>
                        </m:r>
                      </m:oMath>
                    </m:oMathPara>
                  </a14:m>
                  <a:endParaRPr lang="en-US" sz="2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1" name="Text 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98698" y="4416915"/>
                  <a:ext cx="468590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Oval 49"/>
            <p:cNvSpPr>
              <a:spLocks noChangeAspect="1" noChangeArrowheads="1"/>
            </p:cNvSpPr>
            <p:nvPr/>
          </p:nvSpPr>
          <p:spPr bwMode="auto">
            <a:xfrm>
              <a:off x="4698698" y="4535487"/>
              <a:ext cx="76200" cy="762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>
                <a:spLocks noChangeAspect="1"/>
              </p:cNvSpPr>
              <p:nvPr/>
            </p:nvSpPr>
            <p:spPr>
              <a:xfrm>
                <a:off x="3225532" y="4187161"/>
                <a:ext cx="52011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532" y="4187161"/>
                <a:ext cx="520114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1055" y="5362546"/>
            <a:ext cx="4284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Used to improve complexity of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Integer Programming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[D. 12]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612" y="5351072"/>
                <a:ext cx="54322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Previous best: scaling factor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sz="2400" dirty="0" smtClean="0">
                    <a:solidFill>
                      <a:schemeClr val="bg2">
                        <a:lumMod val="50000"/>
                      </a:schemeClr>
                    </a:solidFill>
                  </a:rPr>
                  <a:t>[HK 11]</a:t>
                </a:r>
                <a:endParaRPr lang="en-US" sz="2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2" y="5351072"/>
                <a:ext cx="5432256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684" t="-125000" r="-786" b="-190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26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>
            <a:spLocks noChangeAspect="1"/>
          </p:cNvSpPr>
          <p:nvPr/>
        </p:nvSpPr>
        <p:spPr>
          <a:xfrm>
            <a:off x="2903043" y="4075154"/>
            <a:ext cx="5053094" cy="2358112"/>
          </a:xfrm>
          <a:custGeom>
            <a:avLst/>
            <a:gdLst>
              <a:gd name="connsiteX0" fmla="*/ 771896 w 4809506"/>
              <a:gd name="connsiteY0" fmla="*/ 11875 h 2244436"/>
              <a:gd name="connsiteX1" fmla="*/ 2006930 w 4809506"/>
              <a:gd name="connsiteY1" fmla="*/ 0 h 2244436"/>
              <a:gd name="connsiteX2" fmla="*/ 4809506 w 4809506"/>
              <a:gd name="connsiteY2" fmla="*/ 2244436 h 2244436"/>
              <a:gd name="connsiteX3" fmla="*/ 0 w 4809506"/>
              <a:gd name="connsiteY3" fmla="*/ 427512 h 2244436"/>
              <a:gd name="connsiteX4" fmla="*/ 771896 w 4809506"/>
              <a:gd name="connsiteY4" fmla="*/ 11875 h 224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9506" h="2244436">
                <a:moveTo>
                  <a:pt x="771896" y="11875"/>
                </a:moveTo>
                <a:lnTo>
                  <a:pt x="2006930" y="0"/>
                </a:lnTo>
                <a:lnTo>
                  <a:pt x="4809506" y="2244436"/>
                </a:lnTo>
                <a:lnTo>
                  <a:pt x="0" y="427512"/>
                </a:lnTo>
                <a:lnTo>
                  <a:pt x="771896" y="1187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5181" y="1132463"/>
                <a:ext cx="871869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990099"/>
                    </a:solidFill>
                  </a:rPr>
                  <a:t>Algorithm: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 smtClean="0"/>
                  <a:t>Compute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 smtClean="0"/>
                  <a:t> is near symmetric.</a:t>
                </a:r>
                <a:br>
                  <a:rPr lang="en-US" sz="2800" dirty="0" smtClean="0"/>
                </a:br>
                <a:r>
                  <a:rPr lang="en-US" sz="2800" dirty="0" smtClean="0"/>
                  <a:t>(can use center of mass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/>
                  <a:t>)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 smtClean="0"/>
                  <a:t>Solve </a:t>
                </a:r>
                <a:r>
                  <a:rPr lang="en-US" sz="2800" dirty="0" smtClean="0">
                    <a:solidFill>
                      <a:srgbClr val="0000CC"/>
                    </a:solidFill>
                  </a:rPr>
                  <a:t>2</a:t>
                </a:r>
                <a:r>
                  <a:rPr lang="en-US" sz="2800" dirty="0" smtClean="0"/>
                  <a:t>-approximate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CVP</a:t>
                </a:r>
                <a:r>
                  <a:rPr lang="en-US" sz="2800" dirty="0" smtClean="0"/>
                  <a:t> with target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 smtClean="0"/>
                  <a:t>, norm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800" dirty="0" smtClean="0"/>
                  <a:t> and lattice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smtClean="0"/>
                  <a:t>return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 smtClean="0"/>
                  <a:t>; otherwise, return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81" y="1132463"/>
                <a:ext cx="8718698" cy="2677656"/>
              </a:xfrm>
              <a:prstGeom prst="rect">
                <a:avLst/>
              </a:prstGeom>
              <a:blipFill rotWithShape="1">
                <a:blip r:embed="rId2"/>
                <a:stretch>
                  <a:fillRect l="-1469" t="-2050" b="-5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48"/>
          <p:cNvSpPr>
            <a:spLocks noChangeAspect="1" noChangeArrowheads="1"/>
          </p:cNvSpPr>
          <p:nvPr/>
        </p:nvSpPr>
        <p:spPr bwMode="auto">
          <a:xfrm>
            <a:off x="5181205" y="6364590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49"/>
          <p:cNvSpPr>
            <a:spLocks noChangeAspect="1" noChangeArrowheads="1"/>
          </p:cNvSpPr>
          <p:nvPr/>
        </p:nvSpPr>
        <p:spPr bwMode="auto">
          <a:xfrm>
            <a:off x="5175449" y="5127099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50"/>
          <p:cNvSpPr>
            <a:spLocks noChangeAspect="1" noChangeArrowheads="1"/>
          </p:cNvSpPr>
          <p:nvPr/>
        </p:nvSpPr>
        <p:spPr bwMode="auto">
          <a:xfrm>
            <a:off x="5181205" y="3878097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0" name="Oval 52"/>
          <p:cNvSpPr>
            <a:spLocks noChangeAspect="1" noChangeArrowheads="1"/>
          </p:cNvSpPr>
          <p:nvPr/>
        </p:nvSpPr>
        <p:spPr bwMode="auto">
          <a:xfrm>
            <a:off x="6838866" y="6364590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53"/>
          <p:cNvSpPr>
            <a:spLocks noChangeAspect="1" noChangeArrowheads="1"/>
          </p:cNvSpPr>
          <p:nvPr/>
        </p:nvSpPr>
        <p:spPr bwMode="auto">
          <a:xfrm>
            <a:off x="6833110" y="5127099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54"/>
          <p:cNvSpPr>
            <a:spLocks noChangeAspect="1" noChangeArrowheads="1"/>
          </p:cNvSpPr>
          <p:nvPr/>
        </p:nvSpPr>
        <p:spPr bwMode="auto">
          <a:xfrm>
            <a:off x="6838866" y="3878097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3" name="Oval 72"/>
          <p:cNvSpPr>
            <a:spLocks noChangeAspect="1" noChangeArrowheads="1"/>
          </p:cNvSpPr>
          <p:nvPr/>
        </p:nvSpPr>
        <p:spPr bwMode="auto">
          <a:xfrm>
            <a:off x="3535055" y="6358834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73"/>
          <p:cNvSpPr>
            <a:spLocks noChangeAspect="1" noChangeArrowheads="1"/>
          </p:cNvSpPr>
          <p:nvPr/>
        </p:nvSpPr>
        <p:spPr bwMode="auto">
          <a:xfrm>
            <a:off x="3529299" y="5121343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74"/>
          <p:cNvSpPr>
            <a:spLocks noChangeAspect="1" noChangeArrowheads="1"/>
          </p:cNvSpPr>
          <p:nvPr/>
        </p:nvSpPr>
        <p:spPr bwMode="auto">
          <a:xfrm>
            <a:off x="3535055" y="3872341"/>
            <a:ext cx="69069" cy="69069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93"/>
              <p:cNvSpPr txBox="1">
                <a:spLocks noChangeAspect="1" noChangeArrowheads="1"/>
              </p:cNvSpPr>
              <p:nvPr/>
            </p:nvSpPr>
            <p:spPr bwMode="auto">
              <a:xfrm>
                <a:off x="6130877" y="4134400"/>
                <a:ext cx="69895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30877" y="4134400"/>
                <a:ext cx="69895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 24"/>
          <p:cNvSpPr>
            <a:spLocks noChangeAspect="1"/>
          </p:cNvSpPr>
          <p:nvPr/>
        </p:nvSpPr>
        <p:spPr>
          <a:xfrm>
            <a:off x="3561569" y="4258890"/>
            <a:ext cx="3169431" cy="1479068"/>
          </a:xfrm>
          <a:custGeom>
            <a:avLst/>
            <a:gdLst>
              <a:gd name="connsiteX0" fmla="*/ 771896 w 4809506"/>
              <a:gd name="connsiteY0" fmla="*/ 11875 h 2244436"/>
              <a:gd name="connsiteX1" fmla="*/ 2006930 w 4809506"/>
              <a:gd name="connsiteY1" fmla="*/ 0 h 2244436"/>
              <a:gd name="connsiteX2" fmla="*/ 4809506 w 4809506"/>
              <a:gd name="connsiteY2" fmla="*/ 2244436 h 2244436"/>
              <a:gd name="connsiteX3" fmla="*/ 0 w 4809506"/>
              <a:gd name="connsiteY3" fmla="*/ 427512 h 2244436"/>
              <a:gd name="connsiteX4" fmla="*/ 771896 w 4809506"/>
              <a:gd name="connsiteY4" fmla="*/ 11875 h 224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9506" h="2244436">
                <a:moveTo>
                  <a:pt x="771896" y="11875"/>
                </a:moveTo>
                <a:lnTo>
                  <a:pt x="2006930" y="0"/>
                </a:lnTo>
                <a:lnTo>
                  <a:pt x="4809506" y="2244436"/>
                </a:lnTo>
                <a:lnTo>
                  <a:pt x="0" y="427512"/>
                </a:lnTo>
                <a:lnTo>
                  <a:pt x="771896" y="1187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>
                <a:spLocks noChangeAspect="1"/>
              </p:cNvSpPr>
              <p:nvPr/>
            </p:nvSpPr>
            <p:spPr>
              <a:xfrm>
                <a:off x="3225532" y="4187161"/>
                <a:ext cx="52011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532" y="4187161"/>
                <a:ext cx="52011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>
                <a:spLocks noChangeAspect="1"/>
              </p:cNvSpPr>
              <p:nvPr/>
            </p:nvSpPr>
            <p:spPr>
              <a:xfrm>
                <a:off x="5227266" y="4785825"/>
                <a:ext cx="52011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990099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266" y="4785825"/>
                <a:ext cx="520114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87"/>
              <p:cNvSpPr txBox="1">
                <a:spLocks noChangeArrowheads="1"/>
              </p:cNvSpPr>
              <p:nvPr/>
            </p:nvSpPr>
            <p:spPr bwMode="auto">
              <a:xfrm>
                <a:off x="4698698" y="4416915"/>
                <a:ext cx="46859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8698" y="4416915"/>
                <a:ext cx="468590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49"/>
          <p:cNvSpPr>
            <a:spLocks noChangeAspect="1" noChangeArrowheads="1"/>
          </p:cNvSpPr>
          <p:nvPr/>
        </p:nvSpPr>
        <p:spPr bwMode="auto">
          <a:xfrm>
            <a:off x="4698698" y="4535487"/>
            <a:ext cx="76200" cy="762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Oval 49"/>
          <p:cNvSpPr>
            <a:spLocks noChangeAspect="1" noChangeArrowheads="1"/>
          </p:cNvSpPr>
          <p:nvPr/>
        </p:nvSpPr>
        <p:spPr bwMode="auto">
          <a:xfrm>
            <a:off x="5175465" y="5126881"/>
            <a:ext cx="69069" cy="69069"/>
          </a:xfrm>
          <a:prstGeom prst="ellipse">
            <a:avLst/>
          </a:prstGeom>
          <a:solidFill>
            <a:srgbClr val="990099"/>
          </a:solidFill>
          <a:ln w="19050">
            <a:solidFill>
              <a:srgbClr val="9900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2812" y="165556"/>
            <a:ext cx="8379681" cy="751115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Application to IP</a:t>
            </a:r>
          </a:p>
        </p:txBody>
      </p:sp>
    </p:spTree>
    <p:extLst>
      <p:ext uri="{BB962C8B-B14F-4D97-AF65-F5344CB8AC3E}">
        <p14:creationId xmlns:p14="http://schemas.microsoft.com/office/powerpoint/2010/main" val="249951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/>
      <p:bldP spid="21" grpId="0"/>
      <p:bldP spid="22" grpId="0" animBg="1"/>
      <p:bldP spid="2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0121" y="297682"/>
            <a:ext cx="8888819" cy="622005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Lattice Point Enumerator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42925" y="1219200"/>
                <a:ext cx="8229600" cy="2124075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sz="2800" i="1" dirty="0">
                    <a:solidFill>
                      <a:srgbClr val="990099"/>
                    </a:solidFill>
                  </a:rPr>
                  <a:t>Theorem </a:t>
                </a:r>
                <a:r>
                  <a:rPr lang="en-US" i="1" dirty="0">
                    <a:solidFill>
                      <a:schemeClr val="bg2">
                        <a:lumMod val="50000"/>
                      </a:schemeClr>
                    </a:solidFill>
                  </a:rPr>
                  <a:t>[</a:t>
                </a:r>
                <a:r>
                  <a:rPr lang="en-US" i="1" dirty="0" smtClean="0">
                    <a:solidFill>
                      <a:schemeClr val="bg2">
                        <a:lumMod val="50000"/>
                      </a:schemeClr>
                    </a:solidFill>
                  </a:rPr>
                  <a:t>D.-</a:t>
                </a:r>
                <a:r>
                  <a:rPr lang="en-US" i="1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Peikert</a:t>
                </a:r>
                <a:r>
                  <a:rPr lang="en-US" i="1" dirty="0" smtClean="0">
                    <a:solidFill>
                      <a:schemeClr val="bg2">
                        <a:lumMod val="50000"/>
                      </a:schemeClr>
                    </a:solidFill>
                  </a:rPr>
                  <a:t>-</a:t>
                </a:r>
                <a:r>
                  <a:rPr lang="en-US" i="1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Vempala</a:t>
                </a:r>
                <a:r>
                  <a:rPr lang="en-US" i="1" dirty="0" smtClean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i="1" dirty="0">
                    <a:solidFill>
                      <a:schemeClr val="bg2">
                        <a:lumMod val="50000"/>
                      </a:schemeClr>
                    </a:solidFill>
                  </a:rPr>
                  <a:t>11, D. </a:t>
                </a:r>
                <a:r>
                  <a:rPr lang="en-US" i="1" dirty="0" err="1">
                    <a:solidFill>
                      <a:schemeClr val="bg2">
                        <a:lumMod val="50000"/>
                      </a:schemeClr>
                    </a:solidFill>
                  </a:rPr>
                  <a:t>Vempala</a:t>
                </a:r>
                <a:r>
                  <a:rPr lang="en-US" i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i="1" dirty="0" smtClean="0">
                    <a:solidFill>
                      <a:schemeClr val="bg2">
                        <a:lumMod val="50000"/>
                      </a:schemeClr>
                    </a:solidFill>
                  </a:rPr>
                  <a:t>12, D. 12]</a:t>
                </a:r>
                <a:r>
                  <a:rPr lang="en-US" sz="2800" i="1" dirty="0" smtClean="0">
                    <a:solidFill>
                      <a:srgbClr val="7030A0"/>
                    </a:solidFill>
                  </a:rPr>
                  <a:t>:</a:t>
                </a:r>
                <a:r>
                  <a:rPr lang="en-US" sz="2800" i="1" dirty="0" smtClean="0">
                    <a:solidFill>
                      <a:srgbClr val="990099"/>
                    </a:solidFill>
                  </a:rPr>
                  <a:t> </a:t>
                </a:r>
                <a:endParaRPr lang="en-US" sz="2800" i="1" dirty="0">
                  <a:solidFill>
                    <a:srgbClr val="990099"/>
                  </a:solidFill>
                </a:endParaRPr>
              </a:p>
              <a:p>
                <a:pPr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computes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in deterministic </a:t>
                </a:r>
              </a:p>
              <a:p>
                <a:pPr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time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space, </a:t>
                </a:r>
              </a:p>
              <a:p>
                <a:pPr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𝜖</m:t>
                                </m:r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p>
                            </m:sSup>
                          </m:sub>
                        </m:sSub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𝐾</m:t>
                            </m:r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)∩</m:t>
                            </m:r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pPr algn="ctr" eaLnBrk="1" hangingPunct="1">
                  <a:buFontTx/>
                  <a:buNone/>
                </a:pPr>
                <a:endParaRPr lang="en-US" sz="2800" dirty="0">
                  <a:solidFill>
                    <a:schemeClr val="tx1"/>
                  </a:solidFill>
                  <a:latin typeface="+mn-lt"/>
                </a:endParaRPr>
              </a:p>
              <a:p>
                <a:pPr eaLnBrk="1" hangingPunct="1">
                  <a:buFontTx/>
                  <a:buNone/>
                </a:pP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2925" y="1219200"/>
                <a:ext cx="8229600" cy="2124075"/>
              </a:xfrm>
              <a:blipFill rotWithShape="1">
                <a:blip r:embed="rId2"/>
                <a:stretch>
                  <a:fillRect l="-1481" t="-2586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98019" y="3526973"/>
            <a:ext cx="69509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 smtClean="0"/>
              <a:t>Main workhorse for solving lattice problems.</a:t>
            </a:r>
          </a:p>
        </p:txBody>
      </p:sp>
    </p:spTree>
    <p:extLst>
      <p:ext uri="{BB962C8B-B14F-4D97-AF65-F5344CB8AC3E}">
        <p14:creationId xmlns:p14="http://schemas.microsoft.com/office/powerpoint/2010/main" val="25477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17"/>
          <p:cNvGrpSpPr/>
          <p:nvPr/>
        </p:nvGrpSpPr>
        <p:grpSpPr>
          <a:xfrm>
            <a:off x="3633499" y="3941568"/>
            <a:ext cx="973112" cy="1741746"/>
            <a:chOff x="3033424" y="4086744"/>
            <a:chExt cx="973112" cy="1741746"/>
          </a:xfrm>
        </p:grpSpPr>
        <p:sp>
          <p:nvSpPr>
            <p:cNvPr id="119" name="Rectangle 118"/>
            <p:cNvSpPr/>
            <p:nvPr/>
          </p:nvSpPr>
          <p:spPr>
            <a:xfrm rot="1858196">
              <a:off x="3033424" y="4086744"/>
              <a:ext cx="746150" cy="1741746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453500" y="4174030"/>
                  <a:ext cx="55303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/>
                          </a:rPr>
                          <m:t>𝐾</m:t>
                        </m:r>
                      </m:oMath>
                    </m:oMathPara>
                  </a14:m>
                  <a:endParaRPr lang="en-US" sz="2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20" name="Text 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53500" y="4174030"/>
                  <a:ext cx="553036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0121" y="297682"/>
            <a:ext cx="8888819" cy="622005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Lattice Point Enumerator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42925" y="1219200"/>
                <a:ext cx="8229600" cy="2124075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sz="2800" i="1" dirty="0">
                    <a:solidFill>
                      <a:srgbClr val="990099"/>
                    </a:solidFill>
                  </a:rPr>
                  <a:t>Theorem </a:t>
                </a:r>
                <a:r>
                  <a:rPr lang="en-US" i="1" dirty="0">
                    <a:solidFill>
                      <a:schemeClr val="bg2">
                        <a:lumMod val="50000"/>
                      </a:schemeClr>
                    </a:solidFill>
                  </a:rPr>
                  <a:t>[</a:t>
                </a:r>
                <a:r>
                  <a:rPr lang="en-US" i="1" dirty="0" smtClean="0">
                    <a:solidFill>
                      <a:schemeClr val="bg2">
                        <a:lumMod val="50000"/>
                      </a:schemeClr>
                    </a:solidFill>
                  </a:rPr>
                  <a:t>D.-</a:t>
                </a:r>
                <a:r>
                  <a:rPr lang="en-US" i="1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Peikert</a:t>
                </a:r>
                <a:r>
                  <a:rPr lang="en-US" i="1" dirty="0" smtClean="0">
                    <a:solidFill>
                      <a:schemeClr val="bg2">
                        <a:lumMod val="50000"/>
                      </a:schemeClr>
                    </a:solidFill>
                  </a:rPr>
                  <a:t>-</a:t>
                </a:r>
                <a:r>
                  <a:rPr lang="en-US" i="1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Vempala</a:t>
                </a:r>
                <a:r>
                  <a:rPr lang="en-US" i="1" dirty="0" smtClean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i="1" dirty="0">
                    <a:solidFill>
                      <a:schemeClr val="bg2">
                        <a:lumMod val="50000"/>
                      </a:schemeClr>
                    </a:solidFill>
                  </a:rPr>
                  <a:t>11, D. </a:t>
                </a:r>
                <a:r>
                  <a:rPr lang="en-US" i="1" dirty="0" err="1">
                    <a:solidFill>
                      <a:schemeClr val="bg2">
                        <a:lumMod val="50000"/>
                      </a:schemeClr>
                    </a:solidFill>
                  </a:rPr>
                  <a:t>Vempala</a:t>
                </a:r>
                <a:r>
                  <a:rPr lang="en-US" i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i="1" dirty="0" smtClean="0">
                    <a:solidFill>
                      <a:schemeClr val="bg2">
                        <a:lumMod val="50000"/>
                      </a:schemeClr>
                    </a:solidFill>
                  </a:rPr>
                  <a:t>12, D. 12]</a:t>
                </a:r>
                <a:r>
                  <a:rPr lang="en-US" sz="2800" i="1" dirty="0" smtClean="0">
                    <a:solidFill>
                      <a:srgbClr val="7030A0"/>
                    </a:solidFill>
                  </a:rPr>
                  <a:t>:</a:t>
                </a:r>
                <a:r>
                  <a:rPr lang="en-US" sz="2800" i="1" dirty="0" smtClean="0">
                    <a:solidFill>
                      <a:srgbClr val="990099"/>
                    </a:solidFill>
                  </a:rPr>
                  <a:t> </a:t>
                </a:r>
                <a:endParaRPr lang="en-US" sz="2800" i="1" dirty="0">
                  <a:solidFill>
                    <a:srgbClr val="990099"/>
                  </a:solidFill>
                </a:endParaRPr>
              </a:p>
              <a:p>
                <a:pPr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computes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in deterministic </a:t>
                </a:r>
              </a:p>
              <a:p>
                <a:pPr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time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space, </a:t>
                </a:r>
              </a:p>
              <a:p>
                <a:pPr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𝜖</m:t>
                                </m:r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p>
                            </m:sSup>
                          </m:sub>
                        </m:sSub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𝐾</m:t>
                            </m:r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)∩</m:t>
                            </m:r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pPr algn="ctr" eaLnBrk="1" hangingPunct="1">
                  <a:buFontTx/>
                  <a:buNone/>
                </a:pPr>
                <a:endParaRPr lang="en-US" sz="2800" dirty="0">
                  <a:solidFill>
                    <a:schemeClr val="tx1"/>
                  </a:solidFill>
                  <a:latin typeface="+mn-lt"/>
                </a:endParaRPr>
              </a:p>
              <a:p>
                <a:pPr eaLnBrk="1" hangingPunct="1">
                  <a:buFontTx/>
                  <a:buNone/>
                </a:pP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2925" y="1219200"/>
                <a:ext cx="8229600" cy="2124075"/>
              </a:xfrm>
              <a:blipFill rotWithShape="1">
                <a:blip r:embed="rId3"/>
                <a:stretch>
                  <a:fillRect l="-1481" t="-2586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17"/>
          <p:cNvSpPr>
            <a:spLocks noChangeArrowheads="1"/>
          </p:cNvSpPr>
          <p:nvPr/>
        </p:nvSpPr>
        <p:spPr bwMode="auto">
          <a:xfrm>
            <a:off x="1543600" y="4008659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18"/>
          <p:cNvSpPr>
            <a:spLocks noChangeArrowheads="1"/>
          </p:cNvSpPr>
          <p:nvPr/>
        </p:nvSpPr>
        <p:spPr bwMode="auto">
          <a:xfrm>
            <a:off x="1542391" y="3704923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17"/>
          <p:cNvSpPr>
            <a:spLocks noChangeArrowheads="1"/>
          </p:cNvSpPr>
          <p:nvPr/>
        </p:nvSpPr>
        <p:spPr bwMode="auto">
          <a:xfrm>
            <a:off x="1542385" y="4921819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18"/>
          <p:cNvSpPr>
            <a:spLocks noChangeArrowheads="1"/>
          </p:cNvSpPr>
          <p:nvPr/>
        </p:nvSpPr>
        <p:spPr bwMode="auto">
          <a:xfrm>
            <a:off x="1541176" y="4618083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19"/>
          <p:cNvSpPr>
            <a:spLocks noChangeArrowheads="1"/>
          </p:cNvSpPr>
          <p:nvPr/>
        </p:nvSpPr>
        <p:spPr bwMode="auto">
          <a:xfrm>
            <a:off x="1542385" y="4311961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2" name="Oval 17"/>
          <p:cNvSpPr>
            <a:spLocks noChangeArrowheads="1"/>
          </p:cNvSpPr>
          <p:nvPr/>
        </p:nvSpPr>
        <p:spPr bwMode="auto">
          <a:xfrm>
            <a:off x="1543600" y="5837459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Oval 18"/>
          <p:cNvSpPr>
            <a:spLocks noChangeArrowheads="1"/>
          </p:cNvSpPr>
          <p:nvPr/>
        </p:nvSpPr>
        <p:spPr bwMode="auto">
          <a:xfrm>
            <a:off x="1542391" y="5533723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19"/>
          <p:cNvSpPr>
            <a:spLocks noChangeArrowheads="1"/>
          </p:cNvSpPr>
          <p:nvPr/>
        </p:nvSpPr>
        <p:spPr bwMode="auto">
          <a:xfrm>
            <a:off x="1543600" y="5227601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5" name="Oval 19"/>
          <p:cNvSpPr>
            <a:spLocks noChangeArrowheads="1"/>
          </p:cNvSpPr>
          <p:nvPr/>
        </p:nvSpPr>
        <p:spPr bwMode="auto">
          <a:xfrm>
            <a:off x="1542385" y="6140761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6" name="Oval 17"/>
          <p:cNvSpPr>
            <a:spLocks noChangeArrowheads="1"/>
          </p:cNvSpPr>
          <p:nvPr/>
        </p:nvSpPr>
        <p:spPr bwMode="auto">
          <a:xfrm>
            <a:off x="3370823" y="4009476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18"/>
          <p:cNvSpPr>
            <a:spLocks noChangeArrowheads="1"/>
          </p:cNvSpPr>
          <p:nvPr/>
        </p:nvSpPr>
        <p:spPr bwMode="auto">
          <a:xfrm>
            <a:off x="3369614" y="3705740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Oval 17"/>
          <p:cNvSpPr>
            <a:spLocks noChangeArrowheads="1"/>
          </p:cNvSpPr>
          <p:nvPr/>
        </p:nvSpPr>
        <p:spPr bwMode="auto">
          <a:xfrm>
            <a:off x="3369608" y="4922636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Oval 18"/>
          <p:cNvSpPr>
            <a:spLocks noChangeArrowheads="1"/>
          </p:cNvSpPr>
          <p:nvPr/>
        </p:nvSpPr>
        <p:spPr bwMode="auto">
          <a:xfrm>
            <a:off x="3368399" y="4618900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Oval 19"/>
          <p:cNvSpPr>
            <a:spLocks noChangeArrowheads="1"/>
          </p:cNvSpPr>
          <p:nvPr/>
        </p:nvSpPr>
        <p:spPr bwMode="auto">
          <a:xfrm>
            <a:off x="3369608" y="4312778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71" name="Oval 17"/>
          <p:cNvSpPr>
            <a:spLocks noChangeArrowheads="1"/>
          </p:cNvSpPr>
          <p:nvPr/>
        </p:nvSpPr>
        <p:spPr bwMode="auto">
          <a:xfrm>
            <a:off x="3370823" y="5838276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18"/>
          <p:cNvSpPr>
            <a:spLocks noChangeArrowheads="1"/>
          </p:cNvSpPr>
          <p:nvPr/>
        </p:nvSpPr>
        <p:spPr bwMode="auto">
          <a:xfrm>
            <a:off x="3369614" y="5534540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19"/>
          <p:cNvSpPr>
            <a:spLocks noChangeArrowheads="1"/>
          </p:cNvSpPr>
          <p:nvPr/>
        </p:nvSpPr>
        <p:spPr bwMode="auto">
          <a:xfrm>
            <a:off x="3370823" y="5228418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74" name="Oval 19"/>
          <p:cNvSpPr>
            <a:spLocks noChangeArrowheads="1"/>
          </p:cNvSpPr>
          <p:nvPr/>
        </p:nvSpPr>
        <p:spPr bwMode="auto">
          <a:xfrm>
            <a:off x="3369608" y="6141578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75" name="Oval 17"/>
          <p:cNvSpPr>
            <a:spLocks noChangeArrowheads="1"/>
          </p:cNvSpPr>
          <p:nvPr/>
        </p:nvSpPr>
        <p:spPr bwMode="auto">
          <a:xfrm>
            <a:off x="5200215" y="4012197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Oval 18"/>
          <p:cNvSpPr>
            <a:spLocks noChangeArrowheads="1"/>
          </p:cNvSpPr>
          <p:nvPr/>
        </p:nvSpPr>
        <p:spPr bwMode="auto">
          <a:xfrm>
            <a:off x="5199006" y="3708461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Oval 17"/>
          <p:cNvSpPr>
            <a:spLocks noChangeArrowheads="1"/>
          </p:cNvSpPr>
          <p:nvPr/>
        </p:nvSpPr>
        <p:spPr bwMode="auto">
          <a:xfrm>
            <a:off x="5199000" y="4925357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Oval 18"/>
          <p:cNvSpPr>
            <a:spLocks noChangeArrowheads="1"/>
          </p:cNvSpPr>
          <p:nvPr/>
        </p:nvSpPr>
        <p:spPr bwMode="auto">
          <a:xfrm>
            <a:off x="5197791" y="4621621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19"/>
          <p:cNvSpPr>
            <a:spLocks noChangeArrowheads="1"/>
          </p:cNvSpPr>
          <p:nvPr/>
        </p:nvSpPr>
        <p:spPr bwMode="auto">
          <a:xfrm>
            <a:off x="5199000" y="4315499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0" name="Oval 17"/>
          <p:cNvSpPr>
            <a:spLocks noChangeArrowheads="1"/>
          </p:cNvSpPr>
          <p:nvPr/>
        </p:nvSpPr>
        <p:spPr bwMode="auto">
          <a:xfrm>
            <a:off x="5200215" y="5840997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18"/>
          <p:cNvSpPr>
            <a:spLocks noChangeArrowheads="1"/>
          </p:cNvSpPr>
          <p:nvPr/>
        </p:nvSpPr>
        <p:spPr bwMode="auto">
          <a:xfrm>
            <a:off x="5199006" y="5537261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19"/>
          <p:cNvSpPr>
            <a:spLocks noChangeArrowheads="1"/>
          </p:cNvSpPr>
          <p:nvPr/>
        </p:nvSpPr>
        <p:spPr bwMode="auto">
          <a:xfrm>
            <a:off x="5200215" y="5231139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3" name="Oval 19"/>
          <p:cNvSpPr>
            <a:spLocks noChangeArrowheads="1"/>
          </p:cNvSpPr>
          <p:nvPr/>
        </p:nvSpPr>
        <p:spPr bwMode="auto">
          <a:xfrm>
            <a:off x="5199000" y="6144299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4" name="Oval 17"/>
          <p:cNvSpPr>
            <a:spLocks noChangeArrowheads="1"/>
          </p:cNvSpPr>
          <p:nvPr/>
        </p:nvSpPr>
        <p:spPr bwMode="auto">
          <a:xfrm>
            <a:off x="7027438" y="4013014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Oval 18"/>
          <p:cNvSpPr>
            <a:spLocks noChangeArrowheads="1"/>
          </p:cNvSpPr>
          <p:nvPr/>
        </p:nvSpPr>
        <p:spPr bwMode="auto">
          <a:xfrm>
            <a:off x="7026229" y="3709278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Oval 17"/>
          <p:cNvSpPr>
            <a:spLocks noChangeArrowheads="1"/>
          </p:cNvSpPr>
          <p:nvPr/>
        </p:nvSpPr>
        <p:spPr bwMode="auto">
          <a:xfrm>
            <a:off x="7026223" y="4926174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18"/>
          <p:cNvSpPr>
            <a:spLocks noChangeArrowheads="1"/>
          </p:cNvSpPr>
          <p:nvPr/>
        </p:nvSpPr>
        <p:spPr bwMode="auto">
          <a:xfrm>
            <a:off x="7025014" y="4622438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Oval 19"/>
          <p:cNvSpPr>
            <a:spLocks noChangeArrowheads="1"/>
          </p:cNvSpPr>
          <p:nvPr/>
        </p:nvSpPr>
        <p:spPr bwMode="auto">
          <a:xfrm>
            <a:off x="7026223" y="4316316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9" name="Oval 17"/>
          <p:cNvSpPr>
            <a:spLocks noChangeArrowheads="1"/>
          </p:cNvSpPr>
          <p:nvPr/>
        </p:nvSpPr>
        <p:spPr bwMode="auto">
          <a:xfrm>
            <a:off x="7027438" y="5841814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Oval 18"/>
          <p:cNvSpPr>
            <a:spLocks noChangeArrowheads="1"/>
          </p:cNvSpPr>
          <p:nvPr/>
        </p:nvSpPr>
        <p:spPr bwMode="auto">
          <a:xfrm>
            <a:off x="7026229" y="5538078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19"/>
          <p:cNvSpPr>
            <a:spLocks noChangeArrowheads="1"/>
          </p:cNvSpPr>
          <p:nvPr/>
        </p:nvSpPr>
        <p:spPr bwMode="auto">
          <a:xfrm>
            <a:off x="7027438" y="5231956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2" name="Oval 19"/>
          <p:cNvSpPr>
            <a:spLocks noChangeArrowheads="1"/>
          </p:cNvSpPr>
          <p:nvPr/>
        </p:nvSpPr>
        <p:spPr bwMode="auto">
          <a:xfrm>
            <a:off x="7026223" y="6145116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 Box 93"/>
              <p:cNvSpPr txBox="1">
                <a:spLocks noChangeArrowheads="1"/>
              </p:cNvSpPr>
              <p:nvPr/>
            </p:nvSpPr>
            <p:spPr bwMode="auto">
              <a:xfrm>
                <a:off x="6243426" y="5510027"/>
                <a:ext cx="53450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7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3426" y="5510027"/>
                <a:ext cx="534505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027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1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732347" y="3511382"/>
            <a:ext cx="973112" cy="1741746"/>
            <a:chOff x="3033424" y="4086744"/>
            <a:chExt cx="973112" cy="1741746"/>
          </a:xfrm>
        </p:grpSpPr>
        <p:sp>
          <p:nvSpPr>
            <p:cNvPr id="82" name="Rectangle 81"/>
            <p:cNvSpPr/>
            <p:nvPr/>
          </p:nvSpPr>
          <p:spPr>
            <a:xfrm rot="1858196">
              <a:off x="3033424" y="4086744"/>
              <a:ext cx="746150" cy="1741746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453500" y="4174030"/>
                  <a:ext cx="55303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/>
                          </a:rPr>
                          <m:t>𝐾</m:t>
                        </m:r>
                      </m:oMath>
                    </m:oMathPara>
                  </a14:m>
                  <a:endParaRPr lang="en-US" sz="2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83" name="Text 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53500" y="4174030"/>
                  <a:ext cx="553036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Group 74"/>
          <p:cNvGrpSpPr/>
          <p:nvPr/>
        </p:nvGrpSpPr>
        <p:grpSpPr>
          <a:xfrm>
            <a:off x="4808922" y="4187755"/>
            <a:ext cx="973112" cy="1741746"/>
            <a:chOff x="3033424" y="4086744"/>
            <a:chExt cx="973112" cy="1741746"/>
          </a:xfrm>
        </p:grpSpPr>
        <p:sp>
          <p:nvSpPr>
            <p:cNvPr id="76" name="Rectangle 75"/>
            <p:cNvSpPr/>
            <p:nvPr/>
          </p:nvSpPr>
          <p:spPr>
            <a:xfrm rot="1858196">
              <a:off x="3033424" y="4086744"/>
              <a:ext cx="746150" cy="1741746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453500" y="4174030"/>
                  <a:ext cx="55303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/>
                          </a:rPr>
                          <m:t>𝐾</m:t>
                        </m:r>
                      </m:oMath>
                    </m:oMathPara>
                  </a14:m>
                  <a:endParaRPr lang="en-US" sz="2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77" name="Text 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53500" y="4174030"/>
                  <a:ext cx="553036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 txBox="1">
                <a:spLocks noChangeArrowheads="1"/>
              </p:cNvSpPr>
              <p:nvPr/>
            </p:nvSpPr>
            <p:spPr>
              <a:xfrm>
                <a:off x="542925" y="1219200"/>
                <a:ext cx="8229600" cy="21240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:r>
                  <a:rPr lang="en-US" sz="2800" i="1" dirty="0">
                    <a:solidFill>
                      <a:srgbClr val="990099"/>
                    </a:solidFill>
                  </a:rPr>
                  <a:t>Theorem </a:t>
                </a:r>
                <a:r>
                  <a:rPr lang="en-US" i="1" dirty="0">
                    <a:solidFill>
                      <a:schemeClr val="bg2">
                        <a:lumMod val="50000"/>
                      </a:schemeClr>
                    </a:solidFill>
                  </a:rPr>
                  <a:t>[</a:t>
                </a:r>
                <a:r>
                  <a:rPr lang="en-US" i="1" dirty="0" smtClean="0">
                    <a:solidFill>
                      <a:schemeClr val="bg2">
                        <a:lumMod val="50000"/>
                      </a:schemeClr>
                    </a:solidFill>
                  </a:rPr>
                  <a:t>D.-</a:t>
                </a:r>
                <a:r>
                  <a:rPr lang="en-US" i="1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Peikert</a:t>
                </a:r>
                <a:r>
                  <a:rPr lang="en-US" i="1" dirty="0" smtClean="0">
                    <a:solidFill>
                      <a:schemeClr val="bg2">
                        <a:lumMod val="50000"/>
                      </a:schemeClr>
                    </a:solidFill>
                  </a:rPr>
                  <a:t>-</a:t>
                </a:r>
                <a:r>
                  <a:rPr lang="en-US" i="1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Vempala</a:t>
                </a:r>
                <a:r>
                  <a:rPr lang="en-US" i="1" dirty="0" smtClean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i="1" dirty="0">
                    <a:solidFill>
                      <a:schemeClr val="bg2">
                        <a:lumMod val="50000"/>
                      </a:schemeClr>
                    </a:solidFill>
                  </a:rPr>
                  <a:t>11, D. </a:t>
                </a:r>
                <a:r>
                  <a:rPr lang="en-US" i="1" dirty="0" err="1">
                    <a:solidFill>
                      <a:schemeClr val="bg2">
                        <a:lumMod val="50000"/>
                      </a:schemeClr>
                    </a:solidFill>
                  </a:rPr>
                  <a:t>Vempala</a:t>
                </a:r>
                <a:r>
                  <a:rPr lang="en-US" i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i="1" dirty="0" smtClean="0">
                    <a:solidFill>
                      <a:schemeClr val="bg2">
                        <a:lumMod val="50000"/>
                      </a:schemeClr>
                    </a:solidFill>
                  </a:rPr>
                  <a:t>12, D. 12]</a:t>
                </a:r>
                <a:r>
                  <a:rPr lang="en-US" sz="2800" i="1" dirty="0" smtClean="0">
                    <a:solidFill>
                      <a:srgbClr val="7030A0"/>
                    </a:solidFill>
                  </a:rPr>
                  <a:t>:</a:t>
                </a:r>
                <a:r>
                  <a:rPr lang="en-US" sz="2800" i="1" dirty="0" smtClean="0">
                    <a:solidFill>
                      <a:srgbClr val="990099"/>
                    </a:solidFill>
                  </a:rPr>
                  <a:t> </a:t>
                </a:r>
                <a:endParaRPr lang="en-US" sz="2800" i="1" dirty="0">
                  <a:solidFill>
                    <a:srgbClr val="990099"/>
                  </a:solidFill>
                </a:endParaRPr>
              </a:p>
              <a:p>
                <a:pPr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computes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in deterministic </a:t>
                </a:r>
              </a:p>
              <a:p>
                <a:pPr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time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space, </a:t>
                </a:r>
              </a:p>
              <a:p>
                <a:pPr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𝜖</m:t>
                                </m:r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p>
                            </m:sSup>
                          </m:sub>
                        </m:sSub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𝐾</m:t>
                            </m:r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)∩</m:t>
                            </m:r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pPr algn="ctr">
                  <a:buFontTx/>
                  <a:buNone/>
                </a:pPr>
                <a:endParaRPr lang="en-US" sz="2800" dirty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1219200"/>
                <a:ext cx="8229600" cy="2124075"/>
              </a:xfrm>
              <a:prstGeom prst="rect">
                <a:avLst/>
              </a:prstGeom>
              <a:blipFill rotWithShape="1">
                <a:blip r:embed="rId4"/>
                <a:stretch>
                  <a:fillRect l="-1481" t="-2586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3633499" y="3941568"/>
            <a:ext cx="973112" cy="1741746"/>
            <a:chOff x="3033424" y="4086744"/>
            <a:chExt cx="973112" cy="1741746"/>
          </a:xfrm>
        </p:grpSpPr>
        <p:sp>
          <p:nvSpPr>
            <p:cNvPr id="72" name="Rectangle 71"/>
            <p:cNvSpPr/>
            <p:nvPr/>
          </p:nvSpPr>
          <p:spPr>
            <a:xfrm rot="1858196">
              <a:off x="3033424" y="4086744"/>
              <a:ext cx="746150" cy="1741746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453500" y="4174030"/>
                  <a:ext cx="55303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/>
                          </a:rPr>
                          <m:t>𝐾</m:t>
                        </m:r>
                      </m:oMath>
                    </m:oMathPara>
                  </a14:m>
                  <a:endParaRPr lang="en-US" sz="2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30" name="Text 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53500" y="4174030"/>
                  <a:ext cx="553036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Oval 17"/>
          <p:cNvSpPr>
            <a:spLocks noChangeArrowheads="1"/>
          </p:cNvSpPr>
          <p:nvPr/>
        </p:nvSpPr>
        <p:spPr bwMode="auto">
          <a:xfrm>
            <a:off x="1543600" y="4008659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1542391" y="3704923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17"/>
          <p:cNvSpPr>
            <a:spLocks noChangeArrowheads="1"/>
          </p:cNvSpPr>
          <p:nvPr/>
        </p:nvSpPr>
        <p:spPr bwMode="auto">
          <a:xfrm>
            <a:off x="1542385" y="4921819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18"/>
          <p:cNvSpPr>
            <a:spLocks noChangeArrowheads="1"/>
          </p:cNvSpPr>
          <p:nvPr/>
        </p:nvSpPr>
        <p:spPr bwMode="auto">
          <a:xfrm>
            <a:off x="1541176" y="4618083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19"/>
          <p:cNvSpPr>
            <a:spLocks noChangeArrowheads="1"/>
          </p:cNvSpPr>
          <p:nvPr/>
        </p:nvSpPr>
        <p:spPr bwMode="auto">
          <a:xfrm>
            <a:off x="1542385" y="4311961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9" name="Oval 17"/>
          <p:cNvSpPr>
            <a:spLocks noChangeArrowheads="1"/>
          </p:cNvSpPr>
          <p:nvPr/>
        </p:nvSpPr>
        <p:spPr bwMode="auto">
          <a:xfrm>
            <a:off x="1543600" y="5837459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18"/>
          <p:cNvSpPr>
            <a:spLocks noChangeArrowheads="1"/>
          </p:cNvSpPr>
          <p:nvPr/>
        </p:nvSpPr>
        <p:spPr bwMode="auto">
          <a:xfrm>
            <a:off x="1542391" y="5533723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19"/>
          <p:cNvSpPr>
            <a:spLocks noChangeArrowheads="1"/>
          </p:cNvSpPr>
          <p:nvPr/>
        </p:nvSpPr>
        <p:spPr bwMode="auto">
          <a:xfrm>
            <a:off x="1543600" y="5227601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42" name="Oval 19"/>
          <p:cNvSpPr>
            <a:spLocks noChangeArrowheads="1"/>
          </p:cNvSpPr>
          <p:nvPr/>
        </p:nvSpPr>
        <p:spPr bwMode="auto">
          <a:xfrm>
            <a:off x="1542385" y="6140761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43" name="Oval 17"/>
          <p:cNvSpPr>
            <a:spLocks noChangeArrowheads="1"/>
          </p:cNvSpPr>
          <p:nvPr/>
        </p:nvSpPr>
        <p:spPr bwMode="auto">
          <a:xfrm>
            <a:off x="3370823" y="4009476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18"/>
          <p:cNvSpPr>
            <a:spLocks noChangeArrowheads="1"/>
          </p:cNvSpPr>
          <p:nvPr/>
        </p:nvSpPr>
        <p:spPr bwMode="auto">
          <a:xfrm>
            <a:off x="3369614" y="3705740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17"/>
          <p:cNvSpPr>
            <a:spLocks noChangeArrowheads="1"/>
          </p:cNvSpPr>
          <p:nvPr/>
        </p:nvSpPr>
        <p:spPr bwMode="auto">
          <a:xfrm>
            <a:off x="3369608" y="4922636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18"/>
          <p:cNvSpPr>
            <a:spLocks noChangeArrowheads="1"/>
          </p:cNvSpPr>
          <p:nvPr/>
        </p:nvSpPr>
        <p:spPr bwMode="auto">
          <a:xfrm>
            <a:off x="3368399" y="4618900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19"/>
          <p:cNvSpPr>
            <a:spLocks noChangeArrowheads="1"/>
          </p:cNvSpPr>
          <p:nvPr/>
        </p:nvSpPr>
        <p:spPr bwMode="auto">
          <a:xfrm>
            <a:off x="3369608" y="4312778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48" name="Oval 17"/>
          <p:cNvSpPr>
            <a:spLocks noChangeArrowheads="1"/>
          </p:cNvSpPr>
          <p:nvPr/>
        </p:nvSpPr>
        <p:spPr bwMode="auto">
          <a:xfrm>
            <a:off x="3370823" y="5838276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18"/>
          <p:cNvSpPr>
            <a:spLocks noChangeArrowheads="1"/>
          </p:cNvSpPr>
          <p:nvPr/>
        </p:nvSpPr>
        <p:spPr bwMode="auto">
          <a:xfrm>
            <a:off x="3369614" y="5534540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19"/>
          <p:cNvSpPr>
            <a:spLocks noChangeArrowheads="1"/>
          </p:cNvSpPr>
          <p:nvPr/>
        </p:nvSpPr>
        <p:spPr bwMode="auto">
          <a:xfrm>
            <a:off x="3370823" y="5228418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1" name="Oval 19"/>
          <p:cNvSpPr>
            <a:spLocks noChangeArrowheads="1"/>
          </p:cNvSpPr>
          <p:nvPr/>
        </p:nvSpPr>
        <p:spPr bwMode="auto">
          <a:xfrm>
            <a:off x="3369608" y="6141578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2" name="Oval 17"/>
          <p:cNvSpPr>
            <a:spLocks noChangeArrowheads="1"/>
          </p:cNvSpPr>
          <p:nvPr/>
        </p:nvSpPr>
        <p:spPr bwMode="auto">
          <a:xfrm>
            <a:off x="5200215" y="4012197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18"/>
          <p:cNvSpPr>
            <a:spLocks noChangeArrowheads="1"/>
          </p:cNvSpPr>
          <p:nvPr/>
        </p:nvSpPr>
        <p:spPr bwMode="auto">
          <a:xfrm>
            <a:off x="5199006" y="3708461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17"/>
          <p:cNvSpPr>
            <a:spLocks noChangeArrowheads="1"/>
          </p:cNvSpPr>
          <p:nvPr/>
        </p:nvSpPr>
        <p:spPr bwMode="auto">
          <a:xfrm>
            <a:off x="5199000" y="4925357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18"/>
          <p:cNvSpPr>
            <a:spLocks noChangeArrowheads="1"/>
          </p:cNvSpPr>
          <p:nvPr/>
        </p:nvSpPr>
        <p:spPr bwMode="auto">
          <a:xfrm>
            <a:off x="5197791" y="4621621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19"/>
          <p:cNvSpPr>
            <a:spLocks noChangeArrowheads="1"/>
          </p:cNvSpPr>
          <p:nvPr/>
        </p:nvSpPr>
        <p:spPr bwMode="auto">
          <a:xfrm>
            <a:off x="5199000" y="4315499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7" name="Oval 17"/>
          <p:cNvSpPr>
            <a:spLocks noChangeArrowheads="1"/>
          </p:cNvSpPr>
          <p:nvPr/>
        </p:nvSpPr>
        <p:spPr bwMode="auto">
          <a:xfrm>
            <a:off x="5200215" y="5840997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18"/>
          <p:cNvSpPr>
            <a:spLocks noChangeArrowheads="1"/>
          </p:cNvSpPr>
          <p:nvPr/>
        </p:nvSpPr>
        <p:spPr bwMode="auto">
          <a:xfrm>
            <a:off x="5199006" y="5537261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19"/>
          <p:cNvSpPr>
            <a:spLocks noChangeArrowheads="1"/>
          </p:cNvSpPr>
          <p:nvPr/>
        </p:nvSpPr>
        <p:spPr bwMode="auto">
          <a:xfrm>
            <a:off x="5200215" y="5231139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5199000" y="6144299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1" name="Oval 17"/>
          <p:cNvSpPr>
            <a:spLocks noChangeArrowheads="1"/>
          </p:cNvSpPr>
          <p:nvPr/>
        </p:nvSpPr>
        <p:spPr bwMode="auto">
          <a:xfrm>
            <a:off x="7027438" y="4013014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18"/>
          <p:cNvSpPr>
            <a:spLocks noChangeArrowheads="1"/>
          </p:cNvSpPr>
          <p:nvPr/>
        </p:nvSpPr>
        <p:spPr bwMode="auto">
          <a:xfrm>
            <a:off x="7026229" y="3709278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Oval 17"/>
          <p:cNvSpPr>
            <a:spLocks noChangeArrowheads="1"/>
          </p:cNvSpPr>
          <p:nvPr/>
        </p:nvSpPr>
        <p:spPr bwMode="auto">
          <a:xfrm>
            <a:off x="7026223" y="4926174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18"/>
          <p:cNvSpPr>
            <a:spLocks noChangeArrowheads="1"/>
          </p:cNvSpPr>
          <p:nvPr/>
        </p:nvSpPr>
        <p:spPr bwMode="auto">
          <a:xfrm>
            <a:off x="7025014" y="4622438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19"/>
          <p:cNvSpPr>
            <a:spLocks noChangeArrowheads="1"/>
          </p:cNvSpPr>
          <p:nvPr/>
        </p:nvSpPr>
        <p:spPr bwMode="auto">
          <a:xfrm>
            <a:off x="7026223" y="4316316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6" name="Oval 17"/>
          <p:cNvSpPr>
            <a:spLocks noChangeArrowheads="1"/>
          </p:cNvSpPr>
          <p:nvPr/>
        </p:nvSpPr>
        <p:spPr bwMode="auto">
          <a:xfrm>
            <a:off x="7027438" y="5841814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18"/>
          <p:cNvSpPr>
            <a:spLocks noChangeArrowheads="1"/>
          </p:cNvSpPr>
          <p:nvPr/>
        </p:nvSpPr>
        <p:spPr bwMode="auto">
          <a:xfrm>
            <a:off x="7026229" y="5538078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Oval 19"/>
          <p:cNvSpPr>
            <a:spLocks noChangeArrowheads="1"/>
          </p:cNvSpPr>
          <p:nvPr/>
        </p:nvSpPr>
        <p:spPr bwMode="auto">
          <a:xfrm>
            <a:off x="7027438" y="5231956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9" name="Oval 19"/>
          <p:cNvSpPr>
            <a:spLocks noChangeArrowheads="1"/>
          </p:cNvSpPr>
          <p:nvPr/>
        </p:nvSpPr>
        <p:spPr bwMode="auto">
          <a:xfrm>
            <a:off x="7026223" y="6145116"/>
            <a:ext cx="73152" cy="7315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Box 93"/>
              <p:cNvSpPr txBox="1">
                <a:spLocks noChangeArrowheads="1"/>
              </p:cNvSpPr>
              <p:nvPr/>
            </p:nvSpPr>
            <p:spPr bwMode="auto">
              <a:xfrm>
                <a:off x="6243426" y="5510027"/>
                <a:ext cx="53450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0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3426" y="5510027"/>
                <a:ext cx="534505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77"/>
          <p:cNvGrpSpPr/>
          <p:nvPr/>
        </p:nvGrpSpPr>
        <p:grpSpPr>
          <a:xfrm>
            <a:off x="5885247" y="4178230"/>
            <a:ext cx="973112" cy="1741746"/>
            <a:chOff x="3033424" y="4086744"/>
            <a:chExt cx="973112" cy="1741746"/>
          </a:xfrm>
        </p:grpSpPr>
        <p:sp>
          <p:nvSpPr>
            <p:cNvPr id="79" name="Rectangle 78"/>
            <p:cNvSpPr/>
            <p:nvPr/>
          </p:nvSpPr>
          <p:spPr>
            <a:xfrm rot="1858196">
              <a:off x="3033424" y="4086744"/>
              <a:ext cx="746150" cy="1741746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453500" y="4174030"/>
                  <a:ext cx="55303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/>
                          </a:rPr>
                          <m:t>𝐾</m:t>
                        </m:r>
                      </m:oMath>
                    </m:oMathPara>
                  </a14:m>
                  <a:endParaRPr lang="en-US" sz="2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80" name="Text 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53500" y="4174030"/>
                  <a:ext cx="553036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1" name="Rectangle 2"/>
          <p:cNvSpPr txBox="1">
            <a:spLocks noChangeArrowheads="1"/>
          </p:cNvSpPr>
          <p:nvPr/>
        </p:nvSpPr>
        <p:spPr>
          <a:xfrm>
            <a:off x="170121" y="297682"/>
            <a:ext cx="8888819" cy="6220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Lattice Point Enumerator</a:t>
            </a:r>
          </a:p>
        </p:txBody>
      </p:sp>
    </p:spTree>
    <p:extLst>
      <p:ext uri="{BB962C8B-B14F-4D97-AF65-F5344CB8AC3E}">
        <p14:creationId xmlns:p14="http://schemas.microsoft.com/office/powerpoint/2010/main" val="295516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0121" y="297682"/>
            <a:ext cx="8888819" cy="622005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Lattice Point Enumerator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42925" y="1219200"/>
                <a:ext cx="8229600" cy="2124075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sz="2800" i="1" dirty="0" smtClean="0">
                    <a:solidFill>
                      <a:srgbClr val="990099"/>
                    </a:solidFill>
                  </a:rPr>
                  <a:t>Theorem </a:t>
                </a:r>
                <a:r>
                  <a:rPr lang="en-US" i="1" dirty="0">
                    <a:solidFill>
                      <a:schemeClr val="bg2">
                        <a:lumMod val="50000"/>
                      </a:schemeClr>
                    </a:solidFill>
                  </a:rPr>
                  <a:t>[</a:t>
                </a:r>
                <a:r>
                  <a:rPr lang="en-US" i="1" dirty="0" smtClean="0">
                    <a:solidFill>
                      <a:schemeClr val="bg2">
                        <a:lumMod val="50000"/>
                      </a:schemeClr>
                    </a:solidFill>
                  </a:rPr>
                  <a:t>D.-</a:t>
                </a:r>
                <a:r>
                  <a:rPr lang="en-US" i="1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Peikert</a:t>
                </a:r>
                <a:r>
                  <a:rPr lang="en-US" i="1" dirty="0" smtClean="0">
                    <a:solidFill>
                      <a:schemeClr val="bg2">
                        <a:lumMod val="50000"/>
                      </a:schemeClr>
                    </a:solidFill>
                  </a:rPr>
                  <a:t>-</a:t>
                </a:r>
                <a:r>
                  <a:rPr lang="en-US" i="1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Vempala</a:t>
                </a:r>
                <a:r>
                  <a:rPr lang="en-US" i="1" dirty="0" smtClean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i="1" dirty="0">
                    <a:solidFill>
                      <a:schemeClr val="bg2">
                        <a:lumMod val="50000"/>
                      </a:schemeClr>
                    </a:solidFill>
                  </a:rPr>
                  <a:t>11, D. </a:t>
                </a:r>
                <a:r>
                  <a:rPr lang="en-US" i="1" dirty="0" err="1">
                    <a:solidFill>
                      <a:schemeClr val="bg2">
                        <a:lumMod val="50000"/>
                      </a:schemeClr>
                    </a:solidFill>
                  </a:rPr>
                  <a:t>Vempala</a:t>
                </a:r>
                <a:r>
                  <a:rPr lang="en-US" i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i="1" dirty="0" smtClean="0">
                    <a:solidFill>
                      <a:schemeClr val="bg2">
                        <a:lumMod val="50000"/>
                      </a:schemeClr>
                    </a:solidFill>
                  </a:rPr>
                  <a:t>12, D. 12]</a:t>
                </a:r>
                <a:r>
                  <a:rPr lang="en-US" sz="2800" i="1" dirty="0" smtClean="0">
                    <a:solidFill>
                      <a:srgbClr val="7030A0"/>
                    </a:solidFill>
                  </a:rPr>
                  <a:t>:</a:t>
                </a:r>
                <a:r>
                  <a:rPr lang="en-US" sz="2800" i="1" dirty="0" smtClean="0">
                    <a:solidFill>
                      <a:srgbClr val="990099"/>
                    </a:solidFill>
                  </a:rPr>
                  <a:t> </a:t>
                </a:r>
                <a:endParaRPr lang="en-US" sz="2800" i="1" dirty="0">
                  <a:solidFill>
                    <a:srgbClr val="990099"/>
                  </a:solidFill>
                </a:endParaRPr>
              </a:p>
              <a:p>
                <a:pPr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computes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in deterministic </a:t>
                </a:r>
              </a:p>
              <a:p>
                <a:pPr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time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poly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space, </a:t>
                </a:r>
              </a:p>
              <a:p>
                <a:pPr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𝜖</m:t>
                                </m:r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p>
                            </m:sSup>
                          </m:sub>
                        </m:sSub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𝐾</m:t>
                            </m:r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)∩</m:t>
                            </m:r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pPr algn="ctr" eaLnBrk="1" hangingPunct="1">
                  <a:buFontTx/>
                  <a:buNone/>
                </a:pPr>
                <a:endParaRPr lang="en-US" sz="2800" dirty="0">
                  <a:solidFill>
                    <a:schemeClr val="tx1"/>
                  </a:solidFill>
                  <a:latin typeface="+mn-lt"/>
                </a:endParaRPr>
              </a:p>
              <a:p>
                <a:pPr eaLnBrk="1" hangingPunct="1">
                  <a:buFontTx/>
                  <a:buNone/>
                </a:pP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2925" y="1219200"/>
                <a:ext cx="8229600" cy="2124075"/>
              </a:xfrm>
              <a:blipFill rotWithShape="1">
                <a:blip r:embed="rId2"/>
                <a:stretch>
                  <a:fillRect l="-1481" t="-2586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5725" y="4333783"/>
                <a:ext cx="8962262" cy="552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If there exists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 smtClean="0"/>
                  <a:t> time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poly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/>
                  <a:t> 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 CVP solver.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" y="4333783"/>
                <a:ext cx="8962262" cy="552267"/>
              </a:xfrm>
              <a:prstGeom prst="rect">
                <a:avLst/>
              </a:prstGeom>
              <a:blipFill rotWithShape="1">
                <a:blip r:embed="rId3"/>
                <a:stretch>
                  <a:fillRect l="-1361" t="-4396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634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0121" y="297682"/>
            <a:ext cx="8888819" cy="6220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Lattice Point Enumerator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587" y="4409492"/>
            <a:ext cx="90348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Builds </a:t>
            </a:r>
            <a:r>
              <a:rPr lang="en-US" sz="2800" dirty="0"/>
              <a:t>upon enumeration techniques of </a:t>
            </a:r>
            <a:br>
              <a:rPr lang="en-US" sz="2800" dirty="0"/>
            </a:b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[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Micciancio-Voulgaris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10]</a:t>
            </a:r>
            <a:r>
              <a:rPr lang="en-US" sz="2800" dirty="0"/>
              <a:t> for Ellipsoids +</a:t>
            </a:r>
          </a:p>
          <a:p>
            <a:pPr algn="ctr"/>
            <a:r>
              <a:rPr lang="en-US" sz="2800" dirty="0"/>
              <a:t>Ellipsoid covering technique </a:t>
            </a:r>
            <a:r>
              <a:rPr lang="en-US" sz="2800" dirty="0" smtClean="0"/>
              <a:t>using </a:t>
            </a:r>
            <a:r>
              <a:rPr lang="en-US" sz="2800" dirty="0"/>
              <a:t>M-ellipsoids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[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Milman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86]</a:t>
            </a:r>
            <a:r>
              <a:rPr lang="en-US" sz="2800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42925" y="1219201"/>
                <a:ext cx="8229600" cy="2200894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sz="2800" i="1" dirty="0">
                    <a:solidFill>
                      <a:srgbClr val="990099"/>
                    </a:solidFill>
                  </a:rPr>
                  <a:t>Theorem </a:t>
                </a:r>
                <a:r>
                  <a:rPr lang="en-US" i="1" dirty="0">
                    <a:solidFill>
                      <a:schemeClr val="bg2">
                        <a:lumMod val="50000"/>
                      </a:schemeClr>
                    </a:solidFill>
                  </a:rPr>
                  <a:t>[</a:t>
                </a:r>
                <a:r>
                  <a:rPr lang="en-US" i="1" dirty="0" smtClean="0">
                    <a:solidFill>
                      <a:schemeClr val="bg2">
                        <a:lumMod val="50000"/>
                      </a:schemeClr>
                    </a:solidFill>
                  </a:rPr>
                  <a:t>D.-</a:t>
                </a:r>
                <a:r>
                  <a:rPr lang="en-US" i="1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Peikert</a:t>
                </a:r>
                <a:r>
                  <a:rPr lang="en-US" i="1" dirty="0" smtClean="0">
                    <a:solidFill>
                      <a:schemeClr val="bg2">
                        <a:lumMod val="50000"/>
                      </a:schemeClr>
                    </a:solidFill>
                  </a:rPr>
                  <a:t>-</a:t>
                </a:r>
                <a:r>
                  <a:rPr lang="en-US" i="1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Vempala</a:t>
                </a:r>
                <a:r>
                  <a:rPr lang="en-US" i="1" dirty="0" smtClean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i="1" dirty="0">
                    <a:solidFill>
                      <a:schemeClr val="bg2">
                        <a:lumMod val="50000"/>
                      </a:schemeClr>
                    </a:solidFill>
                  </a:rPr>
                  <a:t>11, D. </a:t>
                </a:r>
                <a:r>
                  <a:rPr lang="en-US" i="1" dirty="0" err="1">
                    <a:solidFill>
                      <a:schemeClr val="bg2">
                        <a:lumMod val="50000"/>
                      </a:schemeClr>
                    </a:solidFill>
                  </a:rPr>
                  <a:t>Vempala</a:t>
                </a:r>
                <a:r>
                  <a:rPr lang="en-US" i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i="1" dirty="0" smtClean="0">
                    <a:solidFill>
                      <a:schemeClr val="bg2">
                        <a:lumMod val="50000"/>
                      </a:schemeClr>
                    </a:solidFill>
                  </a:rPr>
                  <a:t>12, D. 12]</a:t>
                </a:r>
                <a:r>
                  <a:rPr lang="en-US" sz="2800" i="1" dirty="0" smtClean="0">
                    <a:solidFill>
                      <a:srgbClr val="7030A0"/>
                    </a:solidFill>
                  </a:rPr>
                  <a:t>:</a:t>
                </a:r>
                <a:r>
                  <a:rPr lang="en-US" sz="2800" i="1" dirty="0" smtClean="0">
                    <a:solidFill>
                      <a:srgbClr val="990099"/>
                    </a:solidFill>
                  </a:rPr>
                  <a:t> </a:t>
                </a:r>
              </a:p>
              <a:p>
                <a:pPr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computes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in deterministic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time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space, </a:t>
                </a:r>
              </a:p>
              <a:p>
                <a:pPr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𝜖</m:t>
                                </m:r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p>
                            </m:sSup>
                          </m:sub>
                        </m:sSub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𝐾</m:t>
                            </m:r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)∩</m:t>
                            </m:r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2925" y="1219201"/>
                <a:ext cx="8229600" cy="2200894"/>
              </a:xfrm>
              <a:blipFill rotWithShape="1">
                <a:blip r:embed="rId3"/>
                <a:stretch>
                  <a:fillRect l="-1481" t="-2493" b="-2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338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ChangeAspect="1"/>
          </p:cNvSpPr>
          <p:nvPr/>
        </p:nvSpPr>
        <p:spPr>
          <a:xfrm rot="8322814">
            <a:off x="1369097" y="2413276"/>
            <a:ext cx="3280755" cy="2263639"/>
          </a:xfrm>
          <a:custGeom>
            <a:avLst/>
            <a:gdLst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1001485 w 2013857"/>
              <a:gd name="connsiteY5" fmla="*/ 76200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63224 w 2013857"/>
              <a:gd name="connsiteY5" fmla="*/ 85173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19334 w 2013857"/>
              <a:gd name="connsiteY5" fmla="*/ 3173 h 1175658"/>
              <a:gd name="connsiteX6" fmla="*/ 0 w 2013857"/>
              <a:gd name="connsiteY6" fmla="*/ 0 h 1175658"/>
              <a:gd name="connsiteX0" fmla="*/ 0 w 2122593"/>
              <a:gd name="connsiteY0" fmla="*/ 104161 h 1172485"/>
              <a:gd name="connsiteX1" fmla="*/ 348221 w 2122593"/>
              <a:gd name="connsiteY1" fmla="*/ 737056 h 1172485"/>
              <a:gd name="connsiteX2" fmla="*/ 1197307 w 2122593"/>
              <a:gd name="connsiteY2" fmla="*/ 1172485 h 1172485"/>
              <a:gd name="connsiteX3" fmla="*/ 2122593 w 2122593"/>
              <a:gd name="connsiteY3" fmla="*/ 1139827 h 1172485"/>
              <a:gd name="connsiteX4" fmla="*/ 1806907 w 2122593"/>
              <a:gd name="connsiteY4" fmla="*/ 454027 h 1172485"/>
              <a:gd name="connsiteX5" fmla="*/ 928070 w 2122593"/>
              <a:gd name="connsiteY5" fmla="*/ 0 h 1172485"/>
              <a:gd name="connsiteX6" fmla="*/ 0 w 2122593"/>
              <a:gd name="connsiteY6" fmla="*/ 104161 h 117248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75979 w 2091665"/>
              <a:gd name="connsiteY4" fmla="*/ 467577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4302 w 2091665"/>
              <a:gd name="connsiteY1" fmla="*/ 704519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8000 h 1194035"/>
              <a:gd name="connsiteX1" fmla="*/ 314302 w 2091665"/>
              <a:gd name="connsiteY1" fmla="*/ 712519 h 1194035"/>
              <a:gd name="connsiteX2" fmla="*/ 1166379 w 2091665"/>
              <a:gd name="connsiteY2" fmla="*/ 1194035 h 1194035"/>
              <a:gd name="connsiteX3" fmla="*/ 2091665 w 2091665"/>
              <a:gd name="connsiteY3" fmla="*/ 1161377 h 1194035"/>
              <a:gd name="connsiteX4" fmla="*/ 1715526 w 2091665"/>
              <a:gd name="connsiteY4" fmla="*/ 494928 h 1194035"/>
              <a:gd name="connsiteX5" fmla="*/ 872603 w 2091665"/>
              <a:gd name="connsiteY5" fmla="*/ 0 h 1194035"/>
              <a:gd name="connsiteX6" fmla="*/ 0 w 2091665"/>
              <a:gd name="connsiteY6" fmla="*/ 8000 h 1194035"/>
              <a:gd name="connsiteX0" fmla="*/ 0 w 2156106"/>
              <a:gd name="connsiteY0" fmla="*/ 0 h 1228133"/>
              <a:gd name="connsiteX1" fmla="*/ 378743 w 2156106"/>
              <a:gd name="connsiteY1" fmla="*/ 746617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  <a:gd name="connsiteX0" fmla="*/ 0 w 2156106"/>
              <a:gd name="connsiteY0" fmla="*/ 0 h 1228133"/>
              <a:gd name="connsiteX1" fmla="*/ 400291 w 2156106"/>
              <a:gd name="connsiteY1" fmla="*/ 722078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  <a:gd name="connsiteX0" fmla="*/ 0 w 2113020"/>
              <a:gd name="connsiteY0" fmla="*/ 0 h 1369855"/>
              <a:gd name="connsiteX1" fmla="*/ 400291 w 2113020"/>
              <a:gd name="connsiteY1" fmla="*/ 722078 h 1369855"/>
              <a:gd name="connsiteX2" fmla="*/ 1230820 w 2113020"/>
              <a:gd name="connsiteY2" fmla="*/ 1228133 h 1369855"/>
              <a:gd name="connsiteX3" fmla="*/ 2113020 w 2113020"/>
              <a:gd name="connsiteY3" fmla="*/ 1369855 h 1369855"/>
              <a:gd name="connsiteX4" fmla="*/ 1779967 w 2113020"/>
              <a:gd name="connsiteY4" fmla="*/ 529026 h 1369855"/>
              <a:gd name="connsiteX5" fmla="*/ 937044 w 2113020"/>
              <a:gd name="connsiteY5" fmla="*/ 34098 h 1369855"/>
              <a:gd name="connsiteX6" fmla="*/ 0 w 2113020"/>
              <a:gd name="connsiteY6" fmla="*/ 0 h 1369855"/>
              <a:gd name="connsiteX0" fmla="*/ 0 w 1779967"/>
              <a:gd name="connsiteY0" fmla="*/ 0 h 1228133"/>
              <a:gd name="connsiteX1" fmla="*/ 400291 w 1779967"/>
              <a:gd name="connsiteY1" fmla="*/ 722078 h 1228133"/>
              <a:gd name="connsiteX2" fmla="*/ 1230820 w 1779967"/>
              <a:gd name="connsiteY2" fmla="*/ 1228133 h 1228133"/>
              <a:gd name="connsiteX3" fmla="*/ 1779967 w 1779967"/>
              <a:gd name="connsiteY3" fmla="*/ 529026 h 1228133"/>
              <a:gd name="connsiteX4" fmla="*/ 937044 w 1779967"/>
              <a:gd name="connsiteY4" fmla="*/ 34098 h 1228133"/>
              <a:gd name="connsiteX5" fmla="*/ 0 w 1779967"/>
              <a:gd name="connsiteY5" fmla="*/ 0 h 12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9967" h="1228133">
                <a:moveTo>
                  <a:pt x="0" y="0"/>
                </a:moveTo>
                <a:lnTo>
                  <a:pt x="400291" y="722078"/>
                </a:lnTo>
                <a:lnTo>
                  <a:pt x="1230820" y="1228133"/>
                </a:lnTo>
                <a:lnTo>
                  <a:pt x="1779967" y="529026"/>
                </a:lnTo>
                <a:lnTo>
                  <a:pt x="937044" y="340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467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04824" y="1143519"/>
                <a:ext cx="8096251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Convex body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𝐾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dirty="0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 containing origin in its interior.</a:t>
                </a:r>
              </a:p>
              <a:p>
                <a:endParaRPr lang="en-US" sz="2800" i="1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:r>
                  <a:rPr lang="en-US" sz="2800" dirty="0" smtClean="0">
                    <a:solidFill>
                      <a:schemeClr val="tx2"/>
                    </a:solidFill>
                  </a:rPr>
                  <a:t>Gauge Function:</a:t>
                </a:r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 smtClean="0">
                        <a:latin typeface="Cambria Math"/>
                      </a:rPr>
                      <m:t>≝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inf</m:t>
                        </m:r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 {</m:t>
                        </m:r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≥0: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𝑠𝐾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}</m:t>
                        </m:r>
                      </m:e>
                    </m:func>
                  </m:oMath>
                </a14:m>
                <a:endParaRPr lang="en-US" sz="2800" dirty="0" smtClean="0"/>
              </a:p>
              <a:p>
                <a:endParaRPr lang="en-US" sz="2800" b="0" dirty="0" smtClean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4" y="1143519"/>
                <a:ext cx="8096251" cy="1815882"/>
              </a:xfrm>
              <a:prstGeom prst="rect">
                <a:avLst/>
              </a:prstGeom>
              <a:blipFill rotWithShape="1">
                <a:blip r:embed="rId2"/>
                <a:stretch>
                  <a:fillRect l="-1581" t="-3030" r="-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 rot="8322814">
            <a:off x="2000337" y="3045243"/>
            <a:ext cx="1779967" cy="1228133"/>
          </a:xfrm>
          <a:custGeom>
            <a:avLst/>
            <a:gdLst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1001485 w 2013857"/>
              <a:gd name="connsiteY5" fmla="*/ 76200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63224 w 2013857"/>
              <a:gd name="connsiteY5" fmla="*/ 85173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19334 w 2013857"/>
              <a:gd name="connsiteY5" fmla="*/ 3173 h 1175658"/>
              <a:gd name="connsiteX6" fmla="*/ 0 w 2013857"/>
              <a:gd name="connsiteY6" fmla="*/ 0 h 1175658"/>
              <a:gd name="connsiteX0" fmla="*/ 0 w 2122593"/>
              <a:gd name="connsiteY0" fmla="*/ 104161 h 1172485"/>
              <a:gd name="connsiteX1" fmla="*/ 348221 w 2122593"/>
              <a:gd name="connsiteY1" fmla="*/ 737056 h 1172485"/>
              <a:gd name="connsiteX2" fmla="*/ 1197307 w 2122593"/>
              <a:gd name="connsiteY2" fmla="*/ 1172485 h 1172485"/>
              <a:gd name="connsiteX3" fmla="*/ 2122593 w 2122593"/>
              <a:gd name="connsiteY3" fmla="*/ 1139827 h 1172485"/>
              <a:gd name="connsiteX4" fmla="*/ 1806907 w 2122593"/>
              <a:gd name="connsiteY4" fmla="*/ 454027 h 1172485"/>
              <a:gd name="connsiteX5" fmla="*/ 928070 w 2122593"/>
              <a:gd name="connsiteY5" fmla="*/ 0 h 1172485"/>
              <a:gd name="connsiteX6" fmla="*/ 0 w 2122593"/>
              <a:gd name="connsiteY6" fmla="*/ 104161 h 117248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75979 w 2091665"/>
              <a:gd name="connsiteY4" fmla="*/ 467577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4302 w 2091665"/>
              <a:gd name="connsiteY1" fmla="*/ 704519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8000 h 1194035"/>
              <a:gd name="connsiteX1" fmla="*/ 314302 w 2091665"/>
              <a:gd name="connsiteY1" fmla="*/ 712519 h 1194035"/>
              <a:gd name="connsiteX2" fmla="*/ 1166379 w 2091665"/>
              <a:gd name="connsiteY2" fmla="*/ 1194035 h 1194035"/>
              <a:gd name="connsiteX3" fmla="*/ 2091665 w 2091665"/>
              <a:gd name="connsiteY3" fmla="*/ 1161377 h 1194035"/>
              <a:gd name="connsiteX4" fmla="*/ 1715526 w 2091665"/>
              <a:gd name="connsiteY4" fmla="*/ 494928 h 1194035"/>
              <a:gd name="connsiteX5" fmla="*/ 872603 w 2091665"/>
              <a:gd name="connsiteY5" fmla="*/ 0 h 1194035"/>
              <a:gd name="connsiteX6" fmla="*/ 0 w 2091665"/>
              <a:gd name="connsiteY6" fmla="*/ 8000 h 1194035"/>
              <a:gd name="connsiteX0" fmla="*/ 0 w 2156106"/>
              <a:gd name="connsiteY0" fmla="*/ 0 h 1228133"/>
              <a:gd name="connsiteX1" fmla="*/ 378743 w 2156106"/>
              <a:gd name="connsiteY1" fmla="*/ 746617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  <a:gd name="connsiteX0" fmla="*/ 0 w 2156106"/>
              <a:gd name="connsiteY0" fmla="*/ 0 h 1228133"/>
              <a:gd name="connsiteX1" fmla="*/ 400291 w 2156106"/>
              <a:gd name="connsiteY1" fmla="*/ 722078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  <a:gd name="connsiteX0" fmla="*/ 0 w 1779967"/>
              <a:gd name="connsiteY0" fmla="*/ 0 h 1228133"/>
              <a:gd name="connsiteX1" fmla="*/ 400291 w 1779967"/>
              <a:gd name="connsiteY1" fmla="*/ 722078 h 1228133"/>
              <a:gd name="connsiteX2" fmla="*/ 1230820 w 1779967"/>
              <a:gd name="connsiteY2" fmla="*/ 1228133 h 1228133"/>
              <a:gd name="connsiteX3" fmla="*/ 1779967 w 1779967"/>
              <a:gd name="connsiteY3" fmla="*/ 529026 h 1228133"/>
              <a:gd name="connsiteX4" fmla="*/ 937044 w 1779967"/>
              <a:gd name="connsiteY4" fmla="*/ 34098 h 1228133"/>
              <a:gd name="connsiteX5" fmla="*/ 0 w 1779967"/>
              <a:gd name="connsiteY5" fmla="*/ 0 h 12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9967" h="1228133">
                <a:moveTo>
                  <a:pt x="0" y="0"/>
                </a:moveTo>
                <a:lnTo>
                  <a:pt x="400291" y="722078"/>
                </a:lnTo>
                <a:lnTo>
                  <a:pt x="1230820" y="1228133"/>
                </a:lnTo>
                <a:lnTo>
                  <a:pt x="1779967" y="529026"/>
                </a:lnTo>
                <a:lnTo>
                  <a:pt x="937044" y="340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46257" y="2697739"/>
                <a:ext cx="5048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257" y="2697739"/>
                <a:ext cx="504882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>
            <a:spLocks noChangeAspect="1"/>
          </p:cNvSpPr>
          <p:nvPr/>
        </p:nvSpPr>
        <p:spPr>
          <a:xfrm>
            <a:off x="2726143" y="375095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4544081" y="3139044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02471" y="3237018"/>
                <a:ext cx="573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471" y="3237018"/>
                <a:ext cx="57381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49635" y="2913055"/>
                <a:ext cx="7629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𝑠𝐾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35" y="2913055"/>
                <a:ext cx="762966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388"/>
            <a:ext cx="8229600" cy="653143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Norms and Convex Bodies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75891" y="3737515"/>
                <a:ext cx="4219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891" y="3737515"/>
                <a:ext cx="42191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17124" y="5079288"/>
                <a:ext cx="798937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800" dirty="0" smtClean="0"/>
                  <a:t>        </a:t>
                </a:r>
                <a:r>
                  <a:rPr lang="en-US" sz="2800" dirty="0" smtClean="0">
                    <a:solidFill>
                      <a:srgbClr val="990099"/>
                    </a:solidFill>
                  </a:rPr>
                  <a:t>(triangle inequality)</a:t>
                </a:r>
                <a:r>
                  <a:rPr lang="en-US" sz="2800" dirty="0" smtClean="0"/>
                  <a:t>                      </a:t>
                </a:r>
              </a:p>
              <a:p>
                <a:r>
                  <a:rPr lang="en-US" sz="2800" dirty="0" smtClean="0"/>
                  <a:t>2</a:t>
                </a:r>
                <a:r>
                  <a:rPr lang="en-US" sz="2800" dirty="0"/>
                  <a:t>.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𝑡𝑥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𝑡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</a:rPr>
                      <m:t>≥0</m:t>
                    </m:r>
                  </m:oMath>
                </a14:m>
                <a:r>
                  <a:rPr lang="en-US" sz="2800" dirty="0" smtClean="0"/>
                  <a:t>               </a:t>
                </a:r>
                <a:r>
                  <a:rPr lang="en-US" sz="2800" dirty="0" smtClean="0">
                    <a:solidFill>
                      <a:srgbClr val="990099"/>
                    </a:solidFill>
                  </a:rPr>
                  <a:t>(homogeneity)</a:t>
                </a:r>
                <a:endParaRPr lang="en-US" sz="2800" dirty="0">
                  <a:solidFill>
                    <a:srgbClr val="990099"/>
                  </a:solidFill>
                </a:endParaRPr>
              </a:p>
              <a:p>
                <a:r>
                  <a:rPr lang="en-US" sz="2800" dirty="0"/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800" dirty="0"/>
                  <a:t>                      </a:t>
                </a:r>
                <a:r>
                  <a:rPr lang="en-US" sz="2800" dirty="0" smtClean="0"/>
                  <a:t>      </a:t>
                </a:r>
                <a:r>
                  <a:rPr lang="en-US" sz="2800" dirty="0" smtClean="0">
                    <a:solidFill>
                      <a:srgbClr val="990099"/>
                    </a:solidFill>
                  </a:rPr>
                  <a:t>(</a:t>
                </a:r>
                <a:r>
                  <a:rPr lang="en-US" sz="2800" dirty="0">
                    <a:solidFill>
                      <a:srgbClr val="990099"/>
                    </a:solidFill>
                  </a:rPr>
                  <a:t>symmetry)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124" y="5079288"/>
                <a:ext cx="7989370" cy="1384995"/>
              </a:xfrm>
              <a:prstGeom prst="rect">
                <a:avLst/>
              </a:prstGeom>
              <a:blipFill rotWithShape="1">
                <a:blip r:embed="rId7"/>
                <a:stretch>
                  <a:fillRect l="-1526" t="-3965" r="-534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48048" y="3588589"/>
                <a:ext cx="423557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𝐾</m:t>
                      </m:r>
                      <m:r>
                        <a:rPr lang="en-US" sz="2800" b="0" i="1" dirty="0" smtClean="0">
                          <a:latin typeface="Cambria Math"/>
                        </a:rPr>
                        <m:t>={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/>
                        </a:rPr>
                        <m:t> </m:t>
                      </m:r>
                      <m:r>
                        <a:rPr lang="en-US" sz="2800" b="0" i="1" dirty="0" smtClean="0">
                          <a:latin typeface="Cambria Math"/>
                        </a:rPr>
                        <m:t>𝜖</m:t>
                      </m:r>
                      <m:r>
                        <a:rPr lang="en-US" sz="2800" b="0" i="1" dirty="0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ℝ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/>
                        </a:rPr>
                        <m:t>: 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/>
                        </a:rPr>
                        <m:t>≤1}</m:t>
                      </m:r>
                    </m:oMath>
                  </m:oMathPara>
                </a14:m>
                <a:endParaRPr lang="en-US" sz="280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is</a:t>
                </a:r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unit ball</a:t>
                </a:r>
                <a:r>
                  <a:rPr lang="en-US" sz="2800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048" y="3588589"/>
                <a:ext cx="4235570" cy="954107"/>
              </a:xfrm>
              <a:prstGeom prst="rect">
                <a:avLst/>
              </a:prstGeom>
              <a:blipFill rotWithShape="1">
                <a:blip r:embed="rId8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030059" y="6220047"/>
            <a:ext cx="660411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10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val 160"/>
          <p:cNvSpPr>
            <a:spLocks noChangeAspect="1" noChangeArrowheads="1"/>
          </p:cNvSpPr>
          <p:nvPr/>
        </p:nvSpPr>
        <p:spPr bwMode="auto">
          <a:xfrm rot="9003867">
            <a:off x="1200804" y="3262081"/>
            <a:ext cx="7033492" cy="2170764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705193" y="1282305"/>
                <a:ext cx="5500688" cy="502056"/>
              </a:xfrm>
            </p:spPr>
            <p:txBody>
              <a:bodyPr>
                <a:normAutofit lnSpcReduction="10000"/>
              </a:bodyPr>
              <a:lstStyle/>
              <a:p>
                <a:pPr eaLnBrk="1" hangingPunct="1">
                  <a:buFontTx/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</a:rPr>
                  <a:t>Goal:</a:t>
                </a:r>
                <a:r>
                  <a:rPr lang="en-US" sz="2800" dirty="0" smtClean="0">
                    <a:latin typeface="+mn-lt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)∩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sym typeface="Mathematica1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17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05193" y="1282305"/>
                <a:ext cx="5500688" cy="502056"/>
              </a:xfrm>
              <a:blipFill rotWithShape="1">
                <a:blip r:embed="rId3"/>
                <a:stretch>
                  <a:fillRect l="-2328" t="-19277" b="-28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750" name="Group 247"/>
          <p:cNvGrpSpPr>
            <a:grpSpLocks/>
          </p:cNvGrpSpPr>
          <p:nvPr/>
        </p:nvGrpSpPr>
        <p:grpSpPr bwMode="auto">
          <a:xfrm>
            <a:off x="1784350" y="2460625"/>
            <a:ext cx="5575300" cy="3757613"/>
            <a:chOff x="944" y="1622"/>
            <a:chExt cx="3512" cy="2367"/>
          </a:xfrm>
        </p:grpSpPr>
        <p:sp>
          <p:nvSpPr>
            <p:cNvPr id="31753" name="Oval 248"/>
            <p:cNvSpPr>
              <a:spLocks noChangeAspect="1" noChangeArrowheads="1"/>
            </p:cNvSpPr>
            <p:nvPr/>
          </p:nvSpPr>
          <p:spPr bwMode="auto">
            <a:xfrm>
              <a:off x="2676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4" name="Oval 249"/>
            <p:cNvSpPr>
              <a:spLocks noChangeAspect="1" noChangeArrowheads="1"/>
            </p:cNvSpPr>
            <p:nvPr/>
          </p:nvSpPr>
          <p:spPr bwMode="auto">
            <a:xfrm>
              <a:off x="2672" y="278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5" name="Oval 250"/>
            <p:cNvSpPr>
              <a:spLocks noChangeAspect="1" noChangeArrowheads="1"/>
            </p:cNvSpPr>
            <p:nvPr/>
          </p:nvSpPr>
          <p:spPr bwMode="auto">
            <a:xfrm>
              <a:off x="2676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56" name="Oval 251"/>
            <p:cNvSpPr>
              <a:spLocks noChangeAspect="1" noChangeArrowheads="1"/>
            </p:cNvSpPr>
            <p:nvPr/>
          </p:nvSpPr>
          <p:spPr bwMode="auto">
            <a:xfrm>
              <a:off x="2672" y="393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7" name="Oval 252"/>
            <p:cNvSpPr>
              <a:spLocks noChangeAspect="1" noChangeArrowheads="1"/>
            </p:cNvSpPr>
            <p:nvPr/>
          </p:nvSpPr>
          <p:spPr bwMode="auto">
            <a:xfrm>
              <a:off x="3252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8" name="Oval 253"/>
            <p:cNvSpPr>
              <a:spLocks noChangeAspect="1" noChangeArrowheads="1"/>
            </p:cNvSpPr>
            <p:nvPr/>
          </p:nvSpPr>
          <p:spPr bwMode="auto">
            <a:xfrm>
              <a:off x="3248" y="278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9" name="Oval 254"/>
            <p:cNvSpPr>
              <a:spLocks noChangeAspect="1" noChangeArrowheads="1"/>
            </p:cNvSpPr>
            <p:nvPr/>
          </p:nvSpPr>
          <p:spPr bwMode="auto">
            <a:xfrm>
              <a:off x="3252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60" name="Oval 255"/>
            <p:cNvSpPr>
              <a:spLocks noChangeAspect="1" noChangeArrowheads="1"/>
            </p:cNvSpPr>
            <p:nvPr/>
          </p:nvSpPr>
          <p:spPr bwMode="auto">
            <a:xfrm>
              <a:off x="3248" y="393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1" name="Oval 256"/>
            <p:cNvSpPr>
              <a:spLocks noChangeAspect="1" noChangeArrowheads="1"/>
            </p:cNvSpPr>
            <p:nvPr/>
          </p:nvSpPr>
          <p:spPr bwMode="auto">
            <a:xfrm>
              <a:off x="3828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2" name="Oval 257"/>
            <p:cNvSpPr>
              <a:spLocks noChangeAspect="1" noChangeArrowheads="1"/>
            </p:cNvSpPr>
            <p:nvPr/>
          </p:nvSpPr>
          <p:spPr bwMode="auto">
            <a:xfrm>
              <a:off x="3824" y="279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3" name="Oval 258"/>
            <p:cNvSpPr>
              <a:spLocks noChangeAspect="1" noChangeArrowheads="1"/>
            </p:cNvSpPr>
            <p:nvPr/>
          </p:nvSpPr>
          <p:spPr bwMode="auto">
            <a:xfrm>
              <a:off x="3828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64" name="Oval 259"/>
            <p:cNvSpPr>
              <a:spLocks noChangeAspect="1" noChangeArrowheads="1"/>
            </p:cNvSpPr>
            <p:nvPr/>
          </p:nvSpPr>
          <p:spPr bwMode="auto">
            <a:xfrm>
              <a:off x="3824" y="394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5" name="Oval 260"/>
            <p:cNvSpPr>
              <a:spLocks noChangeAspect="1" noChangeArrowheads="1"/>
            </p:cNvSpPr>
            <p:nvPr/>
          </p:nvSpPr>
          <p:spPr bwMode="auto">
            <a:xfrm>
              <a:off x="4404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6" name="Oval 261"/>
            <p:cNvSpPr>
              <a:spLocks noChangeAspect="1" noChangeArrowheads="1"/>
            </p:cNvSpPr>
            <p:nvPr/>
          </p:nvSpPr>
          <p:spPr bwMode="auto">
            <a:xfrm>
              <a:off x="4400" y="279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7" name="Oval 262"/>
            <p:cNvSpPr>
              <a:spLocks noChangeAspect="1" noChangeArrowheads="1"/>
            </p:cNvSpPr>
            <p:nvPr/>
          </p:nvSpPr>
          <p:spPr bwMode="auto">
            <a:xfrm>
              <a:off x="4404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68" name="Oval 263"/>
            <p:cNvSpPr>
              <a:spLocks noChangeAspect="1" noChangeArrowheads="1"/>
            </p:cNvSpPr>
            <p:nvPr/>
          </p:nvSpPr>
          <p:spPr bwMode="auto">
            <a:xfrm>
              <a:off x="4400" y="394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9" name="Oval 264"/>
            <p:cNvSpPr>
              <a:spLocks noChangeAspect="1" noChangeArrowheads="1"/>
            </p:cNvSpPr>
            <p:nvPr/>
          </p:nvSpPr>
          <p:spPr bwMode="auto">
            <a:xfrm>
              <a:off x="948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0" name="Oval 265"/>
            <p:cNvSpPr>
              <a:spLocks noChangeAspect="1" noChangeArrowheads="1"/>
            </p:cNvSpPr>
            <p:nvPr/>
          </p:nvSpPr>
          <p:spPr bwMode="auto">
            <a:xfrm>
              <a:off x="944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1" name="Oval 266"/>
            <p:cNvSpPr>
              <a:spLocks noChangeAspect="1" noChangeArrowheads="1"/>
            </p:cNvSpPr>
            <p:nvPr/>
          </p:nvSpPr>
          <p:spPr bwMode="auto">
            <a:xfrm>
              <a:off x="948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72" name="Oval 267"/>
            <p:cNvSpPr>
              <a:spLocks noChangeAspect="1" noChangeArrowheads="1"/>
            </p:cNvSpPr>
            <p:nvPr/>
          </p:nvSpPr>
          <p:spPr bwMode="auto">
            <a:xfrm>
              <a:off x="944" y="392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3" name="Oval 268"/>
            <p:cNvSpPr>
              <a:spLocks noChangeAspect="1" noChangeArrowheads="1"/>
            </p:cNvSpPr>
            <p:nvPr/>
          </p:nvSpPr>
          <p:spPr bwMode="auto">
            <a:xfrm>
              <a:off x="1524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4" name="Oval 269"/>
            <p:cNvSpPr>
              <a:spLocks noChangeAspect="1" noChangeArrowheads="1"/>
            </p:cNvSpPr>
            <p:nvPr/>
          </p:nvSpPr>
          <p:spPr bwMode="auto">
            <a:xfrm>
              <a:off x="1520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5" name="Oval 270"/>
            <p:cNvSpPr>
              <a:spLocks noChangeAspect="1" noChangeArrowheads="1"/>
            </p:cNvSpPr>
            <p:nvPr/>
          </p:nvSpPr>
          <p:spPr bwMode="auto">
            <a:xfrm>
              <a:off x="1524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76" name="Oval 271"/>
            <p:cNvSpPr>
              <a:spLocks noChangeAspect="1" noChangeArrowheads="1"/>
            </p:cNvSpPr>
            <p:nvPr/>
          </p:nvSpPr>
          <p:spPr bwMode="auto">
            <a:xfrm>
              <a:off x="1520" y="392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7" name="Oval 272"/>
            <p:cNvSpPr>
              <a:spLocks noChangeAspect="1" noChangeArrowheads="1"/>
            </p:cNvSpPr>
            <p:nvPr/>
          </p:nvSpPr>
          <p:spPr bwMode="auto">
            <a:xfrm>
              <a:off x="2100" y="335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8" name="Oval 273"/>
            <p:cNvSpPr>
              <a:spLocks noChangeAspect="1" noChangeArrowheads="1"/>
            </p:cNvSpPr>
            <p:nvPr/>
          </p:nvSpPr>
          <p:spPr bwMode="auto">
            <a:xfrm>
              <a:off x="2096" y="278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9" name="Oval 274"/>
            <p:cNvSpPr>
              <a:spLocks noChangeAspect="1" noChangeArrowheads="1"/>
            </p:cNvSpPr>
            <p:nvPr/>
          </p:nvSpPr>
          <p:spPr bwMode="auto">
            <a:xfrm>
              <a:off x="2100" y="220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0" name="Oval 275"/>
            <p:cNvSpPr>
              <a:spLocks noChangeAspect="1" noChangeArrowheads="1"/>
            </p:cNvSpPr>
            <p:nvPr/>
          </p:nvSpPr>
          <p:spPr bwMode="auto">
            <a:xfrm>
              <a:off x="2096" y="393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1" name="Oval 276"/>
            <p:cNvSpPr>
              <a:spLocks noChangeAspect="1" noChangeArrowheads="1"/>
            </p:cNvSpPr>
            <p:nvPr/>
          </p:nvSpPr>
          <p:spPr bwMode="auto">
            <a:xfrm>
              <a:off x="2680" y="1630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2" name="Oval 277"/>
            <p:cNvSpPr>
              <a:spLocks noChangeAspect="1" noChangeArrowheads="1"/>
            </p:cNvSpPr>
            <p:nvPr/>
          </p:nvSpPr>
          <p:spPr bwMode="auto">
            <a:xfrm>
              <a:off x="3256" y="1630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3" name="Oval 278"/>
            <p:cNvSpPr>
              <a:spLocks noChangeAspect="1" noChangeArrowheads="1"/>
            </p:cNvSpPr>
            <p:nvPr/>
          </p:nvSpPr>
          <p:spPr bwMode="auto">
            <a:xfrm>
              <a:off x="3832" y="1634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4" name="Oval 279"/>
            <p:cNvSpPr>
              <a:spLocks noChangeAspect="1" noChangeArrowheads="1"/>
            </p:cNvSpPr>
            <p:nvPr/>
          </p:nvSpPr>
          <p:spPr bwMode="auto">
            <a:xfrm>
              <a:off x="4408" y="1634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5" name="Oval 280"/>
            <p:cNvSpPr>
              <a:spLocks noChangeAspect="1" noChangeArrowheads="1"/>
            </p:cNvSpPr>
            <p:nvPr/>
          </p:nvSpPr>
          <p:spPr bwMode="auto">
            <a:xfrm>
              <a:off x="952" y="1622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6" name="Oval 281"/>
            <p:cNvSpPr>
              <a:spLocks noChangeAspect="1" noChangeArrowheads="1"/>
            </p:cNvSpPr>
            <p:nvPr/>
          </p:nvSpPr>
          <p:spPr bwMode="auto">
            <a:xfrm>
              <a:off x="1528" y="1622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7" name="Oval 282"/>
            <p:cNvSpPr>
              <a:spLocks noChangeAspect="1" noChangeArrowheads="1"/>
            </p:cNvSpPr>
            <p:nvPr/>
          </p:nvSpPr>
          <p:spPr bwMode="auto">
            <a:xfrm>
              <a:off x="2104" y="1626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752" name="Text Box 311"/>
              <p:cNvSpPr txBox="1">
                <a:spLocks noChangeArrowheads="1"/>
              </p:cNvSpPr>
              <p:nvPr/>
            </p:nvSpPr>
            <p:spPr bwMode="auto">
              <a:xfrm>
                <a:off x="6659563" y="5462588"/>
                <a:ext cx="4318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752" name="Text Box 3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9563" y="5462588"/>
                <a:ext cx="431800" cy="5794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2"/>
          <p:cNvSpPr txBox="1">
            <a:spLocks noChangeArrowheads="1"/>
          </p:cNvSpPr>
          <p:nvPr/>
        </p:nvSpPr>
        <p:spPr>
          <a:xfrm>
            <a:off x="457200" y="207995"/>
            <a:ext cx="8229600" cy="7048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Ellipsoid Enumeration</a:t>
            </a:r>
          </a:p>
        </p:txBody>
      </p:sp>
      <p:sp>
        <p:nvSpPr>
          <p:cNvPr id="69" name="Oval 280"/>
          <p:cNvSpPr>
            <a:spLocks noChangeAspect="1" noChangeArrowheads="1"/>
          </p:cNvSpPr>
          <p:nvPr/>
        </p:nvSpPr>
        <p:spPr bwMode="auto">
          <a:xfrm>
            <a:off x="4719794" y="4423058"/>
            <a:ext cx="76200" cy="76200"/>
          </a:xfrm>
          <a:prstGeom prst="ellipse">
            <a:avLst/>
          </a:prstGeom>
          <a:solidFill>
            <a:srgbClr val="0000CC"/>
          </a:solidFill>
          <a:ln w="19050">
            <a:solidFill>
              <a:srgbClr val="0000CC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Box 166"/>
              <p:cNvSpPr txBox="1">
                <a:spLocks noChangeArrowheads="1"/>
              </p:cNvSpPr>
              <p:nvPr/>
            </p:nvSpPr>
            <p:spPr bwMode="auto">
              <a:xfrm>
                <a:off x="4719794" y="4300538"/>
                <a:ext cx="528926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70" name="Text 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9794" y="4300538"/>
                <a:ext cx="528926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166"/>
              <p:cNvSpPr txBox="1">
                <a:spLocks noChangeArrowheads="1"/>
              </p:cNvSpPr>
              <p:nvPr/>
            </p:nvSpPr>
            <p:spPr bwMode="auto">
              <a:xfrm>
                <a:off x="4561367" y="5576462"/>
                <a:ext cx="91525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sz="3200" dirty="0">
                    <a:latin typeface="Cambria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𝑥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Text 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1367" y="5576462"/>
                <a:ext cx="915251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3542" b="-3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665471" y="817186"/>
            <a:ext cx="3460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[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Micciancio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Voulgaris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`10]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3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val 160"/>
          <p:cNvSpPr>
            <a:spLocks noChangeAspect="1" noChangeArrowheads="1"/>
          </p:cNvSpPr>
          <p:nvPr/>
        </p:nvSpPr>
        <p:spPr bwMode="auto">
          <a:xfrm rot="9003867">
            <a:off x="1200804" y="3262081"/>
            <a:ext cx="7033492" cy="2170764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732488" y="1282305"/>
                <a:ext cx="7044625" cy="502056"/>
              </a:xfrm>
            </p:spPr>
            <p:txBody>
              <a:bodyPr>
                <a:normAutofit lnSpcReduction="10000"/>
              </a:bodyPr>
              <a:lstStyle/>
              <a:p>
                <a:pPr eaLnBrk="1" hangingPunct="1">
                  <a:buFontTx/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</a:rPr>
                  <a:t>Alg: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Find closest vector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sym typeface="Mathematica1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17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32488" y="1282305"/>
                <a:ext cx="7044625" cy="502056"/>
              </a:xfrm>
              <a:blipFill rotWithShape="1">
                <a:blip r:embed="rId2"/>
                <a:stretch>
                  <a:fillRect l="-1730" t="-19277" b="-28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750" name="Group 247"/>
          <p:cNvGrpSpPr>
            <a:grpSpLocks/>
          </p:cNvGrpSpPr>
          <p:nvPr/>
        </p:nvGrpSpPr>
        <p:grpSpPr bwMode="auto">
          <a:xfrm>
            <a:off x="1784350" y="2460625"/>
            <a:ext cx="5575300" cy="3757613"/>
            <a:chOff x="944" y="1622"/>
            <a:chExt cx="3512" cy="2367"/>
          </a:xfrm>
        </p:grpSpPr>
        <p:sp>
          <p:nvSpPr>
            <p:cNvPr id="31753" name="Oval 248"/>
            <p:cNvSpPr>
              <a:spLocks noChangeAspect="1" noChangeArrowheads="1"/>
            </p:cNvSpPr>
            <p:nvPr/>
          </p:nvSpPr>
          <p:spPr bwMode="auto">
            <a:xfrm>
              <a:off x="2676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4" name="Oval 249"/>
            <p:cNvSpPr>
              <a:spLocks noChangeAspect="1" noChangeArrowheads="1"/>
            </p:cNvSpPr>
            <p:nvPr/>
          </p:nvSpPr>
          <p:spPr bwMode="auto">
            <a:xfrm>
              <a:off x="2672" y="2789"/>
              <a:ext cx="48" cy="4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5" name="Oval 250"/>
            <p:cNvSpPr>
              <a:spLocks noChangeAspect="1" noChangeArrowheads="1"/>
            </p:cNvSpPr>
            <p:nvPr/>
          </p:nvSpPr>
          <p:spPr bwMode="auto">
            <a:xfrm>
              <a:off x="2676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56" name="Oval 251"/>
            <p:cNvSpPr>
              <a:spLocks noChangeAspect="1" noChangeArrowheads="1"/>
            </p:cNvSpPr>
            <p:nvPr/>
          </p:nvSpPr>
          <p:spPr bwMode="auto">
            <a:xfrm>
              <a:off x="2672" y="393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7" name="Oval 252"/>
            <p:cNvSpPr>
              <a:spLocks noChangeAspect="1" noChangeArrowheads="1"/>
            </p:cNvSpPr>
            <p:nvPr/>
          </p:nvSpPr>
          <p:spPr bwMode="auto">
            <a:xfrm>
              <a:off x="3252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8" name="Oval 253"/>
            <p:cNvSpPr>
              <a:spLocks noChangeAspect="1" noChangeArrowheads="1"/>
            </p:cNvSpPr>
            <p:nvPr/>
          </p:nvSpPr>
          <p:spPr bwMode="auto">
            <a:xfrm>
              <a:off x="3248" y="278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9" name="Oval 254"/>
            <p:cNvSpPr>
              <a:spLocks noChangeAspect="1" noChangeArrowheads="1"/>
            </p:cNvSpPr>
            <p:nvPr/>
          </p:nvSpPr>
          <p:spPr bwMode="auto">
            <a:xfrm>
              <a:off x="3252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60" name="Oval 255"/>
            <p:cNvSpPr>
              <a:spLocks noChangeAspect="1" noChangeArrowheads="1"/>
            </p:cNvSpPr>
            <p:nvPr/>
          </p:nvSpPr>
          <p:spPr bwMode="auto">
            <a:xfrm>
              <a:off x="3248" y="393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1" name="Oval 256"/>
            <p:cNvSpPr>
              <a:spLocks noChangeAspect="1" noChangeArrowheads="1"/>
            </p:cNvSpPr>
            <p:nvPr/>
          </p:nvSpPr>
          <p:spPr bwMode="auto">
            <a:xfrm>
              <a:off x="3828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2" name="Oval 257"/>
            <p:cNvSpPr>
              <a:spLocks noChangeAspect="1" noChangeArrowheads="1"/>
            </p:cNvSpPr>
            <p:nvPr/>
          </p:nvSpPr>
          <p:spPr bwMode="auto">
            <a:xfrm>
              <a:off x="3824" y="279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3" name="Oval 258"/>
            <p:cNvSpPr>
              <a:spLocks noChangeAspect="1" noChangeArrowheads="1"/>
            </p:cNvSpPr>
            <p:nvPr/>
          </p:nvSpPr>
          <p:spPr bwMode="auto">
            <a:xfrm>
              <a:off x="3828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64" name="Oval 259"/>
            <p:cNvSpPr>
              <a:spLocks noChangeAspect="1" noChangeArrowheads="1"/>
            </p:cNvSpPr>
            <p:nvPr/>
          </p:nvSpPr>
          <p:spPr bwMode="auto">
            <a:xfrm>
              <a:off x="3824" y="394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5" name="Oval 260"/>
            <p:cNvSpPr>
              <a:spLocks noChangeAspect="1" noChangeArrowheads="1"/>
            </p:cNvSpPr>
            <p:nvPr/>
          </p:nvSpPr>
          <p:spPr bwMode="auto">
            <a:xfrm>
              <a:off x="4404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6" name="Oval 261"/>
            <p:cNvSpPr>
              <a:spLocks noChangeAspect="1" noChangeArrowheads="1"/>
            </p:cNvSpPr>
            <p:nvPr/>
          </p:nvSpPr>
          <p:spPr bwMode="auto">
            <a:xfrm>
              <a:off x="4400" y="279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7" name="Oval 262"/>
            <p:cNvSpPr>
              <a:spLocks noChangeAspect="1" noChangeArrowheads="1"/>
            </p:cNvSpPr>
            <p:nvPr/>
          </p:nvSpPr>
          <p:spPr bwMode="auto">
            <a:xfrm>
              <a:off x="4404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68" name="Oval 263"/>
            <p:cNvSpPr>
              <a:spLocks noChangeAspect="1" noChangeArrowheads="1"/>
            </p:cNvSpPr>
            <p:nvPr/>
          </p:nvSpPr>
          <p:spPr bwMode="auto">
            <a:xfrm>
              <a:off x="4400" y="394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9" name="Oval 264"/>
            <p:cNvSpPr>
              <a:spLocks noChangeAspect="1" noChangeArrowheads="1"/>
            </p:cNvSpPr>
            <p:nvPr/>
          </p:nvSpPr>
          <p:spPr bwMode="auto">
            <a:xfrm>
              <a:off x="948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0" name="Oval 265"/>
            <p:cNvSpPr>
              <a:spLocks noChangeAspect="1" noChangeArrowheads="1"/>
            </p:cNvSpPr>
            <p:nvPr/>
          </p:nvSpPr>
          <p:spPr bwMode="auto">
            <a:xfrm>
              <a:off x="944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1" name="Oval 266"/>
            <p:cNvSpPr>
              <a:spLocks noChangeAspect="1" noChangeArrowheads="1"/>
            </p:cNvSpPr>
            <p:nvPr/>
          </p:nvSpPr>
          <p:spPr bwMode="auto">
            <a:xfrm>
              <a:off x="948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72" name="Oval 267"/>
            <p:cNvSpPr>
              <a:spLocks noChangeAspect="1" noChangeArrowheads="1"/>
            </p:cNvSpPr>
            <p:nvPr/>
          </p:nvSpPr>
          <p:spPr bwMode="auto">
            <a:xfrm>
              <a:off x="944" y="392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3" name="Oval 268"/>
            <p:cNvSpPr>
              <a:spLocks noChangeAspect="1" noChangeArrowheads="1"/>
            </p:cNvSpPr>
            <p:nvPr/>
          </p:nvSpPr>
          <p:spPr bwMode="auto">
            <a:xfrm>
              <a:off x="1524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4" name="Oval 269"/>
            <p:cNvSpPr>
              <a:spLocks noChangeAspect="1" noChangeArrowheads="1"/>
            </p:cNvSpPr>
            <p:nvPr/>
          </p:nvSpPr>
          <p:spPr bwMode="auto">
            <a:xfrm>
              <a:off x="1520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5" name="Oval 270"/>
            <p:cNvSpPr>
              <a:spLocks noChangeAspect="1" noChangeArrowheads="1"/>
            </p:cNvSpPr>
            <p:nvPr/>
          </p:nvSpPr>
          <p:spPr bwMode="auto">
            <a:xfrm>
              <a:off x="1524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76" name="Oval 271"/>
            <p:cNvSpPr>
              <a:spLocks noChangeAspect="1" noChangeArrowheads="1"/>
            </p:cNvSpPr>
            <p:nvPr/>
          </p:nvSpPr>
          <p:spPr bwMode="auto">
            <a:xfrm>
              <a:off x="1520" y="392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7" name="Oval 272"/>
            <p:cNvSpPr>
              <a:spLocks noChangeAspect="1" noChangeArrowheads="1"/>
            </p:cNvSpPr>
            <p:nvPr/>
          </p:nvSpPr>
          <p:spPr bwMode="auto">
            <a:xfrm>
              <a:off x="2100" y="335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8" name="Oval 273"/>
            <p:cNvSpPr>
              <a:spLocks noChangeAspect="1" noChangeArrowheads="1"/>
            </p:cNvSpPr>
            <p:nvPr/>
          </p:nvSpPr>
          <p:spPr bwMode="auto">
            <a:xfrm>
              <a:off x="2096" y="278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9" name="Oval 274"/>
            <p:cNvSpPr>
              <a:spLocks noChangeAspect="1" noChangeArrowheads="1"/>
            </p:cNvSpPr>
            <p:nvPr/>
          </p:nvSpPr>
          <p:spPr bwMode="auto">
            <a:xfrm>
              <a:off x="2100" y="220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0" name="Oval 275"/>
            <p:cNvSpPr>
              <a:spLocks noChangeAspect="1" noChangeArrowheads="1"/>
            </p:cNvSpPr>
            <p:nvPr/>
          </p:nvSpPr>
          <p:spPr bwMode="auto">
            <a:xfrm>
              <a:off x="2096" y="393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1" name="Oval 276"/>
            <p:cNvSpPr>
              <a:spLocks noChangeAspect="1" noChangeArrowheads="1"/>
            </p:cNvSpPr>
            <p:nvPr/>
          </p:nvSpPr>
          <p:spPr bwMode="auto">
            <a:xfrm>
              <a:off x="2680" y="1630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2" name="Oval 277"/>
            <p:cNvSpPr>
              <a:spLocks noChangeAspect="1" noChangeArrowheads="1"/>
            </p:cNvSpPr>
            <p:nvPr/>
          </p:nvSpPr>
          <p:spPr bwMode="auto">
            <a:xfrm>
              <a:off x="3256" y="1630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3" name="Oval 278"/>
            <p:cNvSpPr>
              <a:spLocks noChangeAspect="1" noChangeArrowheads="1"/>
            </p:cNvSpPr>
            <p:nvPr/>
          </p:nvSpPr>
          <p:spPr bwMode="auto">
            <a:xfrm>
              <a:off x="3832" y="1634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4" name="Oval 279"/>
            <p:cNvSpPr>
              <a:spLocks noChangeAspect="1" noChangeArrowheads="1"/>
            </p:cNvSpPr>
            <p:nvPr/>
          </p:nvSpPr>
          <p:spPr bwMode="auto">
            <a:xfrm>
              <a:off x="4408" y="1634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5" name="Oval 280"/>
            <p:cNvSpPr>
              <a:spLocks noChangeAspect="1" noChangeArrowheads="1"/>
            </p:cNvSpPr>
            <p:nvPr/>
          </p:nvSpPr>
          <p:spPr bwMode="auto">
            <a:xfrm>
              <a:off x="952" y="1622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6" name="Oval 281"/>
            <p:cNvSpPr>
              <a:spLocks noChangeAspect="1" noChangeArrowheads="1"/>
            </p:cNvSpPr>
            <p:nvPr/>
          </p:nvSpPr>
          <p:spPr bwMode="auto">
            <a:xfrm>
              <a:off x="1528" y="1622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7" name="Oval 282"/>
            <p:cNvSpPr>
              <a:spLocks noChangeAspect="1" noChangeArrowheads="1"/>
            </p:cNvSpPr>
            <p:nvPr/>
          </p:nvSpPr>
          <p:spPr bwMode="auto">
            <a:xfrm>
              <a:off x="2104" y="1626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752" name="Text Box 311"/>
              <p:cNvSpPr txBox="1">
                <a:spLocks noChangeArrowheads="1"/>
              </p:cNvSpPr>
              <p:nvPr/>
            </p:nvSpPr>
            <p:spPr bwMode="auto">
              <a:xfrm>
                <a:off x="6659563" y="5462588"/>
                <a:ext cx="4318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752" name="Text Box 3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9563" y="5462588"/>
                <a:ext cx="431800" cy="5794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2"/>
          <p:cNvSpPr txBox="1">
            <a:spLocks noChangeArrowheads="1"/>
          </p:cNvSpPr>
          <p:nvPr/>
        </p:nvSpPr>
        <p:spPr>
          <a:xfrm>
            <a:off x="457200" y="207995"/>
            <a:ext cx="8229600" cy="7048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Ellipsoid Enumeration</a:t>
            </a:r>
          </a:p>
        </p:txBody>
      </p:sp>
      <p:sp>
        <p:nvSpPr>
          <p:cNvPr id="69" name="Oval 280"/>
          <p:cNvSpPr>
            <a:spLocks noChangeAspect="1" noChangeArrowheads="1"/>
          </p:cNvSpPr>
          <p:nvPr/>
        </p:nvSpPr>
        <p:spPr bwMode="auto">
          <a:xfrm>
            <a:off x="4719794" y="4423058"/>
            <a:ext cx="76200" cy="76200"/>
          </a:xfrm>
          <a:prstGeom prst="ellipse">
            <a:avLst/>
          </a:prstGeom>
          <a:solidFill>
            <a:srgbClr val="0000CC"/>
          </a:solidFill>
          <a:ln w="19050">
            <a:solidFill>
              <a:srgbClr val="0000CC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Box 166"/>
              <p:cNvSpPr txBox="1">
                <a:spLocks noChangeArrowheads="1"/>
              </p:cNvSpPr>
              <p:nvPr/>
            </p:nvSpPr>
            <p:spPr bwMode="auto">
              <a:xfrm>
                <a:off x="4719794" y="4300538"/>
                <a:ext cx="528926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0" name="Text 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9794" y="4300538"/>
                <a:ext cx="52892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166"/>
              <p:cNvSpPr txBox="1">
                <a:spLocks noChangeArrowheads="1"/>
              </p:cNvSpPr>
              <p:nvPr/>
            </p:nvSpPr>
            <p:spPr bwMode="auto">
              <a:xfrm>
                <a:off x="4135794" y="3728989"/>
                <a:ext cx="534698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0" name="Text 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5794" y="3728989"/>
                <a:ext cx="534698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166"/>
              <p:cNvSpPr txBox="1">
                <a:spLocks noChangeArrowheads="1"/>
              </p:cNvSpPr>
              <p:nvPr/>
            </p:nvSpPr>
            <p:spPr bwMode="auto">
              <a:xfrm>
                <a:off x="4561367" y="5576462"/>
                <a:ext cx="91525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sz="3200" dirty="0">
                    <a:latin typeface="Cambria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𝑥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Text 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1367" y="5576462"/>
                <a:ext cx="915251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3542" b="-3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5665471" y="817186"/>
            <a:ext cx="3460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[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Micciancio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Voulgaris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`10]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0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val 160"/>
          <p:cNvSpPr>
            <a:spLocks noChangeAspect="1" noChangeArrowheads="1"/>
          </p:cNvSpPr>
          <p:nvPr/>
        </p:nvSpPr>
        <p:spPr bwMode="auto">
          <a:xfrm rot="9003867">
            <a:off x="1200804" y="3262081"/>
            <a:ext cx="7033492" cy="2170764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732488" y="1244777"/>
                <a:ext cx="7044625" cy="1049633"/>
              </a:xfrm>
            </p:spPr>
            <p:txBody>
              <a:bodyPr>
                <a:normAutofit/>
              </a:bodyPr>
              <a:lstStyle/>
              <a:p>
                <a:pPr eaLnBrk="1" hangingPunct="1">
                  <a:buFontTx/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</a:rPr>
                  <a:t>Alg: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Compute “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+mn-lt"/>
                  </a:rPr>
                  <a:t>Voronoi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relevant” vectors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  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sym typeface="Mathematica1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17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32488" y="1244777"/>
                <a:ext cx="7044625" cy="1049633"/>
              </a:xfrm>
              <a:blipFill rotWithShape="1">
                <a:blip r:embed="rId2"/>
                <a:stretch>
                  <a:fillRect l="-1730" t="-5233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750" name="Group 247"/>
          <p:cNvGrpSpPr>
            <a:grpSpLocks/>
          </p:cNvGrpSpPr>
          <p:nvPr/>
        </p:nvGrpSpPr>
        <p:grpSpPr bwMode="auto">
          <a:xfrm>
            <a:off x="1784350" y="2460625"/>
            <a:ext cx="5575300" cy="3757613"/>
            <a:chOff x="944" y="1622"/>
            <a:chExt cx="3512" cy="2367"/>
          </a:xfrm>
        </p:grpSpPr>
        <p:sp>
          <p:nvSpPr>
            <p:cNvPr id="31753" name="Oval 248"/>
            <p:cNvSpPr>
              <a:spLocks noChangeAspect="1" noChangeArrowheads="1"/>
            </p:cNvSpPr>
            <p:nvPr/>
          </p:nvSpPr>
          <p:spPr bwMode="auto">
            <a:xfrm>
              <a:off x="2676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4" name="Oval 249"/>
            <p:cNvSpPr>
              <a:spLocks noChangeAspect="1" noChangeArrowheads="1"/>
            </p:cNvSpPr>
            <p:nvPr/>
          </p:nvSpPr>
          <p:spPr bwMode="auto">
            <a:xfrm>
              <a:off x="2672" y="2789"/>
              <a:ext cx="48" cy="4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5" name="Oval 250"/>
            <p:cNvSpPr>
              <a:spLocks noChangeAspect="1" noChangeArrowheads="1"/>
            </p:cNvSpPr>
            <p:nvPr/>
          </p:nvSpPr>
          <p:spPr bwMode="auto">
            <a:xfrm>
              <a:off x="2676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56" name="Oval 251"/>
            <p:cNvSpPr>
              <a:spLocks noChangeAspect="1" noChangeArrowheads="1"/>
            </p:cNvSpPr>
            <p:nvPr/>
          </p:nvSpPr>
          <p:spPr bwMode="auto">
            <a:xfrm>
              <a:off x="2672" y="393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7" name="Oval 252"/>
            <p:cNvSpPr>
              <a:spLocks noChangeAspect="1" noChangeArrowheads="1"/>
            </p:cNvSpPr>
            <p:nvPr/>
          </p:nvSpPr>
          <p:spPr bwMode="auto">
            <a:xfrm>
              <a:off x="3252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8" name="Oval 253"/>
            <p:cNvSpPr>
              <a:spLocks noChangeAspect="1" noChangeArrowheads="1"/>
            </p:cNvSpPr>
            <p:nvPr/>
          </p:nvSpPr>
          <p:spPr bwMode="auto">
            <a:xfrm>
              <a:off x="3248" y="278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9" name="Oval 254"/>
            <p:cNvSpPr>
              <a:spLocks noChangeAspect="1" noChangeArrowheads="1"/>
            </p:cNvSpPr>
            <p:nvPr/>
          </p:nvSpPr>
          <p:spPr bwMode="auto">
            <a:xfrm>
              <a:off x="3252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60" name="Oval 255"/>
            <p:cNvSpPr>
              <a:spLocks noChangeAspect="1" noChangeArrowheads="1"/>
            </p:cNvSpPr>
            <p:nvPr/>
          </p:nvSpPr>
          <p:spPr bwMode="auto">
            <a:xfrm>
              <a:off x="3248" y="393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1" name="Oval 256"/>
            <p:cNvSpPr>
              <a:spLocks noChangeAspect="1" noChangeArrowheads="1"/>
            </p:cNvSpPr>
            <p:nvPr/>
          </p:nvSpPr>
          <p:spPr bwMode="auto">
            <a:xfrm>
              <a:off x="3828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2" name="Oval 257"/>
            <p:cNvSpPr>
              <a:spLocks noChangeAspect="1" noChangeArrowheads="1"/>
            </p:cNvSpPr>
            <p:nvPr/>
          </p:nvSpPr>
          <p:spPr bwMode="auto">
            <a:xfrm>
              <a:off x="3824" y="279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3" name="Oval 258"/>
            <p:cNvSpPr>
              <a:spLocks noChangeAspect="1" noChangeArrowheads="1"/>
            </p:cNvSpPr>
            <p:nvPr/>
          </p:nvSpPr>
          <p:spPr bwMode="auto">
            <a:xfrm>
              <a:off x="3828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64" name="Oval 259"/>
            <p:cNvSpPr>
              <a:spLocks noChangeAspect="1" noChangeArrowheads="1"/>
            </p:cNvSpPr>
            <p:nvPr/>
          </p:nvSpPr>
          <p:spPr bwMode="auto">
            <a:xfrm>
              <a:off x="3824" y="394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5" name="Oval 260"/>
            <p:cNvSpPr>
              <a:spLocks noChangeAspect="1" noChangeArrowheads="1"/>
            </p:cNvSpPr>
            <p:nvPr/>
          </p:nvSpPr>
          <p:spPr bwMode="auto">
            <a:xfrm>
              <a:off x="4404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6" name="Oval 261"/>
            <p:cNvSpPr>
              <a:spLocks noChangeAspect="1" noChangeArrowheads="1"/>
            </p:cNvSpPr>
            <p:nvPr/>
          </p:nvSpPr>
          <p:spPr bwMode="auto">
            <a:xfrm>
              <a:off x="4400" y="279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7" name="Oval 262"/>
            <p:cNvSpPr>
              <a:spLocks noChangeAspect="1" noChangeArrowheads="1"/>
            </p:cNvSpPr>
            <p:nvPr/>
          </p:nvSpPr>
          <p:spPr bwMode="auto">
            <a:xfrm>
              <a:off x="4404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68" name="Oval 263"/>
            <p:cNvSpPr>
              <a:spLocks noChangeAspect="1" noChangeArrowheads="1"/>
            </p:cNvSpPr>
            <p:nvPr/>
          </p:nvSpPr>
          <p:spPr bwMode="auto">
            <a:xfrm>
              <a:off x="4400" y="394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9" name="Oval 264"/>
            <p:cNvSpPr>
              <a:spLocks noChangeAspect="1" noChangeArrowheads="1"/>
            </p:cNvSpPr>
            <p:nvPr/>
          </p:nvSpPr>
          <p:spPr bwMode="auto">
            <a:xfrm>
              <a:off x="948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0" name="Oval 265"/>
            <p:cNvSpPr>
              <a:spLocks noChangeAspect="1" noChangeArrowheads="1"/>
            </p:cNvSpPr>
            <p:nvPr/>
          </p:nvSpPr>
          <p:spPr bwMode="auto">
            <a:xfrm>
              <a:off x="944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1" name="Oval 266"/>
            <p:cNvSpPr>
              <a:spLocks noChangeAspect="1" noChangeArrowheads="1"/>
            </p:cNvSpPr>
            <p:nvPr/>
          </p:nvSpPr>
          <p:spPr bwMode="auto">
            <a:xfrm>
              <a:off x="948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72" name="Oval 267"/>
            <p:cNvSpPr>
              <a:spLocks noChangeAspect="1" noChangeArrowheads="1"/>
            </p:cNvSpPr>
            <p:nvPr/>
          </p:nvSpPr>
          <p:spPr bwMode="auto">
            <a:xfrm>
              <a:off x="944" y="392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3" name="Oval 268"/>
            <p:cNvSpPr>
              <a:spLocks noChangeAspect="1" noChangeArrowheads="1"/>
            </p:cNvSpPr>
            <p:nvPr/>
          </p:nvSpPr>
          <p:spPr bwMode="auto">
            <a:xfrm>
              <a:off x="1524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4" name="Oval 269"/>
            <p:cNvSpPr>
              <a:spLocks noChangeAspect="1" noChangeArrowheads="1"/>
            </p:cNvSpPr>
            <p:nvPr/>
          </p:nvSpPr>
          <p:spPr bwMode="auto">
            <a:xfrm>
              <a:off x="1520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5" name="Oval 270"/>
            <p:cNvSpPr>
              <a:spLocks noChangeAspect="1" noChangeArrowheads="1"/>
            </p:cNvSpPr>
            <p:nvPr/>
          </p:nvSpPr>
          <p:spPr bwMode="auto">
            <a:xfrm>
              <a:off x="1524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76" name="Oval 271"/>
            <p:cNvSpPr>
              <a:spLocks noChangeAspect="1" noChangeArrowheads="1"/>
            </p:cNvSpPr>
            <p:nvPr/>
          </p:nvSpPr>
          <p:spPr bwMode="auto">
            <a:xfrm>
              <a:off x="1520" y="392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7" name="Oval 272"/>
            <p:cNvSpPr>
              <a:spLocks noChangeAspect="1" noChangeArrowheads="1"/>
            </p:cNvSpPr>
            <p:nvPr/>
          </p:nvSpPr>
          <p:spPr bwMode="auto">
            <a:xfrm>
              <a:off x="2100" y="335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8" name="Oval 273"/>
            <p:cNvSpPr>
              <a:spLocks noChangeAspect="1" noChangeArrowheads="1"/>
            </p:cNvSpPr>
            <p:nvPr/>
          </p:nvSpPr>
          <p:spPr bwMode="auto">
            <a:xfrm>
              <a:off x="2096" y="278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9" name="Oval 274"/>
            <p:cNvSpPr>
              <a:spLocks noChangeAspect="1" noChangeArrowheads="1"/>
            </p:cNvSpPr>
            <p:nvPr/>
          </p:nvSpPr>
          <p:spPr bwMode="auto">
            <a:xfrm>
              <a:off x="2100" y="220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0" name="Oval 275"/>
            <p:cNvSpPr>
              <a:spLocks noChangeAspect="1" noChangeArrowheads="1"/>
            </p:cNvSpPr>
            <p:nvPr/>
          </p:nvSpPr>
          <p:spPr bwMode="auto">
            <a:xfrm>
              <a:off x="2096" y="393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1" name="Oval 276"/>
            <p:cNvSpPr>
              <a:spLocks noChangeAspect="1" noChangeArrowheads="1"/>
            </p:cNvSpPr>
            <p:nvPr/>
          </p:nvSpPr>
          <p:spPr bwMode="auto">
            <a:xfrm>
              <a:off x="2680" y="1630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2" name="Oval 277"/>
            <p:cNvSpPr>
              <a:spLocks noChangeAspect="1" noChangeArrowheads="1"/>
            </p:cNvSpPr>
            <p:nvPr/>
          </p:nvSpPr>
          <p:spPr bwMode="auto">
            <a:xfrm>
              <a:off x="3256" y="1630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3" name="Oval 278"/>
            <p:cNvSpPr>
              <a:spLocks noChangeAspect="1" noChangeArrowheads="1"/>
            </p:cNvSpPr>
            <p:nvPr/>
          </p:nvSpPr>
          <p:spPr bwMode="auto">
            <a:xfrm>
              <a:off x="3832" y="1634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4" name="Oval 279"/>
            <p:cNvSpPr>
              <a:spLocks noChangeAspect="1" noChangeArrowheads="1"/>
            </p:cNvSpPr>
            <p:nvPr/>
          </p:nvSpPr>
          <p:spPr bwMode="auto">
            <a:xfrm>
              <a:off x="4408" y="1634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5" name="Oval 280"/>
            <p:cNvSpPr>
              <a:spLocks noChangeAspect="1" noChangeArrowheads="1"/>
            </p:cNvSpPr>
            <p:nvPr/>
          </p:nvSpPr>
          <p:spPr bwMode="auto">
            <a:xfrm>
              <a:off x="952" y="1622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6" name="Oval 281"/>
            <p:cNvSpPr>
              <a:spLocks noChangeAspect="1" noChangeArrowheads="1"/>
            </p:cNvSpPr>
            <p:nvPr/>
          </p:nvSpPr>
          <p:spPr bwMode="auto">
            <a:xfrm>
              <a:off x="1528" y="1622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7" name="Oval 282"/>
            <p:cNvSpPr>
              <a:spLocks noChangeAspect="1" noChangeArrowheads="1"/>
            </p:cNvSpPr>
            <p:nvPr/>
          </p:nvSpPr>
          <p:spPr bwMode="auto">
            <a:xfrm>
              <a:off x="2104" y="1626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752" name="Text Box 311"/>
              <p:cNvSpPr txBox="1">
                <a:spLocks noChangeArrowheads="1"/>
              </p:cNvSpPr>
              <p:nvPr/>
            </p:nvSpPr>
            <p:spPr bwMode="auto">
              <a:xfrm>
                <a:off x="6659563" y="5462588"/>
                <a:ext cx="4318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752" name="Text Box 3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9563" y="5462588"/>
                <a:ext cx="431800" cy="5794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2"/>
          <p:cNvSpPr txBox="1">
            <a:spLocks noChangeArrowheads="1"/>
          </p:cNvSpPr>
          <p:nvPr/>
        </p:nvSpPr>
        <p:spPr>
          <a:xfrm>
            <a:off x="457200" y="207995"/>
            <a:ext cx="8229600" cy="7048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Ellipsoid Enumeration</a:t>
            </a:r>
          </a:p>
        </p:txBody>
      </p:sp>
      <p:sp>
        <p:nvSpPr>
          <p:cNvPr id="69" name="Oval 280"/>
          <p:cNvSpPr>
            <a:spLocks noChangeAspect="1" noChangeArrowheads="1"/>
          </p:cNvSpPr>
          <p:nvPr/>
        </p:nvSpPr>
        <p:spPr bwMode="auto">
          <a:xfrm>
            <a:off x="4719794" y="4423058"/>
            <a:ext cx="76200" cy="76200"/>
          </a:xfrm>
          <a:prstGeom prst="ellipse">
            <a:avLst/>
          </a:prstGeom>
          <a:solidFill>
            <a:srgbClr val="0000CC"/>
          </a:solidFill>
          <a:ln w="19050">
            <a:solidFill>
              <a:srgbClr val="0000CC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Box 166"/>
              <p:cNvSpPr txBox="1">
                <a:spLocks noChangeArrowheads="1"/>
              </p:cNvSpPr>
              <p:nvPr/>
            </p:nvSpPr>
            <p:spPr bwMode="auto">
              <a:xfrm>
                <a:off x="4719794" y="4300538"/>
                <a:ext cx="528926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70" name="Text 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9794" y="4300538"/>
                <a:ext cx="52892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166"/>
              <p:cNvSpPr txBox="1">
                <a:spLocks noChangeArrowheads="1"/>
              </p:cNvSpPr>
              <p:nvPr/>
            </p:nvSpPr>
            <p:spPr bwMode="auto">
              <a:xfrm>
                <a:off x="4135794" y="3728989"/>
                <a:ext cx="534698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0" name="Text 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5794" y="3728989"/>
                <a:ext cx="534698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265"/>
          <p:cNvSpPr>
            <a:spLocks noChangeAspect="1" noChangeArrowheads="1"/>
          </p:cNvSpPr>
          <p:nvPr/>
        </p:nvSpPr>
        <p:spPr bwMode="auto">
          <a:xfrm>
            <a:off x="860425" y="4306148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266"/>
          <p:cNvSpPr>
            <a:spLocks noChangeAspect="1" noChangeArrowheads="1"/>
          </p:cNvSpPr>
          <p:nvPr/>
        </p:nvSpPr>
        <p:spPr bwMode="auto">
          <a:xfrm>
            <a:off x="866775" y="3385398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3" name="Oval 280"/>
          <p:cNvSpPr>
            <a:spLocks noChangeAspect="1" noChangeArrowheads="1"/>
          </p:cNvSpPr>
          <p:nvPr/>
        </p:nvSpPr>
        <p:spPr bwMode="auto">
          <a:xfrm>
            <a:off x="873125" y="246623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1844582" y="2519976"/>
            <a:ext cx="866868" cy="866868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930182" y="3440020"/>
            <a:ext cx="866868" cy="866868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873190" y="3421560"/>
            <a:ext cx="825500" cy="3875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958850" y="3418715"/>
            <a:ext cx="825500" cy="3875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822255" y="3463925"/>
            <a:ext cx="6350" cy="83185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816100" y="2549525"/>
            <a:ext cx="6350" cy="83185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 Box 166"/>
              <p:cNvSpPr txBox="1">
                <a:spLocks noChangeArrowheads="1"/>
              </p:cNvSpPr>
              <p:nvPr/>
            </p:nvSpPr>
            <p:spPr bwMode="auto">
              <a:xfrm>
                <a:off x="2698690" y="2244437"/>
                <a:ext cx="698012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3" name="Text 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8690" y="2244437"/>
                <a:ext cx="698012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 Box 166"/>
              <p:cNvSpPr txBox="1">
                <a:spLocks noChangeArrowheads="1"/>
              </p:cNvSpPr>
              <p:nvPr/>
            </p:nvSpPr>
            <p:spPr bwMode="auto">
              <a:xfrm>
                <a:off x="382177" y="4072395"/>
                <a:ext cx="70750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Text 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2177" y="4072395"/>
                <a:ext cx="707501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 Box 166"/>
              <p:cNvSpPr txBox="1">
                <a:spLocks noChangeArrowheads="1"/>
              </p:cNvSpPr>
              <p:nvPr/>
            </p:nvSpPr>
            <p:spPr bwMode="auto">
              <a:xfrm>
                <a:off x="2502396" y="3288679"/>
                <a:ext cx="70750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Text 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2396" y="3288679"/>
                <a:ext cx="707501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 Box 166"/>
              <p:cNvSpPr txBox="1">
                <a:spLocks noChangeArrowheads="1"/>
              </p:cNvSpPr>
              <p:nvPr/>
            </p:nvSpPr>
            <p:spPr bwMode="auto">
              <a:xfrm>
                <a:off x="1266790" y="4065533"/>
                <a:ext cx="70750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Text 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6790" y="4065533"/>
                <a:ext cx="707501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 Box 166"/>
              <p:cNvSpPr txBox="1">
                <a:spLocks noChangeArrowheads="1"/>
              </p:cNvSpPr>
              <p:nvPr/>
            </p:nvSpPr>
            <p:spPr bwMode="auto">
              <a:xfrm>
                <a:off x="679712" y="2832733"/>
                <a:ext cx="70750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xt 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9712" y="2832733"/>
                <a:ext cx="707501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Box 166"/>
              <p:cNvSpPr txBox="1">
                <a:spLocks noChangeArrowheads="1"/>
              </p:cNvSpPr>
              <p:nvPr/>
            </p:nvSpPr>
            <p:spPr bwMode="auto">
              <a:xfrm>
                <a:off x="1814133" y="2247871"/>
                <a:ext cx="70750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Text 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4133" y="2247871"/>
                <a:ext cx="707501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 Box 166"/>
              <p:cNvSpPr txBox="1">
                <a:spLocks noChangeArrowheads="1"/>
              </p:cNvSpPr>
              <p:nvPr/>
            </p:nvSpPr>
            <p:spPr bwMode="auto">
              <a:xfrm>
                <a:off x="4561367" y="5576462"/>
                <a:ext cx="91525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sz="3200" dirty="0">
                    <a:latin typeface="Cambria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𝑥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0" name="Text 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1367" y="5576462"/>
                <a:ext cx="915251" cy="584775"/>
              </a:xfrm>
              <a:prstGeom prst="rect">
                <a:avLst/>
              </a:prstGeom>
              <a:blipFill rotWithShape="1">
                <a:blip r:embed="rId12"/>
                <a:stretch>
                  <a:fillRect t="-13542" b="-3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/>
          <p:cNvSpPr txBox="1"/>
          <p:nvPr/>
        </p:nvSpPr>
        <p:spPr>
          <a:xfrm>
            <a:off x="5665471" y="817186"/>
            <a:ext cx="3460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[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Micciancio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Voulgaris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`10]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62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val 160"/>
          <p:cNvSpPr>
            <a:spLocks noChangeAspect="1" noChangeArrowheads="1"/>
          </p:cNvSpPr>
          <p:nvPr/>
        </p:nvSpPr>
        <p:spPr bwMode="auto">
          <a:xfrm rot="9003867">
            <a:off x="1200804" y="3262081"/>
            <a:ext cx="7033492" cy="2170764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732488" y="1244777"/>
                <a:ext cx="7044625" cy="965540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</a:rPr>
                  <a:t>Alg: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For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smtClean="0">
                        <a:solidFill>
                          <a:srgbClr val="990099"/>
                        </a:solidFill>
                        <a:latin typeface="Cambria Math"/>
                      </a:rPr>
                      <m:t>𝑧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)∩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sym typeface="Mathematica1" pitchFamily="2" charset="2"/>
                  </a:rPr>
                  <a:t>, 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sym typeface="Mathematica1" pitchFamily="2" charset="2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Mathematica1" pitchFamily="2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990099"/>
                            </a:solidFill>
                            <a:latin typeface="Cambria Math"/>
                            <a:sym typeface="Mathematica1" pitchFamily="2" charset="2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sym typeface="Mathematica1" pitchFamily="2" charset="2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990099"/>
                        </a:solidFill>
                        <a:latin typeface="Cambria Math"/>
                        <a:sym typeface="Mathematica1" pitchFamily="2" charset="2"/>
                      </a:rPr>
                      <m:t>𝑧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  <a:sym typeface="Mathematica1" pitchFamily="2" charset="2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Mathematica1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sym typeface="Mathematica1" pitchFamily="2" charset="2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sym typeface="Mathematica1" pitchFamily="2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sym typeface="Mathematica1" pitchFamily="2" charset="2"/>
                  </a:rPr>
                  <a:t> for 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+mn-lt"/>
                    <a:sym typeface="Mathematica1" pitchFamily="2" charset="2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sym typeface="Mathematica1" pitchFamily="2" charset="2"/>
                  </a:rPr>
                  <a:t>    minimal index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  <a:sym typeface="Mathematica1" pitchFamily="2" charset="2"/>
                      </a:rPr>
                      <m:t>i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sym typeface="Mathematica1" pitchFamily="2" charset="2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+mn-lt"/>
                    <a:sym typeface="Mathematica1" pitchFamily="2" charset="2"/>
                  </a:rPr>
                  <a:t>s.t.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sym typeface="Mathematica1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sym typeface="Mathematica1" pitchFamily="2" charset="2"/>
                      </a:rPr>
                      <m:t>𝑝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sym typeface="Mathematica1" pitchFamily="2" charset="2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990099"/>
                        </a:solidFill>
                        <a:latin typeface="Cambria Math"/>
                        <a:sym typeface="Mathematica1" pitchFamily="2" charset="2"/>
                      </a:rPr>
                      <m:t>𝑧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sym typeface="Mathematica1" pitchFamily="2" charset="2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sym typeface="Mathematica1" pitchFamily="2" charset="2"/>
                  </a:rPr>
                  <a:t> closer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  <a:sym typeface="Mathematica1" pitchFamily="2" charset="2"/>
                      </a:rPr>
                      <m:t>𝑥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sym typeface="Mathematica1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17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32488" y="1244777"/>
                <a:ext cx="7044625" cy="965540"/>
              </a:xfrm>
              <a:blipFill rotWithShape="1">
                <a:blip r:embed="rId2"/>
                <a:stretch>
                  <a:fillRect l="-1730" t="-5660" b="-15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750" name="Group 247"/>
          <p:cNvGrpSpPr>
            <a:grpSpLocks/>
          </p:cNvGrpSpPr>
          <p:nvPr/>
        </p:nvGrpSpPr>
        <p:grpSpPr bwMode="auto">
          <a:xfrm>
            <a:off x="1784350" y="2460625"/>
            <a:ext cx="5575300" cy="3757613"/>
            <a:chOff x="944" y="1622"/>
            <a:chExt cx="3512" cy="2367"/>
          </a:xfrm>
        </p:grpSpPr>
        <p:sp>
          <p:nvSpPr>
            <p:cNvPr id="31753" name="Oval 248"/>
            <p:cNvSpPr>
              <a:spLocks noChangeAspect="1" noChangeArrowheads="1"/>
            </p:cNvSpPr>
            <p:nvPr/>
          </p:nvSpPr>
          <p:spPr bwMode="auto">
            <a:xfrm>
              <a:off x="2676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4" name="Oval 249"/>
            <p:cNvSpPr>
              <a:spLocks noChangeAspect="1" noChangeArrowheads="1"/>
            </p:cNvSpPr>
            <p:nvPr/>
          </p:nvSpPr>
          <p:spPr bwMode="auto">
            <a:xfrm>
              <a:off x="2672" y="2789"/>
              <a:ext cx="48" cy="4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5" name="Oval 250"/>
            <p:cNvSpPr>
              <a:spLocks noChangeAspect="1" noChangeArrowheads="1"/>
            </p:cNvSpPr>
            <p:nvPr/>
          </p:nvSpPr>
          <p:spPr bwMode="auto">
            <a:xfrm>
              <a:off x="2676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56" name="Oval 251"/>
            <p:cNvSpPr>
              <a:spLocks noChangeAspect="1" noChangeArrowheads="1"/>
            </p:cNvSpPr>
            <p:nvPr/>
          </p:nvSpPr>
          <p:spPr bwMode="auto">
            <a:xfrm>
              <a:off x="2672" y="393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7" name="Oval 252"/>
            <p:cNvSpPr>
              <a:spLocks noChangeAspect="1" noChangeArrowheads="1"/>
            </p:cNvSpPr>
            <p:nvPr/>
          </p:nvSpPr>
          <p:spPr bwMode="auto">
            <a:xfrm>
              <a:off x="3252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8" name="Oval 253"/>
            <p:cNvSpPr>
              <a:spLocks noChangeAspect="1" noChangeArrowheads="1"/>
            </p:cNvSpPr>
            <p:nvPr/>
          </p:nvSpPr>
          <p:spPr bwMode="auto">
            <a:xfrm>
              <a:off x="3248" y="278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9" name="Oval 254"/>
            <p:cNvSpPr>
              <a:spLocks noChangeAspect="1" noChangeArrowheads="1"/>
            </p:cNvSpPr>
            <p:nvPr/>
          </p:nvSpPr>
          <p:spPr bwMode="auto">
            <a:xfrm>
              <a:off x="3252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60" name="Oval 255"/>
            <p:cNvSpPr>
              <a:spLocks noChangeAspect="1" noChangeArrowheads="1"/>
            </p:cNvSpPr>
            <p:nvPr/>
          </p:nvSpPr>
          <p:spPr bwMode="auto">
            <a:xfrm>
              <a:off x="3248" y="393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1" name="Oval 256"/>
            <p:cNvSpPr>
              <a:spLocks noChangeAspect="1" noChangeArrowheads="1"/>
            </p:cNvSpPr>
            <p:nvPr/>
          </p:nvSpPr>
          <p:spPr bwMode="auto">
            <a:xfrm>
              <a:off x="3828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2" name="Oval 257"/>
            <p:cNvSpPr>
              <a:spLocks noChangeAspect="1" noChangeArrowheads="1"/>
            </p:cNvSpPr>
            <p:nvPr/>
          </p:nvSpPr>
          <p:spPr bwMode="auto">
            <a:xfrm>
              <a:off x="3824" y="279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3" name="Oval 258"/>
            <p:cNvSpPr>
              <a:spLocks noChangeAspect="1" noChangeArrowheads="1"/>
            </p:cNvSpPr>
            <p:nvPr/>
          </p:nvSpPr>
          <p:spPr bwMode="auto">
            <a:xfrm>
              <a:off x="3828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64" name="Oval 259"/>
            <p:cNvSpPr>
              <a:spLocks noChangeAspect="1" noChangeArrowheads="1"/>
            </p:cNvSpPr>
            <p:nvPr/>
          </p:nvSpPr>
          <p:spPr bwMode="auto">
            <a:xfrm>
              <a:off x="3824" y="394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5" name="Oval 260"/>
            <p:cNvSpPr>
              <a:spLocks noChangeAspect="1" noChangeArrowheads="1"/>
            </p:cNvSpPr>
            <p:nvPr/>
          </p:nvSpPr>
          <p:spPr bwMode="auto">
            <a:xfrm>
              <a:off x="4404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6" name="Oval 261"/>
            <p:cNvSpPr>
              <a:spLocks noChangeAspect="1" noChangeArrowheads="1"/>
            </p:cNvSpPr>
            <p:nvPr/>
          </p:nvSpPr>
          <p:spPr bwMode="auto">
            <a:xfrm>
              <a:off x="4400" y="279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7" name="Oval 262"/>
            <p:cNvSpPr>
              <a:spLocks noChangeAspect="1" noChangeArrowheads="1"/>
            </p:cNvSpPr>
            <p:nvPr/>
          </p:nvSpPr>
          <p:spPr bwMode="auto">
            <a:xfrm>
              <a:off x="4404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68" name="Oval 263"/>
            <p:cNvSpPr>
              <a:spLocks noChangeAspect="1" noChangeArrowheads="1"/>
            </p:cNvSpPr>
            <p:nvPr/>
          </p:nvSpPr>
          <p:spPr bwMode="auto">
            <a:xfrm>
              <a:off x="4400" y="394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9" name="Oval 264"/>
            <p:cNvSpPr>
              <a:spLocks noChangeAspect="1" noChangeArrowheads="1"/>
            </p:cNvSpPr>
            <p:nvPr/>
          </p:nvSpPr>
          <p:spPr bwMode="auto">
            <a:xfrm>
              <a:off x="948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0" name="Oval 265"/>
            <p:cNvSpPr>
              <a:spLocks noChangeAspect="1" noChangeArrowheads="1"/>
            </p:cNvSpPr>
            <p:nvPr/>
          </p:nvSpPr>
          <p:spPr bwMode="auto">
            <a:xfrm>
              <a:off x="944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1" name="Oval 266"/>
            <p:cNvSpPr>
              <a:spLocks noChangeAspect="1" noChangeArrowheads="1"/>
            </p:cNvSpPr>
            <p:nvPr/>
          </p:nvSpPr>
          <p:spPr bwMode="auto">
            <a:xfrm>
              <a:off x="948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72" name="Oval 267"/>
            <p:cNvSpPr>
              <a:spLocks noChangeAspect="1" noChangeArrowheads="1"/>
            </p:cNvSpPr>
            <p:nvPr/>
          </p:nvSpPr>
          <p:spPr bwMode="auto">
            <a:xfrm>
              <a:off x="944" y="392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3" name="Oval 268"/>
            <p:cNvSpPr>
              <a:spLocks noChangeAspect="1" noChangeArrowheads="1"/>
            </p:cNvSpPr>
            <p:nvPr/>
          </p:nvSpPr>
          <p:spPr bwMode="auto">
            <a:xfrm>
              <a:off x="1524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4" name="Oval 269"/>
            <p:cNvSpPr>
              <a:spLocks noChangeAspect="1" noChangeArrowheads="1"/>
            </p:cNvSpPr>
            <p:nvPr/>
          </p:nvSpPr>
          <p:spPr bwMode="auto">
            <a:xfrm>
              <a:off x="1520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5" name="Oval 270"/>
            <p:cNvSpPr>
              <a:spLocks noChangeAspect="1" noChangeArrowheads="1"/>
            </p:cNvSpPr>
            <p:nvPr/>
          </p:nvSpPr>
          <p:spPr bwMode="auto">
            <a:xfrm>
              <a:off x="1524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76" name="Oval 271"/>
            <p:cNvSpPr>
              <a:spLocks noChangeAspect="1" noChangeArrowheads="1"/>
            </p:cNvSpPr>
            <p:nvPr/>
          </p:nvSpPr>
          <p:spPr bwMode="auto">
            <a:xfrm>
              <a:off x="1520" y="392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7" name="Oval 272"/>
            <p:cNvSpPr>
              <a:spLocks noChangeAspect="1" noChangeArrowheads="1"/>
            </p:cNvSpPr>
            <p:nvPr/>
          </p:nvSpPr>
          <p:spPr bwMode="auto">
            <a:xfrm>
              <a:off x="2100" y="335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8" name="Oval 273"/>
            <p:cNvSpPr>
              <a:spLocks noChangeAspect="1" noChangeArrowheads="1"/>
            </p:cNvSpPr>
            <p:nvPr/>
          </p:nvSpPr>
          <p:spPr bwMode="auto">
            <a:xfrm>
              <a:off x="2096" y="278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9" name="Oval 274"/>
            <p:cNvSpPr>
              <a:spLocks noChangeAspect="1" noChangeArrowheads="1"/>
            </p:cNvSpPr>
            <p:nvPr/>
          </p:nvSpPr>
          <p:spPr bwMode="auto">
            <a:xfrm>
              <a:off x="2100" y="220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0" name="Oval 275"/>
            <p:cNvSpPr>
              <a:spLocks noChangeAspect="1" noChangeArrowheads="1"/>
            </p:cNvSpPr>
            <p:nvPr/>
          </p:nvSpPr>
          <p:spPr bwMode="auto">
            <a:xfrm>
              <a:off x="2096" y="393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1" name="Oval 276"/>
            <p:cNvSpPr>
              <a:spLocks noChangeAspect="1" noChangeArrowheads="1"/>
            </p:cNvSpPr>
            <p:nvPr/>
          </p:nvSpPr>
          <p:spPr bwMode="auto">
            <a:xfrm>
              <a:off x="2680" y="1630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2" name="Oval 277"/>
            <p:cNvSpPr>
              <a:spLocks noChangeAspect="1" noChangeArrowheads="1"/>
            </p:cNvSpPr>
            <p:nvPr/>
          </p:nvSpPr>
          <p:spPr bwMode="auto">
            <a:xfrm>
              <a:off x="3256" y="1630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3" name="Oval 278"/>
            <p:cNvSpPr>
              <a:spLocks noChangeAspect="1" noChangeArrowheads="1"/>
            </p:cNvSpPr>
            <p:nvPr/>
          </p:nvSpPr>
          <p:spPr bwMode="auto">
            <a:xfrm>
              <a:off x="3832" y="1634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4" name="Oval 279"/>
            <p:cNvSpPr>
              <a:spLocks noChangeAspect="1" noChangeArrowheads="1"/>
            </p:cNvSpPr>
            <p:nvPr/>
          </p:nvSpPr>
          <p:spPr bwMode="auto">
            <a:xfrm>
              <a:off x="4408" y="1634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5" name="Oval 280"/>
            <p:cNvSpPr>
              <a:spLocks noChangeAspect="1" noChangeArrowheads="1"/>
            </p:cNvSpPr>
            <p:nvPr/>
          </p:nvSpPr>
          <p:spPr bwMode="auto">
            <a:xfrm>
              <a:off x="952" y="1622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6" name="Oval 281"/>
            <p:cNvSpPr>
              <a:spLocks noChangeAspect="1" noChangeArrowheads="1"/>
            </p:cNvSpPr>
            <p:nvPr/>
          </p:nvSpPr>
          <p:spPr bwMode="auto">
            <a:xfrm>
              <a:off x="1528" y="1622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7" name="Oval 282"/>
            <p:cNvSpPr>
              <a:spLocks noChangeAspect="1" noChangeArrowheads="1"/>
            </p:cNvSpPr>
            <p:nvPr/>
          </p:nvSpPr>
          <p:spPr bwMode="auto">
            <a:xfrm>
              <a:off x="2104" y="1626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752" name="Text Box 311"/>
              <p:cNvSpPr txBox="1">
                <a:spLocks noChangeArrowheads="1"/>
              </p:cNvSpPr>
              <p:nvPr/>
            </p:nvSpPr>
            <p:spPr bwMode="auto">
              <a:xfrm>
                <a:off x="6659563" y="5462588"/>
                <a:ext cx="4318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752" name="Text Box 3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9563" y="5462588"/>
                <a:ext cx="431800" cy="5794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2"/>
          <p:cNvSpPr txBox="1">
            <a:spLocks noChangeArrowheads="1"/>
          </p:cNvSpPr>
          <p:nvPr/>
        </p:nvSpPr>
        <p:spPr>
          <a:xfrm>
            <a:off x="457200" y="207995"/>
            <a:ext cx="8229600" cy="7048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Ellipsoid Enumeration</a:t>
            </a:r>
          </a:p>
        </p:txBody>
      </p:sp>
      <p:sp>
        <p:nvSpPr>
          <p:cNvPr id="69" name="Oval 280"/>
          <p:cNvSpPr>
            <a:spLocks noChangeAspect="1" noChangeArrowheads="1"/>
          </p:cNvSpPr>
          <p:nvPr/>
        </p:nvSpPr>
        <p:spPr bwMode="auto">
          <a:xfrm>
            <a:off x="4719794" y="4423058"/>
            <a:ext cx="76200" cy="76200"/>
          </a:xfrm>
          <a:prstGeom prst="ellipse">
            <a:avLst/>
          </a:prstGeom>
          <a:solidFill>
            <a:srgbClr val="0000CC"/>
          </a:solidFill>
          <a:ln w="19050">
            <a:solidFill>
              <a:srgbClr val="0000CC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Box 166"/>
              <p:cNvSpPr txBox="1">
                <a:spLocks noChangeArrowheads="1"/>
              </p:cNvSpPr>
              <p:nvPr/>
            </p:nvSpPr>
            <p:spPr bwMode="auto">
              <a:xfrm>
                <a:off x="4719794" y="4300538"/>
                <a:ext cx="528926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70" name="Text 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9794" y="4300538"/>
                <a:ext cx="52892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/>
          <p:cNvCxnSpPr/>
          <p:nvPr/>
        </p:nvCxnSpPr>
        <p:spPr>
          <a:xfrm flipH="1">
            <a:off x="5510165" y="2543175"/>
            <a:ext cx="866868" cy="866868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166"/>
              <p:cNvSpPr txBox="1">
                <a:spLocks noChangeArrowheads="1"/>
              </p:cNvSpPr>
              <p:nvPr/>
            </p:nvSpPr>
            <p:spPr bwMode="auto">
              <a:xfrm>
                <a:off x="4135794" y="3728989"/>
                <a:ext cx="534698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0" name="Text 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5794" y="3728989"/>
                <a:ext cx="534698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265"/>
          <p:cNvSpPr>
            <a:spLocks noChangeAspect="1" noChangeArrowheads="1"/>
          </p:cNvSpPr>
          <p:nvPr/>
        </p:nvSpPr>
        <p:spPr bwMode="auto">
          <a:xfrm>
            <a:off x="860425" y="4306148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266"/>
          <p:cNvSpPr>
            <a:spLocks noChangeAspect="1" noChangeArrowheads="1"/>
          </p:cNvSpPr>
          <p:nvPr/>
        </p:nvSpPr>
        <p:spPr bwMode="auto">
          <a:xfrm>
            <a:off x="866775" y="3385398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3" name="Oval 280"/>
          <p:cNvSpPr>
            <a:spLocks noChangeAspect="1" noChangeArrowheads="1"/>
          </p:cNvSpPr>
          <p:nvPr/>
        </p:nvSpPr>
        <p:spPr bwMode="auto">
          <a:xfrm>
            <a:off x="873125" y="246623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1844582" y="2519976"/>
            <a:ext cx="866868" cy="866868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930182" y="3440020"/>
            <a:ext cx="866868" cy="866868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873190" y="3421560"/>
            <a:ext cx="825500" cy="3875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958850" y="3418715"/>
            <a:ext cx="825500" cy="3875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822255" y="3463925"/>
            <a:ext cx="6350" cy="83185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816100" y="2549525"/>
            <a:ext cx="6350" cy="83185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 Box 166"/>
              <p:cNvSpPr txBox="1">
                <a:spLocks noChangeArrowheads="1"/>
              </p:cNvSpPr>
              <p:nvPr/>
            </p:nvSpPr>
            <p:spPr bwMode="auto">
              <a:xfrm>
                <a:off x="2698690" y="2244437"/>
                <a:ext cx="698012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3" name="Text 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8690" y="2244437"/>
                <a:ext cx="698012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 Box 166"/>
              <p:cNvSpPr txBox="1">
                <a:spLocks noChangeArrowheads="1"/>
              </p:cNvSpPr>
              <p:nvPr/>
            </p:nvSpPr>
            <p:spPr bwMode="auto">
              <a:xfrm>
                <a:off x="382177" y="4072395"/>
                <a:ext cx="70750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Text 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2177" y="4072395"/>
                <a:ext cx="707501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 Box 166"/>
              <p:cNvSpPr txBox="1">
                <a:spLocks noChangeArrowheads="1"/>
              </p:cNvSpPr>
              <p:nvPr/>
            </p:nvSpPr>
            <p:spPr bwMode="auto">
              <a:xfrm>
                <a:off x="2502396" y="3288679"/>
                <a:ext cx="70750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Text 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2396" y="3288679"/>
                <a:ext cx="707501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 Box 166"/>
              <p:cNvSpPr txBox="1">
                <a:spLocks noChangeArrowheads="1"/>
              </p:cNvSpPr>
              <p:nvPr/>
            </p:nvSpPr>
            <p:spPr bwMode="auto">
              <a:xfrm>
                <a:off x="1266790" y="4065533"/>
                <a:ext cx="70750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Text 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6790" y="4065533"/>
                <a:ext cx="707501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 Box 166"/>
              <p:cNvSpPr txBox="1">
                <a:spLocks noChangeArrowheads="1"/>
              </p:cNvSpPr>
              <p:nvPr/>
            </p:nvSpPr>
            <p:spPr bwMode="auto">
              <a:xfrm>
                <a:off x="679712" y="2832733"/>
                <a:ext cx="70750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xt 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9712" y="2832733"/>
                <a:ext cx="707501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Box 166"/>
              <p:cNvSpPr txBox="1">
                <a:spLocks noChangeArrowheads="1"/>
              </p:cNvSpPr>
              <p:nvPr/>
            </p:nvSpPr>
            <p:spPr bwMode="auto">
              <a:xfrm>
                <a:off x="1814133" y="2247871"/>
                <a:ext cx="70750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Text 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4133" y="2247871"/>
                <a:ext cx="707501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 Box 166"/>
              <p:cNvSpPr txBox="1">
                <a:spLocks noChangeArrowheads="1"/>
              </p:cNvSpPr>
              <p:nvPr/>
            </p:nvSpPr>
            <p:spPr bwMode="auto">
              <a:xfrm>
                <a:off x="6350364" y="2315695"/>
                <a:ext cx="50424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990099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3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79" name="Text 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50364" y="2315695"/>
                <a:ext cx="504241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 Box 166"/>
              <p:cNvSpPr txBox="1">
                <a:spLocks noChangeArrowheads="1"/>
              </p:cNvSpPr>
              <p:nvPr/>
            </p:nvSpPr>
            <p:spPr bwMode="auto">
              <a:xfrm>
                <a:off x="5436752" y="3129932"/>
                <a:ext cx="1078309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b="0" i="1" dirty="0" smtClean="0">
                          <a:solidFill>
                            <a:srgbClr val="990099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8" name="Text 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6752" y="3129932"/>
                <a:ext cx="1078309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75161" y="4556422"/>
                <a:ext cx="24207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Note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=∅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161" y="4556422"/>
                <a:ext cx="2420791" cy="523220"/>
              </a:xfrm>
              <a:prstGeom prst="rect">
                <a:avLst/>
              </a:prstGeom>
              <a:blipFill rotWithShape="1">
                <a:blip r:embed="rId14"/>
                <a:stretch>
                  <a:fillRect l="-529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 Box 166"/>
              <p:cNvSpPr txBox="1">
                <a:spLocks noChangeArrowheads="1"/>
              </p:cNvSpPr>
              <p:nvPr/>
            </p:nvSpPr>
            <p:spPr bwMode="auto">
              <a:xfrm>
                <a:off x="4561367" y="5576462"/>
                <a:ext cx="91525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sz="3200" dirty="0">
                    <a:latin typeface="Cambria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𝑥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2" name="Text 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1367" y="5576462"/>
                <a:ext cx="915251" cy="584775"/>
              </a:xfrm>
              <a:prstGeom prst="rect">
                <a:avLst/>
              </a:prstGeom>
              <a:blipFill rotWithShape="1">
                <a:blip r:embed="rId15"/>
                <a:stretch>
                  <a:fillRect t="-13542" b="-3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5665471" y="817186"/>
            <a:ext cx="3460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[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Micciancio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Voulgaris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`10]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7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val 160"/>
          <p:cNvSpPr>
            <a:spLocks noChangeAspect="1" noChangeArrowheads="1"/>
          </p:cNvSpPr>
          <p:nvPr/>
        </p:nvSpPr>
        <p:spPr bwMode="auto">
          <a:xfrm rot="9003867">
            <a:off x="1200804" y="3262081"/>
            <a:ext cx="7033492" cy="2170764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732488" y="1244776"/>
                <a:ext cx="7044625" cy="1049633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</a:rPr>
                  <a:t>Alg: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Traverse implicit tree, starting from 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   root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sym typeface="Mathematica1" pitchFamily="2" charset="2"/>
                  </a:rPr>
                  <a:t>,  to enumerate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Mathematica1" pitchFamily="2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sym typeface="Mathematica1" pitchFamily="2" charset="2"/>
                          </a:rPr>
                          <m:t>𝐸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sym typeface="Mathematica1" pitchFamily="2" charset="2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sym typeface="Mathematica1" pitchFamily="2" charset="2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sym typeface="Mathematica1" pitchFamily="2" charset="2"/>
                      </a:rPr>
                      <m:t>∩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sym typeface="Mathematica1" pitchFamily="2" charset="2"/>
                      </a:rPr>
                      <m:t>𝐿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sym typeface="Mathematica1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17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32488" y="1244776"/>
                <a:ext cx="7044625" cy="1049633"/>
              </a:xfrm>
              <a:blipFill rotWithShape="1">
                <a:blip r:embed="rId2"/>
                <a:stretch>
                  <a:fillRect l="-1730" t="-5233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750" name="Group 247"/>
          <p:cNvGrpSpPr>
            <a:grpSpLocks/>
          </p:cNvGrpSpPr>
          <p:nvPr/>
        </p:nvGrpSpPr>
        <p:grpSpPr bwMode="auto">
          <a:xfrm>
            <a:off x="1784350" y="2460625"/>
            <a:ext cx="5575300" cy="3757613"/>
            <a:chOff x="944" y="1622"/>
            <a:chExt cx="3512" cy="2367"/>
          </a:xfrm>
        </p:grpSpPr>
        <p:sp>
          <p:nvSpPr>
            <p:cNvPr id="31753" name="Oval 248"/>
            <p:cNvSpPr>
              <a:spLocks noChangeAspect="1" noChangeArrowheads="1"/>
            </p:cNvSpPr>
            <p:nvPr/>
          </p:nvSpPr>
          <p:spPr bwMode="auto">
            <a:xfrm>
              <a:off x="2676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4" name="Oval 249"/>
            <p:cNvSpPr>
              <a:spLocks noChangeAspect="1" noChangeArrowheads="1"/>
            </p:cNvSpPr>
            <p:nvPr/>
          </p:nvSpPr>
          <p:spPr bwMode="auto">
            <a:xfrm>
              <a:off x="2672" y="2789"/>
              <a:ext cx="48" cy="4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5" name="Oval 250"/>
            <p:cNvSpPr>
              <a:spLocks noChangeAspect="1" noChangeArrowheads="1"/>
            </p:cNvSpPr>
            <p:nvPr/>
          </p:nvSpPr>
          <p:spPr bwMode="auto">
            <a:xfrm>
              <a:off x="2676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56" name="Oval 251"/>
            <p:cNvSpPr>
              <a:spLocks noChangeAspect="1" noChangeArrowheads="1"/>
            </p:cNvSpPr>
            <p:nvPr/>
          </p:nvSpPr>
          <p:spPr bwMode="auto">
            <a:xfrm>
              <a:off x="2672" y="393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7" name="Oval 252"/>
            <p:cNvSpPr>
              <a:spLocks noChangeAspect="1" noChangeArrowheads="1"/>
            </p:cNvSpPr>
            <p:nvPr/>
          </p:nvSpPr>
          <p:spPr bwMode="auto">
            <a:xfrm>
              <a:off x="3252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8" name="Oval 253"/>
            <p:cNvSpPr>
              <a:spLocks noChangeAspect="1" noChangeArrowheads="1"/>
            </p:cNvSpPr>
            <p:nvPr/>
          </p:nvSpPr>
          <p:spPr bwMode="auto">
            <a:xfrm>
              <a:off x="3248" y="278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9" name="Oval 254"/>
            <p:cNvSpPr>
              <a:spLocks noChangeAspect="1" noChangeArrowheads="1"/>
            </p:cNvSpPr>
            <p:nvPr/>
          </p:nvSpPr>
          <p:spPr bwMode="auto">
            <a:xfrm>
              <a:off x="3252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60" name="Oval 255"/>
            <p:cNvSpPr>
              <a:spLocks noChangeAspect="1" noChangeArrowheads="1"/>
            </p:cNvSpPr>
            <p:nvPr/>
          </p:nvSpPr>
          <p:spPr bwMode="auto">
            <a:xfrm>
              <a:off x="3248" y="393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1" name="Oval 256"/>
            <p:cNvSpPr>
              <a:spLocks noChangeAspect="1" noChangeArrowheads="1"/>
            </p:cNvSpPr>
            <p:nvPr/>
          </p:nvSpPr>
          <p:spPr bwMode="auto">
            <a:xfrm>
              <a:off x="3828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2" name="Oval 257"/>
            <p:cNvSpPr>
              <a:spLocks noChangeAspect="1" noChangeArrowheads="1"/>
            </p:cNvSpPr>
            <p:nvPr/>
          </p:nvSpPr>
          <p:spPr bwMode="auto">
            <a:xfrm>
              <a:off x="3824" y="279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3" name="Oval 258"/>
            <p:cNvSpPr>
              <a:spLocks noChangeAspect="1" noChangeArrowheads="1"/>
            </p:cNvSpPr>
            <p:nvPr/>
          </p:nvSpPr>
          <p:spPr bwMode="auto">
            <a:xfrm>
              <a:off x="3828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64" name="Oval 259"/>
            <p:cNvSpPr>
              <a:spLocks noChangeAspect="1" noChangeArrowheads="1"/>
            </p:cNvSpPr>
            <p:nvPr/>
          </p:nvSpPr>
          <p:spPr bwMode="auto">
            <a:xfrm>
              <a:off x="3824" y="394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5" name="Oval 260"/>
            <p:cNvSpPr>
              <a:spLocks noChangeAspect="1" noChangeArrowheads="1"/>
            </p:cNvSpPr>
            <p:nvPr/>
          </p:nvSpPr>
          <p:spPr bwMode="auto">
            <a:xfrm>
              <a:off x="4404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6" name="Oval 261"/>
            <p:cNvSpPr>
              <a:spLocks noChangeAspect="1" noChangeArrowheads="1"/>
            </p:cNvSpPr>
            <p:nvPr/>
          </p:nvSpPr>
          <p:spPr bwMode="auto">
            <a:xfrm>
              <a:off x="4400" y="279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7" name="Oval 262"/>
            <p:cNvSpPr>
              <a:spLocks noChangeAspect="1" noChangeArrowheads="1"/>
            </p:cNvSpPr>
            <p:nvPr/>
          </p:nvSpPr>
          <p:spPr bwMode="auto">
            <a:xfrm>
              <a:off x="4404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68" name="Oval 263"/>
            <p:cNvSpPr>
              <a:spLocks noChangeAspect="1" noChangeArrowheads="1"/>
            </p:cNvSpPr>
            <p:nvPr/>
          </p:nvSpPr>
          <p:spPr bwMode="auto">
            <a:xfrm>
              <a:off x="4400" y="394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9" name="Oval 264"/>
            <p:cNvSpPr>
              <a:spLocks noChangeAspect="1" noChangeArrowheads="1"/>
            </p:cNvSpPr>
            <p:nvPr/>
          </p:nvSpPr>
          <p:spPr bwMode="auto">
            <a:xfrm>
              <a:off x="948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0" name="Oval 265"/>
            <p:cNvSpPr>
              <a:spLocks noChangeAspect="1" noChangeArrowheads="1"/>
            </p:cNvSpPr>
            <p:nvPr/>
          </p:nvSpPr>
          <p:spPr bwMode="auto">
            <a:xfrm>
              <a:off x="944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1" name="Oval 266"/>
            <p:cNvSpPr>
              <a:spLocks noChangeAspect="1" noChangeArrowheads="1"/>
            </p:cNvSpPr>
            <p:nvPr/>
          </p:nvSpPr>
          <p:spPr bwMode="auto">
            <a:xfrm>
              <a:off x="948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72" name="Oval 267"/>
            <p:cNvSpPr>
              <a:spLocks noChangeAspect="1" noChangeArrowheads="1"/>
            </p:cNvSpPr>
            <p:nvPr/>
          </p:nvSpPr>
          <p:spPr bwMode="auto">
            <a:xfrm>
              <a:off x="944" y="392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3" name="Oval 268"/>
            <p:cNvSpPr>
              <a:spLocks noChangeAspect="1" noChangeArrowheads="1"/>
            </p:cNvSpPr>
            <p:nvPr/>
          </p:nvSpPr>
          <p:spPr bwMode="auto">
            <a:xfrm>
              <a:off x="1524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4" name="Oval 269"/>
            <p:cNvSpPr>
              <a:spLocks noChangeAspect="1" noChangeArrowheads="1"/>
            </p:cNvSpPr>
            <p:nvPr/>
          </p:nvSpPr>
          <p:spPr bwMode="auto">
            <a:xfrm>
              <a:off x="1520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5" name="Oval 270"/>
            <p:cNvSpPr>
              <a:spLocks noChangeAspect="1" noChangeArrowheads="1"/>
            </p:cNvSpPr>
            <p:nvPr/>
          </p:nvSpPr>
          <p:spPr bwMode="auto">
            <a:xfrm>
              <a:off x="1524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76" name="Oval 271"/>
            <p:cNvSpPr>
              <a:spLocks noChangeAspect="1" noChangeArrowheads="1"/>
            </p:cNvSpPr>
            <p:nvPr/>
          </p:nvSpPr>
          <p:spPr bwMode="auto">
            <a:xfrm>
              <a:off x="1520" y="392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7" name="Oval 272"/>
            <p:cNvSpPr>
              <a:spLocks noChangeAspect="1" noChangeArrowheads="1"/>
            </p:cNvSpPr>
            <p:nvPr/>
          </p:nvSpPr>
          <p:spPr bwMode="auto">
            <a:xfrm>
              <a:off x="2100" y="335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8" name="Oval 273"/>
            <p:cNvSpPr>
              <a:spLocks noChangeAspect="1" noChangeArrowheads="1"/>
            </p:cNvSpPr>
            <p:nvPr/>
          </p:nvSpPr>
          <p:spPr bwMode="auto">
            <a:xfrm>
              <a:off x="2096" y="278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9" name="Oval 274"/>
            <p:cNvSpPr>
              <a:spLocks noChangeAspect="1" noChangeArrowheads="1"/>
            </p:cNvSpPr>
            <p:nvPr/>
          </p:nvSpPr>
          <p:spPr bwMode="auto">
            <a:xfrm>
              <a:off x="2100" y="220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0" name="Oval 275"/>
            <p:cNvSpPr>
              <a:spLocks noChangeAspect="1" noChangeArrowheads="1"/>
            </p:cNvSpPr>
            <p:nvPr/>
          </p:nvSpPr>
          <p:spPr bwMode="auto">
            <a:xfrm>
              <a:off x="2096" y="393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1" name="Oval 276"/>
            <p:cNvSpPr>
              <a:spLocks noChangeAspect="1" noChangeArrowheads="1"/>
            </p:cNvSpPr>
            <p:nvPr/>
          </p:nvSpPr>
          <p:spPr bwMode="auto">
            <a:xfrm>
              <a:off x="2680" y="1630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2" name="Oval 277"/>
            <p:cNvSpPr>
              <a:spLocks noChangeAspect="1" noChangeArrowheads="1"/>
            </p:cNvSpPr>
            <p:nvPr/>
          </p:nvSpPr>
          <p:spPr bwMode="auto">
            <a:xfrm>
              <a:off x="3256" y="1630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3" name="Oval 278"/>
            <p:cNvSpPr>
              <a:spLocks noChangeAspect="1" noChangeArrowheads="1"/>
            </p:cNvSpPr>
            <p:nvPr/>
          </p:nvSpPr>
          <p:spPr bwMode="auto">
            <a:xfrm>
              <a:off x="3832" y="1634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4" name="Oval 279"/>
            <p:cNvSpPr>
              <a:spLocks noChangeAspect="1" noChangeArrowheads="1"/>
            </p:cNvSpPr>
            <p:nvPr/>
          </p:nvSpPr>
          <p:spPr bwMode="auto">
            <a:xfrm>
              <a:off x="4408" y="1634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5" name="Oval 280"/>
            <p:cNvSpPr>
              <a:spLocks noChangeAspect="1" noChangeArrowheads="1"/>
            </p:cNvSpPr>
            <p:nvPr/>
          </p:nvSpPr>
          <p:spPr bwMode="auto">
            <a:xfrm>
              <a:off x="952" y="1622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6" name="Oval 281"/>
            <p:cNvSpPr>
              <a:spLocks noChangeAspect="1" noChangeArrowheads="1"/>
            </p:cNvSpPr>
            <p:nvPr/>
          </p:nvSpPr>
          <p:spPr bwMode="auto">
            <a:xfrm>
              <a:off x="1528" y="1622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7" name="Oval 282"/>
            <p:cNvSpPr>
              <a:spLocks noChangeAspect="1" noChangeArrowheads="1"/>
            </p:cNvSpPr>
            <p:nvPr/>
          </p:nvSpPr>
          <p:spPr bwMode="auto">
            <a:xfrm>
              <a:off x="2104" y="1626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752" name="Text Box 311"/>
              <p:cNvSpPr txBox="1">
                <a:spLocks noChangeArrowheads="1"/>
              </p:cNvSpPr>
              <p:nvPr/>
            </p:nvSpPr>
            <p:spPr bwMode="auto">
              <a:xfrm>
                <a:off x="6659563" y="5462588"/>
                <a:ext cx="4318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752" name="Text Box 3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9563" y="5462588"/>
                <a:ext cx="431800" cy="5794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2"/>
          <p:cNvSpPr txBox="1">
            <a:spLocks noChangeArrowheads="1"/>
          </p:cNvSpPr>
          <p:nvPr/>
        </p:nvSpPr>
        <p:spPr>
          <a:xfrm>
            <a:off x="457200" y="207995"/>
            <a:ext cx="8229600" cy="7048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Ellipsoid Enumeration</a:t>
            </a:r>
          </a:p>
        </p:txBody>
      </p:sp>
      <p:sp>
        <p:nvSpPr>
          <p:cNvPr id="69" name="Oval 280"/>
          <p:cNvSpPr>
            <a:spLocks noChangeAspect="1" noChangeArrowheads="1"/>
          </p:cNvSpPr>
          <p:nvPr/>
        </p:nvSpPr>
        <p:spPr bwMode="auto">
          <a:xfrm>
            <a:off x="4719794" y="4423058"/>
            <a:ext cx="76200" cy="76200"/>
          </a:xfrm>
          <a:prstGeom prst="ellipse">
            <a:avLst/>
          </a:prstGeom>
          <a:solidFill>
            <a:srgbClr val="0000CC"/>
          </a:solidFill>
          <a:ln w="19050">
            <a:solidFill>
              <a:srgbClr val="0000CC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Box 166"/>
              <p:cNvSpPr txBox="1">
                <a:spLocks noChangeArrowheads="1"/>
              </p:cNvSpPr>
              <p:nvPr/>
            </p:nvSpPr>
            <p:spPr bwMode="auto">
              <a:xfrm>
                <a:off x="4719794" y="4300538"/>
                <a:ext cx="528926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0000CC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70" name="Text 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9794" y="4300538"/>
                <a:ext cx="52892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>
            <a:stCxn id="31759" idx="3"/>
            <a:endCxn id="31754" idx="7"/>
          </p:cNvCxnSpPr>
          <p:nvPr/>
        </p:nvCxnSpPr>
        <p:spPr>
          <a:xfrm flipH="1">
            <a:off x="4592591" y="3457529"/>
            <a:ext cx="866868" cy="866868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5510165" y="2543175"/>
            <a:ext cx="866868" cy="866868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6416582" y="2555442"/>
            <a:ext cx="866868" cy="866868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5513092" y="3457529"/>
            <a:ext cx="866868" cy="866868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3673382" y="4379820"/>
            <a:ext cx="866868" cy="866868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2759017" y="5284788"/>
            <a:ext cx="866868" cy="866868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2766068" y="4365518"/>
            <a:ext cx="866868" cy="866868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1844582" y="5284788"/>
            <a:ext cx="866868" cy="866868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31754" idx="4"/>
            <a:endCxn id="31753" idx="0"/>
          </p:cNvCxnSpPr>
          <p:nvPr/>
        </p:nvCxnSpPr>
        <p:spPr>
          <a:xfrm>
            <a:off x="4565650" y="4389438"/>
            <a:ext cx="6350" cy="83185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4559495" y="3475038"/>
            <a:ext cx="6350" cy="83185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6416582" y="3475038"/>
            <a:ext cx="866868" cy="866868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694121" y="4347463"/>
            <a:ext cx="825500" cy="3875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4610632" y="4349400"/>
            <a:ext cx="825500" cy="3875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5524500" y="4353813"/>
            <a:ext cx="825500" cy="3875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166"/>
              <p:cNvSpPr txBox="1">
                <a:spLocks noChangeArrowheads="1"/>
              </p:cNvSpPr>
              <p:nvPr/>
            </p:nvSpPr>
            <p:spPr bwMode="auto">
              <a:xfrm>
                <a:off x="4135794" y="3728989"/>
                <a:ext cx="534698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0" name="Text 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5794" y="3728989"/>
                <a:ext cx="534698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265"/>
          <p:cNvSpPr>
            <a:spLocks noChangeAspect="1" noChangeArrowheads="1"/>
          </p:cNvSpPr>
          <p:nvPr/>
        </p:nvSpPr>
        <p:spPr bwMode="auto">
          <a:xfrm>
            <a:off x="860425" y="4306148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266"/>
          <p:cNvSpPr>
            <a:spLocks noChangeAspect="1" noChangeArrowheads="1"/>
          </p:cNvSpPr>
          <p:nvPr/>
        </p:nvSpPr>
        <p:spPr bwMode="auto">
          <a:xfrm>
            <a:off x="866775" y="3385398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3" name="Oval 280"/>
          <p:cNvSpPr>
            <a:spLocks noChangeAspect="1" noChangeArrowheads="1"/>
          </p:cNvSpPr>
          <p:nvPr/>
        </p:nvSpPr>
        <p:spPr bwMode="auto">
          <a:xfrm>
            <a:off x="873125" y="246623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1844582" y="2519976"/>
            <a:ext cx="866868" cy="866868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930182" y="3440020"/>
            <a:ext cx="866868" cy="866868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873190" y="3421560"/>
            <a:ext cx="825500" cy="3875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958850" y="3418715"/>
            <a:ext cx="825500" cy="3875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822255" y="3463925"/>
            <a:ext cx="6350" cy="83185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816100" y="2549525"/>
            <a:ext cx="6350" cy="83185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 Box 166"/>
              <p:cNvSpPr txBox="1">
                <a:spLocks noChangeArrowheads="1"/>
              </p:cNvSpPr>
              <p:nvPr/>
            </p:nvSpPr>
            <p:spPr bwMode="auto">
              <a:xfrm>
                <a:off x="2698690" y="2244437"/>
                <a:ext cx="698012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3" name="Text 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8690" y="2244437"/>
                <a:ext cx="698012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 Box 166"/>
              <p:cNvSpPr txBox="1">
                <a:spLocks noChangeArrowheads="1"/>
              </p:cNvSpPr>
              <p:nvPr/>
            </p:nvSpPr>
            <p:spPr bwMode="auto">
              <a:xfrm>
                <a:off x="382177" y="4072395"/>
                <a:ext cx="70750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Text 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2177" y="4072395"/>
                <a:ext cx="707501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 Box 166"/>
              <p:cNvSpPr txBox="1">
                <a:spLocks noChangeArrowheads="1"/>
              </p:cNvSpPr>
              <p:nvPr/>
            </p:nvSpPr>
            <p:spPr bwMode="auto">
              <a:xfrm>
                <a:off x="2502396" y="3288679"/>
                <a:ext cx="70750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Text 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2396" y="3288679"/>
                <a:ext cx="707501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 Box 166"/>
              <p:cNvSpPr txBox="1">
                <a:spLocks noChangeArrowheads="1"/>
              </p:cNvSpPr>
              <p:nvPr/>
            </p:nvSpPr>
            <p:spPr bwMode="auto">
              <a:xfrm>
                <a:off x="1266790" y="4065533"/>
                <a:ext cx="70750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Text 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6790" y="4065533"/>
                <a:ext cx="707501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 Box 166"/>
              <p:cNvSpPr txBox="1">
                <a:spLocks noChangeArrowheads="1"/>
              </p:cNvSpPr>
              <p:nvPr/>
            </p:nvSpPr>
            <p:spPr bwMode="auto">
              <a:xfrm>
                <a:off x="679712" y="2832733"/>
                <a:ext cx="70750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xt 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9712" y="2832733"/>
                <a:ext cx="707501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Box 166"/>
              <p:cNvSpPr txBox="1">
                <a:spLocks noChangeArrowheads="1"/>
              </p:cNvSpPr>
              <p:nvPr/>
            </p:nvSpPr>
            <p:spPr bwMode="auto">
              <a:xfrm>
                <a:off x="1814133" y="2247871"/>
                <a:ext cx="70750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Text 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4133" y="2247871"/>
                <a:ext cx="707501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 Box 166"/>
              <p:cNvSpPr txBox="1">
                <a:spLocks noChangeArrowheads="1"/>
              </p:cNvSpPr>
              <p:nvPr/>
            </p:nvSpPr>
            <p:spPr bwMode="auto">
              <a:xfrm>
                <a:off x="4561367" y="5576462"/>
                <a:ext cx="91525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sz="3200" dirty="0">
                    <a:latin typeface="Cambria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𝑥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8" name="Text 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1367" y="5576462"/>
                <a:ext cx="915251" cy="584775"/>
              </a:xfrm>
              <a:prstGeom prst="rect">
                <a:avLst/>
              </a:prstGeom>
              <a:blipFill rotWithShape="1">
                <a:blip r:embed="rId12"/>
                <a:stretch>
                  <a:fillRect t="-13542" b="-3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/>
          <p:cNvSpPr txBox="1"/>
          <p:nvPr/>
        </p:nvSpPr>
        <p:spPr>
          <a:xfrm>
            <a:off x="5665471" y="817186"/>
            <a:ext cx="3460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[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Micciancio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Voulgaris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`10]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283"/>
          <p:cNvSpPr>
            <a:spLocks/>
          </p:cNvSpPr>
          <p:nvPr/>
        </p:nvSpPr>
        <p:spPr bwMode="auto">
          <a:xfrm>
            <a:off x="1863725" y="3454257"/>
            <a:ext cx="5730875" cy="2400300"/>
          </a:xfrm>
          <a:custGeom>
            <a:avLst/>
            <a:gdLst>
              <a:gd name="T0" fmla="*/ 966788 w 3610"/>
              <a:gd name="T1" fmla="*/ 44450 h 1512"/>
              <a:gd name="T2" fmla="*/ 395288 w 3610"/>
              <a:gd name="T3" fmla="*/ 1670050 h 1512"/>
              <a:gd name="T4" fmla="*/ 3341688 w 3610"/>
              <a:gd name="T5" fmla="*/ 2355850 h 1512"/>
              <a:gd name="T6" fmla="*/ 5335588 w 3610"/>
              <a:gd name="T7" fmla="*/ 1403350 h 1512"/>
              <a:gd name="T8" fmla="*/ 966788 w 3610"/>
              <a:gd name="T9" fmla="*/ 44450 h 15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10" h="1512">
                <a:moveTo>
                  <a:pt x="609" y="28"/>
                </a:moveTo>
                <a:cubicBezTo>
                  <a:pt x="90" y="56"/>
                  <a:pt x="0" y="809"/>
                  <a:pt x="249" y="1052"/>
                </a:cubicBezTo>
                <a:cubicBezTo>
                  <a:pt x="498" y="1295"/>
                  <a:pt x="1586" y="1512"/>
                  <a:pt x="2105" y="1484"/>
                </a:cubicBezTo>
                <a:cubicBezTo>
                  <a:pt x="2624" y="1456"/>
                  <a:pt x="3610" y="1127"/>
                  <a:pt x="3361" y="884"/>
                </a:cubicBezTo>
                <a:cubicBezTo>
                  <a:pt x="3112" y="641"/>
                  <a:pt x="1128" y="0"/>
                  <a:pt x="609" y="28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700468" y="1276106"/>
                <a:ext cx="5175272" cy="586813"/>
              </a:xfrm>
            </p:spPr>
            <p:txBody>
              <a:bodyPr>
                <a:normAutofit/>
              </a:bodyPr>
              <a:lstStyle/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</a:rPr>
                  <a:t>Goal:</a:t>
                </a:r>
                <a:r>
                  <a:rPr lang="en-US" sz="2800" dirty="0" smtClean="0">
                    <a:latin typeface="+mn-lt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∩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sym typeface="Mathematica1" pitchFamily="2" charset="2"/>
                  </a:rPr>
                  <a:t>.</a:t>
                </a:r>
                <a:endParaRPr lang="en-US" sz="2800" dirty="0">
                  <a:solidFill>
                    <a:schemeClr val="tx1"/>
                  </a:solidFill>
                  <a:latin typeface="+mn-lt"/>
                  <a:sym typeface="Mathematica1" pitchFamily="2" charset="2"/>
                </a:endParaRPr>
              </a:p>
            </p:txBody>
          </p:sp>
        </mc:Choice>
        <mc:Fallback xmlns="">
          <p:sp>
            <p:nvSpPr>
              <p:cNvPr id="30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00468" y="1276106"/>
                <a:ext cx="5175272" cy="586813"/>
              </a:xfrm>
              <a:blipFill rotWithShape="1">
                <a:blip r:embed="rId2"/>
                <a:stretch>
                  <a:fillRect l="-2473" t="-16495" b="-10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725" name="Group 83"/>
          <p:cNvGrpSpPr>
            <a:grpSpLocks/>
          </p:cNvGrpSpPr>
          <p:nvPr/>
        </p:nvGrpSpPr>
        <p:grpSpPr bwMode="auto">
          <a:xfrm>
            <a:off x="1784350" y="2460625"/>
            <a:ext cx="5575300" cy="3757613"/>
            <a:chOff x="944" y="1622"/>
            <a:chExt cx="3512" cy="2367"/>
          </a:xfrm>
        </p:grpSpPr>
        <p:sp>
          <p:nvSpPr>
            <p:cNvPr id="30728" name="Oval 9"/>
            <p:cNvSpPr>
              <a:spLocks noChangeAspect="1" noChangeArrowheads="1"/>
            </p:cNvSpPr>
            <p:nvPr/>
          </p:nvSpPr>
          <p:spPr bwMode="auto">
            <a:xfrm>
              <a:off x="2676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9" name="Oval 10"/>
            <p:cNvSpPr>
              <a:spLocks noChangeAspect="1" noChangeArrowheads="1"/>
            </p:cNvSpPr>
            <p:nvPr/>
          </p:nvSpPr>
          <p:spPr bwMode="auto">
            <a:xfrm>
              <a:off x="2672" y="278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0" name="Oval 11"/>
            <p:cNvSpPr>
              <a:spLocks noChangeAspect="1" noChangeArrowheads="1"/>
            </p:cNvSpPr>
            <p:nvPr/>
          </p:nvSpPr>
          <p:spPr bwMode="auto">
            <a:xfrm>
              <a:off x="2676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31" name="Oval 12"/>
            <p:cNvSpPr>
              <a:spLocks noChangeAspect="1" noChangeArrowheads="1"/>
            </p:cNvSpPr>
            <p:nvPr/>
          </p:nvSpPr>
          <p:spPr bwMode="auto">
            <a:xfrm>
              <a:off x="2672" y="393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2" name="Oval 13"/>
            <p:cNvSpPr>
              <a:spLocks noChangeAspect="1" noChangeArrowheads="1"/>
            </p:cNvSpPr>
            <p:nvPr/>
          </p:nvSpPr>
          <p:spPr bwMode="auto">
            <a:xfrm>
              <a:off x="3252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3" name="Oval 14"/>
            <p:cNvSpPr>
              <a:spLocks noChangeAspect="1" noChangeArrowheads="1"/>
            </p:cNvSpPr>
            <p:nvPr/>
          </p:nvSpPr>
          <p:spPr bwMode="auto">
            <a:xfrm>
              <a:off x="3248" y="278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4" name="Oval 15"/>
            <p:cNvSpPr>
              <a:spLocks noChangeAspect="1" noChangeArrowheads="1"/>
            </p:cNvSpPr>
            <p:nvPr/>
          </p:nvSpPr>
          <p:spPr bwMode="auto">
            <a:xfrm>
              <a:off x="3252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35" name="Oval 16"/>
            <p:cNvSpPr>
              <a:spLocks noChangeAspect="1" noChangeArrowheads="1"/>
            </p:cNvSpPr>
            <p:nvPr/>
          </p:nvSpPr>
          <p:spPr bwMode="auto">
            <a:xfrm>
              <a:off x="3248" y="393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6" name="Oval 17"/>
            <p:cNvSpPr>
              <a:spLocks noChangeAspect="1" noChangeArrowheads="1"/>
            </p:cNvSpPr>
            <p:nvPr/>
          </p:nvSpPr>
          <p:spPr bwMode="auto">
            <a:xfrm>
              <a:off x="3828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7" name="Oval 18"/>
            <p:cNvSpPr>
              <a:spLocks noChangeAspect="1" noChangeArrowheads="1"/>
            </p:cNvSpPr>
            <p:nvPr/>
          </p:nvSpPr>
          <p:spPr bwMode="auto">
            <a:xfrm>
              <a:off x="3824" y="279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8" name="Oval 19"/>
            <p:cNvSpPr>
              <a:spLocks noChangeAspect="1" noChangeArrowheads="1"/>
            </p:cNvSpPr>
            <p:nvPr/>
          </p:nvSpPr>
          <p:spPr bwMode="auto">
            <a:xfrm>
              <a:off x="3828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39" name="Oval 20"/>
            <p:cNvSpPr>
              <a:spLocks noChangeAspect="1" noChangeArrowheads="1"/>
            </p:cNvSpPr>
            <p:nvPr/>
          </p:nvSpPr>
          <p:spPr bwMode="auto">
            <a:xfrm>
              <a:off x="3824" y="394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0" name="Oval 21"/>
            <p:cNvSpPr>
              <a:spLocks noChangeAspect="1" noChangeArrowheads="1"/>
            </p:cNvSpPr>
            <p:nvPr/>
          </p:nvSpPr>
          <p:spPr bwMode="auto">
            <a:xfrm>
              <a:off x="4404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1" name="Oval 22"/>
            <p:cNvSpPr>
              <a:spLocks noChangeAspect="1" noChangeArrowheads="1"/>
            </p:cNvSpPr>
            <p:nvPr/>
          </p:nvSpPr>
          <p:spPr bwMode="auto">
            <a:xfrm>
              <a:off x="4400" y="279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2" name="Oval 23"/>
            <p:cNvSpPr>
              <a:spLocks noChangeAspect="1" noChangeArrowheads="1"/>
            </p:cNvSpPr>
            <p:nvPr/>
          </p:nvSpPr>
          <p:spPr bwMode="auto">
            <a:xfrm>
              <a:off x="4404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43" name="Oval 24"/>
            <p:cNvSpPr>
              <a:spLocks noChangeAspect="1" noChangeArrowheads="1"/>
            </p:cNvSpPr>
            <p:nvPr/>
          </p:nvSpPr>
          <p:spPr bwMode="auto">
            <a:xfrm>
              <a:off x="4400" y="394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4" name="Oval 27"/>
            <p:cNvSpPr>
              <a:spLocks noChangeAspect="1" noChangeArrowheads="1"/>
            </p:cNvSpPr>
            <p:nvPr/>
          </p:nvSpPr>
          <p:spPr bwMode="auto">
            <a:xfrm>
              <a:off x="948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5" name="Oval 28"/>
            <p:cNvSpPr>
              <a:spLocks noChangeAspect="1" noChangeArrowheads="1"/>
            </p:cNvSpPr>
            <p:nvPr/>
          </p:nvSpPr>
          <p:spPr bwMode="auto">
            <a:xfrm>
              <a:off x="944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6" name="Oval 29"/>
            <p:cNvSpPr>
              <a:spLocks noChangeAspect="1" noChangeArrowheads="1"/>
            </p:cNvSpPr>
            <p:nvPr/>
          </p:nvSpPr>
          <p:spPr bwMode="auto">
            <a:xfrm>
              <a:off x="948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47" name="Oval 30"/>
            <p:cNvSpPr>
              <a:spLocks noChangeAspect="1" noChangeArrowheads="1"/>
            </p:cNvSpPr>
            <p:nvPr/>
          </p:nvSpPr>
          <p:spPr bwMode="auto">
            <a:xfrm>
              <a:off x="944" y="392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8" name="Oval 31"/>
            <p:cNvSpPr>
              <a:spLocks noChangeAspect="1" noChangeArrowheads="1"/>
            </p:cNvSpPr>
            <p:nvPr/>
          </p:nvSpPr>
          <p:spPr bwMode="auto">
            <a:xfrm>
              <a:off x="1524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9" name="Oval 32"/>
            <p:cNvSpPr>
              <a:spLocks noChangeAspect="1" noChangeArrowheads="1"/>
            </p:cNvSpPr>
            <p:nvPr/>
          </p:nvSpPr>
          <p:spPr bwMode="auto">
            <a:xfrm>
              <a:off x="1520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0" name="Oval 33"/>
            <p:cNvSpPr>
              <a:spLocks noChangeAspect="1" noChangeArrowheads="1"/>
            </p:cNvSpPr>
            <p:nvPr/>
          </p:nvSpPr>
          <p:spPr bwMode="auto">
            <a:xfrm>
              <a:off x="1524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51" name="Oval 34"/>
            <p:cNvSpPr>
              <a:spLocks noChangeAspect="1" noChangeArrowheads="1"/>
            </p:cNvSpPr>
            <p:nvPr/>
          </p:nvSpPr>
          <p:spPr bwMode="auto">
            <a:xfrm>
              <a:off x="1520" y="392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2" name="Oval 35"/>
            <p:cNvSpPr>
              <a:spLocks noChangeAspect="1" noChangeArrowheads="1"/>
            </p:cNvSpPr>
            <p:nvPr/>
          </p:nvSpPr>
          <p:spPr bwMode="auto">
            <a:xfrm>
              <a:off x="2100" y="335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3" name="Oval 36"/>
            <p:cNvSpPr>
              <a:spLocks noChangeAspect="1" noChangeArrowheads="1"/>
            </p:cNvSpPr>
            <p:nvPr/>
          </p:nvSpPr>
          <p:spPr bwMode="auto">
            <a:xfrm>
              <a:off x="2096" y="278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4" name="Oval 37"/>
            <p:cNvSpPr>
              <a:spLocks noChangeAspect="1" noChangeArrowheads="1"/>
            </p:cNvSpPr>
            <p:nvPr/>
          </p:nvSpPr>
          <p:spPr bwMode="auto">
            <a:xfrm>
              <a:off x="2100" y="220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55" name="Oval 38"/>
            <p:cNvSpPr>
              <a:spLocks noChangeAspect="1" noChangeArrowheads="1"/>
            </p:cNvSpPr>
            <p:nvPr/>
          </p:nvSpPr>
          <p:spPr bwMode="auto">
            <a:xfrm>
              <a:off x="2096" y="393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6" name="Oval 44"/>
            <p:cNvSpPr>
              <a:spLocks noChangeAspect="1" noChangeArrowheads="1"/>
            </p:cNvSpPr>
            <p:nvPr/>
          </p:nvSpPr>
          <p:spPr bwMode="auto">
            <a:xfrm>
              <a:off x="2680" y="1630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57" name="Oval 46"/>
            <p:cNvSpPr>
              <a:spLocks noChangeAspect="1" noChangeArrowheads="1"/>
            </p:cNvSpPr>
            <p:nvPr/>
          </p:nvSpPr>
          <p:spPr bwMode="auto">
            <a:xfrm>
              <a:off x="3256" y="1630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58" name="Oval 48"/>
            <p:cNvSpPr>
              <a:spLocks noChangeAspect="1" noChangeArrowheads="1"/>
            </p:cNvSpPr>
            <p:nvPr/>
          </p:nvSpPr>
          <p:spPr bwMode="auto">
            <a:xfrm>
              <a:off x="3832" y="1634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59" name="Oval 50"/>
            <p:cNvSpPr>
              <a:spLocks noChangeAspect="1" noChangeArrowheads="1"/>
            </p:cNvSpPr>
            <p:nvPr/>
          </p:nvSpPr>
          <p:spPr bwMode="auto">
            <a:xfrm>
              <a:off x="4408" y="1634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60" name="Oval 52"/>
            <p:cNvSpPr>
              <a:spLocks noChangeAspect="1" noChangeArrowheads="1"/>
            </p:cNvSpPr>
            <p:nvPr/>
          </p:nvSpPr>
          <p:spPr bwMode="auto">
            <a:xfrm>
              <a:off x="952" y="1622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61" name="Oval 54"/>
            <p:cNvSpPr>
              <a:spLocks noChangeAspect="1" noChangeArrowheads="1"/>
            </p:cNvSpPr>
            <p:nvPr/>
          </p:nvSpPr>
          <p:spPr bwMode="auto">
            <a:xfrm>
              <a:off x="1528" y="1622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62" name="Oval 56"/>
            <p:cNvSpPr>
              <a:spLocks noChangeAspect="1" noChangeArrowheads="1"/>
            </p:cNvSpPr>
            <p:nvPr/>
          </p:nvSpPr>
          <p:spPr bwMode="auto">
            <a:xfrm>
              <a:off x="2104" y="1626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726" name="Text Box 57"/>
              <p:cNvSpPr txBox="1">
                <a:spLocks noChangeArrowheads="1"/>
              </p:cNvSpPr>
              <p:nvPr/>
            </p:nvSpPr>
            <p:spPr bwMode="auto">
              <a:xfrm>
                <a:off x="6659563" y="2681288"/>
                <a:ext cx="4318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726" name="Text 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9563" y="2681288"/>
                <a:ext cx="431800" cy="5794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27" name="Text Box 84"/>
              <p:cNvSpPr txBox="1">
                <a:spLocks noChangeArrowheads="1"/>
              </p:cNvSpPr>
              <p:nvPr/>
            </p:nvSpPr>
            <p:spPr bwMode="auto">
              <a:xfrm>
                <a:off x="4706938" y="4300538"/>
                <a:ext cx="60747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727" name="Text 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06938" y="4300538"/>
                <a:ext cx="60747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457200" y="207995"/>
            <a:ext cx="8229600" cy="7048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General Enumeration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65471" y="817186"/>
            <a:ext cx="3221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[D-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Peikert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Vempala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`10]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1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283"/>
          <p:cNvSpPr>
            <a:spLocks/>
          </p:cNvSpPr>
          <p:nvPr/>
        </p:nvSpPr>
        <p:spPr bwMode="auto">
          <a:xfrm>
            <a:off x="1863725" y="3454257"/>
            <a:ext cx="5730875" cy="2400300"/>
          </a:xfrm>
          <a:custGeom>
            <a:avLst/>
            <a:gdLst>
              <a:gd name="T0" fmla="*/ 966788 w 3610"/>
              <a:gd name="T1" fmla="*/ 44450 h 1512"/>
              <a:gd name="T2" fmla="*/ 395288 w 3610"/>
              <a:gd name="T3" fmla="*/ 1670050 h 1512"/>
              <a:gd name="T4" fmla="*/ 3341688 w 3610"/>
              <a:gd name="T5" fmla="*/ 2355850 h 1512"/>
              <a:gd name="T6" fmla="*/ 5335588 w 3610"/>
              <a:gd name="T7" fmla="*/ 1403350 h 1512"/>
              <a:gd name="T8" fmla="*/ 966788 w 3610"/>
              <a:gd name="T9" fmla="*/ 44450 h 15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10" h="1512">
                <a:moveTo>
                  <a:pt x="609" y="28"/>
                </a:moveTo>
                <a:cubicBezTo>
                  <a:pt x="90" y="56"/>
                  <a:pt x="0" y="809"/>
                  <a:pt x="249" y="1052"/>
                </a:cubicBezTo>
                <a:cubicBezTo>
                  <a:pt x="498" y="1295"/>
                  <a:pt x="1586" y="1512"/>
                  <a:pt x="2105" y="1484"/>
                </a:cubicBezTo>
                <a:cubicBezTo>
                  <a:pt x="2624" y="1456"/>
                  <a:pt x="3610" y="1127"/>
                  <a:pt x="3361" y="884"/>
                </a:cubicBezTo>
                <a:cubicBezTo>
                  <a:pt x="3112" y="641"/>
                  <a:pt x="1128" y="0"/>
                  <a:pt x="609" y="28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en-US"/>
          </a:p>
        </p:txBody>
      </p:sp>
      <p:grpSp>
        <p:nvGrpSpPr>
          <p:cNvPr id="30725" name="Group 83"/>
          <p:cNvGrpSpPr>
            <a:grpSpLocks/>
          </p:cNvGrpSpPr>
          <p:nvPr/>
        </p:nvGrpSpPr>
        <p:grpSpPr bwMode="auto">
          <a:xfrm>
            <a:off x="1784350" y="2460625"/>
            <a:ext cx="5575300" cy="3757613"/>
            <a:chOff x="944" y="1622"/>
            <a:chExt cx="3512" cy="2367"/>
          </a:xfrm>
        </p:grpSpPr>
        <p:sp>
          <p:nvSpPr>
            <p:cNvPr id="30728" name="Oval 9"/>
            <p:cNvSpPr>
              <a:spLocks noChangeAspect="1" noChangeArrowheads="1"/>
            </p:cNvSpPr>
            <p:nvPr/>
          </p:nvSpPr>
          <p:spPr bwMode="auto">
            <a:xfrm>
              <a:off x="2676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9" name="Oval 10"/>
            <p:cNvSpPr>
              <a:spLocks noChangeAspect="1" noChangeArrowheads="1"/>
            </p:cNvSpPr>
            <p:nvPr/>
          </p:nvSpPr>
          <p:spPr bwMode="auto">
            <a:xfrm>
              <a:off x="2672" y="278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0" name="Oval 11"/>
            <p:cNvSpPr>
              <a:spLocks noChangeAspect="1" noChangeArrowheads="1"/>
            </p:cNvSpPr>
            <p:nvPr/>
          </p:nvSpPr>
          <p:spPr bwMode="auto">
            <a:xfrm>
              <a:off x="2676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31" name="Oval 12"/>
            <p:cNvSpPr>
              <a:spLocks noChangeAspect="1" noChangeArrowheads="1"/>
            </p:cNvSpPr>
            <p:nvPr/>
          </p:nvSpPr>
          <p:spPr bwMode="auto">
            <a:xfrm>
              <a:off x="2672" y="393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2" name="Oval 13"/>
            <p:cNvSpPr>
              <a:spLocks noChangeAspect="1" noChangeArrowheads="1"/>
            </p:cNvSpPr>
            <p:nvPr/>
          </p:nvSpPr>
          <p:spPr bwMode="auto">
            <a:xfrm>
              <a:off x="3252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3" name="Oval 14"/>
            <p:cNvSpPr>
              <a:spLocks noChangeAspect="1" noChangeArrowheads="1"/>
            </p:cNvSpPr>
            <p:nvPr/>
          </p:nvSpPr>
          <p:spPr bwMode="auto">
            <a:xfrm>
              <a:off x="3248" y="278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4" name="Oval 15"/>
            <p:cNvSpPr>
              <a:spLocks noChangeAspect="1" noChangeArrowheads="1"/>
            </p:cNvSpPr>
            <p:nvPr/>
          </p:nvSpPr>
          <p:spPr bwMode="auto">
            <a:xfrm>
              <a:off x="3252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35" name="Oval 16"/>
            <p:cNvSpPr>
              <a:spLocks noChangeAspect="1" noChangeArrowheads="1"/>
            </p:cNvSpPr>
            <p:nvPr/>
          </p:nvSpPr>
          <p:spPr bwMode="auto">
            <a:xfrm>
              <a:off x="3248" y="393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6" name="Oval 17"/>
            <p:cNvSpPr>
              <a:spLocks noChangeAspect="1" noChangeArrowheads="1"/>
            </p:cNvSpPr>
            <p:nvPr/>
          </p:nvSpPr>
          <p:spPr bwMode="auto">
            <a:xfrm>
              <a:off x="3828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7" name="Oval 18"/>
            <p:cNvSpPr>
              <a:spLocks noChangeAspect="1" noChangeArrowheads="1"/>
            </p:cNvSpPr>
            <p:nvPr/>
          </p:nvSpPr>
          <p:spPr bwMode="auto">
            <a:xfrm>
              <a:off x="3824" y="279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8" name="Oval 19"/>
            <p:cNvSpPr>
              <a:spLocks noChangeAspect="1" noChangeArrowheads="1"/>
            </p:cNvSpPr>
            <p:nvPr/>
          </p:nvSpPr>
          <p:spPr bwMode="auto">
            <a:xfrm>
              <a:off x="3828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39" name="Oval 20"/>
            <p:cNvSpPr>
              <a:spLocks noChangeAspect="1" noChangeArrowheads="1"/>
            </p:cNvSpPr>
            <p:nvPr/>
          </p:nvSpPr>
          <p:spPr bwMode="auto">
            <a:xfrm>
              <a:off x="3824" y="394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0" name="Oval 21"/>
            <p:cNvSpPr>
              <a:spLocks noChangeAspect="1" noChangeArrowheads="1"/>
            </p:cNvSpPr>
            <p:nvPr/>
          </p:nvSpPr>
          <p:spPr bwMode="auto">
            <a:xfrm>
              <a:off x="4404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1" name="Oval 22"/>
            <p:cNvSpPr>
              <a:spLocks noChangeAspect="1" noChangeArrowheads="1"/>
            </p:cNvSpPr>
            <p:nvPr/>
          </p:nvSpPr>
          <p:spPr bwMode="auto">
            <a:xfrm>
              <a:off x="4400" y="279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2" name="Oval 23"/>
            <p:cNvSpPr>
              <a:spLocks noChangeAspect="1" noChangeArrowheads="1"/>
            </p:cNvSpPr>
            <p:nvPr/>
          </p:nvSpPr>
          <p:spPr bwMode="auto">
            <a:xfrm>
              <a:off x="4404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43" name="Oval 24"/>
            <p:cNvSpPr>
              <a:spLocks noChangeAspect="1" noChangeArrowheads="1"/>
            </p:cNvSpPr>
            <p:nvPr/>
          </p:nvSpPr>
          <p:spPr bwMode="auto">
            <a:xfrm>
              <a:off x="4400" y="394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4" name="Oval 27"/>
            <p:cNvSpPr>
              <a:spLocks noChangeAspect="1" noChangeArrowheads="1"/>
            </p:cNvSpPr>
            <p:nvPr/>
          </p:nvSpPr>
          <p:spPr bwMode="auto">
            <a:xfrm>
              <a:off x="948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5" name="Oval 28"/>
            <p:cNvSpPr>
              <a:spLocks noChangeAspect="1" noChangeArrowheads="1"/>
            </p:cNvSpPr>
            <p:nvPr/>
          </p:nvSpPr>
          <p:spPr bwMode="auto">
            <a:xfrm>
              <a:off x="944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6" name="Oval 29"/>
            <p:cNvSpPr>
              <a:spLocks noChangeAspect="1" noChangeArrowheads="1"/>
            </p:cNvSpPr>
            <p:nvPr/>
          </p:nvSpPr>
          <p:spPr bwMode="auto">
            <a:xfrm>
              <a:off x="948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47" name="Oval 30"/>
            <p:cNvSpPr>
              <a:spLocks noChangeAspect="1" noChangeArrowheads="1"/>
            </p:cNvSpPr>
            <p:nvPr/>
          </p:nvSpPr>
          <p:spPr bwMode="auto">
            <a:xfrm>
              <a:off x="944" y="392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8" name="Oval 31"/>
            <p:cNvSpPr>
              <a:spLocks noChangeAspect="1" noChangeArrowheads="1"/>
            </p:cNvSpPr>
            <p:nvPr/>
          </p:nvSpPr>
          <p:spPr bwMode="auto">
            <a:xfrm>
              <a:off x="1524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9" name="Oval 32"/>
            <p:cNvSpPr>
              <a:spLocks noChangeAspect="1" noChangeArrowheads="1"/>
            </p:cNvSpPr>
            <p:nvPr/>
          </p:nvSpPr>
          <p:spPr bwMode="auto">
            <a:xfrm>
              <a:off x="1520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0" name="Oval 33"/>
            <p:cNvSpPr>
              <a:spLocks noChangeAspect="1" noChangeArrowheads="1"/>
            </p:cNvSpPr>
            <p:nvPr/>
          </p:nvSpPr>
          <p:spPr bwMode="auto">
            <a:xfrm>
              <a:off x="1524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51" name="Oval 34"/>
            <p:cNvSpPr>
              <a:spLocks noChangeAspect="1" noChangeArrowheads="1"/>
            </p:cNvSpPr>
            <p:nvPr/>
          </p:nvSpPr>
          <p:spPr bwMode="auto">
            <a:xfrm>
              <a:off x="1520" y="392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2" name="Oval 35"/>
            <p:cNvSpPr>
              <a:spLocks noChangeAspect="1" noChangeArrowheads="1"/>
            </p:cNvSpPr>
            <p:nvPr/>
          </p:nvSpPr>
          <p:spPr bwMode="auto">
            <a:xfrm>
              <a:off x="2100" y="335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3" name="Oval 36"/>
            <p:cNvSpPr>
              <a:spLocks noChangeAspect="1" noChangeArrowheads="1"/>
            </p:cNvSpPr>
            <p:nvPr/>
          </p:nvSpPr>
          <p:spPr bwMode="auto">
            <a:xfrm>
              <a:off x="2096" y="278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4" name="Oval 37"/>
            <p:cNvSpPr>
              <a:spLocks noChangeAspect="1" noChangeArrowheads="1"/>
            </p:cNvSpPr>
            <p:nvPr/>
          </p:nvSpPr>
          <p:spPr bwMode="auto">
            <a:xfrm>
              <a:off x="2100" y="220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55" name="Oval 38"/>
            <p:cNvSpPr>
              <a:spLocks noChangeAspect="1" noChangeArrowheads="1"/>
            </p:cNvSpPr>
            <p:nvPr/>
          </p:nvSpPr>
          <p:spPr bwMode="auto">
            <a:xfrm>
              <a:off x="2096" y="393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6" name="Oval 44"/>
            <p:cNvSpPr>
              <a:spLocks noChangeAspect="1" noChangeArrowheads="1"/>
            </p:cNvSpPr>
            <p:nvPr/>
          </p:nvSpPr>
          <p:spPr bwMode="auto">
            <a:xfrm>
              <a:off x="2680" y="1630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57" name="Oval 46"/>
            <p:cNvSpPr>
              <a:spLocks noChangeAspect="1" noChangeArrowheads="1"/>
            </p:cNvSpPr>
            <p:nvPr/>
          </p:nvSpPr>
          <p:spPr bwMode="auto">
            <a:xfrm>
              <a:off x="3256" y="1630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58" name="Oval 48"/>
            <p:cNvSpPr>
              <a:spLocks noChangeAspect="1" noChangeArrowheads="1"/>
            </p:cNvSpPr>
            <p:nvPr/>
          </p:nvSpPr>
          <p:spPr bwMode="auto">
            <a:xfrm>
              <a:off x="3832" y="1634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59" name="Oval 50"/>
            <p:cNvSpPr>
              <a:spLocks noChangeAspect="1" noChangeArrowheads="1"/>
            </p:cNvSpPr>
            <p:nvPr/>
          </p:nvSpPr>
          <p:spPr bwMode="auto">
            <a:xfrm>
              <a:off x="4408" y="1634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60" name="Oval 52"/>
            <p:cNvSpPr>
              <a:spLocks noChangeAspect="1" noChangeArrowheads="1"/>
            </p:cNvSpPr>
            <p:nvPr/>
          </p:nvSpPr>
          <p:spPr bwMode="auto">
            <a:xfrm>
              <a:off x="952" y="1622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61" name="Oval 54"/>
            <p:cNvSpPr>
              <a:spLocks noChangeAspect="1" noChangeArrowheads="1"/>
            </p:cNvSpPr>
            <p:nvPr/>
          </p:nvSpPr>
          <p:spPr bwMode="auto">
            <a:xfrm>
              <a:off x="1528" y="1622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62" name="Oval 56"/>
            <p:cNvSpPr>
              <a:spLocks noChangeAspect="1" noChangeArrowheads="1"/>
            </p:cNvSpPr>
            <p:nvPr/>
          </p:nvSpPr>
          <p:spPr bwMode="auto">
            <a:xfrm>
              <a:off x="2104" y="1626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726" name="Text Box 57"/>
              <p:cNvSpPr txBox="1">
                <a:spLocks noChangeArrowheads="1"/>
              </p:cNvSpPr>
              <p:nvPr/>
            </p:nvSpPr>
            <p:spPr bwMode="auto">
              <a:xfrm>
                <a:off x="6659563" y="2681288"/>
                <a:ext cx="4318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726" name="Text 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9563" y="2681288"/>
                <a:ext cx="431800" cy="5794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27" name="Text Box 84"/>
              <p:cNvSpPr txBox="1">
                <a:spLocks noChangeArrowheads="1"/>
              </p:cNvSpPr>
              <p:nvPr/>
            </p:nvSpPr>
            <p:spPr bwMode="auto">
              <a:xfrm>
                <a:off x="4706938" y="4300538"/>
                <a:ext cx="60747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727" name="Text 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06938" y="4300538"/>
                <a:ext cx="60747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457200" y="207995"/>
            <a:ext cx="8229600" cy="7048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General Enumeration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716180" y="2491778"/>
            <a:ext cx="4156075" cy="1282700"/>
            <a:chOff x="2716180" y="2491778"/>
            <a:chExt cx="4156075" cy="1282700"/>
          </a:xfrm>
        </p:grpSpPr>
        <p:sp>
          <p:nvSpPr>
            <p:cNvPr id="45" name="Oval 160"/>
            <p:cNvSpPr>
              <a:spLocks noChangeArrowheads="1"/>
            </p:cNvSpPr>
            <p:nvPr/>
          </p:nvSpPr>
          <p:spPr bwMode="auto">
            <a:xfrm rot="570471">
              <a:off x="2716180" y="2491778"/>
              <a:ext cx="4156075" cy="1282700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 Box 166"/>
                <p:cNvSpPr txBox="1">
                  <a:spLocks noChangeArrowheads="1"/>
                </p:cNvSpPr>
                <p:nvPr/>
              </p:nvSpPr>
              <p:spPr bwMode="auto">
                <a:xfrm>
                  <a:off x="4645280" y="2762537"/>
                  <a:ext cx="570989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>
                            <a:latin typeface="Cambria Math"/>
                          </a:rPr>
                          <m:t>𝐸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6" name="Text Box 1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45280" y="2762537"/>
                  <a:ext cx="570989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"/>
              <p:cNvSpPr txBox="1">
                <a:spLocks noChangeArrowheads="1"/>
              </p:cNvSpPr>
              <p:nvPr/>
            </p:nvSpPr>
            <p:spPr>
              <a:xfrm>
                <a:off x="1730427" y="1242627"/>
                <a:ext cx="6159500" cy="12975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</a:rPr>
                  <a:t>Alg: </a:t>
                </a:r>
                <a:r>
                  <a:rPr lang="en-US" sz="2800" dirty="0">
                    <a:solidFill>
                      <a:schemeClr val="tx1"/>
                    </a:solidFill>
                  </a:rPr>
                  <a:t>Compute “good covering” ellipsoi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d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(M-Ellipsoid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)</a:t>
                </a:r>
                <a:r>
                  <a:rPr lang="en-US" sz="2800" dirty="0" smtClean="0">
                    <a:solidFill>
                      <a:schemeClr val="tx1"/>
                    </a:solidFill>
                    <a:sym typeface="Mathematica1" pitchFamily="2" charset="2"/>
                  </a:rPr>
                  <a:t>.</a:t>
                </a:r>
                <a:endParaRPr lang="en-US" sz="2800" dirty="0" smtClean="0">
                  <a:latin typeface="+mn-lt"/>
                  <a:sym typeface="Mathematica1" pitchFamily="2" charset="2"/>
                </a:endParaRPr>
              </a:p>
            </p:txBody>
          </p:sp>
        </mc:Choice>
        <mc:Fallback xmlns="">
          <p:sp>
            <p:nvSpPr>
              <p:cNvPr id="51" name="Rectang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427" y="1242627"/>
                <a:ext cx="6159500" cy="1297572"/>
              </a:xfrm>
              <a:prstGeom prst="rect">
                <a:avLst/>
              </a:prstGeom>
              <a:blipFill rotWithShape="1">
                <a:blip r:embed="rId6"/>
                <a:stretch>
                  <a:fillRect l="-2079" t="-4225" r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5665471" y="817186"/>
            <a:ext cx="3221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[D-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Peikert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Vempala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`10]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8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283"/>
          <p:cNvSpPr>
            <a:spLocks/>
          </p:cNvSpPr>
          <p:nvPr/>
        </p:nvSpPr>
        <p:spPr bwMode="auto">
          <a:xfrm>
            <a:off x="1863725" y="3454257"/>
            <a:ext cx="5730875" cy="2400300"/>
          </a:xfrm>
          <a:custGeom>
            <a:avLst/>
            <a:gdLst>
              <a:gd name="T0" fmla="*/ 966788 w 3610"/>
              <a:gd name="T1" fmla="*/ 44450 h 1512"/>
              <a:gd name="T2" fmla="*/ 395288 w 3610"/>
              <a:gd name="T3" fmla="*/ 1670050 h 1512"/>
              <a:gd name="T4" fmla="*/ 3341688 w 3610"/>
              <a:gd name="T5" fmla="*/ 2355850 h 1512"/>
              <a:gd name="T6" fmla="*/ 5335588 w 3610"/>
              <a:gd name="T7" fmla="*/ 1403350 h 1512"/>
              <a:gd name="T8" fmla="*/ 966788 w 3610"/>
              <a:gd name="T9" fmla="*/ 44450 h 15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10" h="1512">
                <a:moveTo>
                  <a:pt x="609" y="28"/>
                </a:moveTo>
                <a:cubicBezTo>
                  <a:pt x="90" y="56"/>
                  <a:pt x="0" y="809"/>
                  <a:pt x="249" y="1052"/>
                </a:cubicBezTo>
                <a:cubicBezTo>
                  <a:pt x="498" y="1295"/>
                  <a:pt x="1586" y="1512"/>
                  <a:pt x="2105" y="1484"/>
                </a:cubicBezTo>
                <a:cubicBezTo>
                  <a:pt x="2624" y="1456"/>
                  <a:pt x="3610" y="1127"/>
                  <a:pt x="3361" y="884"/>
                </a:cubicBezTo>
                <a:cubicBezTo>
                  <a:pt x="3112" y="641"/>
                  <a:pt x="1128" y="0"/>
                  <a:pt x="609" y="28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en-US"/>
          </a:p>
        </p:txBody>
      </p:sp>
      <p:grpSp>
        <p:nvGrpSpPr>
          <p:cNvPr id="30725" name="Group 83"/>
          <p:cNvGrpSpPr>
            <a:grpSpLocks/>
          </p:cNvGrpSpPr>
          <p:nvPr/>
        </p:nvGrpSpPr>
        <p:grpSpPr bwMode="auto">
          <a:xfrm>
            <a:off x="1784350" y="2460625"/>
            <a:ext cx="5575300" cy="3757613"/>
            <a:chOff x="944" y="1622"/>
            <a:chExt cx="3512" cy="2367"/>
          </a:xfrm>
        </p:grpSpPr>
        <p:sp>
          <p:nvSpPr>
            <p:cNvPr id="30728" name="Oval 9"/>
            <p:cNvSpPr>
              <a:spLocks noChangeAspect="1" noChangeArrowheads="1"/>
            </p:cNvSpPr>
            <p:nvPr/>
          </p:nvSpPr>
          <p:spPr bwMode="auto">
            <a:xfrm>
              <a:off x="2676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9" name="Oval 10"/>
            <p:cNvSpPr>
              <a:spLocks noChangeAspect="1" noChangeArrowheads="1"/>
            </p:cNvSpPr>
            <p:nvPr/>
          </p:nvSpPr>
          <p:spPr bwMode="auto">
            <a:xfrm>
              <a:off x="2672" y="278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0" name="Oval 11"/>
            <p:cNvSpPr>
              <a:spLocks noChangeAspect="1" noChangeArrowheads="1"/>
            </p:cNvSpPr>
            <p:nvPr/>
          </p:nvSpPr>
          <p:spPr bwMode="auto">
            <a:xfrm>
              <a:off x="2676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31" name="Oval 12"/>
            <p:cNvSpPr>
              <a:spLocks noChangeAspect="1" noChangeArrowheads="1"/>
            </p:cNvSpPr>
            <p:nvPr/>
          </p:nvSpPr>
          <p:spPr bwMode="auto">
            <a:xfrm>
              <a:off x="2672" y="393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2" name="Oval 13"/>
            <p:cNvSpPr>
              <a:spLocks noChangeAspect="1" noChangeArrowheads="1"/>
            </p:cNvSpPr>
            <p:nvPr/>
          </p:nvSpPr>
          <p:spPr bwMode="auto">
            <a:xfrm>
              <a:off x="3252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3" name="Oval 14"/>
            <p:cNvSpPr>
              <a:spLocks noChangeAspect="1" noChangeArrowheads="1"/>
            </p:cNvSpPr>
            <p:nvPr/>
          </p:nvSpPr>
          <p:spPr bwMode="auto">
            <a:xfrm>
              <a:off x="3248" y="278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4" name="Oval 15"/>
            <p:cNvSpPr>
              <a:spLocks noChangeAspect="1" noChangeArrowheads="1"/>
            </p:cNvSpPr>
            <p:nvPr/>
          </p:nvSpPr>
          <p:spPr bwMode="auto">
            <a:xfrm>
              <a:off x="3252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35" name="Oval 16"/>
            <p:cNvSpPr>
              <a:spLocks noChangeAspect="1" noChangeArrowheads="1"/>
            </p:cNvSpPr>
            <p:nvPr/>
          </p:nvSpPr>
          <p:spPr bwMode="auto">
            <a:xfrm>
              <a:off x="3248" y="393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6" name="Oval 17"/>
            <p:cNvSpPr>
              <a:spLocks noChangeAspect="1" noChangeArrowheads="1"/>
            </p:cNvSpPr>
            <p:nvPr/>
          </p:nvSpPr>
          <p:spPr bwMode="auto">
            <a:xfrm>
              <a:off x="3828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7" name="Oval 18"/>
            <p:cNvSpPr>
              <a:spLocks noChangeAspect="1" noChangeArrowheads="1"/>
            </p:cNvSpPr>
            <p:nvPr/>
          </p:nvSpPr>
          <p:spPr bwMode="auto">
            <a:xfrm>
              <a:off x="3824" y="279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8" name="Oval 19"/>
            <p:cNvSpPr>
              <a:spLocks noChangeAspect="1" noChangeArrowheads="1"/>
            </p:cNvSpPr>
            <p:nvPr/>
          </p:nvSpPr>
          <p:spPr bwMode="auto">
            <a:xfrm>
              <a:off x="3828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39" name="Oval 20"/>
            <p:cNvSpPr>
              <a:spLocks noChangeAspect="1" noChangeArrowheads="1"/>
            </p:cNvSpPr>
            <p:nvPr/>
          </p:nvSpPr>
          <p:spPr bwMode="auto">
            <a:xfrm>
              <a:off x="3824" y="394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0" name="Oval 21"/>
            <p:cNvSpPr>
              <a:spLocks noChangeAspect="1" noChangeArrowheads="1"/>
            </p:cNvSpPr>
            <p:nvPr/>
          </p:nvSpPr>
          <p:spPr bwMode="auto">
            <a:xfrm>
              <a:off x="4404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1" name="Oval 22"/>
            <p:cNvSpPr>
              <a:spLocks noChangeAspect="1" noChangeArrowheads="1"/>
            </p:cNvSpPr>
            <p:nvPr/>
          </p:nvSpPr>
          <p:spPr bwMode="auto">
            <a:xfrm>
              <a:off x="4400" y="279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2" name="Oval 23"/>
            <p:cNvSpPr>
              <a:spLocks noChangeAspect="1" noChangeArrowheads="1"/>
            </p:cNvSpPr>
            <p:nvPr/>
          </p:nvSpPr>
          <p:spPr bwMode="auto">
            <a:xfrm>
              <a:off x="4404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43" name="Oval 24"/>
            <p:cNvSpPr>
              <a:spLocks noChangeAspect="1" noChangeArrowheads="1"/>
            </p:cNvSpPr>
            <p:nvPr/>
          </p:nvSpPr>
          <p:spPr bwMode="auto">
            <a:xfrm>
              <a:off x="4400" y="394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4" name="Oval 27"/>
            <p:cNvSpPr>
              <a:spLocks noChangeAspect="1" noChangeArrowheads="1"/>
            </p:cNvSpPr>
            <p:nvPr/>
          </p:nvSpPr>
          <p:spPr bwMode="auto">
            <a:xfrm>
              <a:off x="948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5" name="Oval 28"/>
            <p:cNvSpPr>
              <a:spLocks noChangeAspect="1" noChangeArrowheads="1"/>
            </p:cNvSpPr>
            <p:nvPr/>
          </p:nvSpPr>
          <p:spPr bwMode="auto">
            <a:xfrm>
              <a:off x="944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6" name="Oval 29"/>
            <p:cNvSpPr>
              <a:spLocks noChangeAspect="1" noChangeArrowheads="1"/>
            </p:cNvSpPr>
            <p:nvPr/>
          </p:nvSpPr>
          <p:spPr bwMode="auto">
            <a:xfrm>
              <a:off x="948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47" name="Oval 30"/>
            <p:cNvSpPr>
              <a:spLocks noChangeAspect="1" noChangeArrowheads="1"/>
            </p:cNvSpPr>
            <p:nvPr/>
          </p:nvSpPr>
          <p:spPr bwMode="auto">
            <a:xfrm>
              <a:off x="944" y="392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8" name="Oval 31"/>
            <p:cNvSpPr>
              <a:spLocks noChangeAspect="1" noChangeArrowheads="1"/>
            </p:cNvSpPr>
            <p:nvPr/>
          </p:nvSpPr>
          <p:spPr bwMode="auto">
            <a:xfrm>
              <a:off x="1524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9" name="Oval 32"/>
            <p:cNvSpPr>
              <a:spLocks noChangeAspect="1" noChangeArrowheads="1"/>
            </p:cNvSpPr>
            <p:nvPr/>
          </p:nvSpPr>
          <p:spPr bwMode="auto">
            <a:xfrm>
              <a:off x="1520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0" name="Oval 33"/>
            <p:cNvSpPr>
              <a:spLocks noChangeAspect="1" noChangeArrowheads="1"/>
            </p:cNvSpPr>
            <p:nvPr/>
          </p:nvSpPr>
          <p:spPr bwMode="auto">
            <a:xfrm>
              <a:off x="1524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51" name="Oval 34"/>
            <p:cNvSpPr>
              <a:spLocks noChangeAspect="1" noChangeArrowheads="1"/>
            </p:cNvSpPr>
            <p:nvPr/>
          </p:nvSpPr>
          <p:spPr bwMode="auto">
            <a:xfrm>
              <a:off x="1520" y="392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2" name="Oval 35"/>
            <p:cNvSpPr>
              <a:spLocks noChangeAspect="1" noChangeArrowheads="1"/>
            </p:cNvSpPr>
            <p:nvPr/>
          </p:nvSpPr>
          <p:spPr bwMode="auto">
            <a:xfrm>
              <a:off x="2100" y="335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3" name="Oval 36"/>
            <p:cNvSpPr>
              <a:spLocks noChangeAspect="1" noChangeArrowheads="1"/>
            </p:cNvSpPr>
            <p:nvPr/>
          </p:nvSpPr>
          <p:spPr bwMode="auto">
            <a:xfrm>
              <a:off x="2096" y="278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4" name="Oval 37"/>
            <p:cNvSpPr>
              <a:spLocks noChangeAspect="1" noChangeArrowheads="1"/>
            </p:cNvSpPr>
            <p:nvPr/>
          </p:nvSpPr>
          <p:spPr bwMode="auto">
            <a:xfrm>
              <a:off x="2100" y="220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55" name="Oval 38"/>
            <p:cNvSpPr>
              <a:spLocks noChangeAspect="1" noChangeArrowheads="1"/>
            </p:cNvSpPr>
            <p:nvPr/>
          </p:nvSpPr>
          <p:spPr bwMode="auto">
            <a:xfrm>
              <a:off x="2096" y="393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6" name="Oval 44"/>
            <p:cNvSpPr>
              <a:spLocks noChangeAspect="1" noChangeArrowheads="1"/>
            </p:cNvSpPr>
            <p:nvPr/>
          </p:nvSpPr>
          <p:spPr bwMode="auto">
            <a:xfrm>
              <a:off x="2680" y="1630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57" name="Oval 46"/>
            <p:cNvSpPr>
              <a:spLocks noChangeAspect="1" noChangeArrowheads="1"/>
            </p:cNvSpPr>
            <p:nvPr/>
          </p:nvSpPr>
          <p:spPr bwMode="auto">
            <a:xfrm>
              <a:off x="3256" y="1630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58" name="Oval 48"/>
            <p:cNvSpPr>
              <a:spLocks noChangeAspect="1" noChangeArrowheads="1"/>
            </p:cNvSpPr>
            <p:nvPr/>
          </p:nvSpPr>
          <p:spPr bwMode="auto">
            <a:xfrm>
              <a:off x="3832" y="1634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59" name="Oval 50"/>
            <p:cNvSpPr>
              <a:spLocks noChangeAspect="1" noChangeArrowheads="1"/>
            </p:cNvSpPr>
            <p:nvPr/>
          </p:nvSpPr>
          <p:spPr bwMode="auto">
            <a:xfrm>
              <a:off x="4408" y="1634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60" name="Oval 52"/>
            <p:cNvSpPr>
              <a:spLocks noChangeAspect="1" noChangeArrowheads="1"/>
            </p:cNvSpPr>
            <p:nvPr/>
          </p:nvSpPr>
          <p:spPr bwMode="auto">
            <a:xfrm>
              <a:off x="952" y="1622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61" name="Oval 54"/>
            <p:cNvSpPr>
              <a:spLocks noChangeAspect="1" noChangeArrowheads="1"/>
            </p:cNvSpPr>
            <p:nvPr/>
          </p:nvSpPr>
          <p:spPr bwMode="auto">
            <a:xfrm>
              <a:off x="1528" y="1622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62" name="Oval 56"/>
            <p:cNvSpPr>
              <a:spLocks noChangeAspect="1" noChangeArrowheads="1"/>
            </p:cNvSpPr>
            <p:nvPr/>
          </p:nvSpPr>
          <p:spPr bwMode="auto">
            <a:xfrm>
              <a:off x="2104" y="1626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726" name="Text Box 57"/>
              <p:cNvSpPr txBox="1">
                <a:spLocks noChangeArrowheads="1"/>
              </p:cNvSpPr>
              <p:nvPr/>
            </p:nvSpPr>
            <p:spPr bwMode="auto">
              <a:xfrm>
                <a:off x="6659563" y="2681288"/>
                <a:ext cx="4318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726" name="Text 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9563" y="2681288"/>
                <a:ext cx="431800" cy="5794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27" name="Text Box 84"/>
              <p:cNvSpPr txBox="1">
                <a:spLocks noChangeArrowheads="1"/>
              </p:cNvSpPr>
              <p:nvPr/>
            </p:nvSpPr>
            <p:spPr bwMode="auto">
              <a:xfrm>
                <a:off x="4706938" y="4300538"/>
                <a:ext cx="60747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727" name="Text 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06938" y="4300538"/>
                <a:ext cx="60747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457200" y="207995"/>
            <a:ext cx="8229600" cy="7048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General Enumeration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716180" y="2491778"/>
            <a:ext cx="4156075" cy="1282700"/>
            <a:chOff x="2716180" y="2491778"/>
            <a:chExt cx="4156075" cy="1282700"/>
          </a:xfrm>
        </p:grpSpPr>
        <p:sp>
          <p:nvSpPr>
            <p:cNvPr id="45" name="Oval 160"/>
            <p:cNvSpPr>
              <a:spLocks noChangeArrowheads="1"/>
            </p:cNvSpPr>
            <p:nvPr/>
          </p:nvSpPr>
          <p:spPr bwMode="auto">
            <a:xfrm rot="570471">
              <a:off x="2716180" y="2491778"/>
              <a:ext cx="4156075" cy="1282700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 Box 166"/>
                <p:cNvSpPr txBox="1">
                  <a:spLocks noChangeArrowheads="1"/>
                </p:cNvSpPr>
                <p:nvPr/>
              </p:nvSpPr>
              <p:spPr bwMode="auto">
                <a:xfrm>
                  <a:off x="4645280" y="2762537"/>
                  <a:ext cx="570989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>
                            <a:latin typeface="Cambria Math"/>
                          </a:rPr>
                          <m:t>𝐸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6" name="Text Box 1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45280" y="2762537"/>
                  <a:ext cx="570989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"/>
              <p:cNvSpPr txBox="1">
                <a:spLocks noChangeArrowheads="1"/>
              </p:cNvSpPr>
              <p:nvPr/>
            </p:nvSpPr>
            <p:spPr>
              <a:xfrm>
                <a:off x="457200" y="1200095"/>
                <a:ext cx="8229600" cy="12975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:r>
                  <a:rPr lang="en-US" sz="2800" b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0" dirty="0" smtClean="0">
                    <a:solidFill>
                      <a:srgbClr val="FF0000"/>
                    </a:solidFill>
                  </a:rPr>
                  <a:t>M-Ellipsoid:</a:t>
                </a:r>
                <a:r>
                  <a:rPr lang="en-US" sz="2800" b="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translates of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suffice to cover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>
                  <a:buNone/>
                </a:pP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</a:rPr>
                  <a:t>[Milman 86]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translates of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suffice to cover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</m:oMath>
                </a14:m>
                <a:endParaRPr lang="en-US" sz="2800" dirty="0">
                  <a:sym typeface="Mathematica1" pitchFamily="2" charset="2"/>
                </a:endParaRPr>
              </a:p>
              <a:p>
                <a:pPr>
                  <a:buNone/>
                </a:pPr>
                <a:endParaRPr lang="en-US" sz="2800" dirty="0" smtClean="0">
                  <a:latin typeface="+mn-lt"/>
                  <a:sym typeface="Mathematica1" pitchFamily="2" charset="2"/>
                </a:endParaRPr>
              </a:p>
            </p:txBody>
          </p:sp>
        </mc:Choice>
        <mc:Fallback xmlns="">
          <p:sp>
            <p:nvSpPr>
              <p:cNvPr id="51" name="Rectang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00095"/>
                <a:ext cx="8229600" cy="1297572"/>
              </a:xfrm>
              <a:prstGeom prst="rect">
                <a:avLst/>
              </a:prstGeom>
              <a:blipFill rotWithShape="1">
                <a:blip r:embed="rId6"/>
                <a:stretch>
                  <a:fillRect l="-1111" t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5665471" y="817186"/>
            <a:ext cx="3221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[D-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Peikert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Vempala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`10]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5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reeform 283"/>
          <p:cNvSpPr>
            <a:spLocks/>
          </p:cNvSpPr>
          <p:nvPr/>
        </p:nvSpPr>
        <p:spPr bwMode="auto">
          <a:xfrm>
            <a:off x="1863725" y="3454257"/>
            <a:ext cx="5730875" cy="2400300"/>
          </a:xfrm>
          <a:custGeom>
            <a:avLst/>
            <a:gdLst>
              <a:gd name="T0" fmla="*/ 966788 w 3610"/>
              <a:gd name="T1" fmla="*/ 44450 h 1512"/>
              <a:gd name="T2" fmla="*/ 395288 w 3610"/>
              <a:gd name="T3" fmla="*/ 1670050 h 1512"/>
              <a:gd name="T4" fmla="*/ 3341688 w 3610"/>
              <a:gd name="T5" fmla="*/ 2355850 h 1512"/>
              <a:gd name="T6" fmla="*/ 5335588 w 3610"/>
              <a:gd name="T7" fmla="*/ 1403350 h 1512"/>
              <a:gd name="T8" fmla="*/ 966788 w 3610"/>
              <a:gd name="T9" fmla="*/ 44450 h 15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10" h="1512">
                <a:moveTo>
                  <a:pt x="609" y="28"/>
                </a:moveTo>
                <a:cubicBezTo>
                  <a:pt x="90" y="56"/>
                  <a:pt x="0" y="809"/>
                  <a:pt x="249" y="1052"/>
                </a:cubicBezTo>
                <a:cubicBezTo>
                  <a:pt x="498" y="1295"/>
                  <a:pt x="1586" y="1512"/>
                  <a:pt x="2105" y="1484"/>
                </a:cubicBezTo>
                <a:cubicBezTo>
                  <a:pt x="2624" y="1456"/>
                  <a:pt x="3610" y="1127"/>
                  <a:pt x="3361" y="884"/>
                </a:cubicBezTo>
                <a:cubicBezTo>
                  <a:pt x="3112" y="641"/>
                  <a:pt x="1128" y="0"/>
                  <a:pt x="609" y="2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en-US"/>
          </a:p>
        </p:txBody>
      </p:sp>
      <p:grpSp>
        <p:nvGrpSpPr>
          <p:cNvPr id="31749" name="Group 287"/>
          <p:cNvGrpSpPr>
            <a:grpSpLocks/>
          </p:cNvGrpSpPr>
          <p:nvPr/>
        </p:nvGrpSpPr>
        <p:grpSpPr bwMode="auto">
          <a:xfrm>
            <a:off x="1162050" y="2470150"/>
            <a:ext cx="7529513" cy="3832225"/>
            <a:chOff x="732" y="1646"/>
            <a:chExt cx="4743" cy="24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788" name="Text Box 166"/>
                <p:cNvSpPr txBox="1">
                  <a:spLocks noChangeArrowheads="1"/>
                </p:cNvSpPr>
                <p:nvPr/>
              </p:nvSpPr>
              <p:spPr bwMode="auto">
                <a:xfrm>
                  <a:off x="3106" y="1646"/>
                  <a:ext cx="621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</a:rPr>
                        <m:t>𝐸</m:t>
                      </m:r>
                    </m:oMath>
                  </a14:m>
                  <a:r>
                    <a:rPr lang="en-US" sz="3200" dirty="0">
                      <a:latin typeface="Cambria" pitchFamily="18" charset="0"/>
                    </a:rPr>
                    <a:t>+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3200" i="1" dirty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1788" name="Text Box 1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06" y="1646"/>
                  <a:ext cx="621" cy="36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3542" b="-33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789" name="Group 286"/>
            <p:cNvGrpSpPr>
              <a:grpSpLocks/>
            </p:cNvGrpSpPr>
            <p:nvPr/>
          </p:nvGrpSpPr>
          <p:grpSpPr bwMode="auto">
            <a:xfrm>
              <a:off x="732" y="1881"/>
              <a:ext cx="4743" cy="2179"/>
              <a:chOff x="732" y="1881"/>
              <a:chExt cx="4743" cy="2179"/>
            </a:xfrm>
          </p:grpSpPr>
          <p:sp>
            <p:nvSpPr>
              <p:cNvPr id="31792" name="Oval 154"/>
              <p:cNvSpPr>
                <a:spLocks noChangeArrowheads="1"/>
              </p:cNvSpPr>
              <p:nvPr/>
            </p:nvSpPr>
            <p:spPr bwMode="auto">
              <a:xfrm rot="570471">
                <a:off x="2857" y="2209"/>
                <a:ext cx="2618" cy="808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3" name="Oval 155"/>
              <p:cNvSpPr>
                <a:spLocks noChangeAspect="1" noChangeArrowheads="1"/>
              </p:cNvSpPr>
              <p:nvPr/>
            </p:nvSpPr>
            <p:spPr bwMode="auto">
              <a:xfrm rot="570471">
                <a:off x="4131" y="259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4" name="Oval 156"/>
              <p:cNvSpPr>
                <a:spLocks noChangeArrowheads="1"/>
              </p:cNvSpPr>
              <p:nvPr/>
            </p:nvSpPr>
            <p:spPr bwMode="auto">
              <a:xfrm rot="570471">
                <a:off x="2771" y="2730"/>
                <a:ext cx="2618" cy="808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5" name="Oval 157"/>
              <p:cNvSpPr>
                <a:spLocks noChangeAspect="1" noChangeArrowheads="1"/>
              </p:cNvSpPr>
              <p:nvPr/>
            </p:nvSpPr>
            <p:spPr bwMode="auto">
              <a:xfrm rot="570471">
                <a:off x="4045" y="3113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6" name="Oval 158"/>
              <p:cNvSpPr>
                <a:spLocks noChangeArrowheads="1"/>
              </p:cNvSpPr>
              <p:nvPr/>
            </p:nvSpPr>
            <p:spPr bwMode="auto">
              <a:xfrm rot="570471">
                <a:off x="2685" y="3252"/>
                <a:ext cx="2618" cy="808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7" name="Oval 159"/>
              <p:cNvSpPr>
                <a:spLocks noChangeAspect="1" noChangeArrowheads="1"/>
              </p:cNvSpPr>
              <p:nvPr/>
            </p:nvSpPr>
            <p:spPr bwMode="auto">
              <a:xfrm rot="570471">
                <a:off x="3959" y="3635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8" name="Oval 160"/>
              <p:cNvSpPr>
                <a:spLocks noChangeArrowheads="1"/>
              </p:cNvSpPr>
              <p:nvPr/>
            </p:nvSpPr>
            <p:spPr bwMode="auto">
              <a:xfrm rot="570471">
                <a:off x="904" y="1881"/>
                <a:ext cx="2618" cy="808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9" name="Oval 161"/>
              <p:cNvSpPr>
                <a:spLocks noChangeAspect="1" noChangeArrowheads="1"/>
              </p:cNvSpPr>
              <p:nvPr/>
            </p:nvSpPr>
            <p:spPr bwMode="auto">
              <a:xfrm rot="570471">
                <a:off x="2178" y="2264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0" name="Oval 162"/>
              <p:cNvSpPr>
                <a:spLocks noChangeArrowheads="1"/>
              </p:cNvSpPr>
              <p:nvPr/>
            </p:nvSpPr>
            <p:spPr bwMode="auto">
              <a:xfrm rot="570471">
                <a:off x="818" y="2403"/>
                <a:ext cx="2618" cy="808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1" name="Oval 163"/>
              <p:cNvSpPr>
                <a:spLocks noChangeAspect="1" noChangeArrowheads="1"/>
              </p:cNvSpPr>
              <p:nvPr/>
            </p:nvSpPr>
            <p:spPr bwMode="auto">
              <a:xfrm rot="570471">
                <a:off x="2092" y="2786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2" name="Oval 164"/>
              <p:cNvSpPr>
                <a:spLocks noChangeArrowheads="1"/>
              </p:cNvSpPr>
              <p:nvPr/>
            </p:nvSpPr>
            <p:spPr bwMode="auto">
              <a:xfrm rot="570471">
                <a:off x="732" y="2924"/>
                <a:ext cx="2618" cy="808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3" name="Oval 165"/>
              <p:cNvSpPr>
                <a:spLocks noChangeAspect="1" noChangeArrowheads="1"/>
              </p:cNvSpPr>
              <p:nvPr/>
            </p:nvSpPr>
            <p:spPr bwMode="auto">
              <a:xfrm rot="570471">
                <a:off x="2006" y="3307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804" name="Text Box 1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28" y="3174"/>
                    <a:ext cx="365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804" name="Text Box 1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728" y="3174"/>
                    <a:ext cx="365" cy="33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805" name="Text Box 1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13" y="2652"/>
                    <a:ext cx="370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1805" name="Text Box 1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813" y="2652"/>
                    <a:ext cx="370" cy="33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806" name="Text Box 1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54" y="2461"/>
                    <a:ext cx="370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1806" name="Text Box 1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854" y="2461"/>
                    <a:ext cx="370" cy="33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807" name="Text Box 1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67" y="2981"/>
                    <a:ext cx="370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1807" name="Text Box 1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767" y="2981"/>
                    <a:ext cx="370" cy="33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808" name="Text Box 1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80" y="3502"/>
                    <a:ext cx="370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808" name="Text Box 1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680" y="3502"/>
                    <a:ext cx="370" cy="33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809" name="Text Box 17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00" y="2133"/>
                    <a:ext cx="370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1809" name="Text Box 1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900" y="2133"/>
                    <a:ext cx="370" cy="33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1790" name="Line 284"/>
            <p:cNvSpPr>
              <a:spLocks noChangeShapeType="1"/>
            </p:cNvSpPr>
            <p:nvPr/>
          </p:nvSpPr>
          <p:spPr bwMode="auto">
            <a:xfrm flipH="1">
              <a:off x="2439" y="1928"/>
              <a:ext cx="696" cy="2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1" name="Line 285"/>
            <p:cNvSpPr>
              <a:spLocks noChangeShapeType="1"/>
            </p:cNvSpPr>
            <p:nvPr/>
          </p:nvSpPr>
          <p:spPr bwMode="auto">
            <a:xfrm>
              <a:off x="3575" y="2024"/>
              <a:ext cx="176" cy="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74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721856" y="1242626"/>
                <a:ext cx="5500688" cy="968944"/>
              </a:xfrm>
            </p:spPr>
            <p:txBody>
              <a:bodyPr>
                <a:normAutofit/>
              </a:bodyPr>
              <a:lstStyle/>
              <a:p>
                <a:pPr eaLnBrk="1" hangingPunct="1">
                  <a:buFontTx/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</a:rPr>
                  <a:t>Alg:</a:t>
                </a:r>
                <a:r>
                  <a:rPr lang="en-US" sz="2800" dirty="0" smtClean="0">
                    <a:latin typeface="+mn-lt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Compute a covering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by 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translates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sym typeface="Mathematica1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17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21856" y="1242626"/>
                <a:ext cx="5500688" cy="968944"/>
              </a:xfrm>
              <a:blipFill rotWithShape="1">
                <a:blip r:embed="rId10"/>
                <a:stretch>
                  <a:fillRect l="-2215" t="-5660" b="-17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750" name="Group 247"/>
          <p:cNvGrpSpPr>
            <a:grpSpLocks/>
          </p:cNvGrpSpPr>
          <p:nvPr/>
        </p:nvGrpSpPr>
        <p:grpSpPr bwMode="auto">
          <a:xfrm>
            <a:off x="1784350" y="2460625"/>
            <a:ext cx="5575300" cy="3757613"/>
            <a:chOff x="944" y="1622"/>
            <a:chExt cx="3512" cy="2367"/>
          </a:xfrm>
        </p:grpSpPr>
        <p:sp>
          <p:nvSpPr>
            <p:cNvPr id="31753" name="Oval 248"/>
            <p:cNvSpPr>
              <a:spLocks noChangeAspect="1" noChangeArrowheads="1"/>
            </p:cNvSpPr>
            <p:nvPr/>
          </p:nvSpPr>
          <p:spPr bwMode="auto">
            <a:xfrm>
              <a:off x="2676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4" name="Oval 249"/>
            <p:cNvSpPr>
              <a:spLocks noChangeAspect="1" noChangeArrowheads="1"/>
            </p:cNvSpPr>
            <p:nvPr/>
          </p:nvSpPr>
          <p:spPr bwMode="auto">
            <a:xfrm>
              <a:off x="2672" y="278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5" name="Oval 250"/>
            <p:cNvSpPr>
              <a:spLocks noChangeAspect="1" noChangeArrowheads="1"/>
            </p:cNvSpPr>
            <p:nvPr/>
          </p:nvSpPr>
          <p:spPr bwMode="auto">
            <a:xfrm>
              <a:off x="2676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56" name="Oval 251"/>
            <p:cNvSpPr>
              <a:spLocks noChangeAspect="1" noChangeArrowheads="1"/>
            </p:cNvSpPr>
            <p:nvPr/>
          </p:nvSpPr>
          <p:spPr bwMode="auto">
            <a:xfrm>
              <a:off x="2672" y="393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7" name="Oval 252"/>
            <p:cNvSpPr>
              <a:spLocks noChangeAspect="1" noChangeArrowheads="1"/>
            </p:cNvSpPr>
            <p:nvPr/>
          </p:nvSpPr>
          <p:spPr bwMode="auto">
            <a:xfrm>
              <a:off x="3252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8" name="Oval 253"/>
            <p:cNvSpPr>
              <a:spLocks noChangeAspect="1" noChangeArrowheads="1"/>
            </p:cNvSpPr>
            <p:nvPr/>
          </p:nvSpPr>
          <p:spPr bwMode="auto">
            <a:xfrm>
              <a:off x="3248" y="278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9" name="Oval 254"/>
            <p:cNvSpPr>
              <a:spLocks noChangeAspect="1" noChangeArrowheads="1"/>
            </p:cNvSpPr>
            <p:nvPr/>
          </p:nvSpPr>
          <p:spPr bwMode="auto">
            <a:xfrm>
              <a:off x="3252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60" name="Oval 255"/>
            <p:cNvSpPr>
              <a:spLocks noChangeAspect="1" noChangeArrowheads="1"/>
            </p:cNvSpPr>
            <p:nvPr/>
          </p:nvSpPr>
          <p:spPr bwMode="auto">
            <a:xfrm>
              <a:off x="3248" y="393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1" name="Oval 256"/>
            <p:cNvSpPr>
              <a:spLocks noChangeAspect="1" noChangeArrowheads="1"/>
            </p:cNvSpPr>
            <p:nvPr/>
          </p:nvSpPr>
          <p:spPr bwMode="auto">
            <a:xfrm>
              <a:off x="3828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2" name="Oval 257"/>
            <p:cNvSpPr>
              <a:spLocks noChangeAspect="1" noChangeArrowheads="1"/>
            </p:cNvSpPr>
            <p:nvPr/>
          </p:nvSpPr>
          <p:spPr bwMode="auto">
            <a:xfrm>
              <a:off x="3824" y="279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3" name="Oval 258"/>
            <p:cNvSpPr>
              <a:spLocks noChangeAspect="1" noChangeArrowheads="1"/>
            </p:cNvSpPr>
            <p:nvPr/>
          </p:nvSpPr>
          <p:spPr bwMode="auto">
            <a:xfrm>
              <a:off x="3828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64" name="Oval 259"/>
            <p:cNvSpPr>
              <a:spLocks noChangeAspect="1" noChangeArrowheads="1"/>
            </p:cNvSpPr>
            <p:nvPr/>
          </p:nvSpPr>
          <p:spPr bwMode="auto">
            <a:xfrm>
              <a:off x="3824" y="394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5" name="Oval 260"/>
            <p:cNvSpPr>
              <a:spLocks noChangeAspect="1" noChangeArrowheads="1"/>
            </p:cNvSpPr>
            <p:nvPr/>
          </p:nvSpPr>
          <p:spPr bwMode="auto">
            <a:xfrm>
              <a:off x="4404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6" name="Oval 261"/>
            <p:cNvSpPr>
              <a:spLocks noChangeAspect="1" noChangeArrowheads="1"/>
            </p:cNvSpPr>
            <p:nvPr/>
          </p:nvSpPr>
          <p:spPr bwMode="auto">
            <a:xfrm>
              <a:off x="4400" y="279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7" name="Oval 262"/>
            <p:cNvSpPr>
              <a:spLocks noChangeAspect="1" noChangeArrowheads="1"/>
            </p:cNvSpPr>
            <p:nvPr/>
          </p:nvSpPr>
          <p:spPr bwMode="auto">
            <a:xfrm>
              <a:off x="4404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68" name="Oval 263"/>
            <p:cNvSpPr>
              <a:spLocks noChangeAspect="1" noChangeArrowheads="1"/>
            </p:cNvSpPr>
            <p:nvPr/>
          </p:nvSpPr>
          <p:spPr bwMode="auto">
            <a:xfrm>
              <a:off x="4400" y="394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9" name="Oval 264"/>
            <p:cNvSpPr>
              <a:spLocks noChangeAspect="1" noChangeArrowheads="1"/>
            </p:cNvSpPr>
            <p:nvPr/>
          </p:nvSpPr>
          <p:spPr bwMode="auto">
            <a:xfrm>
              <a:off x="948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0" name="Oval 265"/>
            <p:cNvSpPr>
              <a:spLocks noChangeAspect="1" noChangeArrowheads="1"/>
            </p:cNvSpPr>
            <p:nvPr/>
          </p:nvSpPr>
          <p:spPr bwMode="auto">
            <a:xfrm>
              <a:off x="944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1" name="Oval 266"/>
            <p:cNvSpPr>
              <a:spLocks noChangeAspect="1" noChangeArrowheads="1"/>
            </p:cNvSpPr>
            <p:nvPr/>
          </p:nvSpPr>
          <p:spPr bwMode="auto">
            <a:xfrm>
              <a:off x="948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72" name="Oval 267"/>
            <p:cNvSpPr>
              <a:spLocks noChangeAspect="1" noChangeArrowheads="1"/>
            </p:cNvSpPr>
            <p:nvPr/>
          </p:nvSpPr>
          <p:spPr bwMode="auto">
            <a:xfrm>
              <a:off x="944" y="392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3" name="Oval 268"/>
            <p:cNvSpPr>
              <a:spLocks noChangeAspect="1" noChangeArrowheads="1"/>
            </p:cNvSpPr>
            <p:nvPr/>
          </p:nvSpPr>
          <p:spPr bwMode="auto">
            <a:xfrm>
              <a:off x="1524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4" name="Oval 269"/>
            <p:cNvSpPr>
              <a:spLocks noChangeAspect="1" noChangeArrowheads="1"/>
            </p:cNvSpPr>
            <p:nvPr/>
          </p:nvSpPr>
          <p:spPr bwMode="auto">
            <a:xfrm>
              <a:off x="1520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5" name="Oval 270"/>
            <p:cNvSpPr>
              <a:spLocks noChangeAspect="1" noChangeArrowheads="1"/>
            </p:cNvSpPr>
            <p:nvPr/>
          </p:nvSpPr>
          <p:spPr bwMode="auto">
            <a:xfrm>
              <a:off x="1524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76" name="Oval 271"/>
            <p:cNvSpPr>
              <a:spLocks noChangeAspect="1" noChangeArrowheads="1"/>
            </p:cNvSpPr>
            <p:nvPr/>
          </p:nvSpPr>
          <p:spPr bwMode="auto">
            <a:xfrm>
              <a:off x="1520" y="392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7" name="Oval 272"/>
            <p:cNvSpPr>
              <a:spLocks noChangeAspect="1" noChangeArrowheads="1"/>
            </p:cNvSpPr>
            <p:nvPr/>
          </p:nvSpPr>
          <p:spPr bwMode="auto">
            <a:xfrm>
              <a:off x="2100" y="335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8" name="Oval 273"/>
            <p:cNvSpPr>
              <a:spLocks noChangeAspect="1" noChangeArrowheads="1"/>
            </p:cNvSpPr>
            <p:nvPr/>
          </p:nvSpPr>
          <p:spPr bwMode="auto">
            <a:xfrm>
              <a:off x="2096" y="278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9" name="Oval 274"/>
            <p:cNvSpPr>
              <a:spLocks noChangeAspect="1" noChangeArrowheads="1"/>
            </p:cNvSpPr>
            <p:nvPr/>
          </p:nvSpPr>
          <p:spPr bwMode="auto">
            <a:xfrm>
              <a:off x="2100" y="220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0" name="Oval 275"/>
            <p:cNvSpPr>
              <a:spLocks noChangeAspect="1" noChangeArrowheads="1"/>
            </p:cNvSpPr>
            <p:nvPr/>
          </p:nvSpPr>
          <p:spPr bwMode="auto">
            <a:xfrm>
              <a:off x="2096" y="393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1" name="Oval 276"/>
            <p:cNvSpPr>
              <a:spLocks noChangeAspect="1" noChangeArrowheads="1"/>
            </p:cNvSpPr>
            <p:nvPr/>
          </p:nvSpPr>
          <p:spPr bwMode="auto">
            <a:xfrm>
              <a:off x="2680" y="1630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2" name="Oval 277"/>
            <p:cNvSpPr>
              <a:spLocks noChangeAspect="1" noChangeArrowheads="1"/>
            </p:cNvSpPr>
            <p:nvPr/>
          </p:nvSpPr>
          <p:spPr bwMode="auto">
            <a:xfrm>
              <a:off x="3256" y="1630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3" name="Oval 278"/>
            <p:cNvSpPr>
              <a:spLocks noChangeAspect="1" noChangeArrowheads="1"/>
            </p:cNvSpPr>
            <p:nvPr/>
          </p:nvSpPr>
          <p:spPr bwMode="auto">
            <a:xfrm>
              <a:off x="3832" y="1634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4" name="Oval 279"/>
            <p:cNvSpPr>
              <a:spLocks noChangeAspect="1" noChangeArrowheads="1"/>
            </p:cNvSpPr>
            <p:nvPr/>
          </p:nvSpPr>
          <p:spPr bwMode="auto">
            <a:xfrm>
              <a:off x="4408" y="1634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5" name="Oval 280"/>
            <p:cNvSpPr>
              <a:spLocks noChangeAspect="1" noChangeArrowheads="1"/>
            </p:cNvSpPr>
            <p:nvPr/>
          </p:nvSpPr>
          <p:spPr bwMode="auto">
            <a:xfrm>
              <a:off x="952" y="1622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6" name="Oval 281"/>
            <p:cNvSpPr>
              <a:spLocks noChangeAspect="1" noChangeArrowheads="1"/>
            </p:cNvSpPr>
            <p:nvPr/>
          </p:nvSpPr>
          <p:spPr bwMode="auto">
            <a:xfrm>
              <a:off x="1528" y="1622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787" name="Oval 282"/>
            <p:cNvSpPr>
              <a:spLocks noChangeAspect="1" noChangeArrowheads="1"/>
            </p:cNvSpPr>
            <p:nvPr/>
          </p:nvSpPr>
          <p:spPr bwMode="auto">
            <a:xfrm>
              <a:off x="2104" y="1626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751" name="Text Box 152"/>
              <p:cNvSpPr txBox="1">
                <a:spLocks noChangeArrowheads="1"/>
              </p:cNvSpPr>
              <p:nvPr/>
            </p:nvSpPr>
            <p:spPr bwMode="auto">
              <a:xfrm>
                <a:off x="4706938" y="4300538"/>
                <a:ext cx="60747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751" name="Text Box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06938" y="4300538"/>
                <a:ext cx="607474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2" name="Text Box 311"/>
              <p:cNvSpPr txBox="1">
                <a:spLocks noChangeArrowheads="1"/>
              </p:cNvSpPr>
              <p:nvPr/>
            </p:nvSpPr>
            <p:spPr bwMode="auto">
              <a:xfrm>
                <a:off x="6659563" y="2681288"/>
                <a:ext cx="4318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752" name="Text Box 3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9563" y="2681288"/>
                <a:ext cx="431800" cy="57943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2"/>
          <p:cNvSpPr txBox="1">
            <a:spLocks noChangeArrowheads="1"/>
          </p:cNvSpPr>
          <p:nvPr/>
        </p:nvSpPr>
        <p:spPr>
          <a:xfrm>
            <a:off x="457200" y="207995"/>
            <a:ext cx="8229600" cy="7048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General Enumeration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2716180" y="2491778"/>
            <a:ext cx="4156075" cy="1282700"/>
            <a:chOff x="2716180" y="2491778"/>
            <a:chExt cx="4156075" cy="1282700"/>
          </a:xfrm>
        </p:grpSpPr>
        <p:sp>
          <p:nvSpPr>
            <p:cNvPr id="70" name="Oval 160"/>
            <p:cNvSpPr>
              <a:spLocks noChangeArrowheads="1"/>
            </p:cNvSpPr>
            <p:nvPr/>
          </p:nvSpPr>
          <p:spPr bwMode="auto">
            <a:xfrm rot="570471">
              <a:off x="2716180" y="2491778"/>
              <a:ext cx="4156075" cy="1282700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 Box 166"/>
                <p:cNvSpPr txBox="1">
                  <a:spLocks noChangeArrowheads="1"/>
                </p:cNvSpPr>
                <p:nvPr/>
              </p:nvSpPr>
              <p:spPr bwMode="auto">
                <a:xfrm>
                  <a:off x="4645280" y="2762537"/>
                  <a:ext cx="570989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>
                            <a:latin typeface="Cambria Math"/>
                          </a:rPr>
                          <m:t>𝐸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6" name="Text Box 1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45280" y="2762537"/>
                  <a:ext cx="570989" cy="58477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TextBox 71"/>
          <p:cNvSpPr txBox="1"/>
          <p:nvPr/>
        </p:nvSpPr>
        <p:spPr>
          <a:xfrm>
            <a:off x="5665471" y="817186"/>
            <a:ext cx="3221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[D-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Peikert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Vempala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`10]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56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 283"/>
          <p:cNvSpPr>
            <a:spLocks/>
          </p:cNvSpPr>
          <p:nvPr/>
        </p:nvSpPr>
        <p:spPr bwMode="auto">
          <a:xfrm>
            <a:off x="1863725" y="3454257"/>
            <a:ext cx="5730875" cy="2400300"/>
          </a:xfrm>
          <a:custGeom>
            <a:avLst/>
            <a:gdLst>
              <a:gd name="T0" fmla="*/ 966788 w 3610"/>
              <a:gd name="T1" fmla="*/ 44450 h 1512"/>
              <a:gd name="T2" fmla="*/ 395288 w 3610"/>
              <a:gd name="T3" fmla="*/ 1670050 h 1512"/>
              <a:gd name="T4" fmla="*/ 3341688 w 3610"/>
              <a:gd name="T5" fmla="*/ 2355850 h 1512"/>
              <a:gd name="T6" fmla="*/ 5335588 w 3610"/>
              <a:gd name="T7" fmla="*/ 1403350 h 1512"/>
              <a:gd name="T8" fmla="*/ 966788 w 3610"/>
              <a:gd name="T9" fmla="*/ 44450 h 15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10" h="1512">
                <a:moveTo>
                  <a:pt x="609" y="28"/>
                </a:moveTo>
                <a:cubicBezTo>
                  <a:pt x="90" y="56"/>
                  <a:pt x="0" y="809"/>
                  <a:pt x="249" y="1052"/>
                </a:cubicBezTo>
                <a:cubicBezTo>
                  <a:pt x="498" y="1295"/>
                  <a:pt x="1586" y="1512"/>
                  <a:pt x="2105" y="1484"/>
                </a:cubicBezTo>
                <a:cubicBezTo>
                  <a:pt x="2624" y="1456"/>
                  <a:pt x="3610" y="1127"/>
                  <a:pt x="3361" y="884"/>
                </a:cubicBezTo>
                <a:cubicBezTo>
                  <a:pt x="3112" y="641"/>
                  <a:pt x="1128" y="0"/>
                  <a:pt x="609" y="28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5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730427" y="1242627"/>
                <a:ext cx="6159500" cy="665162"/>
              </a:xfrm>
            </p:spPr>
            <p:txBody>
              <a:bodyPr>
                <a:normAutofit/>
              </a:bodyPr>
              <a:lstStyle/>
              <a:p>
                <a:pPr eaLnBrk="1" hangingPunct="1">
                  <a:buFontTx/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</a:rPr>
                  <a:t>Alg: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Compute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∩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∀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 smtClean="0">
                    <a:latin typeface="+mn-lt"/>
                    <a:sym typeface="Mathematica1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2771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30427" y="1242627"/>
                <a:ext cx="6159500" cy="665162"/>
              </a:xfrm>
              <a:blipFill rotWithShape="1">
                <a:blip r:embed="rId2"/>
                <a:stretch>
                  <a:fillRect l="-2079" t="-8257" b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773" name="Group 66"/>
          <p:cNvGrpSpPr>
            <a:grpSpLocks/>
          </p:cNvGrpSpPr>
          <p:nvPr/>
        </p:nvGrpSpPr>
        <p:grpSpPr bwMode="auto">
          <a:xfrm>
            <a:off x="1162050" y="2843213"/>
            <a:ext cx="7529513" cy="3459163"/>
            <a:chOff x="732" y="1881"/>
            <a:chExt cx="4743" cy="2179"/>
          </a:xfrm>
        </p:grpSpPr>
        <p:grpSp>
          <p:nvGrpSpPr>
            <p:cNvPr id="32813" name="Group 68"/>
            <p:cNvGrpSpPr>
              <a:grpSpLocks/>
            </p:cNvGrpSpPr>
            <p:nvPr/>
          </p:nvGrpSpPr>
          <p:grpSpPr bwMode="auto">
            <a:xfrm>
              <a:off x="732" y="1881"/>
              <a:ext cx="4743" cy="2179"/>
              <a:chOff x="732" y="1881"/>
              <a:chExt cx="4743" cy="2179"/>
            </a:xfrm>
          </p:grpSpPr>
          <p:sp>
            <p:nvSpPr>
              <p:cNvPr id="32816" name="Oval 69"/>
              <p:cNvSpPr>
                <a:spLocks noChangeArrowheads="1"/>
              </p:cNvSpPr>
              <p:nvPr/>
            </p:nvSpPr>
            <p:spPr bwMode="auto">
              <a:xfrm rot="570471">
                <a:off x="2857" y="2209"/>
                <a:ext cx="2618" cy="808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7" name="Oval 70"/>
              <p:cNvSpPr>
                <a:spLocks noChangeAspect="1" noChangeArrowheads="1"/>
              </p:cNvSpPr>
              <p:nvPr/>
            </p:nvSpPr>
            <p:spPr bwMode="auto">
              <a:xfrm rot="570471">
                <a:off x="4131" y="259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8" name="Oval 71"/>
              <p:cNvSpPr>
                <a:spLocks noChangeArrowheads="1"/>
              </p:cNvSpPr>
              <p:nvPr/>
            </p:nvSpPr>
            <p:spPr bwMode="auto">
              <a:xfrm rot="570471">
                <a:off x="2771" y="2730"/>
                <a:ext cx="2618" cy="808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9" name="Oval 72"/>
              <p:cNvSpPr>
                <a:spLocks noChangeAspect="1" noChangeArrowheads="1"/>
              </p:cNvSpPr>
              <p:nvPr/>
            </p:nvSpPr>
            <p:spPr bwMode="auto">
              <a:xfrm rot="570471">
                <a:off x="4045" y="3113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0" name="Oval 73"/>
              <p:cNvSpPr>
                <a:spLocks noChangeArrowheads="1"/>
              </p:cNvSpPr>
              <p:nvPr/>
            </p:nvSpPr>
            <p:spPr bwMode="auto">
              <a:xfrm rot="570471">
                <a:off x="2685" y="3252"/>
                <a:ext cx="2618" cy="808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1" name="Oval 74"/>
              <p:cNvSpPr>
                <a:spLocks noChangeAspect="1" noChangeArrowheads="1"/>
              </p:cNvSpPr>
              <p:nvPr/>
            </p:nvSpPr>
            <p:spPr bwMode="auto">
              <a:xfrm rot="570471">
                <a:off x="3959" y="3635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2" name="Oval 75"/>
              <p:cNvSpPr>
                <a:spLocks noChangeArrowheads="1"/>
              </p:cNvSpPr>
              <p:nvPr/>
            </p:nvSpPr>
            <p:spPr bwMode="auto">
              <a:xfrm rot="570471">
                <a:off x="904" y="1881"/>
                <a:ext cx="2618" cy="808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3" name="Oval 76"/>
              <p:cNvSpPr>
                <a:spLocks noChangeAspect="1" noChangeArrowheads="1"/>
              </p:cNvSpPr>
              <p:nvPr/>
            </p:nvSpPr>
            <p:spPr bwMode="auto">
              <a:xfrm rot="570471">
                <a:off x="2178" y="2264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4" name="Oval 77"/>
              <p:cNvSpPr>
                <a:spLocks noChangeArrowheads="1"/>
              </p:cNvSpPr>
              <p:nvPr/>
            </p:nvSpPr>
            <p:spPr bwMode="auto">
              <a:xfrm rot="570471">
                <a:off x="818" y="2403"/>
                <a:ext cx="2618" cy="808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5" name="Oval 78"/>
              <p:cNvSpPr>
                <a:spLocks noChangeAspect="1" noChangeArrowheads="1"/>
              </p:cNvSpPr>
              <p:nvPr/>
            </p:nvSpPr>
            <p:spPr bwMode="auto">
              <a:xfrm rot="570471">
                <a:off x="2092" y="2786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6" name="Oval 79"/>
              <p:cNvSpPr>
                <a:spLocks noChangeArrowheads="1"/>
              </p:cNvSpPr>
              <p:nvPr/>
            </p:nvSpPr>
            <p:spPr bwMode="auto">
              <a:xfrm rot="570471">
                <a:off x="732" y="2924"/>
                <a:ext cx="2618" cy="808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7" name="Oval 80"/>
              <p:cNvSpPr>
                <a:spLocks noChangeAspect="1" noChangeArrowheads="1"/>
              </p:cNvSpPr>
              <p:nvPr/>
            </p:nvSpPr>
            <p:spPr bwMode="auto">
              <a:xfrm rot="570471">
                <a:off x="2006" y="3307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828" name="Text Box 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28" y="3174"/>
                    <a:ext cx="365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l"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828" name="Text Box 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728" y="3174"/>
                    <a:ext cx="365" cy="33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829" name="Text Box 8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13" y="2652"/>
                    <a:ext cx="370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829" name="Text Box 8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813" y="2652"/>
                    <a:ext cx="370" cy="33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830" name="Text Box 8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54" y="2461"/>
                    <a:ext cx="370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830" name="Text Box 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854" y="2461"/>
                    <a:ext cx="370" cy="33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831" name="Text Box 8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67" y="2981"/>
                    <a:ext cx="370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831" name="Text Box 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767" y="2981"/>
                    <a:ext cx="370" cy="33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832" name="Text Box 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80" y="3502"/>
                    <a:ext cx="370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832" name="Text Box 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680" y="3502"/>
                    <a:ext cx="370" cy="33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833" name="Text Box 8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00" y="2133"/>
                    <a:ext cx="370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833" name="Text Box 8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900" y="2133"/>
                    <a:ext cx="370" cy="33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2814" name="Line 87"/>
            <p:cNvSpPr>
              <a:spLocks noChangeShapeType="1"/>
            </p:cNvSpPr>
            <p:nvPr/>
          </p:nvSpPr>
          <p:spPr bwMode="auto">
            <a:xfrm flipH="1">
              <a:off x="2439" y="1928"/>
              <a:ext cx="696" cy="2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5" name="Line 88"/>
            <p:cNvSpPr>
              <a:spLocks noChangeShapeType="1"/>
            </p:cNvSpPr>
            <p:nvPr/>
          </p:nvSpPr>
          <p:spPr bwMode="auto">
            <a:xfrm>
              <a:off x="3575" y="2024"/>
              <a:ext cx="176" cy="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4" name="Oval 93"/>
          <p:cNvSpPr>
            <a:spLocks noChangeAspect="1" noChangeArrowheads="1"/>
          </p:cNvSpPr>
          <p:nvPr/>
        </p:nvSpPr>
        <p:spPr bwMode="auto">
          <a:xfrm>
            <a:off x="4527550" y="61356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Oval 97"/>
          <p:cNvSpPr>
            <a:spLocks noChangeAspect="1" noChangeArrowheads="1"/>
          </p:cNvSpPr>
          <p:nvPr/>
        </p:nvSpPr>
        <p:spPr bwMode="auto">
          <a:xfrm>
            <a:off x="5441950" y="61356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Oval 104"/>
          <p:cNvSpPr>
            <a:spLocks noChangeAspect="1" noChangeArrowheads="1"/>
          </p:cNvSpPr>
          <p:nvPr/>
        </p:nvSpPr>
        <p:spPr bwMode="auto">
          <a:xfrm>
            <a:off x="7277100" y="33988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2777" name="Oval 109"/>
          <p:cNvSpPr>
            <a:spLocks noChangeAspect="1" noChangeArrowheads="1"/>
          </p:cNvSpPr>
          <p:nvPr/>
        </p:nvSpPr>
        <p:spPr bwMode="auto">
          <a:xfrm>
            <a:off x="1784350" y="61229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Oval 113"/>
          <p:cNvSpPr>
            <a:spLocks noChangeAspect="1" noChangeArrowheads="1"/>
          </p:cNvSpPr>
          <p:nvPr/>
        </p:nvSpPr>
        <p:spPr bwMode="auto">
          <a:xfrm>
            <a:off x="2698750" y="61229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Oval 117"/>
          <p:cNvSpPr>
            <a:spLocks noChangeAspect="1" noChangeArrowheads="1"/>
          </p:cNvSpPr>
          <p:nvPr/>
        </p:nvSpPr>
        <p:spPr bwMode="auto">
          <a:xfrm>
            <a:off x="3613150" y="61293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Oval 118"/>
          <p:cNvSpPr>
            <a:spLocks noChangeAspect="1" noChangeArrowheads="1"/>
          </p:cNvSpPr>
          <p:nvPr/>
        </p:nvSpPr>
        <p:spPr bwMode="auto">
          <a:xfrm>
            <a:off x="4540250" y="247332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2781" name="Oval 119"/>
          <p:cNvSpPr>
            <a:spLocks noChangeAspect="1" noChangeArrowheads="1"/>
          </p:cNvSpPr>
          <p:nvPr/>
        </p:nvSpPr>
        <p:spPr bwMode="auto">
          <a:xfrm>
            <a:off x="5454650" y="247332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2782" name="Oval 120"/>
          <p:cNvSpPr>
            <a:spLocks noChangeAspect="1" noChangeArrowheads="1"/>
          </p:cNvSpPr>
          <p:nvPr/>
        </p:nvSpPr>
        <p:spPr bwMode="auto">
          <a:xfrm>
            <a:off x="6369050" y="247967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2783" name="Oval 121"/>
          <p:cNvSpPr>
            <a:spLocks noChangeAspect="1" noChangeArrowheads="1"/>
          </p:cNvSpPr>
          <p:nvPr/>
        </p:nvSpPr>
        <p:spPr bwMode="auto">
          <a:xfrm>
            <a:off x="7283450" y="247967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2784" name="Oval 122"/>
          <p:cNvSpPr>
            <a:spLocks noChangeAspect="1" noChangeArrowheads="1"/>
          </p:cNvSpPr>
          <p:nvPr/>
        </p:nvSpPr>
        <p:spPr bwMode="auto">
          <a:xfrm>
            <a:off x="1797050" y="246062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2785" name="Oval 123"/>
          <p:cNvSpPr>
            <a:spLocks noChangeAspect="1" noChangeArrowheads="1"/>
          </p:cNvSpPr>
          <p:nvPr/>
        </p:nvSpPr>
        <p:spPr bwMode="auto">
          <a:xfrm>
            <a:off x="2711450" y="246062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2786" name="Oval 124"/>
          <p:cNvSpPr>
            <a:spLocks noChangeAspect="1" noChangeArrowheads="1"/>
          </p:cNvSpPr>
          <p:nvPr/>
        </p:nvSpPr>
        <p:spPr bwMode="auto">
          <a:xfrm>
            <a:off x="3625850" y="246697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87" name="Text Box 125"/>
              <p:cNvSpPr txBox="1">
                <a:spLocks noChangeArrowheads="1"/>
              </p:cNvSpPr>
              <p:nvPr/>
            </p:nvSpPr>
            <p:spPr bwMode="auto">
              <a:xfrm>
                <a:off x="4706938" y="4300538"/>
                <a:ext cx="60747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787" name="Text 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06938" y="4300538"/>
                <a:ext cx="607474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788" name="Group 128"/>
          <p:cNvGrpSpPr>
            <a:grpSpLocks/>
          </p:cNvGrpSpPr>
          <p:nvPr/>
        </p:nvGrpSpPr>
        <p:grpSpPr bwMode="auto">
          <a:xfrm>
            <a:off x="1784350" y="3379788"/>
            <a:ext cx="5568950" cy="2838450"/>
            <a:chOff x="1124" y="2129"/>
            <a:chExt cx="3508" cy="1788"/>
          </a:xfrm>
        </p:grpSpPr>
        <p:sp>
          <p:nvSpPr>
            <p:cNvPr id="32790" name="Oval 129"/>
            <p:cNvSpPr>
              <a:spLocks noChangeAspect="1" noChangeArrowheads="1"/>
            </p:cNvSpPr>
            <p:nvPr/>
          </p:nvSpPr>
          <p:spPr bwMode="auto">
            <a:xfrm>
              <a:off x="2856" y="3289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1" name="Oval 130"/>
            <p:cNvSpPr>
              <a:spLocks noChangeAspect="1" noChangeArrowheads="1"/>
            </p:cNvSpPr>
            <p:nvPr/>
          </p:nvSpPr>
          <p:spPr bwMode="auto">
            <a:xfrm>
              <a:off x="2852" y="2717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2" name="Oval 131"/>
            <p:cNvSpPr>
              <a:spLocks noChangeAspect="1" noChangeArrowheads="1"/>
            </p:cNvSpPr>
            <p:nvPr/>
          </p:nvSpPr>
          <p:spPr bwMode="auto">
            <a:xfrm>
              <a:off x="2856" y="2137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2793" name="Oval 132"/>
            <p:cNvSpPr>
              <a:spLocks noChangeAspect="1" noChangeArrowheads="1"/>
            </p:cNvSpPr>
            <p:nvPr/>
          </p:nvSpPr>
          <p:spPr bwMode="auto">
            <a:xfrm>
              <a:off x="3432" y="3289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4" name="Oval 133"/>
            <p:cNvSpPr>
              <a:spLocks noChangeAspect="1" noChangeArrowheads="1"/>
            </p:cNvSpPr>
            <p:nvPr/>
          </p:nvSpPr>
          <p:spPr bwMode="auto">
            <a:xfrm>
              <a:off x="3428" y="2717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5" name="Oval 134"/>
            <p:cNvSpPr>
              <a:spLocks noChangeAspect="1" noChangeArrowheads="1"/>
            </p:cNvSpPr>
            <p:nvPr/>
          </p:nvSpPr>
          <p:spPr bwMode="auto">
            <a:xfrm>
              <a:off x="3432" y="2137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2796" name="Oval 135"/>
            <p:cNvSpPr>
              <a:spLocks noChangeAspect="1" noChangeArrowheads="1"/>
            </p:cNvSpPr>
            <p:nvPr/>
          </p:nvSpPr>
          <p:spPr bwMode="auto">
            <a:xfrm>
              <a:off x="4008" y="3293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7" name="Oval 136"/>
            <p:cNvSpPr>
              <a:spLocks noChangeAspect="1" noChangeArrowheads="1"/>
            </p:cNvSpPr>
            <p:nvPr/>
          </p:nvSpPr>
          <p:spPr bwMode="auto">
            <a:xfrm>
              <a:off x="4004" y="2721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8" name="Oval 137"/>
            <p:cNvSpPr>
              <a:spLocks noChangeAspect="1" noChangeArrowheads="1"/>
            </p:cNvSpPr>
            <p:nvPr/>
          </p:nvSpPr>
          <p:spPr bwMode="auto">
            <a:xfrm>
              <a:off x="4008" y="2141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2799" name="Oval 138"/>
            <p:cNvSpPr>
              <a:spLocks noChangeAspect="1" noChangeArrowheads="1"/>
            </p:cNvSpPr>
            <p:nvPr/>
          </p:nvSpPr>
          <p:spPr bwMode="auto">
            <a:xfrm>
              <a:off x="4004" y="3869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0" name="Oval 139"/>
            <p:cNvSpPr>
              <a:spLocks noChangeAspect="1" noChangeArrowheads="1"/>
            </p:cNvSpPr>
            <p:nvPr/>
          </p:nvSpPr>
          <p:spPr bwMode="auto">
            <a:xfrm>
              <a:off x="4584" y="3293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1" name="Oval 140"/>
            <p:cNvSpPr>
              <a:spLocks noChangeAspect="1" noChangeArrowheads="1"/>
            </p:cNvSpPr>
            <p:nvPr/>
          </p:nvSpPr>
          <p:spPr bwMode="auto">
            <a:xfrm>
              <a:off x="4580" y="2721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2" name="Oval 141"/>
            <p:cNvSpPr>
              <a:spLocks noChangeAspect="1" noChangeArrowheads="1"/>
            </p:cNvSpPr>
            <p:nvPr/>
          </p:nvSpPr>
          <p:spPr bwMode="auto">
            <a:xfrm>
              <a:off x="4580" y="3869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3" name="Oval 142"/>
            <p:cNvSpPr>
              <a:spLocks noChangeAspect="1" noChangeArrowheads="1"/>
            </p:cNvSpPr>
            <p:nvPr/>
          </p:nvSpPr>
          <p:spPr bwMode="auto">
            <a:xfrm>
              <a:off x="1128" y="3281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4" name="Oval 143"/>
            <p:cNvSpPr>
              <a:spLocks noChangeAspect="1" noChangeArrowheads="1"/>
            </p:cNvSpPr>
            <p:nvPr/>
          </p:nvSpPr>
          <p:spPr bwMode="auto">
            <a:xfrm>
              <a:off x="1124" y="2709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5" name="Oval 144"/>
            <p:cNvSpPr>
              <a:spLocks noChangeAspect="1" noChangeArrowheads="1"/>
            </p:cNvSpPr>
            <p:nvPr/>
          </p:nvSpPr>
          <p:spPr bwMode="auto">
            <a:xfrm>
              <a:off x="1128" y="2129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2806" name="Oval 145"/>
            <p:cNvSpPr>
              <a:spLocks noChangeAspect="1" noChangeArrowheads="1"/>
            </p:cNvSpPr>
            <p:nvPr/>
          </p:nvSpPr>
          <p:spPr bwMode="auto">
            <a:xfrm>
              <a:off x="1704" y="3281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7" name="Oval 146"/>
            <p:cNvSpPr>
              <a:spLocks noChangeAspect="1" noChangeArrowheads="1"/>
            </p:cNvSpPr>
            <p:nvPr/>
          </p:nvSpPr>
          <p:spPr bwMode="auto">
            <a:xfrm>
              <a:off x="1700" y="2709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8" name="Oval 147"/>
            <p:cNvSpPr>
              <a:spLocks noChangeAspect="1" noChangeArrowheads="1"/>
            </p:cNvSpPr>
            <p:nvPr/>
          </p:nvSpPr>
          <p:spPr bwMode="auto">
            <a:xfrm>
              <a:off x="1704" y="2129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2809" name="Oval 148"/>
            <p:cNvSpPr>
              <a:spLocks noChangeAspect="1" noChangeArrowheads="1"/>
            </p:cNvSpPr>
            <p:nvPr/>
          </p:nvSpPr>
          <p:spPr bwMode="auto">
            <a:xfrm>
              <a:off x="2280" y="3285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0" name="Oval 149"/>
            <p:cNvSpPr>
              <a:spLocks noChangeAspect="1" noChangeArrowheads="1"/>
            </p:cNvSpPr>
            <p:nvPr/>
          </p:nvSpPr>
          <p:spPr bwMode="auto">
            <a:xfrm>
              <a:off x="2276" y="2713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1" name="Oval 150"/>
            <p:cNvSpPr>
              <a:spLocks noChangeAspect="1" noChangeArrowheads="1"/>
            </p:cNvSpPr>
            <p:nvPr/>
          </p:nvSpPr>
          <p:spPr bwMode="auto">
            <a:xfrm>
              <a:off x="2280" y="2133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789" name="Text Box 151"/>
              <p:cNvSpPr txBox="1">
                <a:spLocks noChangeArrowheads="1"/>
              </p:cNvSpPr>
              <p:nvPr/>
            </p:nvSpPr>
            <p:spPr bwMode="auto">
              <a:xfrm>
                <a:off x="6659563" y="2681288"/>
                <a:ext cx="4318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789" name="Text Box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9563" y="2681288"/>
                <a:ext cx="431800" cy="57943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166"/>
              <p:cNvSpPr txBox="1">
                <a:spLocks noChangeArrowheads="1"/>
              </p:cNvSpPr>
              <p:nvPr/>
            </p:nvSpPr>
            <p:spPr bwMode="auto">
              <a:xfrm>
                <a:off x="4930775" y="2470150"/>
                <a:ext cx="985838" cy="584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𝐸</m:t>
                    </m:r>
                  </m:oMath>
                </a14:m>
                <a:r>
                  <a:rPr lang="en-US" sz="3200" dirty="0">
                    <a:latin typeface="Cambria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6" name="Text 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0775" y="2470150"/>
                <a:ext cx="985838" cy="584200"/>
              </a:xfrm>
              <a:prstGeom prst="rect">
                <a:avLst/>
              </a:prstGeom>
              <a:blipFill rotWithShape="1">
                <a:blip r:embed="rId12"/>
                <a:stretch>
                  <a:fillRect t="-13542" b="-3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2"/>
          <p:cNvSpPr txBox="1">
            <a:spLocks noChangeArrowheads="1"/>
          </p:cNvSpPr>
          <p:nvPr/>
        </p:nvSpPr>
        <p:spPr>
          <a:xfrm>
            <a:off x="457200" y="207995"/>
            <a:ext cx="8229600" cy="7048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General Enumeration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665471" y="817186"/>
            <a:ext cx="3221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[D-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Peikert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Vempala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`10]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6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04824" y="1143519"/>
                <a:ext cx="8096251" cy="652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 smtClean="0"/>
                  <a:t> norms,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𝑝</m:t>
                    </m:r>
                    <m:r>
                      <a:rPr lang="en-US" sz="2800" b="0" i="1" smtClean="0">
                        <a:latin typeface="Cambria Math"/>
                      </a:rPr>
                      <m:t>≥1</m:t>
                    </m:r>
                  </m:oMath>
                </a14:m>
                <a:r>
                  <a:rPr lang="en-US" sz="2800" dirty="0" smtClean="0"/>
                  <a:t>: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∑</m:t>
                            </m:r>
                            <m:sSubSup>
                              <m:sSub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|</m:t>
                                </m:r>
                              </m:e>
                              <m:sub/>
                              <m:sup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𝑝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1/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𝑝</m:t>
                        </m:r>
                      </m:sup>
                    </m:sSup>
                  </m:oMath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4" y="1143519"/>
                <a:ext cx="8096251" cy="652551"/>
              </a:xfrm>
              <a:prstGeom prst="rect">
                <a:avLst/>
              </a:prstGeom>
              <a:blipFill rotWithShape="1">
                <a:blip r:embed="rId3"/>
                <a:stretch>
                  <a:fillRect b="-18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spect="1"/>
          </p:cNvSpPr>
          <p:nvPr/>
        </p:nvSpPr>
        <p:spPr>
          <a:xfrm>
            <a:off x="6400700" y="3433313"/>
            <a:ext cx="1814511" cy="1815026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3655800" y="3437628"/>
            <a:ext cx="1811635" cy="1810711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 rot="18932315">
            <a:off x="1171569" y="3705208"/>
            <a:ext cx="1292437" cy="129280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557201" y="4313206"/>
            <a:ext cx="421910" cy="461665"/>
            <a:chOff x="2471601" y="3734971"/>
            <a:chExt cx="421910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471601" y="3734971"/>
                  <a:ext cx="42191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1601" y="3734971"/>
                  <a:ext cx="421910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2721853" y="3748414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297052" y="4308181"/>
            <a:ext cx="421910" cy="461665"/>
            <a:chOff x="2471601" y="3734971"/>
            <a:chExt cx="421910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471601" y="3734971"/>
                  <a:ext cx="42191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1601" y="3734971"/>
                  <a:ext cx="421910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2721853" y="3748414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036902" y="4308180"/>
            <a:ext cx="421910" cy="461665"/>
            <a:chOff x="2471601" y="3734971"/>
            <a:chExt cx="421910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471601" y="3734971"/>
                  <a:ext cx="42191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1601" y="3734971"/>
                  <a:ext cx="421910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2721853" y="3748414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286541" y="2830982"/>
                <a:ext cx="13290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/>
                  <a:t> ball</a:t>
                </a:r>
                <a:endParaRPr lang="en-US" sz="3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541" y="2830982"/>
                <a:ext cx="1329069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2500" r="-137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029736" y="2841223"/>
                <a:ext cx="12546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/>
                  <a:t> ball</a:t>
                </a:r>
                <a:endParaRPr lang="en-US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736" y="2841223"/>
                <a:ext cx="1254643" cy="584775"/>
              </a:xfrm>
              <a:prstGeom prst="rect">
                <a:avLst/>
              </a:prstGeom>
              <a:blipFill rotWithShape="1">
                <a:blip r:embed="rId8"/>
                <a:stretch>
                  <a:fillRect t="-12500" r="-8252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45351" y="2848538"/>
                <a:ext cx="14353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3200" dirty="0" smtClean="0"/>
                  <a:t> ball</a:t>
                </a:r>
                <a:endParaRPr lang="en-US" sz="3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351" y="2848538"/>
                <a:ext cx="1435396" cy="584775"/>
              </a:xfrm>
              <a:prstGeom prst="rect">
                <a:avLst/>
              </a:prstGeom>
              <a:blipFill rotWithShape="1">
                <a:blip r:embed="rId9"/>
                <a:stretch>
                  <a:fillRect t="-12500" r="-169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188638" y="5386340"/>
                <a:ext cx="13290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dirty="0" smtClean="0">
                              <a:latin typeface="Cambria Math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638" y="5386340"/>
                <a:ext cx="1329069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907270" y="5396150"/>
                <a:ext cx="13290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dirty="0" smtClean="0">
                              <a:latin typeface="Cambria Math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270" y="5396150"/>
                <a:ext cx="1329069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668386" y="5366144"/>
                <a:ext cx="13290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dirty="0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sz="3200" b="0" i="1" dirty="0" smtClean="0">
                              <a:latin typeface="Cambria Math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386" y="5366144"/>
                <a:ext cx="1329069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388"/>
            <a:ext cx="8229600" cy="653143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Norms and Convex Bodies</a:t>
            </a:r>
          </a:p>
        </p:txBody>
      </p:sp>
    </p:spTree>
    <p:extLst>
      <p:ext uri="{BB962C8B-B14F-4D97-AF65-F5344CB8AC3E}">
        <p14:creationId xmlns:p14="http://schemas.microsoft.com/office/powerpoint/2010/main" val="344963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283"/>
          <p:cNvSpPr>
            <a:spLocks/>
          </p:cNvSpPr>
          <p:nvPr/>
        </p:nvSpPr>
        <p:spPr bwMode="auto">
          <a:xfrm>
            <a:off x="1863725" y="3454257"/>
            <a:ext cx="5730875" cy="2400300"/>
          </a:xfrm>
          <a:custGeom>
            <a:avLst/>
            <a:gdLst>
              <a:gd name="T0" fmla="*/ 966788 w 3610"/>
              <a:gd name="T1" fmla="*/ 44450 h 1512"/>
              <a:gd name="T2" fmla="*/ 395288 w 3610"/>
              <a:gd name="T3" fmla="*/ 1670050 h 1512"/>
              <a:gd name="T4" fmla="*/ 3341688 w 3610"/>
              <a:gd name="T5" fmla="*/ 2355850 h 1512"/>
              <a:gd name="T6" fmla="*/ 5335588 w 3610"/>
              <a:gd name="T7" fmla="*/ 1403350 h 1512"/>
              <a:gd name="T8" fmla="*/ 966788 w 3610"/>
              <a:gd name="T9" fmla="*/ 44450 h 15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10" h="1512">
                <a:moveTo>
                  <a:pt x="609" y="28"/>
                </a:moveTo>
                <a:cubicBezTo>
                  <a:pt x="90" y="56"/>
                  <a:pt x="0" y="809"/>
                  <a:pt x="249" y="1052"/>
                </a:cubicBezTo>
                <a:cubicBezTo>
                  <a:pt x="498" y="1295"/>
                  <a:pt x="1586" y="1512"/>
                  <a:pt x="2105" y="1484"/>
                </a:cubicBezTo>
                <a:cubicBezTo>
                  <a:pt x="2624" y="1456"/>
                  <a:pt x="3610" y="1127"/>
                  <a:pt x="3361" y="884"/>
                </a:cubicBezTo>
                <a:cubicBezTo>
                  <a:pt x="3112" y="641"/>
                  <a:pt x="1128" y="0"/>
                  <a:pt x="609" y="28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729382" y="1242817"/>
                <a:ext cx="6159500" cy="665162"/>
              </a:xfrm>
            </p:spPr>
            <p:txBody>
              <a:bodyPr>
                <a:normAutofit/>
              </a:bodyPr>
              <a:lstStyle/>
              <a:p>
                <a:pPr eaLnBrk="1" hangingPunct="1">
                  <a:buFontTx/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</a:rPr>
                  <a:t>Alg:</a:t>
                </a:r>
                <a:r>
                  <a:rPr lang="en-US" sz="2800" dirty="0" smtClean="0">
                    <a:latin typeface="+mn-lt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Compute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𝐿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∀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𝑖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en-US" sz="2800" dirty="0" smtClean="0">
                  <a:solidFill>
                    <a:schemeClr val="tx1"/>
                  </a:solidFill>
                  <a:latin typeface="+mn-lt"/>
                  <a:sym typeface="Mathematica1" pitchFamily="2" charset="2"/>
                </a:endParaRPr>
              </a:p>
            </p:txBody>
          </p:sp>
        </mc:Choice>
        <mc:Fallback xmlns="">
          <p:sp>
            <p:nvSpPr>
              <p:cNvPr id="3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29382" y="1242817"/>
                <a:ext cx="6159500" cy="665162"/>
              </a:xfrm>
              <a:blipFill rotWithShape="1">
                <a:blip r:embed="rId2"/>
                <a:stretch>
                  <a:fillRect l="-2079" t="-8257" b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797" name="Oval 30"/>
          <p:cNvSpPr>
            <a:spLocks noChangeAspect="1" noChangeArrowheads="1"/>
          </p:cNvSpPr>
          <p:nvPr/>
        </p:nvSpPr>
        <p:spPr bwMode="auto">
          <a:xfrm>
            <a:off x="4527550" y="61356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Oval 31"/>
          <p:cNvSpPr>
            <a:spLocks noChangeAspect="1" noChangeArrowheads="1"/>
          </p:cNvSpPr>
          <p:nvPr/>
        </p:nvSpPr>
        <p:spPr bwMode="auto">
          <a:xfrm>
            <a:off x="5441950" y="61356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Oval 32"/>
          <p:cNvSpPr>
            <a:spLocks noChangeAspect="1" noChangeArrowheads="1"/>
          </p:cNvSpPr>
          <p:nvPr/>
        </p:nvSpPr>
        <p:spPr bwMode="auto">
          <a:xfrm>
            <a:off x="7277100" y="33988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3800" name="Oval 33"/>
          <p:cNvSpPr>
            <a:spLocks noChangeAspect="1" noChangeArrowheads="1"/>
          </p:cNvSpPr>
          <p:nvPr/>
        </p:nvSpPr>
        <p:spPr bwMode="auto">
          <a:xfrm>
            <a:off x="1784350" y="61229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Oval 34"/>
          <p:cNvSpPr>
            <a:spLocks noChangeAspect="1" noChangeArrowheads="1"/>
          </p:cNvSpPr>
          <p:nvPr/>
        </p:nvSpPr>
        <p:spPr bwMode="auto">
          <a:xfrm>
            <a:off x="2698750" y="61229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Oval 35"/>
          <p:cNvSpPr>
            <a:spLocks noChangeAspect="1" noChangeArrowheads="1"/>
          </p:cNvSpPr>
          <p:nvPr/>
        </p:nvSpPr>
        <p:spPr bwMode="auto">
          <a:xfrm>
            <a:off x="3613150" y="61293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Oval 36"/>
          <p:cNvSpPr>
            <a:spLocks noChangeAspect="1" noChangeArrowheads="1"/>
          </p:cNvSpPr>
          <p:nvPr/>
        </p:nvSpPr>
        <p:spPr bwMode="auto">
          <a:xfrm>
            <a:off x="4540250" y="247332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3804" name="Oval 37"/>
          <p:cNvSpPr>
            <a:spLocks noChangeAspect="1" noChangeArrowheads="1"/>
          </p:cNvSpPr>
          <p:nvPr/>
        </p:nvSpPr>
        <p:spPr bwMode="auto">
          <a:xfrm>
            <a:off x="5454650" y="247332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3805" name="Oval 38"/>
          <p:cNvSpPr>
            <a:spLocks noChangeAspect="1" noChangeArrowheads="1"/>
          </p:cNvSpPr>
          <p:nvPr/>
        </p:nvSpPr>
        <p:spPr bwMode="auto">
          <a:xfrm>
            <a:off x="6369050" y="247967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3806" name="Oval 39"/>
          <p:cNvSpPr>
            <a:spLocks noChangeAspect="1" noChangeArrowheads="1"/>
          </p:cNvSpPr>
          <p:nvPr/>
        </p:nvSpPr>
        <p:spPr bwMode="auto">
          <a:xfrm>
            <a:off x="7283450" y="247967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3807" name="Oval 40"/>
          <p:cNvSpPr>
            <a:spLocks noChangeAspect="1" noChangeArrowheads="1"/>
          </p:cNvSpPr>
          <p:nvPr/>
        </p:nvSpPr>
        <p:spPr bwMode="auto">
          <a:xfrm>
            <a:off x="1797050" y="246062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3808" name="Oval 41"/>
          <p:cNvSpPr>
            <a:spLocks noChangeAspect="1" noChangeArrowheads="1"/>
          </p:cNvSpPr>
          <p:nvPr/>
        </p:nvSpPr>
        <p:spPr bwMode="auto">
          <a:xfrm>
            <a:off x="2711450" y="246062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3809" name="Oval 42"/>
          <p:cNvSpPr>
            <a:spLocks noChangeAspect="1" noChangeArrowheads="1"/>
          </p:cNvSpPr>
          <p:nvPr/>
        </p:nvSpPr>
        <p:spPr bwMode="auto">
          <a:xfrm>
            <a:off x="3625850" y="246697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810" name="Text Box 43"/>
              <p:cNvSpPr txBox="1">
                <a:spLocks noChangeArrowheads="1"/>
              </p:cNvSpPr>
              <p:nvPr/>
            </p:nvSpPr>
            <p:spPr bwMode="auto">
              <a:xfrm>
                <a:off x="4706938" y="4300538"/>
                <a:ext cx="60747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810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06938" y="4300538"/>
                <a:ext cx="60747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811" name="Group 44"/>
          <p:cNvGrpSpPr>
            <a:grpSpLocks/>
          </p:cNvGrpSpPr>
          <p:nvPr/>
        </p:nvGrpSpPr>
        <p:grpSpPr bwMode="auto">
          <a:xfrm>
            <a:off x="1784350" y="3379788"/>
            <a:ext cx="5568950" cy="2838450"/>
            <a:chOff x="1124" y="2129"/>
            <a:chExt cx="3508" cy="1788"/>
          </a:xfrm>
        </p:grpSpPr>
        <p:sp>
          <p:nvSpPr>
            <p:cNvPr id="33813" name="Oval 45"/>
            <p:cNvSpPr>
              <a:spLocks noChangeAspect="1" noChangeArrowheads="1"/>
            </p:cNvSpPr>
            <p:nvPr/>
          </p:nvSpPr>
          <p:spPr bwMode="auto">
            <a:xfrm>
              <a:off x="2856" y="3289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4" name="Oval 46"/>
            <p:cNvSpPr>
              <a:spLocks noChangeAspect="1" noChangeArrowheads="1"/>
            </p:cNvSpPr>
            <p:nvPr/>
          </p:nvSpPr>
          <p:spPr bwMode="auto">
            <a:xfrm>
              <a:off x="2852" y="2717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5" name="Oval 47"/>
            <p:cNvSpPr>
              <a:spLocks noChangeAspect="1" noChangeArrowheads="1"/>
            </p:cNvSpPr>
            <p:nvPr/>
          </p:nvSpPr>
          <p:spPr bwMode="auto">
            <a:xfrm>
              <a:off x="2856" y="2137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3816" name="Oval 48"/>
            <p:cNvSpPr>
              <a:spLocks noChangeAspect="1" noChangeArrowheads="1"/>
            </p:cNvSpPr>
            <p:nvPr/>
          </p:nvSpPr>
          <p:spPr bwMode="auto">
            <a:xfrm>
              <a:off x="3432" y="3289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7" name="Oval 49"/>
            <p:cNvSpPr>
              <a:spLocks noChangeAspect="1" noChangeArrowheads="1"/>
            </p:cNvSpPr>
            <p:nvPr/>
          </p:nvSpPr>
          <p:spPr bwMode="auto">
            <a:xfrm>
              <a:off x="3428" y="2717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8" name="Oval 50"/>
            <p:cNvSpPr>
              <a:spLocks noChangeAspect="1" noChangeArrowheads="1"/>
            </p:cNvSpPr>
            <p:nvPr/>
          </p:nvSpPr>
          <p:spPr bwMode="auto">
            <a:xfrm>
              <a:off x="3432" y="2137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3819" name="Oval 51"/>
            <p:cNvSpPr>
              <a:spLocks noChangeAspect="1" noChangeArrowheads="1"/>
            </p:cNvSpPr>
            <p:nvPr/>
          </p:nvSpPr>
          <p:spPr bwMode="auto">
            <a:xfrm>
              <a:off x="4008" y="3293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0" name="Oval 52"/>
            <p:cNvSpPr>
              <a:spLocks noChangeAspect="1" noChangeArrowheads="1"/>
            </p:cNvSpPr>
            <p:nvPr/>
          </p:nvSpPr>
          <p:spPr bwMode="auto">
            <a:xfrm>
              <a:off x="4004" y="2721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1" name="Oval 53"/>
            <p:cNvSpPr>
              <a:spLocks noChangeAspect="1" noChangeArrowheads="1"/>
            </p:cNvSpPr>
            <p:nvPr/>
          </p:nvSpPr>
          <p:spPr bwMode="auto">
            <a:xfrm>
              <a:off x="4008" y="2141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3822" name="Oval 54"/>
            <p:cNvSpPr>
              <a:spLocks noChangeAspect="1" noChangeArrowheads="1"/>
            </p:cNvSpPr>
            <p:nvPr/>
          </p:nvSpPr>
          <p:spPr bwMode="auto">
            <a:xfrm>
              <a:off x="4004" y="3869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3" name="Oval 55"/>
            <p:cNvSpPr>
              <a:spLocks noChangeAspect="1" noChangeArrowheads="1"/>
            </p:cNvSpPr>
            <p:nvPr/>
          </p:nvSpPr>
          <p:spPr bwMode="auto">
            <a:xfrm>
              <a:off x="4584" y="3293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4" name="Oval 56"/>
            <p:cNvSpPr>
              <a:spLocks noChangeAspect="1" noChangeArrowheads="1"/>
            </p:cNvSpPr>
            <p:nvPr/>
          </p:nvSpPr>
          <p:spPr bwMode="auto">
            <a:xfrm>
              <a:off x="4580" y="2721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5" name="Oval 57"/>
            <p:cNvSpPr>
              <a:spLocks noChangeAspect="1" noChangeArrowheads="1"/>
            </p:cNvSpPr>
            <p:nvPr/>
          </p:nvSpPr>
          <p:spPr bwMode="auto">
            <a:xfrm>
              <a:off x="4580" y="3869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6" name="Oval 58"/>
            <p:cNvSpPr>
              <a:spLocks noChangeAspect="1" noChangeArrowheads="1"/>
            </p:cNvSpPr>
            <p:nvPr/>
          </p:nvSpPr>
          <p:spPr bwMode="auto">
            <a:xfrm>
              <a:off x="1128" y="3281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7" name="Oval 59"/>
            <p:cNvSpPr>
              <a:spLocks noChangeAspect="1" noChangeArrowheads="1"/>
            </p:cNvSpPr>
            <p:nvPr/>
          </p:nvSpPr>
          <p:spPr bwMode="auto">
            <a:xfrm>
              <a:off x="1124" y="2709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8" name="Oval 60"/>
            <p:cNvSpPr>
              <a:spLocks noChangeAspect="1" noChangeArrowheads="1"/>
            </p:cNvSpPr>
            <p:nvPr/>
          </p:nvSpPr>
          <p:spPr bwMode="auto">
            <a:xfrm>
              <a:off x="1128" y="2129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3829" name="Oval 61"/>
            <p:cNvSpPr>
              <a:spLocks noChangeAspect="1" noChangeArrowheads="1"/>
            </p:cNvSpPr>
            <p:nvPr/>
          </p:nvSpPr>
          <p:spPr bwMode="auto">
            <a:xfrm>
              <a:off x="1704" y="3281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0" name="Oval 62"/>
            <p:cNvSpPr>
              <a:spLocks noChangeAspect="1" noChangeArrowheads="1"/>
            </p:cNvSpPr>
            <p:nvPr/>
          </p:nvSpPr>
          <p:spPr bwMode="auto">
            <a:xfrm>
              <a:off x="1700" y="2709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1" name="Oval 63"/>
            <p:cNvSpPr>
              <a:spLocks noChangeAspect="1" noChangeArrowheads="1"/>
            </p:cNvSpPr>
            <p:nvPr/>
          </p:nvSpPr>
          <p:spPr bwMode="auto">
            <a:xfrm>
              <a:off x="1704" y="2129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3832" name="Oval 64"/>
            <p:cNvSpPr>
              <a:spLocks noChangeAspect="1" noChangeArrowheads="1"/>
            </p:cNvSpPr>
            <p:nvPr/>
          </p:nvSpPr>
          <p:spPr bwMode="auto">
            <a:xfrm>
              <a:off x="2280" y="3285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3" name="Oval 65"/>
            <p:cNvSpPr>
              <a:spLocks noChangeAspect="1" noChangeArrowheads="1"/>
            </p:cNvSpPr>
            <p:nvPr/>
          </p:nvSpPr>
          <p:spPr bwMode="auto">
            <a:xfrm>
              <a:off x="2276" y="2713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4" name="Oval 66"/>
            <p:cNvSpPr>
              <a:spLocks noChangeAspect="1" noChangeArrowheads="1"/>
            </p:cNvSpPr>
            <p:nvPr/>
          </p:nvSpPr>
          <p:spPr bwMode="auto">
            <a:xfrm>
              <a:off x="2280" y="2133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812" name="Text Box 67"/>
              <p:cNvSpPr txBox="1">
                <a:spLocks noChangeArrowheads="1"/>
              </p:cNvSpPr>
              <p:nvPr/>
            </p:nvSpPr>
            <p:spPr bwMode="auto">
              <a:xfrm>
                <a:off x="6659563" y="2681288"/>
                <a:ext cx="4318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812" name="Text 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9563" y="2681288"/>
                <a:ext cx="431800" cy="5794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457200" y="207995"/>
            <a:ext cx="8229600" cy="7048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General Enumeration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65471" y="817186"/>
            <a:ext cx="3221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[D-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Peikert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Vempala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`10]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4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283"/>
          <p:cNvSpPr>
            <a:spLocks/>
          </p:cNvSpPr>
          <p:nvPr/>
        </p:nvSpPr>
        <p:spPr bwMode="auto">
          <a:xfrm>
            <a:off x="1863725" y="3454257"/>
            <a:ext cx="5730875" cy="2400300"/>
          </a:xfrm>
          <a:custGeom>
            <a:avLst/>
            <a:gdLst>
              <a:gd name="T0" fmla="*/ 966788 w 3610"/>
              <a:gd name="T1" fmla="*/ 44450 h 1512"/>
              <a:gd name="T2" fmla="*/ 395288 w 3610"/>
              <a:gd name="T3" fmla="*/ 1670050 h 1512"/>
              <a:gd name="T4" fmla="*/ 3341688 w 3610"/>
              <a:gd name="T5" fmla="*/ 2355850 h 1512"/>
              <a:gd name="T6" fmla="*/ 5335588 w 3610"/>
              <a:gd name="T7" fmla="*/ 1403350 h 1512"/>
              <a:gd name="T8" fmla="*/ 966788 w 3610"/>
              <a:gd name="T9" fmla="*/ 44450 h 15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10" h="1512">
                <a:moveTo>
                  <a:pt x="609" y="28"/>
                </a:moveTo>
                <a:cubicBezTo>
                  <a:pt x="90" y="56"/>
                  <a:pt x="0" y="809"/>
                  <a:pt x="249" y="1052"/>
                </a:cubicBezTo>
                <a:cubicBezTo>
                  <a:pt x="498" y="1295"/>
                  <a:pt x="1586" y="1512"/>
                  <a:pt x="2105" y="1484"/>
                </a:cubicBezTo>
                <a:cubicBezTo>
                  <a:pt x="2624" y="1456"/>
                  <a:pt x="3610" y="1127"/>
                  <a:pt x="3361" y="884"/>
                </a:cubicBezTo>
                <a:cubicBezTo>
                  <a:pt x="3112" y="641"/>
                  <a:pt x="1128" y="0"/>
                  <a:pt x="609" y="28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729287" y="1235764"/>
                <a:ext cx="6159500" cy="665162"/>
              </a:xfrm>
            </p:spPr>
            <p:txBody>
              <a:bodyPr>
                <a:normAutofit/>
              </a:bodyPr>
              <a:lstStyle/>
              <a:p>
                <a:pPr eaLnBrk="1" hangingPunct="1">
                  <a:buFontTx/>
                  <a:buNone/>
                </a:pPr>
                <a:r>
                  <a:rPr lang="en-US" sz="2800" dirty="0" err="1" smtClean="0">
                    <a:solidFill>
                      <a:srgbClr val="FF0000"/>
                    </a:solidFill>
                    <a:latin typeface="+mn-lt"/>
                  </a:rPr>
                  <a:t>Alg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</a:rPr>
                  <a:t>:</a:t>
                </a:r>
                <a:r>
                  <a:rPr lang="en-US" sz="2800" dirty="0" smtClean="0">
                    <a:latin typeface="+mn-lt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Keep only the points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en-US" sz="2800" dirty="0" smtClean="0">
                  <a:solidFill>
                    <a:schemeClr val="tx1"/>
                  </a:solidFill>
                  <a:latin typeface="+mn-lt"/>
                  <a:sym typeface="Mathematica1" pitchFamily="2" charset="2"/>
                </a:endParaRPr>
              </a:p>
            </p:txBody>
          </p:sp>
        </mc:Choice>
        <mc:Fallback xmlns="">
          <p:sp>
            <p:nvSpPr>
              <p:cNvPr id="34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29287" y="1235764"/>
                <a:ext cx="6159500" cy="665162"/>
              </a:xfrm>
              <a:blipFill rotWithShape="1">
                <a:blip r:embed="rId2"/>
                <a:stretch>
                  <a:fillRect l="-2079" t="-8257" b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21" name="Oval 7"/>
          <p:cNvSpPr>
            <a:spLocks noChangeAspect="1" noChangeArrowheads="1"/>
          </p:cNvSpPr>
          <p:nvPr/>
        </p:nvSpPr>
        <p:spPr bwMode="auto">
          <a:xfrm>
            <a:off x="4527550" y="61356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Oval 8"/>
          <p:cNvSpPr>
            <a:spLocks noChangeAspect="1" noChangeArrowheads="1"/>
          </p:cNvSpPr>
          <p:nvPr/>
        </p:nvSpPr>
        <p:spPr bwMode="auto">
          <a:xfrm>
            <a:off x="5441950" y="61356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Oval 9"/>
          <p:cNvSpPr>
            <a:spLocks noChangeAspect="1" noChangeArrowheads="1"/>
          </p:cNvSpPr>
          <p:nvPr/>
        </p:nvSpPr>
        <p:spPr bwMode="auto">
          <a:xfrm>
            <a:off x="7277100" y="33988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24" name="Oval 10"/>
          <p:cNvSpPr>
            <a:spLocks noChangeAspect="1" noChangeArrowheads="1"/>
          </p:cNvSpPr>
          <p:nvPr/>
        </p:nvSpPr>
        <p:spPr bwMode="auto">
          <a:xfrm>
            <a:off x="1784350" y="61229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Oval 11"/>
          <p:cNvSpPr>
            <a:spLocks noChangeAspect="1" noChangeArrowheads="1"/>
          </p:cNvSpPr>
          <p:nvPr/>
        </p:nvSpPr>
        <p:spPr bwMode="auto">
          <a:xfrm>
            <a:off x="2698750" y="61229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Oval 12"/>
          <p:cNvSpPr>
            <a:spLocks noChangeAspect="1" noChangeArrowheads="1"/>
          </p:cNvSpPr>
          <p:nvPr/>
        </p:nvSpPr>
        <p:spPr bwMode="auto">
          <a:xfrm>
            <a:off x="3613150" y="61293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Oval 13"/>
          <p:cNvSpPr>
            <a:spLocks noChangeAspect="1" noChangeArrowheads="1"/>
          </p:cNvSpPr>
          <p:nvPr/>
        </p:nvSpPr>
        <p:spPr bwMode="auto">
          <a:xfrm>
            <a:off x="4540250" y="247332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28" name="Oval 14"/>
          <p:cNvSpPr>
            <a:spLocks noChangeAspect="1" noChangeArrowheads="1"/>
          </p:cNvSpPr>
          <p:nvPr/>
        </p:nvSpPr>
        <p:spPr bwMode="auto">
          <a:xfrm>
            <a:off x="5454650" y="247332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29" name="Oval 15"/>
          <p:cNvSpPr>
            <a:spLocks noChangeAspect="1" noChangeArrowheads="1"/>
          </p:cNvSpPr>
          <p:nvPr/>
        </p:nvSpPr>
        <p:spPr bwMode="auto">
          <a:xfrm>
            <a:off x="6369050" y="247967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30" name="Oval 16"/>
          <p:cNvSpPr>
            <a:spLocks noChangeAspect="1" noChangeArrowheads="1"/>
          </p:cNvSpPr>
          <p:nvPr/>
        </p:nvSpPr>
        <p:spPr bwMode="auto">
          <a:xfrm>
            <a:off x="7283450" y="247967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31" name="Oval 17"/>
          <p:cNvSpPr>
            <a:spLocks noChangeAspect="1" noChangeArrowheads="1"/>
          </p:cNvSpPr>
          <p:nvPr/>
        </p:nvSpPr>
        <p:spPr bwMode="auto">
          <a:xfrm>
            <a:off x="1797050" y="246062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32" name="Oval 18"/>
          <p:cNvSpPr>
            <a:spLocks noChangeAspect="1" noChangeArrowheads="1"/>
          </p:cNvSpPr>
          <p:nvPr/>
        </p:nvSpPr>
        <p:spPr bwMode="auto">
          <a:xfrm>
            <a:off x="2711450" y="246062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33" name="Oval 19"/>
          <p:cNvSpPr>
            <a:spLocks noChangeAspect="1" noChangeArrowheads="1"/>
          </p:cNvSpPr>
          <p:nvPr/>
        </p:nvSpPr>
        <p:spPr bwMode="auto">
          <a:xfrm>
            <a:off x="3625850" y="246697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34" name="Text Box 20"/>
              <p:cNvSpPr txBox="1">
                <a:spLocks noChangeArrowheads="1"/>
              </p:cNvSpPr>
              <p:nvPr/>
            </p:nvSpPr>
            <p:spPr bwMode="auto">
              <a:xfrm>
                <a:off x="4706938" y="4300538"/>
                <a:ext cx="60747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834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06938" y="4300538"/>
                <a:ext cx="60747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35" name="Oval 22"/>
          <p:cNvSpPr>
            <a:spLocks noChangeAspect="1" noChangeArrowheads="1"/>
          </p:cNvSpPr>
          <p:nvPr/>
        </p:nvSpPr>
        <p:spPr bwMode="auto">
          <a:xfrm>
            <a:off x="4533900" y="522128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Oval 23"/>
          <p:cNvSpPr>
            <a:spLocks noChangeAspect="1" noChangeArrowheads="1"/>
          </p:cNvSpPr>
          <p:nvPr/>
        </p:nvSpPr>
        <p:spPr bwMode="auto">
          <a:xfrm>
            <a:off x="4527550" y="431323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Oval 24"/>
          <p:cNvSpPr>
            <a:spLocks noChangeAspect="1" noChangeArrowheads="1"/>
          </p:cNvSpPr>
          <p:nvPr/>
        </p:nvSpPr>
        <p:spPr bwMode="auto">
          <a:xfrm>
            <a:off x="4533900" y="33924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38" name="Oval 25"/>
          <p:cNvSpPr>
            <a:spLocks noChangeAspect="1" noChangeArrowheads="1"/>
          </p:cNvSpPr>
          <p:nvPr/>
        </p:nvSpPr>
        <p:spPr bwMode="auto">
          <a:xfrm>
            <a:off x="5448300" y="522128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Oval 26"/>
          <p:cNvSpPr>
            <a:spLocks noChangeAspect="1" noChangeArrowheads="1"/>
          </p:cNvSpPr>
          <p:nvPr/>
        </p:nvSpPr>
        <p:spPr bwMode="auto">
          <a:xfrm>
            <a:off x="5441950" y="431323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Oval 27"/>
          <p:cNvSpPr>
            <a:spLocks noChangeAspect="1" noChangeArrowheads="1"/>
          </p:cNvSpPr>
          <p:nvPr/>
        </p:nvSpPr>
        <p:spPr bwMode="auto">
          <a:xfrm>
            <a:off x="5448300" y="33924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41" name="Oval 28"/>
          <p:cNvSpPr>
            <a:spLocks noChangeAspect="1" noChangeArrowheads="1"/>
          </p:cNvSpPr>
          <p:nvPr/>
        </p:nvSpPr>
        <p:spPr bwMode="auto">
          <a:xfrm>
            <a:off x="6362700" y="522763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Oval 29"/>
          <p:cNvSpPr>
            <a:spLocks noChangeAspect="1" noChangeArrowheads="1"/>
          </p:cNvSpPr>
          <p:nvPr/>
        </p:nvSpPr>
        <p:spPr bwMode="auto">
          <a:xfrm>
            <a:off x="6356350" y="43195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Oval 30"/>
          <p:cNvSpPr>
            <a:spLocks noChangeAspect="1" noChangeArrowheads="1"/>
          </p:cNvSpPr>
          <p:nvPr/>
        </p:nvSpPr>
        <p:spPr bwMode="auto">
          <a:xfrm>
            <a:off x="6362700" y="33988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44" name="Oval 31"/>
          <p:cNvSpPr>
            <a:spLocks noChangeAspect="1" noChangeArrowheads="1"/>
          </p:cNvSpPr>
          <p:nvPr/>
        </p:nvSpPr>
        <p:spPr bwMode="auto">
          <a:xfrm>
            <a:off x="6356350" y="61420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5" name="Oval 32"/>
          <p:cNvSpPr>
            <a:spLocks noChangeAspect="1" noChangeArrowheads="1"/>
          </p:cNvSpPr>
          <p:nvPr/>
        </p:nvSpPr>
        <p:spPr bwMode="auto">
          <a:xfrm>
            <a:off x="7277100" y="52276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6" name="Oval 33"/>
          <p:cNvSpPr>
            <a:spLocks noChangeAspect="1" noChangeArrowheads="1"/>
          </p:cNvSpPr>
          <p:nvPr/>
        </p:nvSpPr>
        <p:spPr bwMode="auto">
          <a:xfrm>
            <a:off x="7270750" y="43195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7" name="Oval 34"/>
          <p:cNvSpPr>
            <a:spLocks noChangeAspect="1" noChangeArrowheads="1"/>
          </p:cNvSpPr>
          <p:nvPr/>
        </p:nvSpPr>
        <p:spPr bwMode="auto">
          <a:xfrm>
            <a:off x="7270750" y="61420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8" name="Oval 35"/>
          <p:cNvSpPr>
            <a:spLocks noChangeAspect="1" noChangeArrowheads="1"/>
          </p:cNvSpPr>
          <p:nvPr/>
        </p:nvSpPr>
        <p:spPr bwMode="auto">
          <a:xfrm>
            <a:off x="1790700" y="52085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9" name="Oval 36"/>
          <p:cNvSpPr>
            <a:spLocks noChangeAspect="1" noChangeArrowheads="1"/>
          </p:cNvSpPr>
          <p:nvPr/>
        </p:nvSpPr>
        <p:spPr bwMode="auto">
          <a:xfrm>
            <a:off x="1784350" y="43005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0" name="Oval 37"/>
          <p:cNvSpPr>
            <a:spLocks noChangeAspect="1" noChangeArrowheads="1"/>
          </p:cNvSpPr>
          <p:nvPr/>
        </p:nvSpPr>
        <p:spPr bwMode="auto">
          <a:xfrm>
            <a:off x="1790700" y="33797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51" name="Oval 38"/>
          <p:cNvSpPr>
            <a:spLocks noChangeAspect="1" noChangeArrowheads="1"/>
          </p:cNvSpPr>
          <p:nvPr/>
        </p:nvSpPr>
        <p:spPr bwMode="auto">
          <a:xfrm>
            <a:off x="2705100" y="520858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2" name="Oval 39"/>
          <p:cNvSpPr>
            <a:spLocks noChangeAspect="1" noChangeArrowheads="1"/>
          </p:cNvSpPr>
          <p:nvPr/>
        </p:nvSpPr>
        <p:spPr bwMode="auto">
          <a:xfrm>
            <a:off x="2698750" y="430053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3" name="Oval 40"/>
          <p:cNvSpPr>
            <a:spLocks noChangeAspect="1" noChangeArrowheads="1"/>
          </p:cNvSpPr>
          <p:nvPr/>
        </p:nvSpPr>
        <p:spPr bwMode="auto">
          <a:xfrm>
            <a:off x="2705100" y="33797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54" name="Oval 41"/>
          <p:cNvSpPr>
            <a:spLocks noChangeAspect="1" noChangeArrowheads="1"/>
          </p:cNvSpPr>
          <p:nvPr/>
        </p:nvSpPr>
        <p:spPr bwMode="auto">
          <a:xfrm>
            <a:off x="3619500" y="521493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5" name="Oval 42"/>
          <p:cNvSpPr>
            <a:spLocks noChangeAspect="1" noChangeArrowheads="1"/>
          </p:cNvSpPr>
          <p:nvPr/>
        </p:nvSpPr>
        <p:spPr bwMode="auto">
          <a:xfrm>
            <a:off x="3613150" y="430688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6" name="Oval 43"/>
          <p:cNvSpPr>
            <a:spLocks noChangeAspect="1" noChangeArrowheads="1"/>
          </p:cNvSpPr>
          <p:nvPr/>
        </p:nvSpPr>
        <p:spPr bwMode="auto">
          <a:xfrm>
            <a:off x="3619500" y="33861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57" name="Text Box 44"/>
              <p:cNvSpPr txBox="1">
                <a:spLocks noChangeArrowheads="1"/>
              </p:cNvSpPr>
              <p:nvPr/>
            </p:nvSpPr>
            <p:spPr bwMode="auto">
              <a:xfrm>
                <a:off x="6659563" y="2681288"/>
                <a:ext cx="4318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857" name="Text 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9563" y="2681288"/>
                <a:ext cx="431800" cy="5794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457200" y="207995"/>
            <a:ext cx="8229600" cy="7048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General Enumeration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665471" y="817186"/>
            <a:ext cx="3221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[D-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Peikert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Vempala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`10]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3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283"/>
          <p:cNvSpPr>
            <a:spLocks/>
          </p:cNvSpPr>
          <p:nvPr/>
        </p:nvSpPr>
        <p:spPr bwMode="auto">
          <a:xfrm>
            <a:off x="1863725" y="3454257"/>
            <a:ext cx="5730875" cy="2400300"/>
          </a:xfrm>
          <a:custGeom>
            <a:avLst/>
            <a:gdLst>
              <a:gd name="T0" fmla="*/ 966788 w 3610"/>
              <a:gd name="T1" fmla="*/ 44450 h 1512"/>
              <a:gd name="T2" fmla="*/ 395288 w 3610"/>
              <a:gd name="T3" fmla="*/ 1670050 h 1512"/>
              <a:gd name="T4" fmla="*/ 3341688 w 3610"/>
              <a:gd name="T5" fmla="*/ 2355850 h 1512"/>
              <a:gd name="T6" fmla="*/ 5335588 w 3610"/>
              <a:gd name="T7" fmla="*/ 1403350 h 1512"/>
              <a:gd name="T8" fmla="*/ 966788 w 3610"/>
              <a:gd name="T9" fmla="*/ 44450 h 15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10" h="1512">
                <a:moveTo>
                  <a:pt x="609" y="28"/>
                </a:moveTo>
                <a:cubicBezTo>
                  <a:pt x="90" y="56"/>
                  <a:pt x="0" y="809"/>
                  <a:pt x="249" y="1052"/>
                </a:cubicBezTo>
                <a:cubicBezTo>
                  <a:pt x="498" y="1295"/>
                  <a:pt x="1586" y="1512"/>
                  <a:pt x="2105" y="1484"/>
                </a:cubicBezTo>
                <a:cubicBezTo>
                  <a:pt x="2624" y="1456"/>
                  <a:pt x="3610" y="1127"/>
                  <a:pt x="3361" y="884"/>
                </a:cubicBezTo>
                <a:cubicBezTo>
                  <a:pt x="3112" y="641"/>
                  <a:pt x="1128" y="0"/>
                  <a:pt x="609" y="28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34821" name="Oval 7"/>
          <p:cNvSpPr>
            <a:spLocks noChangeAspect="1" noChangeArrowheads="1"/>
          </p:cNvSpPr>
          <p:nvPr/>
        </p:nvSpPr>
        <p:spPr bwMode="auto">
          <a:xfrm>
            <a:off x="4527550" y="61356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Oval 8"/>
          <p:cNvSpPr>
            <a:spLocks noChangeAspect="1" noChangeArrowheads="1"/>
          </p:cNvSpPr>
          <p:nvPr/>
        </p:nvSpPr>
        <p:spPr bwMode="auto">
          <a:xfrm>
            <a:off x="5441950" y="61356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Oval 9"/>
          <p:cNvSpPr>
            <a:spLocks noChangeAspect="1" noChangeArrowheads="1"/>
          </p:cNvSpPr>
          <p:nvPr/>
        </p:nvSpPr>
        <p:spPr bwMode="auto">
          <a:xfrm>
            <a:off x="7277100" y="33988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24" name="Oval 10"/>
          <p:cNvSpPr>
            <a:spLocks noChangeAspect="1" noChangeArrowheads="1"/>
          </p:cNvSpPr>
          <p:nvPr/>
        </p:nvSpPr>
        <p:spPr bwMode="auto">
          <a:xfrm>
            <a:off x="1784350" y="61229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Oval 11"/>
          <p:cNvSpPr>
            <a:spLocks noChangeAspect="1" noChangeArrowheads="1"/>
          </p:cNvSpPr>
          <p:nvPr/>
        </p:nvSpPr>
        <p:spPr bwMode="auto">
          <a:xfrm>
            <a:off x="2698750" y="61229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Oval 12"/>
          <p:cNvSpPr>
            <a:spLocks noChangeAspect="1" noChangeArrowheads="1"/>
          </p:cNvSpPr>
          <p:nvPr/>
        </p:nvSpPr>
        <p:spPr bwMode="auto">
          <a:xfrm>
            <a:off x="3613150" y="61293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Oval 13"/>
          <p:cNvSpPr>
            <a:spLocks noChangeAspect="1" noChangeArrowheads="1"/>
          </p:cNvSpPr>
          <p:nvPr/>
        </p:nvSpPr>
        <p:spPr bwMode="auto">
          <a:xfrm>
            <a:off x="4540250" y="247332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28" name="Oval 14"/>
          <p:cNvSpPr>
            <a:spLocks noChangeAspect="1" noChangeArrowheads="1"/>
          </p:cNvSpPr>
          <p:nvPr/>
        </p:nvSpPr>
        <p:spPr bwMode="auto">
          <a:xfrm>
            <a:off x="5454650" y="247332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29" name="Oval 15"/>
          <p:cNvSpPr>
            <a:spLocks noChangeAspect="1" noChangeArrowheads="1"/>
          </p:cNvSpPr>
          <p:nvPr/>
        </p:nvSpPr>
        <p:spPr bwMode="auto">
          <a:xfrm>
            <a:off x="6369050" y="247967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30" name="Oval 16"/>
          <p:cNvSpPr>
            <a:spLocks noChangeAspect="1" noChangeArrowheads="1"/>
          </p:cNvSpPr>
          <p:nvPr/>
        </p:nvSpPr>
        <p:spPr bwMode="auto">
          <a:xfrm>
            <a:off x="7283450" y="247967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31" name="Oval 17"/>
          <p:cNvSpPr>
            <a:spLocks noChangeAspect="1" noChangeArrowheads="1"/>
          </p:cNvSpPr>
          <p:nvPr/>
        </p:nvSpPr>
        <p:spPr bwMode="auto">
          <a:xfrm>
            <a:off x="1797050" y="246062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32" name="Oval 18"/>
          <p:cNvSpPr>
            <a:spLocks noChangeAspect="1" noChangeArrowheads="1"/>
          </p:cNvSpPr>
          <p:nvPr/>
        </p:nvSpPr>
        <p:spPr bwMode="auto">
          <a:xfrm>
            <a:off x="2711450" y="246062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33" name="Oval 19"/>
          <p:cNvSpPr>
            <a:spLocks noChangeAspect="1" noChangeArrowheads="1"/>
          </p:cNvSpPr>
          <p:nvPr/>
        </p:nvSpPr>
        <p:spPr bwMode="auto">
          <a:xfrm>
            <a:off x="3625850" y="246697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34" name="Text Box 20"/>
              <p:cNvSpPr txBox="1">
                <a:spLocks noChangeArrowheads="1"/>
              </p:cNvSpPr>
              <p:nvPr/>
            </p:nvSpPr>
            <p:spPr bwMode="auto">
              <a:xfrm>
                <a:off x="4706938" y="4300538"/>
                <a:ext cx="60747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834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06938" y="4300538"/>
                <a:ext cx="60747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35" name="Oval 22"/>
          <p:cNvSpPr>
            <a:spLocks noChangeAspect="1" noChangeArrowheads="1"/>
          </p:cNvSpPr>
          <p:nvPr/>
        </p:nvSpPr>
        <p:spPr bwMode="auto">
          <a:xfrm>
            <a:off x="4533900" y="522128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Oval 23"/>
          <p:cNvSpPr>
            <a:spLocks noChangeAspect="1" noChangeArrowheads="1"/>
          </p:cNvSpPr>
          <p:nvPr/>
        </p:nvSpPr>
        <p:spPr bwMode="auto">
          <a:xfrm>
            <a:off x="4527550" y="431323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Oval 24"/>
          <p:cNvSpPr>
            <a:spLocks noChangeAspect="1" noChangeArrowheads="1"/>
          </p:cNvSpPr>
          <p:nvPr/>
        </p:nvSpPr>
        <p:spPr bwMode="auto">
          <a:xfrm>
            <a:off x="4533900" y="33924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38" name="Oval 25"/>
          <p:cNvSpPr>
            <a:spLocks noChangeAspect="1" noChangeArrowheads="1"/>
          </p:cNvSpPr>
          <p:nvPr/>
        </p:nvSpPr>
        <p:spPr bwMode="auto">
          <a:xfrm>
            <a:off x="5448300" y="522128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Oval 26"/>
          <p:cNvSpPr>
            <a:spLocks noChangeAspect="1" noChangeArrowheads="1"/>
          </p:cNvSpPr>
          <p:nvPr/>
        </p:nvSpPr>
        <p:spPr bwMode="auto">
          <a:xfrm>
            <a:off x="5441950" y="431323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Oval 27"/>
          <p:cNvSpPr>
            <a:spLocks noChangeAspect="1" noChangeArrowheads="1"/>
          </p:cNvSpPr>
          <p:nvPr/>
        </p:nvSpPr>
        <p:spPr bwMode="auto">
          <a:xfrm>
            <a:off x="5448300" y="33924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41" name="Oval 28"/>
          <p:cNvSpPr>
            <a:spLocks noChangeAspect="1" noChangeArrowheads="1"/>
          </p:cNvSpPr>
          <p:nvPr/>
        </p:nvSpPr>
        <p:spPr bwMode="auto">
          <a:xfrm>
            <a:off x="6362700" y="522763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Oval 29"/>
          <p:cNvSpPr>
            <a:spLocks noChangeAspect="1" noChangeArrowheads="1"/>
          </p:cNvSpPr>
          <p:nvPr/>
        </p:nvSpPr>
        <p:spPr bwMode="auto">
          <a:xfrm>
            <a:off x="6356350" y="43195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Oval 30"/>
          <p:cNvSpPr>
            <a:spLocks noChangeAspect="1" noChangeArrowheads="1"/>
          </p:cNvSpPr>
          <p:nvPr/>
        </p:nvSpPr>
        <p:spPr bwMode="auto">
          <a:xfrm>
            <a:off x="6362700" y="33988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44" name="Oval 31"/>
          <p:cNvSpPr>
            <a:spLocks noChangeAspect="1" noChangeArrowheads="1"/>
          </p:cNvSpPr>
          <p:nvPr/>
        </p:nvSpPr>
        <p:spPr bwMode="auto">
          <a:xfrm>
            <a:off x="6356350" y="61420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5" name="Oval 32"/>
          <p:cNvSpPr>
            <a:spLocks noChangeAspect="1" noChangeArrowheads="1"/>
          </p:cNvSpPr>
          <p:nvPr/>
        </p:nvSpPr>
        <p:spPr bwMode="auto">
          <a:xfrm>
            <a:off x="7277100" y="52276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6" name="Oval 33"/>
          <p:cNvSpPr>
            <a:spLocks noChangeAspect="1" noChangeArrowheads="1"/>
          </p:cNvSpPr>
          <p:nvPr/>
        </p:nvSpPr>
        <p:spPr bwMode="auto">
          <a:xfrm>
            <a:off x="7270750" y="43195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7" name="Oval 34"/>
          <p:cNvSpPr>
            <a:spLocks noChangeAspect="1" noChangeArrowheads="1"/>
          </p:cNvSpPr>
          <p:nvPr/>
        </p:nvSpPr>
        <p:spPr bwMode="auto">
          <a:xfrm>
            <a:off x="7270750" y="61420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8" name="Oval 35"/>
          <p:cNvSpPr>
            <a:spLocks noChangeAspect="1" noChangeArrowheads="1"/>
          </p:cNvSpPr>
          <p:nvPr/>
        </p:nvSpPr>
        <p:spPr bwMode="auto">
          <a:xfrm>
            <a:off x="1790700" y="52085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9" name="Oval 36"/>
          <p:cNvSpPr>
            <a:spLocks noChangeAspect="1" noChangeArrowheads="1"/>
          </p:cNvSpPr>
          <p:nvPr/>
        </p:nvSpPr>
        <p:spPr bwMode="auto">
          <a:xfrm>
            <a:off x="1784350" y="43005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0" name="Oval 37"/>
          <p:cNvSpPr>
            <a:spLocks noChangeAspect="1" noChangeArrowheads="1"/>
          </p:cNvSpPr>
          <p:nvPr/>
        </p:nvSpPr>
        <p:spPr bwMode="auto">
          <a:xfrm>
            <a:off x="1790700" y="33797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51" name="Oval 38"/>
          <p:cNvSpPr>
            <a:spLocks noChangeAspect="1" noChangeArrowheads="1"/>
          </p:cNvSpPr>
          <p:nvPr/>
        </p:nvSpPr>
        <p:spPr bwMode="auto">
          <a:xfrm>
            <a:off x="2705100" y="520858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2" name="Oval 39"/>
          <p:cNvSpPr>
            <a:spLocks noChangeAspect="1" noChangeArrowheads="1"/>
          </p:cNvSpPr>
          <p:nvPr/>
        </p:nvSpPr>
        <p:spPr bwMode="auto">
          <a:xfrm>
            <a:off x="2698750" y="430053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3" name="Oval 40"/>
          <p:cNvSpPr>
            <a:spLocks noChangeAspect="1" noChangeArrowheads="1"/>
          </p:cNvSpPr>
          <p:nvPr/>
        </p:nvSpPr>
        <p:spPr bwMode="auto">
          <a:xfrm>
            <a:off x="2705100" y="33797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54" name="Oval 41"/>
          <p:cNvSpPr>
            <a:spLocks noChangeAspect="1" noChangeArrowheads="1"/>
          </p:cNvSpPr>
          <p:nvPr/>
        </p:nvSpPr>
        <p:spPr bwMode="auto">
          <a:xfrm>
            <a:off x="3619500" y="521493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5" name="Oval 42"/>
          <p:cNvSpPr>
            <a:spLocks noChangeAspect="1" noChangeArrowheads="1"/>
          </p:cNvSpPr>
          <p:nvPr/>
        </p:nvSpPr>
        <p:spPr bwMode="auto">
          <a:xfrm>
            <a:off x="3613150" y="430688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6" name="Oval 43"/>
          <p:cNvSpPr>
            <a:spLocks noChangeAspect="1" noChangeArrowheads="1"/>
          </p:cNvSpPr>
          <p:nvPr/>
        </p:nvSpPr>
        <p:spPr bwMode="auto">
          <a:xfrm>
            <a:off x="3619500" y="33861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57" name="Text Box 44"/>
              <p:cNvSpPr txBox="1">
                <a:spLocks noChangeArrowheads="1"/>
              </p:cNvSpPr>
              <p:nvPr/>
            </p:nvSpPr>
            <p:spPr bwMode="auto">
              <a:xfrm>
                <a:off x="6659563" y="2681288"/>
                <a:ext cx="4318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857" name="Text 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9563" y="2681288"/>
                <a:ext cx="431800" cy="5794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457200" y="207995"/>
            <a:ext cx="8229600" cy="7048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General Enumeration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7965" y="1278296"/>
                <a:ext cx="8506035" cy="1445524"/>
              </a:xfrm>
            </p:spPr>
            <p:txBody>
              <a:bodyPr>
                <a:normAutofit/>
              </a:bodyPr>
              <a:lstStyle/>
              <a:p>
                <a:pPr eaLnBrk="1" hangingPunct="1">
                  <a:buFontTx/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sym typeface="Mathematica1" pitchFamily="2" charset="2"/>
                  </a:rPr>
                  <a:t>By covering properties enumerate at most</a:t>
                </a:r>
              </a:p>
              <a:p>
                <a:pPr eaLnBrk="1" hangingPunct="1">
                  <a:buFontTx/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  <a:sym typeface="Mathematica1" pitchFamily="2" charset="2"/>
                  </a:rPr>
                  <a:t>|cover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sym typeface="Mathematica1" pitchFamily="2" charset="2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  <a:sym typeface="Mathematica1" pitchFamily="2" charset="2"/>
                  </a:rPr>
                  <a:t>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  <a:sym typeface="Mathematica1" pitchFamily="2" charset="2"/>
                      </a:rPr>
                      <m:t>𝐸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  <a:sym typeface="Mathematica1" pitchFamily="2" charset="2"/>
                  </a:rPr>
                  <a:t>|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sym typeface="Mathematica1" pitchFamily="2" charset="2"/>
                  </a:rPr>
                  <a:t> x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  <a:sym typeface="Mathematica1" pitchFamily="2" charset="2"/>
                  </a:rPr>
                  <a:t>(max # points in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  <a:sym typeface="Mathematica1" pitchFamily="2" charset="2"/>
                      </a:rPr>
                      <m:t>𝐸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  <a:sym typeface="Mathematica1" pitchFamily="2" charset="2"/>
                  </a:rPr>
                  <a:t>)</a:t>
                </a:r>
                <a:endParaRPr lang="en-US" sz="2800" dirty="0" smtClean="0">
                  <a:solidFill>
                    <a:schemeClr val="tx1"/>
                  </a:solidFill>
                  <a:latin typeface="+mn-lt"/>
                  <a:sym typeface="Mathematica1" pitchFamily="2" charset="2"/>
                </a:endParaRPr>
              </a:p>
            </p:txBody>
          </p:sp>
        </mc:Choice>
        <mc:Fallback xmlns="">
          <p:sp>
            <p:nvSpPr>
              <p:cNvPr id="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7965" y="1278296"/>
                <a:ext cx="8506035" cy="1445524"/>
              </a:xfrm>
              <a:blipFill rotWithShape="1">
                <a:blip r:embed="rId5"/>
                <a:stretch>
                  <a:fillRect l="-1505" t="-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5665471" y="817186"/>
            <a:ext cx="3221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[D-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Peikert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Vempala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`10]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44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283"/>
          <p:cNvSpPr>
            <a:spLocks/>
          </p:cNvSpPr>
          <p:nvPr/>
        </p:nvSpPr>
        <p:spPr bwMode="auto">
          <a:xfrm>
            <a:off x="1863725" y="3454257"/>
            <a:ext cx="5730875" cy="2400300"/>
          </a:xfrm>
          <a:custGeom>
            <a:avLst/>
            <a:gdLst>
              <a:gd name="T0" fmla="*/ 966788 w 3610"/>
              <a:gd name="T1" fmla="*/ 44450 h 1512"/>
              <a:gd name="T2" fmla="*/ 395288 w 3610"/>
              <a:gd name="T3" fmla="*/ 1670050 h 1512"/>
              <a:gd name="T4" fmla="*/ 3341688 w 3610"/>
              <a:gd name="T5" fmla="*/ 2355850 h 1512"/>
              <a:gd name="T6" fmla="*/ 5335588 w 3610"/>
              <a:gd name="T7" fmla="*/ 1403350 h 1512"/>
              <a:gd name="T8" fmla="*/ 966788 w 3610"/>
              <a:gd name="T9" fmla="*/ 44450 h 15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10" h="1512">
                <a:moveTo>
                  <a:pt x="609" y="28"/>
                </a:moveTo>
                <a:cubicBezTo>
                  <a:pt x="90" y="56"/>
                  <a:pt x="0" y="809"/>
                  <a:pt x="249" y="1052"/>
                </a:cubicBezTo>
                <a:cubicBezTo>
                  <a:pt x="498" y="1295"/>
                  <a:pt x="1586" y="1512"/>
                  <a:pt x="2105" y="1484"/>
                </a:cubicBezTo>
                <a:cubicBezTo>
                  <a:pt x="2624" y="1456"/>
                  <a:pt x="3610" y="1127"/>
                  <a:pt x="3361" y="884"/>
                </a:cubicBezTo>
                <a:cubicBezTo>
                  <a:pt x="3112" y="641"/>
                  <a:pt x="1128" y="0"/>
                  <a:pt x="609" y="28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7965" y="1278296"/>
                <a:ext cx="8506035" cy="1445524"/>
              </a:xfrm>
            </p:spPr>
            <p:txBody>
              <a:bodyPr>
                <a:normAutofit/>
              </a:bodyPr>
              <a:lstStyle/>
              <a:p>
                <a:pPr eaLnBrk="1" hangingPunct="1">
                  <a:buFontTx/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sym typeface="Mathematica1" pitchFamily="2" charset="2"/>
                  </a:rPr>
                  <a:t>By covering properties enumerate at most</a:t>
                </a:r>
              </a:p>
              <a:p>
                <a:pPr eaLnBrk="1" hangingPunct="1">
                  <a:buFontTx/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  <a:sym typeface="Mathematica1" pitchFamily="2" charset="2"/>
                  </a:rPr>
                  <a:t>|cover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sym typeface="Mathematica1" pitchFamily="2" charset="2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  <a:sym typeface="Mathematica1" pitchFamily="2" charset="2"/>
                  </a:rPr>
                  <a:t>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  <a:sym typeface="Mathematica1" pitchFamily="2" charset="2"/>
                      </a:rPr>
                      <m:t>𝐸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  <a:sym typeface="Mathematica1" pitchFamily="2" charset="2"/>
                  </a:rPr>
                  <a:t>|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sym typeface="Mathematica1" pitchFamily="2" charset="2"/>
                  </a:rPr>
                  <a:t> x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  <a:sym typeface="Mathematica1" pitchFamily="2" charset="2"/>
                  </a:rPr>
                  <a:t>|cover E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  <a:sym typeface="Mathematica1" pitchFamily="2" charset="2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  <a:sym typeface="Mathematica1" pitchFamily="2" charset="2"/>
                  </a:rPr>
                  <a:t>|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sym typeface="Mathematica1" pitchFamily="2" charset="2"/>
                  </a:rPr>
                  <a:t> x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  <a:sym typeface="Mathematica1" pitchFamily="2" charset="2"/>
                  </a:rPr>
                  <a:t>(max # points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  <a:sym typeface="Mathematica1" pitchFamily="2" charset="2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  <a:sym typeface="Mathematica1" pitchFamily="2" charset="2"/>
                  </a:rPr>
                  <a:t>)</a:t>
                </a:r>
                <a:endParaRPr lang="en-US" sz="2800" dirty="0" smtClean="0">
                  <a:solidFill>
                    <a:schemeClr val="tx1"/>
                  </a:solidFill>
                  <a:latin typeface="+mn-lt"/>
                  <a:sym typeface="Mathematica1" pitchFamily="2" charset="2"/>
                </a:endParaRPr>
              </a:p>
            </p:txBody>
          </p:sp>
        </mc:Choice>
        <mc:Fallback xmlns="">
          <p:sp>
            <p:nvSpPr>
              <p:cNvPr id="34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7965" y="1278296"/>
                <a:ext cx="8506035" cy="1445524"/>
              </a:xfrm>
              <a:blipFill rotWithShape="1">
                <a:blip r:embed="rId2"/>
                <a:stretch>
                  <a:fillRect l="-1505" t="-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21" name="Oval 7"/>
          <p:cNvSpPr>
            <a:spLocks noChangeAspect="1" noChangeArrowheads="1"/>
          </p:cNvSpPr>
          <p:nvPr/>
        </p:nvSpPr>
        <p:spPr bwMode="auto">
          <a:xfrm>
            <a:off x="4527550" y="61356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Oval 8"/>
          <p:cNvSpPr>
            <a:spLocks noChangeAspect="1" noChangeArrowheads="1"/>
          </p:cNvSpPr>
          <p:nvPr/>
        </p:nvSpPr>
        <p:spPr bwMode="auto">
          <a:xfrm>
            <a:off x="5441950" y="61356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Oval 9"/>
          <p:cNvSpPr>
            <a:spLocks noChangeAspect="1" noChangeArrowheads="1"/>
          </p:cNvSpPr>
          <p:nvPr/>
        </p:nvSpPr>
        <p:spPr bwMode="auto">
          <a:xfrm>
            <a:off x="7277100" y="33988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24" name="Oval 10"/>
          <p:cNvSpPr>
            <a:spLocks noChangeAspect="1" noChangeArrowheads="1"/>
          </p:cNvSpPr>
          <p:nvPr/>
        </p:nvSpPr>
        <p:spPr bwMode="auto">
          <a:xfrm>
            <a:off x="1784350" y="61229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Oval 11"/>
          <p:cNvSpPr>
            <a:spLocks noChangeAspect="1" noChangeArrowheads="1"/>
          </p:cNvSpPr>
          <p:nvPr/>
        </p:nvSpPr>
        <p:spPr bwMode="auto">
          <a:xfrm>
            <a:off x="2698750" y="61229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Oval 12"/>
          <p:cNvSpPr>
            <a:spLocks noChangeAspect="1" noChangeArrowheads="1"/>
          </p:cNvSpPr>
          <p:nvPr/>
        </p:nvSpPr>
        <p:spPr bwMode="auto">
          <a:xfrm>
            <a:off x="3613150" y="61293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Oval 13"/>
          <p:cNvSpPr>
            <a:spLocks noChangeAspect="1" noChangeArrowheads="1"/>
          </p:cNvSpPr>
          <p:nvPr/>
        </p:nvSpPr>
        <p:spPr bwMode="auto">
          <a:xfrm>
            <a:off x="4540250" y="247332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28" name="Oval 14"/>
          <p:cNvSpPr>
            <a:spLocks noChangeAspect="1" noChangeArrowheads="1"/>
          </p:cNvSpPr>
          <p:nvPr/>
        </p:nvSpPr>
        <p:spPr bwMode="auto">
          <a:xfrm>
            <a:off x="5454650" y="247332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29" name="Oval 15"/>
          <p:cNvSpPr>
            <a:spLocks noChangeAspect="1" noChangeArrowheads="1"/>
          </p:cNvSpPr>
          <p:nvPr/>
        </p:nvSpPr>
        <p:spPr bwMode="auto">
          <a:xfrm>
            <a:off x="6369050" y="247967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30" name="Oval 16"/>
          <p:cNvSpPr>
            <a:spLocks noChangeAspect="1" noChangeArrowheads="1"/>
          </p:cNvSpPr>
          <p:nvPr/>
        </p:nvSpPr>
        <p:spPr bwMode="auto">
          <a:xfrm>
            <a:off x="7283450" y="247967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31" name="Oval 17"/>
          <p:cNvSpPr>
            <a:spLocks noChangeAspect="1" noChangeArrowheads="1"/>
          </p:cNvSpPr>
          <p:nvPr/>
        </p:nvSpPr>
        <p:spPr bwMode="auto">
          <a:xfrm>
            <a:off x="1797050" y="246062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32" name="Oval 18"/>
          <p:cNvSpPr>
            <a:spLocks noChangeAspect="1" noChangeArrowheads="1"/>
          </p:cNvSpPr>
          <p:nvPr/>
        </p:nvSpPr>
        <p:spPr bwMode="auto">
          <a:xfrm>
            <a:off x="2711450" y="246062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33" name="Oval 19"/>
          <p:cNvSpPr>
            <a:spLocks noChangeAspect="1" noChangeArrowheads="1"/>
          </p:cNvSpPr>
          <p:nvPr/>
        </p:nvSpPr>
        <p:spPr bwMode="auto">
          <a:xfrm>
            <a:off x="3625850" y="246697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34" name="Text Box 20"/>
              <p:cNvSpPr txBox="1">
                <a:spLocks noChangeArrowheads="1"/>
              </p:cNvSpPr>
              <p:nvPr/>
            </p:nvSpPr>
            <p:spPr bwMode="auto">
              <a:xfrm>
                <a:off x="4706938" y="4300538"/>
                <a:ext cx="60747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834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06938" y="4300538"/>
                <a:ext cx="60747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35" name="Oval 22"/>
          <p:cNvSpPr>
            <a:spLocks noChangeAspect="1" noChangeArrowheads="1"/>
          </p:cNvSpPr>
          <p:nvPr/>
        </p:nvSpPr>
        <p:spPr bwMode="auto">
          <a:xfrm>
            <a:off x="4533900" y="522128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Oval 23"/>
          <p:cNvSpPr>
            <a:spLocks noChangeAspect="1" noChangeArrowheads="1"/>
          </p:cNvSpPr>
          <p:nvPr/>
        </p:nvSpPr>
        <p:spPr bwMode="auto">
          <a:xfrm>
            <a:off x="4527550" y="431323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Oval 24"/>
          <p:cNvSpPr>
            <a:spLocks noChangeAspect="1" noChangeArrowheads="1"/>
          </p:cNvSpPr>
          <p:nvPr/>
        </p:nvSpPr>
        <p:spPr bwMode="auto">
          <a:xfrm>
            <a:off x="4533900" y="33924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38" name="Oval 25"/>
          <p:cNvSpPr>
            <a:spLocks noChangeAspect="1" noChangeArrowheads="1"/>
          </p:cNvSpPr>
          <p:nvPr/>
        </p:nvSpPr>
        <p:spPr bwMode="auto">
          <a:xfrm>
            <a:off x="5448300" y="522128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Oval 26"/>
          <p:cNvSpPr>
            <a:spLocks noChangeAspect="1" noChangeArrowheads="1"/>
          </p:cNvSpPr>
          <p:nvPr/>
        </p:nvSpPr>
        <p:spPr bwMode="auto">
          <a:xfrm>
            <a:off x="5441950" y="431323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Oval 27"/>
          <p:cNvSpPr>
            <a:spLocks noChangeAspect="1" noChangeArrowheads="1"/>
          </p:cNvSpPr>
          <p:nvPr/>
        </p:nvSpPr>
        <p:spPr bwMode="auto">
          <a:xfrm>
            <a:off x="5448300" y="33924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41" name="Oval 28"/>
          <p:cNvSpPr>
            <a:spLocks noChangeAspect="1" noChangeArrowheads="1"/>
          </p:cNvSpPr>
          <p:nvPr/>
        </p:nvSpPr>
        <p:spPr bwMode="auto">
          <a:xfrm>
            <a:off x="6362700" y="522763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Oval 29"/>
          <p:cNvSpPr>
            <a:spLocks noChangeAspect="1" noChangeArrowheads="1"/>
          </p:cNvSpPr>
          <p:nvPr/>
        </p:nvSpPr>
        <p:spPr bwMode="auto">
          <a:xfrm>
            <a:off x="6356350" y="43195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Oval 30"/>
          <p:cNvSpPr>
            <a:spLocks noChangeAspect="1" noChangeArrowheads="1"/>
          </p:cNvSpPr>
          <p:nvPr/>
        </p:nvSpPr>
        <p:spPr bwMode="auto">
          <a:xfrm>
            <a:off x="6362700" y="33988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44" name="Oval 31"/>
          <p:cNvSpPr>
            <a:spLocks noChangeAspect="1" noChangeArrowheads="1"/>
          </p:cNvSpPr>
          <p:nvPr/>
        </p:nvSpPr>
        <p:spPr bwMode="auto">
          <a:xfrm>
            <a:off x="6356350" y="61420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5" name="Oval 32"/>
          <p:cNvSpPr>
            <a:spLocks noChangeAspect="1" noChangeArrowheads="1"/>
          </p:cNvSpPr>
          <p:nvPr/>
        </p:nvSpPr>
        <p:spPr bwMode="auto">
          <a:xfrm>
            <a:off x="7277100" y="52276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6" name="Oval 33"/>
          <p:cNvSpPr>
            <a:spLocks noChangeAspect="1" noChangeArrowheads="1"/>
          </p:cNvSpPr>
          <p:nvPr/>
        </p:nvSpPr>
        <p:spPr bwMode="auto">
          <a:xfrm>
            <a:off x="7270750" y="43195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7" name="Oval 34"/>
          <p:cNvSpPr>
            <a:spLocks noChangeAspect="1" noChangeArrowheads="1"/>
          </p:cNvSpPr>
          <p:nvPr/>
        </p:nvSpPr>
        <p:spPr bwMode="auto">
          <a:xfrm>
            <a:off x="7270750" y="61420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8" name="Oval 35"/>
          <p:cNvSpPr>
            <a:spLocks noChangeAspect="1" noChangeArrowheads="1"/>
          </p:cNvSpPr>
          <p:nvPr/>
        </p:nvSpPr>
        <p:spPr bwMode="auto">
          <a:xfrm>
            <a:off x="1790700" y="52085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9" name="Oval 36"/>
          <p:cNvSpPr>
            <a:spLocks noChangeAspect="1" noChangeArrowheads="1"/>
          </p:cNvSpPr>
          <p:nvPr/>
        </p:nvSpPr>
        <p:spPr bwMode="auto">
          <a:xfrm>
            <a:off x="1784350" y="43005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0" name="Oval 37"/>
          <p:cNvSpPr>
            <a:spLocks noChangeAspect="1" noChangeArrowheads="1"/>
          </p:cNvSpPr>
          <p:nvPr/>
        </p:nvSpPr>
        <p:spPr bwMode="auto">
          <a:xfrm>
            <a:off x="1790700" y="33797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51" name="Oval 38"/>
          <p:cNvSpPr>
            <a:spLocks noChangeAspect="1" noChangeArrowheads="1"/>
          </p:cNvSpPr>
          <p:nvPr/>
        </p:nvSpPr>
        <p:spPr bwMode="auto">
          <a:xfrm>
            <a:off x="2705100" y="520858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2" name="Oval 39"/>
          <p:cNvSpPr>
            <a:spLocks noChangeAspect="1" noChangeArrowheads="1"/>
          </p:cNvSpPr>
          <p:nvPr/>
        </p:nvSpPr>
        <p:spPr bwMode="auto">
          <a:xfrm>
            <a:off x="2698750" y="430053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3" name="Oval 40"/>
          <p:cNvSpPr>
            <a:spLocks noChangeAspect="1" noChangeArrowheads="1"/>
          </p:cNvSpPr>
          <p:nvPr/>
        </p:nvSpPr>
        <p:spPr bwMode="auto">
          <a:xfrm>
            <a:off x="2705100" y="33797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54" name="Oval 41"/>
          <p:cNvSpPr>
            <a:spLocks noChangeAspect="1" noChangeArrowheads="1"/>
          </p:cNvSpPr>
          <p:nvPr/>
        </p:nvSpPr>
        <p:spPr bwMode="auto">
          <a:xfrm>
            <a:off x="3619500" y="521493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5" name="Oval 42"/>
          <p:cNvSpPr>
            <a:spLocks noChangeAspect="1" noChangeArrowheads="1"/>
          </p:cNvSpPr>
          <p:nvPr/>
        </p:nvSpPr>
        <p:spPr bwMode="auto">
          <a:xfrm>
            <a:off x="3613150" y="430688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6" name="Oval 43"/>
          <p:cNvSpPr>
            <a:spLocks noChangeAspect="1" noChangeArrowheads="1"/>
          </p:cNvSpPr>
          <p:nvPr/>
        </p:nvSpPr>
        <p:spPr bwMode="auto">
          <a:xfrm>
            <a:off x="3619500" y="33861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57" name="Text Box 44"/>
              <p:cNvSpPr txBox="1">
                <a:spLocks noChangeArrowheads="1"/>
              </p:cNvSpPr>
              <p:nvPr/>
            </p:nvSpPr>
            <p:spPr bwMode="auto">
              <a:xfrm>
                <a:off x="6659563" y="2681288"/>
                <a:ext cx="4318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857" name="Text 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9563" y="2681288"/>
                <a:ext cx="431800" cy="5794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457200" y="207995"/>
            <a:ext cx="8229600" cy="7048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General Enumeration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665471" y="817186"/>
            <a:ext cx="3221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[D-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Peikert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Vempala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`10]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283"/>
          <p:cNvSpPr>
            <a:spLocks/>
          </p:cNvSpPr>
          <p:nvPr/>
        </p:nvSpPr>
        <p:spPr bwMode="auto">
          <a:xfrm>
            <a:off x="1863725" y="3454257"/>
            <a:ext cx="5730875" cy="2400300"/>
          </a:xfrm>
          <a:custGeom>
            <a:avLst/>
            <a:gdLst>
              <a:gd name="T0" fmla="*/ 966788 w 3610"/>
              <a:gd name="T1" fmla="*/ 44450 h 1512"/>
              <a:gd name="T2" fmla="*/ 395288 w 3610"/>
              <a:gd name="T3" fmla="*/ 1670050 h 1512"/>
              <a:gd name="T4" fmla="*/ 3341688 w 3610"/>
              <a:gd name="T5" fmla="*/ 2355850 h 1512"/>
              <a:gd name="T6" fmla="*/ 5335588 w 3610"/>
              <a:gd name="T7" fmla="*/ 1403350 h 1512"/>
              <a:gd name="T8" fmla="*/ 966788 w 3610"/>
              <a:gd name="T9" fmla="*/ 44450 h 15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10" h="1512">
                <a:moveTo>
                  <a:pt x="609" y="28"/>
                </a:moveTo>
                <a:cubicBezTo>
                  <a:pt x="90" y="56"/>
                  <a:pt x="0" y="809"/>
                  <a:pt x="249" y="1052"/>
                </a:cubicBezTo>
                <a:cubicBezTo>
                  <a:pt x="498" y="1295"/>
                  <a:pt x="1586" y="1512"/>
                  <a:pt x="2105" y="1484"/>
                </a:cubicBezTo>
                <a:cubicBezTo>
                  <a:pt x="2624" y="1456"/>
                  <a:pt x="3610" y="1127"/>
                  <a:pt x="3361" y="884"/>
                </a:cubicBezTo>
                <a:cubicBezTo>
                  <a:pt x="3112" y="641"/>
                  <a:pt x="1128" y="0"/>
                  <a:pt x="609" y="28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7965" y="1278296"/>
                <a:ext cx="8506035" cy="1445524"/>
              </a:xfrm>
            </p:spPr>
            <p:txBody>
              <a:bodyPr>
                <a:normAutofit/>
              </a:bodyPr>
              <a:lstStyle/>
              <a:p>
                <a:pPr eaLnBrk="1" hangingPunct="1">
                  <a:buFontTx/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sym typeface="Mathematica1" pitchFamily="2" charset="2"/>
                  </a:rPr>
                  <a:t>By covering properties enumerate at most</a:t>
                </a:r>
              </a:p>
              <a:p>
                <a:pPr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Mathematica1" pitchFamily="2" charset="2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sym typeface="Mathematica1" pitchFamily="2" charset="2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sym typeface="Mathematica1" pitchFamily="2" charset="2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Mathematica1" pitchFamily="2" charset="2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sym typeface="Mathematica1" pitchFamily="2" charset="2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  <a:sym typeface="Mathematica1" pitchFamily="2" charset="2"/>
                        </a:rPr>
                        <m:t>×</m:t>
                      </m:r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/>
                          <a:sym typeface="Mathematica1" pitchFamily="2" charset="2"/>
                        </a:rPr>
                        <m:t>𝐺</m:t>
                      </m:r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/>
                          <a:sym typeface="Mathematica1" pitchFamily="2" charset="2"/>
                        </a:rPr>
                        <m:t>(</m:t>
                      </m:r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/>
                          <a:sym typeface="Mathematica1" pitchFamily="2" charset="2"/>
                        </a:rPr>
                        <m:t>𝐾</m:t>
                      </m:r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/>
                          <a:sym typeface="Mathematica1" pitchFamily="2" charset="2"/>
                        </a:rPr>
                        <m:t>,</m:t>
                      </m:r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/>
                          <a:sym typeface="Mathematica1" pitchFamily="2" charset="2"/>
                        </a:rPr>
                        <m:t>𝐿</m:t>
                      </m:r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/>
                          <a:sym typeface="Mathematica1" pitchFamily="2" charset="2"/>
                        </a:rPr>
                        <m:t>)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  <a:latin typeface="+mn-lt"/>
                  <a:sym typeface="Mathematica1" pitchFamily="2" charset="2"/>
                </a:endParaRPr>
              </a:p>
            </p:txBody>
          </p:sp>
        </mc:Choice>
        <mc:Fallback xmlns="">
          <p:sp>
            <p:nvSpPr>
              <p:cNvPr id="34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7965" y="1278296"/>
                <a:ext cx="8506035" cy="1445524"/>
              </a:xfrm>
              <a:blipFill rotWithShape="1">
                <a:blip r:embed="rId2"/>
                <a:stretch>
                  <a:fillRect l="-1505" t="-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21" name="Oval 7"/>
          <p:cNvSpPr>
            <a:spLocks noChangeAspect="1" noChangeArrowheads="1"/>
          </p:cNvSpPr>
          <p:nvPr/>
        </p:nvSpPr>
        <p:spPr bwMode="auto">
          <a:xfrm>
            <a:off x="4527550" y="61356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Oval 8"/>
          <p:cNvSpPr>
            <a:spLocks noChangeAspect="1" noChangeArrowheads="1"/>
          </p:cNvSpPr>
          <p:nvPr/>
        </p:nvSpPr>
        <p:spPr bwMode="auto">
          <a:xfrm>
            <a:off x="5441950" y="61356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Oval 9"/>
          <p:cNvSpPr>
            <a:spLocks noChangeAspect="1" noChangeArrowheads="1"/>
          </p:cNvSpPr>
          <p:nvPr/>
        </p:nvSpPr>
        <p:spPr bwMode="auto">
          <a:xfrm>
            <a:off x="7277100" y="33988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24" name="Oval 10"/>
          <p:cNvSpPr>
            <a:spLocks noChangeAspect="1" noChangeArrowheads="1"/>
          </p:cNvSpPr>
          <p:nvPr/>
        </p:nvSpPr>
        <p:spPr bwMode="auto">
          <a:xfrm>
            <a:off x="1784350" y="61229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Oval 11"/>
          <p:cNvSpPr>
            <a:spLocks noChangeAspect="1" noChangeArrowheads="1"/>
          </p:cNvSpPr>
          <p:nvPr/>
        </p:nvSpPr>
        <p:spPr bwMode="auto">
          <a:xfrm>
            <a:off x="2698750" y="61229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Oval 12"/>
          <p:cNvSpPr>
            <a:spLocks noChangeAspect="1" noChangeArrowheads="1"/>
          </p:cNvSpPr>
          <p:nvPr/>
        </p:nvSpPr>
        <p:spPr bwMode="auto">
          <a:xfrm>
            <a:off x="3613150" y="61293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Oval 13"/>
          <p:cNvSpPr>
            <a:spLocks noChangeAspect="1" noChangeArrowheads="1"/>
          </p:cNvSpPr>
          <p:nvPr/>
        </p:nvSpPr>
        <p:spPr bwMode="auto">
          <a:xfrm>
            <a:off x="4540250" y="247332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28" name="Oval 14"/>
          <p:cNvSpPr>
            <a:spLocks noChangeAspect="1" noChangeArrowheads="1"/>
          </p:cNvSpPr>
          <p:nvPr/>
        </p:nvSpPr>
        <p:spPr bwMode="auto">
          <a:xfrm>
            <a:off x="5454650" y="247332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29" name="Oval 15"/>
          <p:cNvSpPr>
            <a:spLocks noChangeAspect="1" noChangeArrowheads="1"/>
          </p:cNvSpPr>
          <p:nvPr/>
        </p:nvSpPr>
        <p:spPr bwMode="auto">
          <a:xfrm>
            <a:off x="6369050" y="247967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30" name="Oval 16"/>
          <p:cNvSpPr>
            <a:spLocks noChangeAspect="1" noChangeArrowheads="1"/>
          </p:cNvSpPr>
          <p:nvPr/>
        </p:nvSpPr>
        <p:spPr bwMode="auto">
          <a:xfrm>
            <a:off x="7283450" y="247967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31" name="Oval 17"/>
          <p:cNvSpPr>
            <a:spLocks noChangeAspect="1" noChangeArrowheads="1"/>
          </p:cNvSpPr>
          <p:nvPr/>
        </p:nvSpPr>
        <p:spPr bwMode="auto">
          <a:xfrm>
            <a:off x="1797050" y="246062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32" name="Oval 18"/>
          <p:cNvSpPr>
            <a:spLocks noChangeAspect="1" noChangeArrowheads="1"/>
          </p:cNvSpPr>
          <p:nvPr/>
        </p:nvSpPr>
        <p:spPr bwMode="auto">
          <a:xfrm>
            <a:off x="2711450" y="246062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33" name="Oval 19"/>
          <p:cNvSpPr>
            <a:spLocks noChangeAspect="1" noChangeArrowheads="1"/>
          </p:cNvSpPr>
          <p:nvPr/>
        </p:nvSpPr>
        <p:spPr bwMode="auto">
          <a:xfrm>
            <a:off x="3625850" y="2466975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34" name="Text Box 20"/>
              <p:cNvSpPr txBox="1">
                <a:spLocks noChangeArrowheads="1"/>
              </p:cNvSpPr>
              <p:nvPr/>
            </p:nvSpPr>
            <p:spPr bwMode="auto">
              <a:xfrm>
                <a:off x="4706938" y="4300538"/>
                <a:ext cx="60747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834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06938" y="4300538"/>
                <a:ext cx="60747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35" name="Oval 22"/>
          <p:cNvSpPr>
            <a:spLocks noChangeAspect="1" noChangeArrowheads="1"/>
          </p:cNvSpPr>
          <p:nvPr/>
        </p:nvSpPr>
        <p:spPr bwMode="auto">
          <a:xfrm>
            <a:off x="4533900" y="522128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Oval 23"/>
          <p:cNvSpPr>
            <a:spLocks noChangeAspect="1" noChangeArrowheads="1"/>
          </p:cNvSpPr>
          <p:nvPr/>
        </p:nvSpPr>
        <p:spPr bwMode="auto">
          <a:xfrm>
            <a:off x="4527550" y="431323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Oval 24"/>
          <p:cNvSpPr>
            <a:spLocks noChangeAspect="1" noChangeArrowheads="1"/>
          </p:cNvSpPr>
          <p:nvPr/>
        </p:nvSpPr>
        <p:spPr bwMode="auto">
          <a:xfrm>
            <a:off x="4533900" y="33924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38" name="Oval 25"/>
          <p:cNvSpPr>
            <a:spLocks noChangeAspect="1" noChangeArrowheads="1"/>
          </p:cNvSpPr>
          <p:nvPr/>
        </p:nvSpPr>
        <p:spPr bwMode="auto">
          <a:xfrm>
            <a:off x="5448300" y="522128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Oval 26"/>
          <p:cNvSpPr>
            <a:spLocks noChangeAspect="1" noChangeArrowheads="1"/>
          </p:cNvSpPr>
          <p:nvPr/>
        </p:nvSpPr>
        <p:spPr bwMode="auto">
          <a:xfrm>
            <a:off x="5441950" y="431323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Oval 27"/>
          <p:cNvSpPr>
            <a:spLocks noChangeAspect="1" noChangeArrowheads="1"/>
          </p:cNvSpPr>
          <p:nvPr/>
        </p:nvSpPr>
        <p:spPr bwMode="auto">
          <a:xfrm>
            <a:off x="5448300" y="33924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41" name="Oval 28"/>
          <p:cNvSpPr>
            <a:spLocks noChangeAspect="1" noChangeArrowheads="1"/>
          </p:cNvSpPr>
          <p:nvPr/>
        </p:nvSpPr>
        <p:spPr bwMode="auto">
          <a:xfrm>
            <a:off x="6362700" y="522763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Oval 29"/>
          <p:cNvSpPr>
            <a:spLocks noChangeAspect="1" noChangeArrowheads="1"/>
          </p:cNvSpPr>
          <p:nvPr/>
        </p:nvSpPr>
        <p:spPr bwMode="auto">
          <a:xfrm>
            <a:off x="6356350" y="43195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Oval 30"/>
          <p:cNvSpPr>
            <a:spLocks noChangeAspect="1" noChangeArrowheads="1"/>
          </p:cNvSpPr>
          <p:nvPr/>
        </p:nvSpPr>
        <p:spPr bwMode="auto">
          <a:xfrm>
            <a:off x="6362700" y="33988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44" name="Oval 31"/>
          <p:cNvSpPr>
            <a:spLocks noChangeAspect="1" noChangeArrowheads="1"/>
          </p:cNvSpPr>
          <p:nvPr/>
        </p:nvSpPr>
        <p:spPr bwMode="auto">
          <a:xfrm>
            <a:off x="6356350" y="61420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5" name="Oval 32"/>
          <p:cNvSpPr>
            <a:spLocks noChangeAspect="1" noChangeArrowheads="1"/>
          </p:cNvSpPr>
          <p:nvPr/>
        </p:nvSpPr>
        <p:spPr bwMode="auto">
          <a:xfrm>
            <a:off x="7277100" y="52276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6" name="Oval 33"/>
          <p:cNvSpPr>
            <a:spLocks noChangeAspect="1" noChangeArrowheads="1"/>
          </p:cNvSpPr>
          <p:nvPr/>
        </p:nvSpPr>
        <p:spPr bwMode="auto">
          <a:xfrm>
            <a:off x="7270750" y="43195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7" name="Oval 34"/>
          <p:cNvSpPr>
            <a:spLocks noChangeAspect="1" noChangeArrowheads="1"/>
          </p:cNvSpPr>
          <p:nvPr/>
        </p:nvSpPr>
        <p:spPr bwMode="auto">
          <a:xfrm>
            <a:off x="7270750" y="61420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8" name="Oval 35"/>
          <p:cNvSpPr>
            <a:spLocks noChangeAspect="1" noChangeArrowheads="1"/>
          </p:cNvSpPr>
          <p:nvPr/>
        </p:nvSpPr>
        <p:spPr bwMode="auto">
          <a:xfrm>
            <a:off x="1790700" y="52085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9" name="Oval 36"/>
          <p:cNvSpPr>
            <a:spLocks noChangeAspect="1" noChangeArrowheads="1"/>
          </p:cNvSpPr>
          <p:nvPr/>
        </p:nvSpPr>
        <p:spPr bwMode="auto">
          <a:xfrm>
            <a:off x="1784350" y="43005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0" name="Oval 37"/>
          <p:cNvSpPr>
            <a:spLocks noChangeAspect="1" noChangeArrowheads="1"/>
          </p:cNvSpPr>
          <p:nvPr/>
        </p:nvSpPr>
        <p:spPr bwMode="auto">
          <a:xfrm>
            <a:off x="1790700" y="33797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51" name="Oval 38"/>
          <p:cNvSpPr>
            <a:spLocks noChangeAspect="1" noChangeArrowheads="1"/>
          </p:cNvSpPr>
          <p:nvPr/>
        </p:nvSpPr>
        <p:spPr bwMode="auto">
          <a:xfrm>
            <a:off x="2705100" y="520858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2" name="Oval 39"/>
          <p:cNvSpPr>
            <a:spLocks noChangeAspect="1" noChangeArrowheads="1"/>
          </p:cNvSpPr>
          <p:nvPr/>
        </p:nvSpPr>
        <p:spPr bwMode="auto">
          <a:xfrm>
            <a:off x="2698750" y="430053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3" name="Oval 40"/>
          <p:cNvSpPr>
            <a:spLocks noChangeAspect="1" noChangeArrowheads="1"/>
          </p:cNvSpPr>
          <p:nvPr/>
        </p:nvSpPr>
        <p:spPr bwMode="auto">
          <a:xfrm>
            <a:off x="2705100" y="337978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4854" name="Oval 41"/>
          <p:cNvSpPr>
            <a:spLocks noChangeAspect="1" noChangeArrowheads="1"/>
          </p:cNvSpPr>
          <p:nvPr/>
        </p:nvSpPr>
        <p:spPr bwMode="auto">
          <a:xfrm>
            <a:off x="3619500" y="521493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5" name="Oval 42"/>
          <p:cNvSpPr>
            <a:spLocks noChangeAspect="1" noChangeArrowheads="1"/>
          </p:cNvSpPr>
          <p:nvPr/>
        </p:nvSpPr>
        <p:spPr bwMode="auto">
          <a:xfrm>
            <a:off x="3613150" y="430688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6" name="Oval 43"/>
          <p:cNvSpPr>
            <a:spLocks noChangeAspect="1" noChangeArrowheads="1"/>
          </p:cNvSpPr>
          <p:nvPr/>
        </p:nvSpPr>
        <p:spPr bwMode="auto">
          <a:xfrm>
            <a:off x="3619500" y="3386138"/>
            <a:ext cx="76200" cy="7620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57" name="Text Box 44"/>
              <p:cNvSpPr txBox="1">
                <a:spLocks noChangeArrowheads="1"/>
              </p:cNvSpPr>
              <p:nvPr/>
            </p:nvSpPr>
            <p:spPr bwMode="auto">
              <a:xfrm>
                <a:off x="6659563" y="2681288"/>
                <a:ext cx="4318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857" name="Text 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9563" y="2681288"/>
                <a:ext cx="431800" cy="5794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457200" y="207995"/>
            <a:ext cx="8229600" cy="7048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General Enumeration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665471" y="817186"/>
            <a:ext cx="3221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[D-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Peikert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Vempala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`10]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4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42925" y="1219200"/>
                <a:ext cx="8229600" cy="2307773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sz="2800" i="1" dirty="0">
                    <a:solidFill>
                      <a:srgbClr val="990099"/>
                    </a:solidFill>
                  </a:rPr>
                  <a:t>Theorem </a:t>
                </a:r>
                <a:r>
                  <a:rPr lang="en-US" i="1" dirty="0">
                    <a:solidFill>
                      <a:schemeClr val="bg2">
                        <a:lumMod val="50000"/>
                      </a:schemeClr>
                    </a:solidFill>
                  </a:rPr>
                  <a:t>[</a:t>
                </a:r>
                <a:r>
                  <a:rPr lang="en-US" i="1" dirty="0" smtClean="0">
                    <a:solidFill>
                      <a:schemeClr val="bg2">
                        <a:lumMod val="50000"/>
                      </a:schemeClr>
                    </a:solidFill>
                  </a:rPr>
                  <a:t>D.-</a:t>
                </a:r>
                <a:r>
                  <a:rPr lang="en-US" i="1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Peikert</a:t>
                </a:r>
                <a:r>
                  <a:rPr lang="en-US" i="1" dirty="0" smtClean="0">
                    <a:solidFill>
                      <a:schemeClr val="bg2">
                        <a:lumMod val="50000"/>
                      </a:schemeClr>
                    </a:solidFill>
                  </a:rPr>
                  <a:t>-</a:t>
                </a:r>
                <a:r>
                  <a:rPr lang="en-US" i="1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Vempala</a:t>
                </a:r>
                <a:r>
                  <a:rPr lang="en-US" i="1" dirty="0" smtClean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i="1" dirty="0">
                    <a:solidFill>
                      <a:schemeClr val="bg2">
                        <a:lumMod val="50000"/>
                      </a:schemeClr>
                    </a:solidFill>
                  </a:rPr>
                  <a:t>11, D. </a:t>
                </a:r>
                <a:r>
                  <a:rPr lang="en-US" i="1" dirty="0" err="1">
                    <a:solidFill>
                      <a:schemeClr val="bg2">
                        <a:lumMod val="50000"/>
                      </a:schemeClr>
                    </a:solidFill>
                  </a:rPr>
                  <a:t>Vempala</a:t>
                </a:r>
                <a:r>
                  <a:rPr lang="en-US" i="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i="1" dirty="0" smtClean="0">
                    <a:solidFill>
                      <a:schemeClr val="bg2">
                        <a:lumMod val="50000"/>
                      </a:schemeClr>
                    </a:solidFill>
                  </a:rPr>
                  <a:t>12, D. 12]</a:t>
                </a:r>
                <a:r>
                  <a:rPr lang="en-US" sz="2800" i="1" dirty="0" smtClean="0">
                    <a:solidFill>
                      <a:srgbClr val="7030A0"/>
                    </a:solidFill>
                  </a:rPr>
                  <a:t>:</a:t>
                </a:r>
                <a:r>
                  <a:rPr lang="en-US" sz="2800" i="1" dirty="0" smtClean="0">
                    <a:solidFill>
                      <a:srgbClr val="990099"/>
                    </a:solidFill>
                  </a:rPr>
                  <a:t> </a:t>
                </a:r>
              </a:p>
              <a:p>
                <a:pPr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computes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in deterministic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time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space, </a:t>
                </a:r>
              </a:p>
              <a:p>
                <a:pPr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𝜖</m:t>
                                </m:r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US" sz="28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p>
                            </m:sSup>
                          </m:sub>
                        </m:sSub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𝐾</m:t>
                            </m:r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)∩</m:t>
                            </m:r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2925" y="1219200"/>
                <a:ext cx="8229600" cy="2307773"/>
              </a:xfrm>
              <a:blipFill rotWithShape="1">
                <a:blip r:embed="rId2"/>
                <a:stretch>
                  <a:fillRect l="-1481" t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0121" y="297682"/>
            <a:ext cx="8888819" cy="6220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Lattice Point Enumerator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8019" y="3690867"/>
                <a:ext cx="1536991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Questions: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How to use enumerator for SVP / CVP?                                                                     solve </a:t>
                </a:r>
                <a:r>
                  <a:rPr lang="en-US" sz="2800" dirty="0"/>
                  <a:t>SVP </a:t>
                </a:r>
                <a:r>
                  <a:rPr lang="en-US" sz="2800" dirty="0" smtClean="0"/>
                  <a:t>/ CVP?</a:t>
                </a:r>
                <a:endParaRPr lang="en-US" sz="2800" dirty="0"/>
              </a:p>
              <a:p>
                <a:pPr>
                  <a:buNone/>
                </a:pPr>
                <a:r>
                  <a:rPr lang="en-US" sz="2800" dirty="0"/>
                  <a:t>                      In which situations is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2800" dirty="0"/>
                  <a:t> reasonable?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19" y="3690867"/>
                <a:ext cx="15369913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793" t="-5732" r="-635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307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530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70121" y="297682"/>
                <a:ext cx="8888819" cy="622005"/>
              </a:xfrm>
            </p:spPr>
            <p:txBody>
              <a:bodyPr/>
              <a:lstStyle/>
              <a:p>
                <a:pPr eaLnBrk="1" hangingPunct="1"/>
                <a:r>
                  <a:rPr lang="en-US" sz="4400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Simple bound on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𝐺</m:t>
                    </m:r>
                    <m:r>
                      <a:rPr lang="en-US" sz="440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4400" b="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US" sz="440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𝐾</m:t>
                    </m:r>
                    <m:r>
                      <a:rPr lang="en-US" sz="440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440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𝐿</m:t>
                    </m:r>
                    <m:r>
                      <a:rPr lang="en-US" sz="440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440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253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0121" y="297682"/>
                <a:ext cx="8888819" cy="622005"/>
              </a:xfrm>
              <a:blipFill rotWithShape="1">
                <a:blip r:embed="rId2"/>
                <a:stretch>
                  <a:fillRect t="-50980" b="-5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42925" y="1219200"/>
                <a:ext cx="8229600" cy="5395356"/>
              </a:xfrm>
            </p:spPr>
            <p:txBody>
              <a:bodyPr>
                <a:normAutofit lnSpcReduction="10000"/>
              </a:bodyPr>
              <a:lstStyle/>
              <a:p>
                <a:pPr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be a symmetric convex body (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0" dirty="0" smtClean="0">
                        <a:solidFill>
                          <a:srgbClr val="0000CC"/>
                        </a:solidFill>
                        <a:latin typeface="Cambria Math"/>
                      </a:rPr>
                      <m:t>=−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0000CC"/>
                        </a:solidFill>
                        <a:latin typeface="Cambria Math"/>
                      </a:rPr>
                      <m:t>K</m:t>
                    </m:r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2800" i="1" dirty="0" smtClean="0">
                    <a:solidFill>
                      <a:srgbClr val="0000CC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ea typeface="Cambria Math"/>
                  </a:rPr>
                  <a:t>denote the length of the shortest 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+mn-lt"/>
                    <a:ea typeface="Cambria Math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ea typeface="Cambria Math"/>
                  </a:rPr>
                  <a:t>non-zero vector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𝐿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  <a:ea typeface="Cambria Math"/>
                  </a:rPr>
                  <a:t>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800" i="1" dirty="0" smtClean="0">
                    <a:solidFill>
                      <a:schemeClr val="tx1"/>
                    </a:solidFill>
                    <a:latin typeface="+mn-lt"/>
                    <a:ea typeface="Cambria Math"/>
                  </a:rPr>
                  <a:t>.</a:t>
                </a:r>
              </a:p>
              <a:p>
                <a:pPr>
                  <a:buNone/>
                </a:pPr>
                <a:endParaRPr lang="en-US" sz="2800" i="1" dirty="0">
                  <a:solidFill>
                    <a:srgbClr val="990099"/>
                  </a:solidFill>
                </a:endParaRPr>
              </a:p>
              <a:p>
                <a:pPr>
                  <a:buNone/>
                </a:pPr>
                <a:r>
                  <a:rPr lang="en-US" sz="2800" i="1" dirty="0" smtClean="0">
                    <a:solidFill>
                      <a:srgbClr val="990099"/>
                    </a:solidFill>
                  </a:rPr>
                  <a:t>Lemma</a:t>
                </a:r>
                <a:r>
                  <a:rPr lang="en-US" sz="2800" i="1" dirty="0" smtClean="0">
                    <a:solidFill>
                      <a:srgbClr val="7030A0"/>
                    </a:solidFill>
                  </a:rPr>
                  <a:t>:</a:t>
                </a:r>
                <a:r>
                  <a:rPr lang="en-US" sz="2800" dirty="0" smtClean="0">
                    <a:solidFill>
                      <a:srgbClr val="990099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𝛼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/>
                  </a:rPr>
                  <a:t>,</a:t>
                </a:r>
                <a:r>
                  <a:rPr lang="en-US" sz="2800" dirty="0" smtClean="0">
                    <a:ea typeface="Cambria Math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2800" dirty="0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/>
                  </a:rPr>
                  <a:t>.</a:t>
                </a:r>
                <a:endParaRPr lang="en-US" sz="2800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>
                  <a:buNone/>
                </a:pPr>
                <a:endParaRPr lang="en-US" sz="2800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ea typeface="Cambria Math"/>
                  </a:rPr>
                  <a:t>Will use a standard packing argument.</a:t>
                </a:r>
              </a:p>
              <a:p>
                <a:pPr>
                  <a:buNone/>
                </a:pPr>
                <a:endParaRPr lang="en-US" sz="2800" dirty="0">
                  <a:solidFill>
                    <a:schemeClr val="tx1"/>
                  </a:solidFill>
                  <a:ea typeface="Cambria Math"/>
                </a:endParaRPr>
              </a:p>
              <a:p>
                <a:pPr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ea typeface="Cambria Math"/>
                  </a:rPr>
                  <a:t>Similar bound holds for near symmetric bodies, i.e.   </a:t>
                </a:r>
              </a:p>
              <a:p>
                <a:pPr algn="ctr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ea typeface="Cambria Math"/>
                  </a:rPr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vol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</m:d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n</m:t>
                        </m:r>
                        <m: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vol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∩−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ea typeface="Cambria Math"/>
                  </a:rPr>
                  <a:t>.</a:t>
                </a:r>
                <a:endParaRPr lang="en-US" sz="2800" dirty="0">
                  <a:solidFill>
                    <a:schemeClr val="tx1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2925" y="1219200"/>
                <a:ext cx="8229600" cy="5395356"/>
              </a:xfrm>
              <a:blipFill rotWithShape="1">
                <a:blip r:embed="rId3"/>
                <a:stretch>
                  <a:fillRect l="-1481" t="-1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3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utoShape 90"/>
          <p:cNvSpPr>
            <a:spLocks noChangeAspect="1" noChangeArrowheads="1"/>
          </p:cNvSpPr>
          <p:nvPr/>
        </p:nvSpPr>
        <p:spPr bwMode="auto">
          <a:xfrm rot="19922896">
            <a:off x="1977877" y="2722698"/>
            <a:ext cx="5134477" cy="1980343"/>
          </a:xfrm>
          <a:prstGeom prst="hexagon">
            <a:avLst>
              <a:gd name="adj" fmla="val 64818"/>
              <a:gd name="vf" fmla="val 11547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0725" name="Group 83"/>
          <p:cNvGrpSpPr>
            <a:grpSpLocks/>
          </p:cNvGrpSpPr>
          <p:nvPr/>
        </p:nvGrpSpPr>
        <p:grpSpPr bwMode="auto">
          <a:xfrm>
            <a:off x="1784350" y="2317750"/>
            <a:ext cx="5575300" cy="2843213"/>
            <a:chOff x="944" y="1622"/>
            <a:chExt cx="3512" cy="1791"/>
          </a:xfrm>
        </p:grpSpPr>
        <p:sp>
          <p:nvSpPr>
            <p:cNvPr id="30728" name="Oval 9"/>
            <p:cNvSpPr>
              <a:spLocks noChangeAspect="1" noChangeArrowheads="1"/>
            </p:cNvSpPr>
            <p:nvPr/>
          </p:nvSpPr>
          <p:spPr bwMode="auto">
            <a:xfrm>
              <a:off x="2676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9" name="Oval 10"/>
            <p:cNvSpPr>
              <a:spLocks noChangeAspect="1" noChangeArrowheads="1"/>
            </p:cNvSpPr>
            <p:nvPr/>
          </p:nvSpPr>
          <p:spPr bwMode="auto">
            <a:xfrm>
              <a:off x="2672" y="278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0" name="Oval 11"/>
            <p:cNvSpPr>
              <a:spLocks noChangeAspect="1" noChangeArrowheads="1"/>
            </p:cNvSpPr>
            <p:nvPr/>
          </p:nvSpPr>
          <p:spPr bwMode="auto">
            <a:xfrm>
              <a:off x="2676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32" name="Oval 13"/>
            <p:cNvSpPr>
              <a:spLocks noChangeAspect="1" noChangeArrowheads="1"/>
            </p:cNvSpPr>
            <p:nvPr/>
          </p:nvSpPr>
          <p:spPr bwMode="auto">
            <a:xfrm>
              <a:off x="3252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3" name="Oval 14"/>
            <p:cNvSpPr>
              <a:spLocks noChangeAspect="1" noChangeArrowheads="1"/>
            </p:cNvSpPr>
            <p:nvPr/>
          </p:nvSpPr>
          <p:spPr bwMode="auto">
            <a:xfrm>
              <a:off x="3248" y="278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4" name="Oval 15"/>
            <p:cNvSpPr>
              <a:spLocks noChangeAspect="1" noChangeArrowheads="1"/>
            </p:cNvSpPr>
            <p:nvPr/>
          </p:nvSpPr>
          <p:spPr bwMode="auto">
            <a:xfrm>
              <a:off x="3252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36" name="Oval 17"/>
            <p:cNvSpPr>
              <a:spLocks noChangeAspect="1" noChangeArrowheads="1"/>
            </p:cNvSpPr>
            <p:nvPr/>
          </p:nvSpPr>
          <p:spPr bwMode="auto">
            <a:xfrm>
              <a:off x="3828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7" name="Oval 18"/>
            <p:cNvSpPr>
              <a:spLocks noChangeAspect="1" noChangeArrowheads="1"/>
            </p:cNvSpPr>
            <p:nvPr/>
          </p:nvSpPr>
          <p:spPr bwMode="auto">
            <a:xfrm>
              <a:off x="3824" y="279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8" name="Oval 19"/>
            <p:cNvSpPr>
              <a:spLocks noChangeAspect="1" noChangeArrowheads="1"/>
            </p:cNvSpPr>
            <p:nvPr/>
          </p:nvSpPr>
          <p:spPr bwMode="auto">
            <a:xfrm>
              <a:off x="3828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40" name="Oval 21"/>
            <p:cNvSpPr>
              <a:spLocks noChangeAspect="1" noChangeArrowheads="1"/>
            </p:cNvSpPr>
            <p:nvPr/>
          </p:nvSpPr>
          <p:spPr bwMode="auto">
            <a:xfrm>
              <a:off x="4404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1" name="Oval 22"/>
            <p:cNvSpPr>
              <a:spLocks noChangeAspect="1" noChangeArrowheads="1"/>
            </p:cNvSpPr>
            <p:nvPr/>
          </p:nvSpPr>
          <p:spPr bwMode="auto">
            <a:xfrm>
              <a:off x="4400" y="279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2" name="Oval 23"/>
            <p:cNvSpPr>
              <a:spLocks noChangeAspect="1" noChangeArrowheads="1"/>
            </p:cNvSpPr>
            <p:nvPr/>
          </p:nvSpPr>
          <p:spPr bwMode="auto">
            <a:xfrm>
              <a:off x="4404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44" name="Oval 27"/>
            <p:cNvSpPr>
              <a:spLocks noChangeAspect="1" noChangeArrowheads="1"/>
            </p:cNvSpPr>
            <p:nvPr/>
          </p:nvSpPr>
          <p:spPr bwMode="auto">
            <a:xfrm>
              <a:off x="948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5" name="Oval 28"/>
            <p:cNvSpPr>
              <a:spLocks noChangeAspect="1" noChangeArrowheads="1"/>
            </p:cNvSpPr>
            <p:nvPr/>
          </p:nvSpPr>
          <p:spPr bwMode="auto">
            <a:xfrm>
              <a:off x="944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6" name="Oval 29"/>
            <p:cNvSpPr>
              <a:spLocks noChangeAspect="1" noChangeArrowheads="1"/>
            </p:cNvSpPr>
            <p:nvPr/>
          </p:nvSpPr>
          <p:spPr bwMode="auto">
            <a:xfrm>
              <a:off x="948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48" name="Oval 31"/>
            <p:cNvSpPr>
              <a:spLocks noChangeAspect="1" noChangeArrowheads="1"/>
            </p:cNvSpPr>
            <p:nvPr/>
          </p:nvSpPr>
          <p:spPr bwMode="auto">
            <a:xfrm>
              <a:off x="1524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9" name="Oval 32"/>
            <p:cNvSpPr>
              <a:spLocks noChangeAspect="1" noChangeArrowheads="1"/>
            </p:cNvSpPr>
            <p:nvPr/>
          </p:nvSpPr>
          <p:spPr bwMode="auto">
            <a:xfrm>
              <a:off x="1520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0" name="Oval 33"/>
            <p:cNvSpPr>
              <a:spLocks noChangeAspect="1" noChangeArrowheads="1"/>
            </p:cNvSpPr>
            <p:nvPr/>
          </p:nvSpPr>
          <p:spPr bwMode="auto">
            <a:xfrm>
              <a:off x="1524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52" name="Oval 35"/>
            <p:cNvSpPr>
              <a:spLocks noChangeAspect="1" noChangeArrowheads="1"/>
            </p:cNvSpPr>
            <p:nvPr/>
          </p:nvSpPr>
          <p:spPr bwMode="auto">
            <a:xfrm>
              <a:off x="2100" y="335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3" name="Oval 36"/>
            <p:cNvSpPr>
              <a:spLocks noChangeAspect="1" noChangeArrowheads="1"/>
            </p:cNvSpPr>
            <p:nvPr/>
          </p:nvSpPr>
          <p:spPr bwMode="auto">
            <a:xfrm>
              <a:off x="2096" y="278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4" name="Oval 37"/>
            <p:cNvSpPr>
              <a:spLocks noChangeAspect="1" noChangeArrowheads="1"/>
            </p:cNvSpPr>
            <p:nvPr/>
          </p:nvSpPr>
          <p:spPr bwMode="auto">
            <a:xfrm>
              <a:off x="2100" y="220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56" name="Oval 44"/>
            <p:cNvSpPr>
              <a:spLocks noChangeAspect="1" noChangeArrowheads="1"/>
            </p:cNvSpPr>
            <p:nvPr/>
          </p:nvSpPr>
          <p:spPr bwMode="auto">
            <a:xfrm>
              <a:off x="2680" y="1630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57" name="Oval 46"/>
            <p:cNvSpPr>
              <a:spLocks noChangeAspect="1" noChangeArrowheads="1"/>
            </p:cNvSpPr>
            <p:nvPr/>
          </p:nvSpPr>
          <p:spPr bwMode="auto">
            <a:xfrm>
              <a:off x="3256" y="1630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58" name="Oval 48"/>
            <p:cNvSpPr>
              <a:spLocks noChangeAspect="1" noChangeArrowheads="1"/>
            </p:cNvSpPr>
            <p:nvPr/>
          </p:nvSpPr>
          <p:spPr bwMode="auto">
            <a:xfrm>
              <a:off x="3832" y="1634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59" name="Oval 50"/>
            <p:cNvSpPr>
              <a:spLocks noChangeAspect="1" noChangeArrowheads="1"/>
            </p:cNvSpPr>
            <p:nvPr/>
          </p:nvSpPr>
          <p:spPr bwMode="auto">
            <a:xfrm>
              <a:off x="4408" y="1634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60" name="Oval 52"/>
            <p:cNvSpPr>
              <a:spLocks noChangeAspect="1" noChangeArrowheads="1"/>
            </p:cNvSpPr>
            <p:nvPr/>
          </p:nvSpPr>
          <p:spPr bwMode="auto">
            <a:xfrm>
              <a:off x="952" y="1622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61" name="Oval 54"/>
            <p:cNvSpPr>
              <a:spLocks noChangeAspect="1" noChangeArrowheads="1"/>
            </p:cNvSpPr>
            <p:nvPr/>
          </p:nvSpPr>
          <p:spPr bwMode="auto">
            <a:xfrm>
              <a:off x="1528" y="1622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62" name="Oval 56"/>
            <p:cNvSpPr>
              <a:spLocks noChangeAspect="1" noChangeArrowheads="1"/>
            </p:cNvSpPr>
            <p:nvPr/>
          </p:nvSpPr>
          <p:spPr bwMode="auto">
            <a:xfrm>
              <a:off x="2104" y="1626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726" name="Text Box 57"/>
              <p:cNvSpPr txBox="1">
                <a:spLocks noChangeArrowheads="1"/>
              </p:cNvSpPr>
              <p:nvPr/>
            </p:nvSpPr>
            <p:spPr bwMode="auto">
              <a:xfrm>
                <a:off x="6659563" y="3425819"/>
                <a:ext cx="4318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726" name="Text 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9563" y="3425819"/>
                <a:ext cx="431800" cy="57943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27" name="Text Box 84"/>
              <p:cNvSpPr txBox="1">
                <a:spLocks noChangeArrowheads="1"/>
              </p:cNvSpPr>
              <p:nvPr/>
            </p:nvSpPr>
            <p:spPr bwMode="auto">
              <a:xfrm>
                <a:off x="7557057" y="2490941"/>
                <a:ext cx="1293559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𝑡𝐾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latin typeface="Cambria Math"/>
                        </a:rPr>
                        <m:t>+</m:t>
                      </m:r>
                      <m:r>
                        <a:rPr lang="en-US" sz="3200" b="0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727" name="Text 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7057" y="2490941"/>
                <a:ext cx="1293559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/>
          <p:cNvCxnSpPr>
            <a:stCxn id="30727" idx="1"/>
          </p:cNvCxnSpPr>
          <p:nvPr/>
        </p:nvCxnSpPr>
        <p:spPr>
          <a:xfrm flipH="1">
            <a:off x="6445251" y="2783329"/>
            <a:ext cx="1111806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102952" y="2097998"/>
            <a:ext cx="4960494" cy="3262680"/>
            <a:chOff x="2102952" y="2097998"/>
            <a:chExt cx="4960494" cy="3262680"/>
          </a:xfrm>
        </p:grpSpPr>
        <p:sp>
          <p:nvSpPr>
            <p:cNvPr id="48" name="AutoShape 90"/>
            <p:cNvSpPr>
              <a:spLocks noChangeAspect="1" noChangeArrowheads="1"/>
            </p:cNvSpPr>
            <p:nvPr/>
          </p:nvSpPr>
          <p:spPr bwMode="auto">
            <a:xfrm rot="19922896" flipV="1">
              <a:off x="3007509" y="3021827"/>
              <a:ext cx="1312882" cy="506372"/>
            </a:xfrm>
            <a:prstGeom prst="hexagon">
              <a:avLst>
                <a:gd name="adj" fmla="val 64818"/>
                <a:gd name="vf" fmla="val 115470"/>
              </a:avLst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AutoShape 90"/>
            <p:cNvSpPr>
              <a:spLocks noChangeAspect="1" noChangeArrowheads="1"/>
            </p:cNvSpPr>
            <p:nvPr/>
          </p:nvSpPr>
          <p:spPr bwMode="auto">
            <a:xfrm rot="19922896" flipV="1">
              <a:off x="4768714" y="2097998"/>
              <a:ext cx="1401404" cy="540514"/>
            </a:xfrm>
            <a:prstGeom prst="hexagon">
              <a:avLst>
                <a:gd name="adj" fmla="val 64818"/>
                <a:gd name="vf" fmla="val 115470"/>
              </a:avLst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" name="AutoShape 90"/>
            <p:cNvSpPr>
              <a:spLocks noChangeAspect="1" noChangeArrowheads="1"/>
            </p:cNvSpPr>
            <p:nvPr/>
          </p:nvSpPr>
          <p:spPr bwMode="auto">
            <a:xfrm rot="19922896" flipV="1">
              <a:off x="2102952" y="3948578"/>
              <a:ext cx="1281768" cy="494372"/>
            </a:xfrm>
            <a:prstGeom prst="hexagon">
              <a:avLst>
                <a:gd name="adj" fmla="val 64818"/>
                <a:gd name="vf" fmla="val 115470"/>
              </a:avLst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" name="AutoShape 90"/>
            <p:cNvSpPr>
              <a:spLocks noChangeAspect="1" noChangeArrowheads="1"/>
            </p:cNvSpPr>
            <p:nvPr/>
          </p:nvSpPr>
          <p:spPr bwMode="auto">
            <a:xfrm rot="19922896" flipV="1">
              <a:off x="3873171" y="3014277"/>
              <a:ext cx="1384960" cy="534172"/>
            </a:xfrm>
            <a:prstGeom prst="hexagon">
              <a:avLst>
                <a:gd name="adj" fmla="val 64818"/>
                <a:gd name="vf" fmla="val 115470"/>
              </a:avLst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0" name="AutoShape 90"/>
            <p:cNvSpPr>
              <a:spLocks noChangeAspect="1" noChangeArrowheads="1"/>
            </p:cNvSpPr>
            <p:nvPr/>
          </p:nvSpPr>
          <p:spPr bwMode="auto">
            <a:xfrm rot="19922896" flipV="1">
              <a:off x="4803924" y="3017868"/>
              <a:ext cx="1401404" cy="540514"/>
            </a:xfrm>
            <a:prstGeom prst="hexagon">
              <a:avLst>
                <a:gd name="adj" fmla="val 64818"/>
                <a:gd name="vf" fmla="val 115470"/>
              </a:avLst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2" name="AutoShape 90"/>
            <p:cNvSpPr>
              <a:spLocks noChangeAspect="1" noChangeArrowheads="1"/>
            </p:cNvSpPr>
            <p:nvPr/>
          </p:nvSpPr>
          <p:spPr bwMode="auto">
            <a:xfrm rot="19922896" flipV="1">
              <a:off x="2944758" y="3939551"/>
              <a:ext cx="1401404" cy="540514"/>
            </a:xfrm>
            <a:prstGeom prst="hexagon">
              <a:avLst>
                <a:gd name="adj" fmla="val 64818"/>
                <a:gd name="vf" fmla="val 115470"/>
              </a:avLst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" name="AutoShape 90"/>
            <p:cNvSpPr>
              <a:spLocks noChangeAspect="1" noChangeArrowheads="1"/>
            </p:cNvSpPr>
            <p:nvPr/>
          </p:nvSpPr>
          <p:spPr bwMode="auto">
            <a:xfrm rot="19922896" flipV="1">
              <a:off x="5762732" y="3023869"/>
              <a:ext cx="1300714" cy="501678"/>
            </a:xfrm>
            <a:prstGeom prst="hexagon">
              <a:avLst>
                <a:gd name="adj" fmla="val 64818"/>
                <a:gd name="vf" fmla="val 115470"/>
              </a:avLst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5" name="AutoShape 90"/>
            <p:cNvSpPr>
              <a:spLocks noChangeAspect="1" noChangeArrowheads="1"/>
            </p:cNvSpPr>
            <p:nvPr/>
          </p:nvSpPr>
          <p:spPr bwMode="auto">
            <a:xfrm rot="19922896" flipV="1">
              <a:off x="3881054" y="3941182"/>
              <a:ext cx="1392946" cy="537252"/>
            </a:xfrm>
            <a:prstGeom prst="hexagon">
              <a:avLst>
                <a:gd name="adj" fmla="val 64818"/>
                <a:gd name="vf" fmla="val 115470"/>
              </a:avLst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6" name="AutoShape 90"/>
            <p:cNvSpPr>
              <a:spLocks noChangeAspect="1" noChangeArrowheads="1"/>
            </p:cNvSpPr>
            <p:nvPr/>
          </p:nvSpPr>
          <p:spPr bwMode="auto">
            <a:xfrm rot="19922896" flipV="1">
              <a:off x="2991618" y="4846948"/>
              <a:ext cx="1331962" cy="513730"/>
            </a:xfrm>
            <a:prstGeom prst="hexagon">
              <a:avLst>
                <a:gd name="adj" fmla="val 64818"/>
                <a:gd name="vf" fmla="val 115470"/>
              </a:avLst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7" name="AutoShape 90"/>
            <p:cNvSpPr>
              <a:spLocks noChangeAspect="1" noChangeArrowheads="1"/>
            </p:cNvSpPr>
            <p:nvPr/>
          </p:nvSpPr>
          <p:spPr bwMode="auto">
            <a:xfrm rot="19922896" flipV="1">
              <a:off x="4819720" y="3940240"/>
              <a:ext cx="1357936" cy="523748"/>
            </a:xfrm>
            <a:prstGeom prst="hexagon">
              <a:avLst>
                <a:gd name="adj" fmla="val 64818"/>
                <a:gd name="vf" fmla="val 115470"/>
              </a:avLst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2"/>
              <p:cNvSpPr txBox="1">
                <a:spLocks noChangeArrowheads="1"/>
              </p:cNvSpPr>
              <p:nvPr/>
            </p:nvSpPr>
            <p:spPr>
              <a:xfrm>
                <a:off x="170121" y="297682"/>
                <a:ext cx="8888819" cy="6220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ts val="58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2"/>
                    </a:solidFill>
                    <a:effectLst>
                      <a:outerShdw blurRad="63500" dist="38100" dir="5400000" algn="t" rotWithShape="0">
                        <a:prstClr val="black">
                          <a:alpha val="25000"/>
                        </a:prstClr>
                      </a:outerShdw>
                    </a:effectLst>
                    <a:latin typeface="+mn-lt"/>
                    <a:ea typeface="+mj-ea"/>
                    <a:cs typeface="+mj-cs"/>
                  </a:defRPr>
                </a:lvl1pPr>
              </a:lstStyle>
              <a:p>
                <a:r>
                  <a:rPr lang="en-US" sz="4400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Simple bound on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𝐺</m:t>
                    </m:r>
                    <m:r>
                      <a:rPr lang="en-US" sz="440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4400" b="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US" sz="440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𝐾</m:t>
                    </m:r>
                    <m:r>
                      <a:rPr lang="en-US" sz="440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440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𝐿</m:t>
                    </m:r>
                    <m:r>
                      <a:rPr lang="en-US" sz="440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440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1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21" y="297682"/>
                <a:ext cx="8888819" cy="622005"/>
              </a:xfrm>
              <a:prstGeom prst="rect">
                <a:avLst/>
              </a:prstGeom>
              <a:blipFill rotWithShape="1">
                <a:blip r:embed="rId6"/>
                <a:stretch>
                  <a:fillRect t="-50980" b="-5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01351" y="1235410"/>
                <a:ext cx="35257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𝐾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800" dirty="0" smtClean="0"/>
                  <a:t>. </a:t>
                </a:r>
                <a:endParaRPr lang="en-US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51" y="1235410"/>
                <a:ext cx="3525709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3454" t="-10588" r="-2591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3049" y="2741044"/>
                <a:ext cx="2896627" cy="995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Pack copies of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sz="2800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/>
                  <a:t> </a:t>
                </a:r>
                <a:br>
                  <a:rPr lang="en-US" sz="2800" dirty="0" smtClean="0"/>
                </a:br>
                <a:r>
                  <a:rPr lang="en-US" sz="2800" dirty="0" smtClean="0"/>
                  <a:t>around </a:t>
                </a:r>
                <a:r>
                  <a:rPr lang="en-US" sz="2800" dirty="0" err="1" smtClean="0"/>
                  <a:t>lat</a:t>
                </a:r>
                <a:r>
                  <a:rPr lang="en-US" sz="2800" dirty="0" smtClean="0"/>
                  <a:t> pts. </a:t>
                </a:r>
                <a:endParaRPr lang="en-US" sz="28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9" y="2741044"/>
                <a:ext cx="2896627" cy="995978"/>
              </a:xfrm>
              <a:prstGeom prst="rect">
                <a:avLst/>
              </a:prstGeom>
              <a:blipFill rotWithShape="1">
                <a:blip r:embed="rId8"/>
                <a:stretch>
                  <a:fillRect l="-4421" t="-5521" b="-16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/>
          <p:nvPr/>
        </p:nvCxnSpPr>
        <p:spPr>
          <a:xfrm>
            <a:off x="2401122" y="3319463"/>
            <a:ext cx="284928" cy="78610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401122" y="3325813"/>
            <a:ext cx="1059776" cy="5994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06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utoShape 90"/>
          <p:cNvSpPr>
            <a:spLocks noChangeAspect="1" noChangeArrowheads="1"/>
          </p:cNvSpPr>
          <p:nvPr/>
        </p:nvSpPr>
        <p:spPr bwMode="auto">
          <a:xfrm rot="19922896">
            <a:off x="1407762" y="2503658"/>
            <a:ext cx="6286224" cy="2424564"/>
          </a:xfrm>
          <a:prstGeom prst="hexagon">
            <a:avLst>
              <a:gd name="adj" fmla="val 64818"/>
              <a:gd name="vf" fmla="val 115470"/>
            </a:avLst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" name="AutoShape 90"/>
          <p:cNvSpPr>
            <a:spLocks noChangeAspect="1" noChangeArrowheads="1"/>
          </p:cNvSpPr>
          <p:nvPr/>
        </p:nvSpPr>
        <p:spPr bwMode="auto">
          <a:xfrm rot="19922896">
            <a:off x="1977877" y="2722698"/>
            <a:ext cx="5134477" cy="1980343"/>
          </a:xfrm>
          <a:prstGeom prst="hexagon">
            <a:avLst>
              <a:gd name="adj" fmla="val 64818"/>
              <a:gd name="vf" fmla="val 11547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0725" name="Group 83"/>
          <p:cNvGrpSpPr>
            <a:grpSpLocks/>
          </p:cNvGrpSpPr>
          <p:nvPr/>
        </p:nvGrpSpPr>
        <p:grpSpPr bwMode="auto">
          <a:xfrm>
            <a:off x="1784350" y="2317750"/>
            <a:ext cx="5575300" cy="2843213"/>
            <a:chOff x="944" y="1622"/>
            <a:chExt cx="3512" cy="1791"/>
          </a:xfrm>
        </p:grpSpPr>
        <p:sp>
          <p:nvSpPr>
            <p:cNvPr id="30728" name="Oval 9"/>
            <p:cNvSpPr>
              <a:spLocks noChangeAspect="1" noChangeArrowheads="1"/>
            </p:cNvSpPr>
            <p:nvPr/>
          </p:nvSpPr>
          <p:spPr bwMode="auto">
            <a:xfrm>
              <a:off x="2676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9" name="Oval 10"/>
            <p:cNvSpPr>
              <a:spLocks noChangeAspect="1" noChangeArrowheads="1"/>
            </p:cNvSpPr>
            <p:nvPr/>
          </p:nvSpPr>
          <p:spPr bwMode="auto">
            <a:xfrm>
              <a:off x="2672" y="278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0" name="Oval 11"/>
            <p:cNvSpPr>
              <a:spLocks noChangeAspect="1" noChangeArrowheads="1"/>
            </p:cNvSpPr>
            <p:nvPr/>
          </p:nvSpPr>
          <p:spPr bwMode="auto">
            <a:xfrm>
              <a:off x="2676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32" name="Oval 13"/>
            <p:cNvSpPr>
              <a:spLocks noChangeAspect="1" noChangeArrowheads="1"/>
            </p:cNvSpPr>
            <p:nvPr/>
          </p:nvSpPr>
          <p:spPr bwMode="auto">
            <a:xfrm>
              <a:off x="3252" y="336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3" name="Oval 14"/>
            <p:cNvSpPr>
              <a:spLocks noChangeAspect="1" noChangeArrowheads="1"/>
            </p:cNvSpPr>
            <p:nvPr/>
          </p:nvSpPr>
          <p:spPr bwMode="auto">
            <a:xfrm>
              <a:off x="3248" y="278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4" name="Oval 15"/>
            <p:cNvSpPr>
              <a:spLocks noChangeAspect="1" noChangeArrowheads="1"/>
            </p:cNvSpPr>
            <p:nvPr/>
          </p:nvSpPr>
          <p:spPr bwMode="auto">
            <a:xfrm>
              <a:off x="3252" y="2209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36" name="Oval 17"/>
            <p:cNvSpPr>
              <a:spLocks noChangeAspect="1" noChangeArrowheads="1"/>
            </p:cNvSpPr>
            <p:nvPr/>
          </p:nvSpPr>
          <p:spPr bwMode="auto">
            <a:xfrm>
              <a:off x="3828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7" name="Oval 18"/>
            <p:cNvSpPr>
              <a:spLocks noChangeAspect="1" noChangeArrowheads="1"/>
            </p:cNvSpPr>
            <p:nvPr/>
          </p:nvSpPr>
          <p:spPr bwMode="auto">
            <a:xfrm>
              <a:off x="3824" y="279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8" name="Oval 19"/>
            <p:cNvSpPr>
              <a:spLocks noChangeAspect="1" noChangeArrowheads="1"/>
            </p:cNvSpPr>
            <p:nvPr/>
          </p:nvSpPr>
          <p:spPr bwMode="auto">
            <a:xfrm>
              <a:off x="3828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40" name="Oval 21"/>
            <p:cNvSpPr>
              <a:spLocks noChangeAspect="1" noChangeArrowheads="1"/>
            </p:cNvSpPr>
            <p:nvPr/>
          </p:nvSpPr>
          <p:spPr bwMode="auto">
            <a:xfrm>
              <a:off x="4404" y="336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1" name="Oval 22"/>
            <p:cNvSpPr>
              <a:spLocks noChangeAspect="1" noChangeArrowheads="1"/>
            </p:cNvSpPr>
            <p:nvPr/>
          </p:nvSpPr>
          <p:spPr bwMode="auto">
            <a:xfrm>
              <a:off x="4400" y="279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2" name="Oval 23"/>
            <p:cNvSpPr>
              <a:spLocks noChangeAspect="1" noChangeArrowheads="1"/>
            </p:cNvSpPr>
            <p:nvPr/>
          </p:nvSpPr>
          <p:spPr bwMode="auto">
            <a:xfrm>
              <a:off x="4404" y="221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44" name="Oval 27"/>
            <p:cNvSpPr>
              <a:spLocks noChangeAspect="1" noChangeArrowheads="1"/>
            </p:cNvSpPr>
            <p:nvPr/>
          </p:nvSpPr>
          <p:spPr bwMode="auto">
            <a:xfrm>
              <a:off x="948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5" name="Oval 28"/>
            <p:cNvSpPr>
              <a:spLocks noChangeAspect="1" noChangeArrowheads="1"/>
            </p:cNvSpPr>
            <p:nvPr/>
          </p:nvSpPr>
          <p:spPr bwMode="auto">
            <a:xfrm>
              <a:off x="944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6" name="Oval 29"/>
            <p:cNvSpPr>
              <a:spLocks noChangeAspect="1" noChangeArrowheads="1"/>
            </p:cNvSpPr>
            <p:nvPr/>
          </p:nvSpPr>
          <p:spPr bwMode="auto">
            <a:xfrm>
              <a:off x="948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48" name="Oval 31"/>
            <p:cNvSpPr>
              <a:spLocks noChangeAspect="1" noChangeArrowheads="1"/>
            </p:cNvSpPr>
            <p:nvPr/>
          </p:nvSpPr>
          <p:spPr bwMode="auto">
            <a:xfrm>
              <a:off x="1524" y="3353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9" name="Oval 32"/>
            <p:cNvSpPr>
              <a:spLocks noChangeAspect="1" noChangeArrowheads="1"/>
            </p:cNvSpPr>
            <p:nvPr/>
          </p:nvSpPr>
          <p:spPr bwMode="auto">
            <a:xfrm>
              <a:off x="1520" y="278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0" name="Oval 33"/>
            <p:cNvSpPr>
              <a:spLocks noChangeAspect="1" noChangeArrowheads="1"/>
            </p:cNvSpPr>
            <p:nvPr/>
          </p:nvSpPr>
          <p:spPr bwMode="auto">
            <a:xfrm>
              <a:off x="1524" y="2201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52" name="Oval 35"/>
            <p:cNvSpPr>
              <a:spLocks noChangeAspect="1" noChangeArrowheads="1"/>
            </p:cNvSpPr>
            <p:nvPr/>
          </p:nvSpPr>
          <p:spPr bwMode="auto">
            <a:xfrm>
              <a:off x="2100" y="3357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3" name="Oval 36"/>
            <p:cNvSpPr>
              <a:spLocks noChangeAspect="1" noChangeArrowheads="1"/>
            </p:cNvSpPr>
            <p:nvPr/>
          </p:nvSpPr>
          <p:spPr bwMode="auto">
            <a:xfrm>
              <a:off x="2096" y="278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4" name="Oval 37"/>
            <p:cNvSpPr>
              <a:spLocks noChangeAspect="1" noChangeArrowheads="1"/>
            </p:cNvSpPr>
            <p:nvPr/>
          </p:nvSpPr>
          <p:spPr bwMode="auto">
            <a:xfrm>
              <a:off x="2100" y="2205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56" name="Oval 44"/>
            <p:cNvSpPr>
              <a:spLocks noChangeAspect="1" noChangeArrowheads="1"/>
            </p:cNvSpPr>
            <p:nvPr/>
          </p:nvSpPr>
          <p:spPr bwMode="auto">
            <a:xfrm>
              <a:off x="2680" y="1630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57" name="Oval 46"/>
            <p:cNvSpPr>
              <a:spLocks noChangeAspect="1" noChangeArrowheads="1"/>
            </p:cNvSpPr>
            <p:nvPr/>
          </p:nvSpPr>
          <p:spPr bwMode="auto">
            <a:xfrm>
              <a:off x="3256" y="1630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58" name="Oval 48"/>
            <p:cNvSpPr>
              <a:spLocks noChangeAspect="1" noChangeArrowheads="1"/>
            </p:cNvSpPr>
            <p:nvPr/>
          </p:nvSpPr>
          <p:spPr bwMode="auto">
            <a:xfrm>
              <a:off x="3832" y="1634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59" name="Oval 50"/>
            <p:cNvSpPr>
              <a:spLocks noChangeAspect="1" noChangeArrowheads="1"/>
            </p:cNvSpPr>
            <p:nvPr/>
          </p:nvSpPr>
          <p:spPr bwMode="auto">
            <a:xfrm>
              <a:off x="4408" y="1634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60" name="Oval 52"/>
            <p:cNvSpPr>
              <a:spLocks noChangeAspect="1" noChangeArrowheads="1"/>
            </p:cNvSpPr>
            <p:nvPr/>
          </p:nvSpPr>
          <p:spPr bwMode="auto">
            <a:xfrm>
              <a:off x="952" y="1622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61" name="Oval 54"/>
            <p:cNvSpPr>
              <a:spLocks noChangeAspect="1" noChangeArrowheads="1"/>
            </p:cNvSpPr>
            <p:nvPr/>
          </p:nvSpPr>
          <p:spPr bwMode="auto">
            <a:xfrm>
              <a:off x="1528" y="1622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762" name="Oval 56"/>
            <p:cNvSpPr>
              <a:spLocks noChangeAspect="1" noChangeArrowheads="1"/>
            </p:cNvSpPr>
            <p:nvPr/>
          </p:nvSpPr>
          <p:spPr bwMode="auto">
            <a:xfrm>
              <a:off x="2104" y="1626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726" name="Text Box 57"/>
              <p:cNvSpPr txBox="1">
                <a:spLocks noChangeArrowheads="1"/>
              </p:cNvSpPr>
              <p:nvPr/>
            </p:nvSpPr>
            <p:spPr bwMode="auto">
              <a:xfrm>
                <a:off x="6659563" y="3425819"/>
                <a:ext cx="4318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726" name="Text 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9563" y="3425819"/>
                <a:ext cx="431800" cy="57943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27" name="Text Box 84"/>
              <p:cNvSpPr txBox="1">
                <a:spLocks noChangeArrowheads="1"/>
              </p:cNvSpPr>
              <p:nvPr/>
            </p:nvSpPr>
            <p:spPr bwMode="auto">
              <a:xfrm>
                <a:off x="7557057" y="2490941"/>
                <a:ext cx="1293559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𝑡𝐾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latin typeface="Cambria Math"/>
                        </a:rPr>
                        <m:t>+</m:t>
                      </m:r>
                      <m:r>
                        <a:rPr lang="en-US" sz="3200" b="0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727" name="Text 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7057" y="2490941"/>
                <a:ext cx="1293559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7856" y="5487388"/>
                <a:ext cx="9372309" cy="1321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3200" b="0" dirty="0" smtClean="0"/>
                  <a:t>Comparing Volumes:</a:t>
                </a:r>
                <a:r>
                  <a:rPr lang="en-US" sz="3200" b="0" dirty="0" smtClean="0">
                    <a:solidFill>
                      <a:srgbClr val="0000CC"/>
                    </a:solidFill>
                  </a:rPr>
                  <a:t> </a:t>
                </a:r>
                <a:br>
                  <a:rPr lang="en-US" sz="3200" b="0" dirty="0" smtClean="0">
                    <a:solidFill>
                      <a:srgbClr val="0000CC"/>
                    </a:solidFill>
                  </a:rPr>
                </a:br>
                <a:r>
                  <a:rPr lang="en-US" sz="3200" b="0" dirty="0" smtClean="0">
                    <a:solidFill>
                      <a:srgbClr val="0000CC"/>
                    </a:solidFill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𝑡𝐾</m:t>
                            </m:r>
                            <m:r>
                              <m:rPr>
                                <m:nor/>
                              </m:rPr>
                              <a:rPr lang="en-US" sz="3200" b="0" i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∩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≤</m:t>
                    </m:r>
                    <m:f>
                      <m:fPr>
                        <m:type m:val="lin"/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i="0">
                            <a:solidFill>
                              <a:srgbClr val="0000CC"/>
                            </a:solidFill>
                            <a:latin typeface="Cambria Math"/>
                          </a:rPr>
                          <m:t>vol</m:t>
                        </m:r>
                        <m:d>
                          <m:dPr>
                            <m:ctrlPr>
                              <a:rPr lang="en-US" sz="32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3200" i="1" dirty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box>
                                  <m:boxPr>
                                    <m:ctrlPr>
                                      <a:rPr lang="en-US" sz="3200" i="1" dirty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3200" i="1" dirty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 i="1" dirty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3200" i="1" dirty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  <m:r>
                                  <m:rPr>
                                    <m:nor/>
                                  </m:rPr>
                                  <a:rPr lang="en-US" sz="3200" dirty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200" i="1" dirty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32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</m:d>
                      </m:num>
                      <m:den>
                        <m:r>
                          <m:rPr>
                            <m:nor/>
                          </m:rPr>
                          <a:rPr lang="en-US" sz="32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vol</m:t>
                        </m:r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(</m:t>
                        </m:r>
                        <m:box>
                          <m:boxPr>
                            <m:ctrlPr>
                              <a:rPr lang="en-US" sz="32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2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≤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m:rPr>
                                <m:nor/>
                              </m:rPr>
                              <a:rPr lang="en-US" sz="3200" b="0" i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56" y="5487388"/>
                <a:ext cx="9372309" cy="1321772"/>
              </a:xfrm>
              <a:prstGeom prst="rect">
                <a:avLst/>
              </a:prstGeom>
              <a:blipFill rotWithShape="1">
                <a:blip r:embed="rId4"/>
                <a:stretch>
                  <a:fillRect l="-1625" t="-5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/>
          <p:cNvCxnSpPr>
            <a:stCxn id="30727" idx="1"/>
          </p:cNvCxnSpPr>
          <p:nvPr/>
        </p:nvCxnSpPr>
        <p:spPr>
          <a:xfrm flipH="1">
            <a:off x="6445251" y="2783329"/>
            <a:ext cx="1111806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102952" y="2097998"/>
            <a:ext cx="4960494" cy="3262680"/>
            <a:chOff x="2102952" y="2097998"/>
            <a:chExt cx="4960494" cy="3262680"/>
          </a:xfrm>
        </p:grpSpPr>
        <p:sp>
          <p:nvSpPr>
            <p:cNvPr id="48" name="AutoShape 90"/>
            <p:cNvSpPr>
              <a:spLocks noChangeAspect="1" noChangeArrowheads="1"/>
            </p:cNvSpPr>
            <p:nvPr/>
          </p:nvSpPr>
          <p:spPr bwMode="auto">
            <a:xfrm rot="19922896" flipV="1">
              <a:off x="3007509" y="3021827"/>
              <a:ext cx="1312882" cy="506372"/>
            </a:xfrm>
            <a:prstGeom prst="hexagon">
              <a:avLst>
                <a:gd name="adj" fmla="val 64818"/>
                <a:gd name="vf" fmla="val 115470"/>
              </a:avLst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AutoShape 90"/>
            <p:cNvSpPr>
              <a:spLocks noChangeAspect="1" noChangeArrowheads="1"/>
            </p:cNvSpPr>
            <p:nvPr/>
          </p:nvSpPr>
          <p:spPr bwMode="auto">
            <a:xfrm rot="19922896" flipV="1">
              <a:off x="4768714" y="2097998"/>
              <a:ext cx="1401404" cy="540514"/>
            </a:xfrm>
            <a:prstGeom prst="hexagon">
              <a:avLst>
                <a:gd name="adj" fmla="val 64818"/>
                <a:gd name="vf" fmla="val 115470"/>
              </a:avLst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" name="AutoShape 90"/>
            <p:cNvSpPr>
              <a:spLocks noChangeAspect="1" noChangeArrowheads="1"/>
            </p:cNvSpPr>
            <p:nvPr/>
          </p:nvSpPr>
          <p:spPr bwMode="auto">
            <a:xfrm rot="19922896" flipV="1">
              <a:off x="2102952" y="3948578"/>
              <a:ext cx="1281768" cy="494372"/>
            </a:xfrm>
            <a:prstGeom prst="hexagon">
              <a:avLst>
                <a:gd name="adj" fmla="val 64818"/>
                <a:gd name="vf" fmla="val 115470"/>
              </a:avLst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" name="AutoShape 90"/>
            <p:cNvSpPr>
              <a:spLocks noChangeAspect="1" noChangeArrowheads="1"/>
            </p:cNvSpPr>
            <p:nvPr/>
          </p:nvSpPr>
          <p:spPr bwMode="auto">
            <a:xfrm rot="19922896" flipV="1">
              <a:off x="3873171" y="3014277"/>
              <a:ext cx="1384960" cy="534172"/>
            </a:xfrm>
            <a:prstGeom prst="hexagon">
              <a:avLst>
                <a:gd name="adj" fmla="val 64818"/>
                <a:gd name="vf" fmla="val 115470"/>
              </a:avLst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0" name="AutoShape 90"/>
            <p:cNvSpPr>
              <a:spLocks noChangeAspect="1" noChangeArrowheads="1"/>
            </p:cNvSpPr>
            <p:nvPr/>
          </p:nvSpPr>
          <p:spPr bwMode="auto">
            <a:xfrm rot="19922896" flipV="1">
              <a:off x="4803924" y="3017868"/>
              <a:ext cx="1401404" cy="540514"/>
            </a:xfrm>
            <a:prstGeom prst="hexagon">
              <a:avLst>
                <a:gd name="adj" fmla="val 64818"/>
                <a:gd name="vf" fmla="val 115470"/>
              </a:avLst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2" name="AutoShape 90"/>
            <p:cNvSpPr>
              <a:spLocks noChangeAspect="1" noChangeArrowheads="1"/>
            </p:cNvSpPr>
            <p:nvPr/>
          </p:nvSpPr>
          <p:spPr bwMode="auto">
            <a:xfrm rot="19922896" flipV="1">
              <a:off x="2944758" y="3939551"/>
              <a:ext cx="1401404" cy="540514"/>
            </a:xfrm>
            <a:prstGeom prst="hexagon">
              <a:avLst>
                <a:gd name="adj" fmla="val 64818"/>
                <a:gd name="vf" fmla="val 115470"/>
              </a:avLst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" name="AutoShape 90"/>
            <p:cNvSpPr>
              <a:spLocks noChangeAspect="1" noChangeArrowheads="1"/>
            </p:cNvSpPr>
            <p:nvPr/>
          </p:nvSpPr>
          <p:spPr bwMode="auto">
            <a:xfrm rot="19922896" flipV="1">
              <a:off x="5762732" y="3023869"/>
              <a:ext cx="1300714" cy="501678"/>
            </a:xfrm>
            <a:prstGeom prst="hexagon">
              <a:avLst>
                <a:gd name="adj" fmla="val 64818"/>
                <a:gd name="vf" fmla="val 115470"/>
              </a:avLst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5" name="AutoShape 90"/>
            <p:cNvSpPr>
              <a:spLocks noChangeAspect="1" noChangeArrowheads="1"/>
            </p:cNvSpPr>
            <p:nvPr/>
          </p:nvSpPr>
          <p:spPr bwMode="auto">
            <a:xfrm rot="19922896" flipV="1">
              <a:off x="3881054" y="3941182"/>
              <a:ext cx="1392946" cy="537252"/>
            </a:xfrm>
            <a:prstGeom prst="hexagon">
              <a:avLst>
                <a:gd name="adj" fmla="val 64818"/>
                <a:gd name="vf" fmla="val 115470"/>
              </a:avLst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6" name="AutoShape 90"/>
            <p:cNvSpPr>
              <a:spLocks noChangeAspect="1" noChangeArrowheads="1"/>
            </p:cNvSpPr>
            <p:nvPr/>
          </p:nvSpPr>
          <p:spPr bwMode="auto">
            <a:xfrm rot="19922896" flipV="1">
              <a:off x="2991618" y="4846948"/>
              <a:ext cx="1331962" cy="513730"/>
            </a:xfrm>
            <a:prstGeom prst="hexagon">
              <a:avLst>
                <a:gd name="adj" fmla="val 64818"/>
                <a:gd name="vf" fmla="val 115470"/>
              </a:avLst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7" name="AutoShape 90"/>
            <p:cNvSpPr>
              <a:spLocks noChangeAspect="1" noChangeArrowheads="1"/>
            </p:cNvSpPr>
            <p:nvPr/>
          </p:nvSpPr>
          <p:spPr bwMode="auto">
            <a:xfrm rot="19922896" flipV="1">
              <a:off x="4819720" y="3940240"/>
              <a:ext cx="1357936" cy="523748"/>
            </a:xfrm>
            <a:prstGeom prst="hexagon">
              <a:avLst>
                <a:gd name="adj" fmla="val 64818"/>
                <a:gd name="vf" fmla="val 115470"/>
              </a:avLst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2"/>
              <p:cNvSpPr txBox="1">
                <a:spLocks noChangeArrowheads="1"/>
              </p:cNvSpPr>
              <p:nvPr/>
            </p:nvSpPr>
            <p:spPr>
              <a:xfrm>
                <a:off x="170121" y="297682"/>
                <a:ext cx="8888819" cy="6220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ts val="58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2"/>
                    </a:solidFill>
                    <a:effectLst>
                      <a:outerShdw blurRad="63500" dist="38100" dir="5400000" algn="t" rotWithShape="0">
                        <a:prstClr val="black">
                          <a:alpha val="25000"/>
                        </a:prstClr>
                      </a:outerShdw>
                    </a:effectLst>
                    <a:latin typeface="+mn-lt"/>
                    <a:ea typeface="+mj-ea"/>
                    <a:cs typeface="+mj-cs"/>
                  </a:defRPr>
                </a:lvl1pPr>
              </a:lstStyle>
              <a:p>
                <a:r>
                  <a:rPr lang="en-US" sz="4400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Simple bound on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𝐺</m:t>
                    </m:r>
                    <m:r>
                      <a:rPr lang="en-US" sz="440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4400" b="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US" sz="440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𝐾</m:t>
                    </m:r>
                    <m:r>
                      <a:rPr lang="en-US" sz="440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440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𝐿</m:t>
                    </m:r>
                    <m:r>
                      <a:rPr lang="en-US" sz="440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440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1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21" y="297682"/>
                <a:ext cx="8888819" cy="622005"/>
              </a:xfrm>
              <a:prstGeom prst="rect">
                <a:avLst/>
              </a:prstGeom>
              <a:blipFill rotWithShape="1">
                <a:blip r:embed="rId6"/>
                <a:stretch>
                  <a:fillRect t="-50980" b="-5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01351" y="1235410"/>
                <a:ext cx="35257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𝐾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800" dirty="0" smtClean="0"/>
                  <a:t>. </a:t>
                </a:r>
                <a:endParaRPr lang="en-US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51" y="1235410"/>
                <a:ext cx="3525709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3454" t="-10588" r="-2591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Box 84"/>
              <p:cNvSpPr txBox="1">
                <a:spLocks noChangeArrowheads="1"/>
              </p:cNvSpPr>
              <p:nvPr/>
            </p:nvSpPr>
            <p:spPr bwMode="auto">
              <a:xfrm>
                <a:off x="6345844" y="4432287"/>
                <a:ext cx="2122697" cy="6669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(</m:t>
                      </m:r>
                      <m:box>
                        <m:box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m:rPr>
                          <m:nor/>
                        </m:rPr>
                        <a:rPr lang="en-US" sz="3200" b="0" i="0" dirty="0" smtClean="0">
                          <a:latin typeface="Cambria Math"/>
                        </a:rPr>
                        <m:t>+</m:t>
                      </m:r>
                      <m:r>
                        <a:rPr lang="en-US" sz="3200" b="0" i="1" dirty="0" smtClean="0">
                          <a:latin typeface="Cambria Math"/>
                        </a:rPr>
                        <m:t>𝑡</m:t>
                      </m:r>
                      <m:r>
                        <a:rPr lang="en-US" sz="3200" b="0" i="1" dirty="0" smtClean="0">
                          <a:latin typeface="Cambria Math"/>
                        </a:rPr>
                        <m:t>)</m:t>
                      </m:r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  <m:r>
                        <m:rPr>
                          <m:nor/>
                        </m:rPr>
                        <a:rPr lang="en-US" sz="3200" b="0" i="0" dirty="0" smtClean="0">
                          <a:latin typeface="Cambria Math"/>
                        </a:rPr>
                        <m:t>+</m:t>
                      </m:r>
                      <m:r>
                        <a:rPr lang="en-US" sz="3200" b="0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Text 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45844" y="4432287"/>
                <a:ext cx="2122697" cy="66691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/>
          <p:nvPr/>
        </p:nvCxnSpPr>
        <p:spPr>
          <a:xfrm flipH="1" flipV="1">
            <a:off x="5344925" y="4746623"/>
            <a:ext cx="1111806" cy="4106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246813" y="2741444"/>
                <a:ext cx="652423" cy="565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sz="2800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813" y="2741444"/>
                <a:ext cx="652423" cy="56509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/>
          <p:cNvCxnSpPr/>
          <p:nvPr/>
        </p:nvCxnSpPr>
        <p:spPr>
          <a:xfrm>
            <a:off x="2401122" y="3319463"/>
            <a:ext cx="284928" cy="78610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401122" y="3325813"/>
            <a:ext cx="1059776" cy="5994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57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14" name="Group 94"/>
          <p:cNvGrpSpPr>
            <a:grpSpLocks/>
          </p:cNvGrpSpPr>
          <p:nvPr/>
        </p:nvGrpSpPr>
        <p:grpSpPr bwMode="auto">
          <a:xfrm>
            <a:off x="3603625" y="2514600"/>
            <a:ext cx="2517775" cy="3619501"/>
            <a:chOff x="2270" y="1584"/>
            <a:chExt cx="1586" cy="2280"/>
          </a:xfrm>
        </p:grpSpPr>
        <p:sp>
          <p:nvSpPr>
            <p:cNvPr id="37917" name="AutoShape 90"/>
            <p:cNvSpPr>
              <a:spLocks noChangeAspect="1" noChangeArrowheads="1"/>
            </p:cNvSpPr>
            <p:nvPr/>
          </p:nvSpPr>
          <p:spPr bwMode="auto">
            <a:xfrm rot="-3222892">
              <a:off x="1766" y="2300"/>
              <a:ext cx="2209" cy="852"/>
            </a:xfrm>
            <a:prstGeom prst="hexagon">
              <a:avLst>
                <a:gd name="adj" fmla="val 64818"/>
                <a:gd name="vf" fmla="val 115470"/>
              </a:avLst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918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2270" y="3496"/>
                  <a:ext cx="331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sz="3200" dirty="0" smtClean="0">
                      <a:solidFill>
                        <a:srgbClr val="993366"/>
                      </a:solidFill>
                      <a:latin typeface="+mn-lt"/>
                    </a:rPr>
                    <a:t>-</a:t>
                  </a:r>
                  <a14:m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993366"/>
                          </a:solidFill>
                          <a:latin typeface="Cambria Math"/>
                        </a:rPr>
                        <m:t>𝑦</m:t>
                      </m:r>
                    </m:oMath>
                  </a14:m>
                  <a:endParaRPr lang="en-US" sz="3200" dirty="0">
                    <a:solidFill>
                      <a:srgbClr val="993366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37918" name="Text 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70" y="3496"/>
                  <a:ext cx="331" cy="36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9070" t="-12500" b="-3437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919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3513" y="1584"/>
                  <a:ext cx="343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rgbClr val="993366"/>
                            </a:solidFill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3200" dirty="0">
                    <a:solidFill>
                      <a:srgbClr val="993366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37919" name="Text 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13" y="1584"/>
                  <a:ext cx="343" cy="36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891" name="AutoShape 84"/>
          <p:cNvSpPr>
            <a:spLocks noChangeAspect="1" noChangeArrowheads="1"/>
          </p:cNvSpPr>
          <p:nvPr/>
        </p:nvSpPr>
        <p:spPr bwMode="auto">
          <a:xfrm rot="-3222892">
            <a:off x="3770312" y="4025901"/>
            <a:ext cx="1616075" cy="622300"/>
          </a:xfrm>
          <a:prstGeom prst="hexagon">
            <a:avLst>
              <a:gd name="adj" fmla="val 64923"/>
              <a:gd name="vf" fmla="val 115470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2" name="Text Box 87"/>
              <p:cNvSpPr txBox="1">
                <a:spLocks noChangeArrowheads="1"/>
              </p:cNvSpPr>
              <p:nvPr/>
            </p:nvSpPr>
            <p:spPr bwMode="auto">
              <a:xfrm>
                <a:off x="4351338" y="4325938"/>
                <a:ext cx="49084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892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1338" y="4325938"/>
                <a:ext cx="49084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835"/>
            <a:ext cx="9144000" cy="70757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SVP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4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009654" y="1297212"/>
                <a:ext cx="5848350" cy="663575"/>
              </a:xfrm>
            </p:spPr>
            <p:txBody>
              <a:bodyPr>
                <a:normAutofit fontScale="92500"/>
              </a:bodyPr>
              <a:lstStyle/>
              <a:p>
                <a:pPr eaLnBrk="1" hangingPunct="1">
                  <a:buFontTx/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</a:rPr>
                  <a:t>Goal:</a:t>
                </a:r>
                <a:r>
                  <a:rPr lang="en-US" dirty="0" smtClean="0">
                    <a:latin typeface="+mn-lt"/>
                  </a:rPr>
                  <a:t>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𝐿</m:t>
                    </m:r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∖{0}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minimizing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.</a:t>
                </a:r>
              </a:p>
            </p:txBody>
          </p:sp>
        </mc:Choice>
        <mc:Fallback xmlns="">
          <p:sp>
            <p:nvSpPr>
              <p:cNvPr id="3789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654" y="1297212"/>
                <a:ext cx="5848350" cy="663575"/>
              </a:xfrm>
              <a:blipFill rotWithShape="1">
                <a:blip r:embed="rId5"/>
                <a:stretch>
                  <a:fillRect l="-1877" t="-7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5" name="Oval 48"/>
          <p:cNvSpPr>
            <a:spLocks noChangeAspect="1" noChangeArrowheads="1"/>
          </p:cNvSpPr>
          <p:nvPr/>
        </p:nvSpPr>
        <p:spPr bwMode="auto">
          <a:xfrm>
            <a:off x="4519613" y="56642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896" name="Oval 49"/>
          <p:cNvSpPr>
            <a:spLocks noChangeAspect="1" noChangeArrowheads="1"/>
          </p:cNvSpPr>
          <p:nvPr/>
        </p:nvSpPr>
        <p:spPr bwMode="auto">
          <a:xfrm>
            <a:off x="4513263" y="42989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897" name="Oval 50"/>
          <p:cNvSpPr>
            <a:spLocks noChangeAspect="1" noChangeArrowheads="1"/>
          </p:cNvSpPr>
          <p:nvPr/>
        </p:nvSpPr>
        <p:spPr bwMode="auto">
          <a:xfrm>
            <a:off x="4519613" y="29210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7898" name="Oval 52"/>
          <p:cNvSpPr>
            <a:spLocks noChangeAspect="1" noChangeArrowheads="1"/>
          </p:cNvSpPr>
          <p:nvPr/>
        </p:nvSpPr>
        <p:spPr bwMode="auto">
          <a:xfrm>
            <a:off x="5434013" y="56642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899" name="Oval 53"/>
          <p:cNvSpPr>
            <a:spLocks noChangeAspect="1" noChangeArrowheads="1"/>
          </p:cNvSpPr>
          <p:nvPr/>
        </p:nvSpPr>
        <p:spPr bwMode="auto">
          <a:xfrm>
            <a:off x="5427663" y="42989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900" name="Oval 54"/>
          <p:cNvSpPr>
            <a:spLocks noChangeAspect="1" noChangeArrowheads="1"/>
          </p:cNvSpPr>
          <p:nvPr/>
        </p:nvSpPr>
        <p:spPr bwMode="auto">
          <a:xfrm>
            <a:off x="5434013" y="29210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7901" name="Oval 56"/>
          <p:cNvSpPr>
            <a:spLocks noChangeAspect="1" noChangeArrowheads="1"/>
          </p:cNvSpPr>
          <p:nvPr/>
        </p:nvSpPr>
        <p:spPr bwMode="auto">
          <a:xfrm>
            <a:off x="6348413" y="56705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902" name="Oval 57"/>
          <p:cNvSpPr>
            <a:spLocks noChangeAspect="1" noChangeArrowheads="1"/>
          </p:cNvSpPr>
          <p:nvPr/>
        </p:nvSpPr>
        <p:spPr bwMode="auto">
          <a:xfrm>
            <a:off x="6342063" y="4305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903" name="Oval 58"/>
          <p:cNvSpPr>
            <a:spLocks noChangeAspect="1" noChangeArrowheads="1"/>
          </p:cNvSpPr>
          <p:nvPr/>
        </p:nvSpPr>
        <p:spPr bwMode="auto">
          <a:xfrm>
            <a:off x="6348413" y="29273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7904" name="Oval 60"/>
          <p:cNvSpPr>
            <a:spLocks noChangeAspect="1" noChangeArrowheads="1"/>
          </p:cNvSpPr>
          <p:nvPr/>
        </p:nvSpPr>
        <p:spPr bwMode="auto">
          <a:xfrm>
            <a:off x="7262813" y="56705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905" name="Oval 61"/>
          <p:cNvSpPr>
            <a:spLocks noChangeAspect="1" noChangeArrowheads="1"/>
          </p:cNvSpPr>
          <p:nvPr/>
        </p:nvSpPr>
        <p:spPr bwMode="auto">
          <a:xfrm>
            <a:off x="7256463" y="4305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906" name="Oval 62"/>
          <p:cNvSpPr>
            <a:spLocks noChangeAspect="1" noChangeArrowheads="1"/>
          </p:cNvSpPr>
          <p:nvPr/>
        </p:nvSpPr>
        <p:spPr bwMode="auto">
          <a:xfrm>
            <a:off x="7262813" y="29273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7907" name="Oval 64"/>
          <p:cNvSpPr>
            <a:spLocks noChangeAspect="1" noChangeArrowheads="1"/>
          </p:cNvSpPr>
          <p:nvPr/>
        </p:nvSpPr>
        <p:spPr bwMode="auto">
          <a:xfrm>
            <a:off x="1776413" y="56515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908" name="Oval 65"/>
          <p:cNvSpPr>
            <a:spLocks noChangeAspect="1" noChangeArrowheads="1"/>
          </p:cNvSpPr>
          <p:nvPr/>
        </p:nvSpPr>
        <p:spPr bwMode="auto">
          <a:xfrm>
            <a:off x="1770063" y="42862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909" name="Oval 66"/>
          <p:cNvSpPr>
            <a:spLocks noChangeAspect="1" noChangeArrowheads="1"/>
          </p:cNvSpPr>
          <p:nvPr/>
        </p:nvSpPr>
        <p:spPr bwMode="auto">
          <a:xfrm>
            <a:off x="1776413" y="2908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7910" name="Oval 68"/>
          <p:cNvSpPr>
            <a:spLocks noChangeAspect="1" noChangeArrowheads="1"/>
          </p:cNvSpPr>
          <p:nvPr/>
        </p:nvSpPr>
        <p:spPr bwMode="auto">
          <a:xfrm>
            <a:off x="2690813" y="56515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911" name="Oval 69"/>
          <p:cNvSpPr>
            <a:spLocks noChangeAspect="1" noChangeArrowheads="1"/>
          </p:cNvSpPr>
          <p:nvPr/>
        </p:nvSpPr>
        <p:spPr bwMode="auto">
          <a:xfrm>
            <a:off x="2684463" y="42862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912" name="Oval 70"/>
          <p:cNvSpPr>
            <a:spLocks noChangeAspect="1" noChangeArrowheads="1"/>
          </p:cNvSpPr>
          <p:nvPr/>
        </p:nvSpPr>
        <p:spPr bwMode="auto">
          <a:xfrm>
            <a:off x="2690813" y="2908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7913" name="Oval 72"/>
          <p:cNvSpPr>
            <a:spLocks noChangeAspect="1" noChangeArrowheads="1"/>
          </p:cNvSpPr>
          <p:nvPr/>
        </p:nvSpPr>
        <p:spPr bwMode="auto">
          <a:xfrm>
            <a:off x="3605213" y="56578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914" name="Oval 73"/>
          <p:cNvSpPr>
            <a:spLocks noChangeAspect="1" noChangeArrowheads="1"/>
          </p:cNvSpPr>
          <p:nvPr/>
        </p:nvSpPr>
        <p:spPr bwMode="auto">
          <a:xfrm>
            <a:off x="3598863" y="42926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915" name="Oval 74"/>
          <p:cNvSpPr>
            <a:spLocks noChangeAspect="1" noChangeArrowheads="1"/>
          </p:cNvSpPr>
          <p:nvPr/>
        </p:nvSpPr>
        <p:spPr bwMode="auto">
          <a:xfrm>
            <a:off x="3605213" y="29146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916" name="Text Box 93"/>
              <p:cNvSpPr txBox="1">
                <a:spLocks noChangeArrowheads="1"/>
              </p:cNvSpPr>
              <p:nvPr/>
            </p:nvSpPr>
            <p:spPr bwMode="auto">
              <a:xfrm>
                <a:off x="4581525" y="3722688"/>
                <a:ext cx="60747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916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81525" y="3722688"/>
                <a:ext cx="607474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650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772" y="274860"/>
            <a:ext cx="9144000" cy="644746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Shortest Vector Problem (SVP)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750149" y="1129152"/>
                <a:ext cx="5136451" cy="1165073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+mn-lt"/>
                  </a:rPr>
                  <a:t>Given: </a:t>
                </a:r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Lattice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, </a:t>
                </a:r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norm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d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in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en-US" baseline="30000" dirty="0">
                  <a:latin typeface="+mn-lt"/>
                </a:endParaRPr>
              </a:p>
              <a:p>
                <a:pPr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+mn-lt"/>
                  </a:rPr>
                  <a:t>Goal: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Find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m:rPr>
                        <m:lit/>
                      </m:rP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∖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{0}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minimizing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K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50149" y="1129152"/>
                <a:ext cx="5136451" cy="1165073"/>
              </a:xfrm>
              <a:blipFill rotWithShape="1">
                <a:blip r:embed="rId2"/>
                <a:stretch>
                  <a:fillRect l="-1779" t="-4188" r="-1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3603625" y="2514600"/>
            <a:ext cx="2517775" cy="3619501"/>
            <a:chOff x="2270" y="1584"/>
            <a:chExt cx="1586" cy="2280"/>
          </a:xfrm>
        </p:grpSpPr>
        <p:sp>
          <p:nvSpPr>
            <p:cNvPr id="4125" name="AutoShape 90"/>
            <p:cNvSpPr>
              <a:spLocks noChangeAspect="1" noChangeArrowheads="1"/>
            </p:cNvSpPr>
            <p:nvPr/>
          </p:nvSpPr>
          <p:spPr bwMode="auto">
            <a:xfrm rot="-3222892">
              <a:off x="1766" y="2300"/>
              <a:ext cx="2209" cy="852"/>
            </a:xfrm>
            <a:prstGeom prst="hexagon">
              <a:avLst>
                <a:gd name="adj" fmla="val 64818"/>
                <a:gd name="vf" fmla="val 115470"/>
              </a:avLst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26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2270" y="3496"/>
                  <a:ext cx="351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sz="3200" dirty="0" smtClean="0">
                      <a:solidFill>
                        <a:srgbClr val="993366"/>
                      </a:solidFill>
                    </a:rPr>
                    <a:t>-</a:t>
                  </a:r>
                  <a14:m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993366"/>
                          </a:solidFill>
                          <a:latin typeface="Cambria Math"/>
                        </a:rPr>
                        <m:t>𝑦</m:t>
                      </m:r>
                    </m:oMath>
                  </a14:m>
                  <a:endParaRPr lang="en-US" sz="3200" dirty="0">
                    <a:solidFill>
                      <a:srgbClr val="993366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4126" name="Text 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70" y="3496"/>
                  <a:ext cx="351" cy="36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7174" t="-14583" b="-3229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27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3513" y="1584"/>
                  <a:ext cx="343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rgbClr val="993366"/>
                            </a:solidFill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3200" dirty="0">
                    <a:solidFill>
                      <a:srgbClr val="993366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4127" name="Text 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13" y="1584"/>
                  <a:ext cx="343" cy="36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01" name="AutoShape 84"/>
          <p:cNvSpPr>
            <a:spLocks noChangeAspect="1" noChangeArrowheads="1"/>
          </p:cNvSpPr>
          <p:nvPr/>
        </p:nvSpPr>
        <p:spPr bwMode="auto">
          <a:xfrm rot="-3222892">
            <a:off x="3770312" y="4025901"/>
            <a:ext cx="1616075" cy="622300"/>
          </a:xfrm>
          <a:prstGeom prst="hexagon">
            <a:avLst>
              <a:gd name="adj" fmla="val 64923"/>
              <a:gd name="vf" fmla="val 11547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Text Box 87"/>
              <p:cNvSpPr txBox="1">
                <a:spLocks noChangeArrowheads="1"/>
              </p:cNvSpPr>
              <p:nvPr/>
            </p:nvSpPr>
            <p:spPr bwMode="auto">
              <a:xfrm>
                <a:off x="4351338" y="4325938"/>
                <a:ext cx="46198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4102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1338" y="4325938"/>
                <a:ext cx="46198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3" name="Oval 48"/>
          <p:cNvSpPr>
            <a:spLocks noChangeAspect="1" noChangeArrowheads="1"/>
          </p:cNvSpPr>
          <p:nvPr/>
        </p:nvSpPr>
        <p:spPr bwMode="auto">
          <a:xfrm>
            <a:off x="4519613" y="56642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4" name="Oval 49"/>
          <p:cNvSpPr>
            <a:spLocks noChangeAspect="1" noChangeArrowheads="1"/>
          </p:cNvSpPr>
          <p:nvPr/>
        </p:nvSpPr>
        <p:spPr bwMode="auto">
          <a:xfrm>
            <a:off x="4513263" y="42989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5" name="Oval 50"/>
          <p:cNvSpPr>
            <a:spLocks noChangeAspect="1" noChangeArrowheads="1"/>
          </p:cNvSpPr>
          <p:nvPr/>
        </p:nvSpPr>
        <p:spPr bwMode="auto">
          <a:xfrm>
            <a:off x="4519613" y="29210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106" name="Oval 52"/>
          <p:cNvSpPr>
            <a:spLocks noChangeAspect="1" noChangeArrowheads="1"/>
          </p:cNvSpPr>
          <p:nvPr/>
        </p:nvSpPr>
        <p:spPr bwMode="auto">
          <a:xfrm>
            <a:off x="5434013" y="56642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7" name="Oval 53"/>
          <p:cNvSpPr>
            <a:spLocks noChangeAspect="1" noChangeArrowheads="1"/>
          </p:cNvSpPr>
          <p:nvPr/>
        </p:nvSpPr>
        <p:spPr bwMode="auto">
          <a:xfrm>
            <a:off x="5427663" y="42989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8" name="Oval 54"/>
          <p:cNvSpPr>
            <a:spLocks noChangeAspect="1" noChangeArrowheads="1"/>
          </p:cNvSpPr>
          <p:nvPr/>
        </p:nvSpPr>
        <p:spPr bwMode="auto">
          <a:xfrm>
            <a:off x="5434013" y="29210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109" name="Oval 56"/>
          <p:cNvSpPr>
            <a:spLocks noChangeAspect="1" noChangeArrowheads="1"/>
          </p:cNvSpPr>
          <p:nvPr/>
        </p:nvSpPr>
        <p:spPr bwMode="auto">
          <a:xfrm>
            <a:off x="6348413" y="56705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0" name="Oval 57"/>
          <p:cNvSpPr>
            <a:spLocks noChangeAspect="1" noChangeArrowheads="1"/>
          </p:cNvSpPr>
          <p:nvPr/>
        </p:nvSpPr>
        <p:spPr bwMode="auto">
          <a:xfrm>
            <a:off x="6342063" y="4305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1" name="Oval 58"/>
          <p:cNvSpPr>
            <a:spLocks noChangeAspect="1" noChangeArrowheads="1"/>
          </p:cNvSpPr>
          <p:nvPr/>
        </p:nvSpPr>
        <p:spPr bwMode="auto">
          <a:xfrm>
            <a:off x="6348413" y="29273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112" name="Oval 60"/>
          <p:cNvSpPr>
            <a:spLocks noChangeAspect="1" noChangeArrowheads="1"/>
          </p:cNvSpPr>
          <p:nvPr/>
        </p:nvSpPr>
        <p:spPr bwMode="auto">
          <a:xfrm>
            <a:off x="7262813" y="56705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3" name="Oval 61"/>
          <p:cNvSpPr>
            <a:spLocks noChangeAspect="1" noChangeArrowheads="1"/>
          </p:cNvSpPr>
          <p:nvPr/>
        </p:nvSpPr>
        <p:spPr bwMode="auto">
          <a:xfrm>
            <a:off x="7256463" y="4305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4" name="Oval 62"/>
          <p:cNvSpPr>
            <a:spLocks noChangeAspect="1" noChangeArrowheads="1"/>
          </p:cNvSpPr>
          <p:nvPr/>
        </p:nvSpPr>
        <p:spPr bwMode="auto">
          <a:xfrm>
            <a:off x="7262813" y="29273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115" name="Oval 64"/>
          <p:cNvSpPr>
            <a:spLocks noChangeAspect="1" noChangeArrowheads="1"/>
          </p:cNvSpPr>
          <p:nvPr/>
        </p:nvSpPr>
        <p:spPr bwMode="auto">
          <a:xfrm>
            <a:off x="1776413" y="56515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6" name="Oval 65"/>
          <p:cNvSpPr>
            <a:spLocks noChangeAspect="1" noChangeArrowheads="1"/>
          </p:cNvSpPr>
          <p:nvPr/>
        </p:nvSpPr>
        <p:spPr bwMode="auto">
          <a:xfrm>
            <a:off x="1770063" y="42862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7" name="Oval 66"/>
          <p:cNvSpPr>
            <a:spLocks noChangeAspect="1" noChangeArrowheads="1"/>
          </p:cNvSpPr>
          <p:nvPr/>
        </p:nvSpPr>
        <p:spPr bwMode="auto">
          <a:xfrm>
            <a:off x="1776413" y="2908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118" name="Oval 68"/>
          <p:cNvSpPr>
            <a:spLocks noChangeAspect="1" noChangeArrowheads="1"/>
          </p:cNvSpPr>
          <p:nvPr/>
        </p:nvSpPr>
        <p:spPr bwMode="auto">
          <a:xfrm>
            <a:off x="2690813" y="56515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9" name="Oval 69"/>
          <p:cNvSpPr>
            <a:spLocks noChangeAspect="1" noChangeArrowheads="1"/>
          </p:cNvSpPr>
          <p:nvPr/>
        </p:nvSpPr>
        <p:spPr bwMode="auto">
          <a:xfrm>
            <a:off x="2684463" y="42862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20" name="Oval 70"/>
          <p:cNvSpPr>
            <a:spLocks noChangeAspect="1" noChangeArrowheads="1"/>
          </p:cNvSpPr>
          <p:nvPr/>
        </p:nvSpPr>
        <p:spPr bwMode="auto">
          <a:xfrm>
            <a:off x="2690813" y="2908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121" name="Oval 72"/>
          <p:cNvSpPr>
            <a:spLocks noChangeAspect="1" noChangeArrowheads="1"/>
          </p:cNvSpPr>
          <p:nvPr/>
        </p:nvSpPr>
        <p:spPr bwMode="auto">
          <a:xfrm>
            <a:off x="3605213" y="56578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22" name="Oval 73"/>
          <p:cNvSpPr>
            <a:spLocks noChangeAspect="1" noChangeArrowheads="1"/>
          </p:cNvSpPr>
          <p:nvPr/>
        </p:nvSpPr>
        <p:spPr bwMode="auto">
          <a:xfrm>
            <a:off x="3598863" y="42926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23" name="Oval 74"/>
          <p:cNvSpPr>
            <a:spLocks noChangeAspect="1" noChangeArrowheads="1"/>
          </p:cNvSpPr>
          <p:nvPr/>
        </p:nvSpPr>
        <p:spPr bwMode="auto">
          <a:xfrm>
            <a:off x="3605213" y="29146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4" name="Text Box 93"/>
              <p:cNvSpPr txBox="1">
                <a:spLocks noChangeArrowheads="1"/>
              </p:cNvSpPr>
              <p:nvPr/>
            </p:nvSpPr>
            <p:spPr bwMode="auto">
              <a:xfrm>
                <a:off x="4581525" y="3722688"/>
                <a:ext cx="60747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24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81525" y="3722688"/>
                <a:ext cx="607474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31820" y="5155625"/>
                <a:ext cx="5008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820" y="5155625"/>
                <a:ext cx="500843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763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8914" name="AutoShape 3"/>
          <p:cNvSpPr>
            <a:spLocks noChangeAspect="1" noChangeArrowheads="1"/>
          </p:cNvSpPr>
          <p:nvPr/>
        </p:nvSpPr>
        <p:spPr bwMode="auto">
          <a:xfrm rot="-3222892">
            <a:off x="3770312" y="4025901"/>
            <a:ext cx="1616075" cy="622300"/>
          </a:xfrm>
          <a:prstGeom prst="hexagon">
            <a:avLst>
              <a:gd name="adj" fmla="val 64923"/>
              <a:gd name="vf" fmla="val 115470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5" name="Text Box 4"/>
              <p:cNvSpPr txBox="1">
                <a:spLocks noChangeArrowheads="1"/>
              </p:cNvSpPr>
              <p:nvPr/>
            </p:nvSpPr>
            <p:spPr bwMode="auto">
              <a:xfrm>
                <a:off x="4351338" y="4325938"/>
                <a:ext cx="49084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91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1338" y="4325938"/>
                <a:ext cx="49084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918" name="Oval 8"/>
          <p:cNvSpPr>
            <a:spLocks noChangeAspect="1" noChangeArrowheads="1"/>
          </p:cNvSpPr>
          <p:nvPr/>
        </p:nvSpPr>
        <p:spPr bwMode="auto">
          <a:xfrm>
            <a:off x="4519613" y="56642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19" name="Oval 9"/>
          <p:cNvSpPr>
            <a:spLocks noChangeAspect="1" noChangeArrowheads="1"/>
          </p:cNvSpPr>
          <p:nvPr/>
        </p:nvSpPr>
        <p:spPr bwMode="auto">
          <a:xfrm>
            <a:off x="4513263" y="42989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20" name="Oval 10"/>
          <p:cNvSpPr>
            <a:spLocks noChangeAspect="1" noChangeArrowheads="1"/>
          </p:cNvSpPr>
          <p:nvPr/>
        </p:nvSpPr>
        <p:spPr bwMode="auto">
          <a:xfrm>
            <a:off x="4519613" y="29210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8921" name="Oval 11"/>
          <p:cNvSpPr>
            <a:spLocks noChangeAspect="1" noChangeArrowheads="1"/>
          </p:cNvSpPr>
          <p:nvPr/>
        </p:nvSpPr>
        <p:spPr bwMode="auto">
          <a:xfrm>
            <a:off x="5434013" y="56642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22" name="Oval 12"/>
          <p:cNvSpPr>
            <a:spLocks noChangeAspect="1" noChangeArrowheads="1"/>
          </p:cNvSpPr>
          <p:nvPr/>
        </p:nvSpPr>
        <p:spPr bwMode="auto">
          <a:xfrm>
            <a:off x="5427663" y="42989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23" name="Oval 13"/>
          <p:cNvSpPr>
            <a:spLocks noChangeAspect="1" noChangeArrowheads="1"/>
          </p:cNvSpPr>
          <p:nvPr/>
        </p:nvSpPr>
        <p:spPr bwMode="auto">
          <a:xfrm>
            <a:off x="5434013" y="29210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8924" name="Oval 14"/>
          <p:cNvSpPr>
            <a:spLocks noChangeAspect="1" noChangeArrowheads="1"/>
          </p:cNvSpPr>
          <p:nvPr/>
        </p:nvSpPr>
        <p:spPr bwMode="auto">
          <a:xfrm>
            <a:off x="6348413" y="56705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25" name="Oval 15"/>
          <p:cNvSpPr>
            <a:spLocks noChangeAspect="1" noChangeArrowheads="1"/>
          </p:cNvSpPr>
          <p:nvPr/>
        </p:nvSpPr>
        <p:spPr bwMode="auto">
          <a:xfrm>
            <a:off x="6342063" y="4305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26" name="Oval 16"/>
          <p:cNvSpPr>
            <a:spLocks noChangeAspect="1" noChangeArrowheads="1"/>
          </p:cNvSpPr>
          <p:nvPr/>
        </p:nvSpPr>
        <p:spPr bwMode="auto">
          <a:xfrm>
            <a:off x="6348413" y="29273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8927" name="Oval 17"/>
          <p:cNvSpPr>
            <a:spLocks noChangeAspect="1" noChangeArrowheads="1"/>
          </p:cNvSpPr>
          <p:nvPr/>
        </p:nvSpPr>
        <p:spPr bwMode="auto">
          <a:xfrm>
            <a:off x="7262813" y="56705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28" name="Oval 18"/>
          <p:cNvSpPr>
            <a:spLocks noChangeAspect="1" noChangeArrowheads="1"/>
          </p:cNvSpPr>
          <p:nvPr/>
        </p:nvSpPr>
        <p:spPr bwMode="auto">
          <a:xfrm>
            <a:off x="7256463" y="4305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29" name="Oval 19"/>
          <p:cNvSpPr>
            <a:spLocks noChangeAspect="1" noChangeArrowheads="1"/>
          </p:cNvSpPr>
          <p:nvPr/>
        </p:nvSpPr>
        <p:spPr bwMode="auto">
          <a:xfrm>
            <a:off x="7262813" y="29273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8930" name="Oval 20"/>
          <p:cNvSpPr>
            <a:spLocks noChangeAspect="1" noChangeArrowheads="1"/>
          </p:cNvSpPr>
          <p:nvPr/>
        </p:nvSpPr>
        <p:spPr bwMode="auto">
          <a:xfrm>
            <a:off x="1776413" y="56515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31" name="Oval 21"/>
          <p:cNvSpPr>
            <a:spLocks noChangeAspect="1" noChangeArrowheads="1"/>
          </p:cNvSpPr>
          <p:nvPr/>
        </p:nvSpPr>
        <p:spPr bwMode="auto">
          <a:xfrm>
            <a:off x="1770063" y="42862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32" name="Oval 22"/>
          <p:cNvSpPr>
            <a:spLocks noChangeAspect="1" noChangeArrowheads="1"/>
          </p:cNvSpPr>
          <p:nvPr/>
        </p:nvSpPr>
        <p:spPr bwMode="auto">
          <a:xfrm>
            <a:off x="1776413" y="2908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8933" name="Oval 23"/>
          <p:cNvSpPr>
            <a:spLocks noChangeAspect="1" noChangeArrowheads="1"/>
          </p:cNvSpPr>
          <p:nvPr/>
        </p:nvSpPr>
        <p:spPr bwMode="auto">
          <a:xfrm>
            <a:off x="2690813" y="56515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34" name="Oval 24"/>
          <p:cNvSpPr>
            <a:spLocks noChangeAspect="1" noChangeArrowheads="1"/>
          </p:cNvSpPr>
          <p:nvPr/>
        </p:nvSpPr>
        <p:spPr bwMode="auto">
          <a:xfrm>
            <a:off x="2684463" y="42862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35" name="Oval 25"/>
          <p:cNvSpPr>
            <a:spLocks noChangeAspect="1" noChangeArrowheads="1"/>
          </p:cNvSpPr>
          <p:nvPr/>
        </p:nvSpPr>
        <p:spPr bwMode="auto">
          <a:xfrm>
            <a:off x="2690813" y="2908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38936" name="Oval 26"/>
          <p:cNvSpPr>
            <a:spLocks noChangeAspect="1" noChangeArrowheads="1"/>
          </p:cNvSpPr>
          <p:nvPr/>
        </p:nvSpPr>
        <p:spPr bwMode="auto">
          <a:xfrm>
            <a:off x="3605213" y="56578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37" name="Oval 27"/>
          <p:cNvSpPr>
            <a:spLocks noChangeAspect="1" noChangeArrowheads="1"/>
          </p:cNvSpPr>
          <p:nvPr/>
        </p:nvSpPr>
        <p:spPr bwMode="auto">
          <a:xfrm>
            <a:off x="3598863" y="42926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38" name="Oval 28"/>
          <p:cNvSpPr>
            <a:spLocks noChangeAspect="1" noChangeArrowheads="1"/>
          </p:cNvSpPr>
          <p:nvPr/>
        </p:nvSpPr>
        <p:spPr bwMode="auto">
          <a:xfrm>
            <a:off x="3605213" y="29146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39" name="Text Box 31"/>
              <p:cNvSpPr txBox="1">
                <a:spLocks noChangeArrowheads="1"/>
              </p:cNvSpPr>
              <p:nvPr/>
            </p:nvSpPr>
            <p:spPr bwMode="auto">
              <a:xfrm>
                <a:off x="4581525" y="3722688"/>
                <a:ext cx="60747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939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81525" y="3722688"/>
                <a:ext cx="60747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3"/>
              <p:cNvSpPr txBox="1">
                <a:spLocks noChangeArrowheads="1"/>
              </p:cNvSpPr>
              <p:nvPr/>
            </p:nvSpPr>
            <p:spPr>
              <a:xfrm>
                <a:off x="1186574" y="1297233"/>
                <a:ext cx="6759972" cy="6635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</a:rPr>
                  <a:t>Alg:</a:t>
                </a:r>
                <a:r>
                  <a:rPr lang="en-US" sz="2800" dirty="0" smtClean="0">
                    <a:latin typeface="+mn-lt"/>
                  </a:rPr>
                  <a:t>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Scale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𝐿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{0}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3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574" y="1297233"/>
                <a:ext cx="6759972" cy="663575"/>
              </a:xfrm>
              <a:prstGeom prst="rect">
                <a:avLst/>
              </a:prstGeom>
              <a:blipFill rotWithShape="1">
                <a:blip r:embed="rId5"/>
                <a:stretch>
                  <a:fillRect l="-1894" t="-8257" b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0" y="208835"/>
            <a:ext cx="9144000" cy="7075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SVP Algorithm</a:t>
            </a:r>
          </a:p>
        </p:txBody>
      </p:sp>
    </p:spTree>
    <p:extLst>
      <p:ext uri="{BB962C8B-B14F-4D97-AF65-F5344CB8AC3E}">
        <p14:creationId xmlns:p14="http://schemas.microsoft.com/office/powerpoint/2010/main" val="368826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5" name="Group 35"/>
          <p:cNvGrpSpPr>
            <a:grpSpLocks/>
          </p:cNvGrpSpPr>
          <p:nvPr/>
        </p:nvGrpSpPr>
        <p:grpSpPr bwMode="auto">
          <a:xfrm>
            <a:off x="3689351" y="2054225"/>
            <a:ext cx="1943101" cy="4578350"/>
            <a:chOff x="2324" y="1294"/>
            <a:chExt cx="1224" cy="2884"/>
          </a:xfrm>
        </p:grpSpPr>
        <p:sp>
          <p:nvSpPr>
            <p:cNvPr id="39982" name="AutoShape 33"/>
            <p:cNvSpPr>
              <a:spLocks noChangeAspect="1" noChangeArrowheads="1"/>
            </p:cNvSpPr>
            <p:nvPr/>
          </p:nvSpPr>
          <p:spPr bwMode="auto">
            <a:xfrm rot="-3222892">
              <a:off x="1438" y="2180"/>
              <a:ext cx="2884" cy="1112"/>
            </a:xfrm>
            <a:prstGeom prst="hexagon">
              <a:avLst>
                <a:gd name="adj" fmla="val 64838"/>
                <a:gd name="vf" fmla="val 11547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983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022" y="1689"/>
                  <a:ext cx="526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latin typeface="Cambria Math"/>
                          </a:rPr>
                          <m:t>4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𝐾</m:t>
                        </m:r>
                      </m:oMath>
                    </m:oMathPara>
                  </a14:m>
                  <a:endParaRPr lang="en-US" sz="32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39983" name="Text 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22" y="1689"/>
                  <a:ext cx="526" cy="36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3874" name="Group 34"/>
          <p:cNvGrpSpPr>
            <a:grpSpLocks/>
          </p:cNvGrpSpPr>
          <p:nvPr/>
        </p:nvGrpSpPr>
        <p:grpSpPr bwMode="auto">
          <a:xfrm>
            <a:off x="3983039" y="2817813"/>
            <a:ext cx="1509713" cy="3049587"/>
            <a:chOff x="2509" y="1775"/>
            <a:chExt cx="951" cy="1921"/>
          </a:xfrm>
        </p:grpSpPr>
        <p:sp>
          <p:nvSpPr>
            <p:cNvPr id="39980" name="AutoShape 2"/>
            <p:cNvSpPr>
              <a:spLocks noChangeAspect="1" noChangeArrowheads="1"/>
            </p:cNvSpPr>
            <p:nvPr/>
          </p:nvSpPr>
          <p:spPr bwMode="auto">
            <a:xfrm rot="-3222892">
              <a:off x="1919" y="2365"/>
              <a:ext cx="1921" cy="741"/>
            </a:xfrm>
            <a:prstGeom prst="hexagon">
              <a:avLst>
                <a:gd name="adj" fmla="val 64811"/>
                <a:gd name="vf" fmla="val 115470"/>
              </a:avLst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98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934" y="2027"/>
                  <a:ext cx="526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latin typeface="Cambria Math"/>
                          </a:rPr>
                          <m:t>2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𝐾</m:t>
                        </m:r>
                      </m:oMath>
                    </m:oMathPara>
                  </a14:m>
                  <a:endParaRPr lang="en-US" sz="32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39981" name="Text 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34" y="2027"/>
                  <a:ext cx="526" cy="36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3847" name="Rectangle 7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71930" y="1326246"/>
                <a:ext cx="8826500" cy="101917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</a:rPr>
                  <a:t>Alg:</a:t>
                </a:r>
                <a:r>
                  <a:rPr lang="en-US" dirty="0" smtClean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=1,2,…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until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{0}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sz="28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       Return all shortest lattice vectors.</a:t>
                </a:r>
                <a:endParaRPr lang="en-US" sz="28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163847" name="Rectang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930" y="1326246"/>
                <a:ext cx="8826500" cy="1019175"/>
              </a:xfrm>
              <a:blipFill rotWithShape="1">
                <a:blip r:embed="rId4"/>
                <a:stretch>
                  <a:fillRect l="-1381" t="-8383" b="-1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42" name="Oval 11"/>
          <p:cNvSpPr>
            <a:spLocks noChangeAspect="1" noChangeArrowheads="1"/>
          </p:cNvSpPr>
          <p:nvPr/>
        </p:nvSpPr>
        <p:spPr bwMode="auto">
          <a:xfrm>
            <a:off x="5434013" y="56642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Oval 14"/>
          <p:cNvSpPr>
            <a:spLocks noChangeAspect="1" noChangeArrowheads="1"/>
          </p:cNvSpPr>
          <p:nvPr/>
        </p:nvSpPr>
        <p:spPr bwMode="auto">
          <a:xfrm>
            <a:off x="6348413" y="56705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Oval 15"/>
          <p:cNvSpPr>
            <a:spLocks noChangeAspect="1" noChangeArrowheads="1"/>
          </p:cNvSpPr>
          <p:nvPr/>
        </p:nvSpPr>
        <p:spPr bwMode="auto">
          <a:xfrm>
            <a:off x="6342063" y="4305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Oval 17"/>
          <p:cNvSpPr>
            <a:spLocks noChangeAspect="1" noChangeArrowheads="1"/>
          </p:cNvSpPr>
          <p:nvPr/>
        </p:nvSpPr>
        <p:spPr bwMode="auto">
          <a:xfrm>
            <a:off x="7262813" y="56705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Oval 18"/>
          <p:cNvSpPr>
            <a:spLocks noChangeAspect="1" noChangeArrowheads="1"/>
          </p:cNvSpPr>
          <p:nvPr/>
        </p:nvSpPr>
        <p:spPr bwMode="auto">
          <a:xfrm>
            <a:off x="7256463" y="4305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Oval 19"/>
          <p:cNvSpPr>
            <a:spLocks noChangeAspect="1" noChangeArrowheads="1"/>
          </p:cNvSpPr>
          <p:nvPr/>
        </p:nvSpPr>
        <p:spPr bwMode="auto">
          <a:xfrm>
            <a:off x="7262813" y="29273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9948" name="Oval 20"/>
          <p:cNvSpPr>
            <a:spLocks noChangeAspect="1" noChangeArrowheads="1"/>
          </p:cNvSpPr>
          <p:nvPr/>
        </p:nvSpPr>
        <p:spPr bwMode="auto">
          <a:xfrm>
            <a:off x="1776413" y="56515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Oval 21"/>
          <p:cNvSpPr>
            <a:spLocks noChangeAspect="1" noChangeArrowheads="1"/>
          </p:cNvSpPr>
          <p:nvPr/>
        </p:nvSpPr>
        <p:spPr bwMode="auto">
          <a:xfrm>
            <a:off x="1770063" y="42862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Oval 22"/>
          <p:cNvSpPr>
            <a:spLocks noChangeAspect="1" noChangeArrowheads="1"/>
          </p:cNvSpPr>
          <p:nvPr/>
        </p:nvSpPr>
        <p:spPr bwMode="auto">
          <a:xfrm>
            <a:off x="1776413" y="2908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9951" name="Oval 23"/>
          <p:cNvSpPr>
            <a:spLocks noChangeAspect="1" noChangeArrowheads="1"/>
          </p:cNvSpPr>
          <p:nvPr/>
        </p:nvSpPr>
        <p:spPr bwMode="auto">
          <a:xfrm>
            <a:off x="2690813" y="56515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Oval 24"/>
          <p:cNvSpPr>
            <a:spLocks noChangeAspect="1" noChangeArrowheads="1"/>
          </p:cNvSpPr>
          <p:nvPr/>
        </p:nvSpPr>
        <p:spPr bwMode="auto">
          <a:xfrm>
            <a:off x="2684463" y="42862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3" name="Oval 25"/>
          <p:cNvSpPr>
            <a:spLocks noChangeAspect="1" noChangeArrowheads="1"/>
          </p:cNvSpPr>
          <p:nvPr/>
        </p:nvSpPr>
        <p:spPr bwMode="auto">
          <a:xfrm>
            <a:off x="2690813" y="2908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grpSp>
        <p:nvGrpSpPr>
          <p:cNvPr id="39954" name="Group 36"/>
          <p:cNvGrpSpPr>
            <a:grpSpLocks/>
          </p:cNvGrpSpPr>
          <p:nvPr/>
        </p:nvGrpSpPr>
        <p:grpSpPr bwMode="auto">
          <a:xfrm>
            <a:off x="3598863" y="2921000"/>
            <a:ext cx="1911350" cy="2832100"/>
            <a:chOff x="2267" y="1840"/>
            <a:chExt cx="1204" cy="1784"/>
          </a:xfrm>
        </p:grpSpPr>
        <p:sp>
          <p:nvSpPr>
            <p:cNvPr id="39974" name="Oval 8"/>
            <p:cNvSpPr>
              <a:spLocks noChangeAspect="1" noChangeArrowheads="1"/>
            </p:cNvSpPr>
            <p:nvPr/>
          </p:nvSpPr>
          <p:spPr bwMode="auto">
            <a:xfrm>
              <a:off x="2847" y="3576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5" name="Oval 10"/>
            <p:cNvSpPr>
              <a:spLocks noChangeAspect="1" noChangeArrowheads="1"/>
            </p:cNvSpPr>
            <p:nvPr/>
          </p:nvSpPr>
          <p:spPr bwMode="auto">
            <a:xfrm>
              <a:off x="2847" y="1840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9976" name="Oval 12"/>
            <p:cNvSpPr>
              <a:spLocks noChangeAspect="1" noChangeArrowheads="1"/>
            </p:cNvSpPr>
            <p:nvPr/>
          </p:nvSpPr>
          <p:spPr bwMode="auto">
            <a:xfrm>
              <a:off x="3419" y="2708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7" name="Oval 13"/>
            <p:cNvSpPr>
              <a:spLocks noChangeAspect="1" noChangeArrowheads="1"/>
            </p:cNvSpPr>
            <p:nvPr/>
          </p:nvSpPr>
          <p:spPr bwMode="auto">
            <a:xfrm>
              <a:off x="3423" y="1840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9978" name="Oval 26"/>
            <p:cNvSpPr>
              <a:spLocks noChangeAspect="1" noChangeArrowheads="1"/>
            </p:cNvSpPr>
            <p:nvPr/>
          </p:nvSpPr>
          <p:spPr bwMode="auto">
            <a:xfrm>
              <a:off x="2271" y="3572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9" name="Oval 27"/>
            <p:cNvSpPr>
              <a:spLocks noChangeAspect="1" noChangeArrowheads="1"/>
            </p:cNvSpPr>
            <p:nvPr/>
          </p:nvSpPr>
          <p:spPr bwMode="auto">
            <a:xfrm>
              <a:off x="2267" y="2704"/>
              <a:ext cx="48" cy="4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55" name="Oval 28"/>
          <p:cNvSpPr>
            <a:spLocks noChangeAspect="1" noChangeArrowheads="1"/>
          </p:cNvSpPr>
          <p:nvPr/>
        </p:nvSpPr>
        <p:spPr bwMode="auto">
          <a:xfrm>
            <a:off x="3605213" y="29146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grpSp>
        <p:nvGrpSpPr>
          <p:cNvPr id="163877" name="Group 37"/>
          <p:cNvGrpSpPr>
            <a:grpSpLocks/>
          </p:cNvGrpSpPr>
          <p:nvPr/>
        </p:nvGrpSpPr>
        <p:grpSpPr bwMode="auto">
          <a:xfrm>
            <a:off x="3598863" y="2921000"/>
            <a:ext cx="1911350" cy="2832100"/>
            <a:chOff x="2267" y="1840"/>
            <a:chExt cx="1204" cy="1784"/>
          </a:xfrm>
        </p:grpSpPr>
        <p:sp>
          <p:nvSpPr>
            <p:cNvPr id="39968" name="Oval 38"/>
            <p:cNvSpPr>
              <a:spLocks noChangeAspect="1" noChangeArrowheads="1"/>
            </p:cNvSpPr>
            <p:nvPr/>
          </p:nvSpPr>
          <p:spPr bwMode="auto">
            <a:xfrm>
              <a:off x="2847" y="3576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9" name="Oval 39"/>
            <p:cNvSpPr>
              <a:spLocks noChangeAspect="1" noChangeArrowheads="1"/>
            </p:cNvSpPr>
            <p:nvPr/>
          </p:nvSpPr>
          <p:spPr bwMode="auto">
            <a:xfrm>
              <a:off x="2847" y="1840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9970" name="Oval 40"/>
            <p:cNvSpPr>
              <a:spLocks noChangeAspect="1" noChangeArrowheads="1"/>
            </p:cNvSpPr>
            <p:nvPr/>
          </p:nvSpPr>
          <p:spPr bwMode="auto">
            <a:xfrm>
              <a:off x="3419" y="2708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1" name="Oval 41"/>
            <p:cNvSpPr>
              <a:spLocks noChangeAspect="1" noChangeArrowheads="1"/>
            </p:cNvSpPr>
            <p:nvPr/>
          </p:nvSpPr>
          <p:spPr bwMode="auto">
            <a:xfrm>
              <a:off x="3423" y="1840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9972" name="Oval 42"/>
            <p:cNvSpPr>
              <a:spLocks noChangeAspect="1" noChangeArrowheads="1"/>
            </p:cNvSpPr>
            <p:nvPr/>
          </p:nvSpPr>
          <p:spPr bwMode="auto">
            <a:xfrm>
              <a:off x="2271" y="3572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3" name="Oval 43"/>
            <p:cNvSpPr>
              <a:spLocks noChangeAspect="1" noChangeArrowheads="1"/>
            </p:cNvSpPr>
            <p:nvPr/>
          </p:nvSpPr>
          <p:spPr bwMode="auto">
            <a:xfrm>
              <a:off x="2267" y="2704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57" name="Oval 45"/>
          <p:cNvSpPr>
            <a:spLocks noChangeAspect="1" noChangeArrowheads="1"/>
          </p:cNvSpPr>
          <p:nvPr/>
        </p:nvSpPr>
        <p:spPr bwMode="auto">
          <a:xfrm>
            <a:off x="6361113" y="29273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grpSp>
        <p:nvGrpSpPr>
          <p:cNvPr id="163886" name="Group 46"/>
          <p:cNvGrpSpPr>
            <a:grpSpLocks/>
          </p:cNvGrpSpPr>
          <p:nvPr/>
        </p:nvGrpSpPr>
        <p:grpSpPr bwMode="auto">
          <a:xfrm>
            <a:off x="3605213" y="2921000"/>
            <a:ext cx="1905000" cy="2825750"/>
            <a:chOff x="2271" y="1840"/>
            <a:chExt cx="1200" cy="1780"/>
          </a:xfrm>
        </p:grpSpPr>
        <p:sp>
          <p:nvSpPr>
            <p:cNvPr id="39966" name="Oval 44"/>
            <p:cNvSpPr>
              <a:spLocks noChangeAspect="1" noChangeArrowheads="1"/>
            </p:cNvSpPr>
            <p:nvPr/>
          </p:nvSpPr>
          <p:spPr bwMode="auto">
            <a:xfrm>
              <a:off x="3423" y="1840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9967" name="Oval 16"/>
            <p:cNvSpPr>
              <a:spLocks noChangeAspect="1" noChangeArrowheads="1"/>
            </p:cNvSpPr>
            <p:nvPr/>
          </p:nvSpPr>
          <p:spPr bwMode="auto">
            <a:xfrm>
              <a:off x="2271" y="3572"/>
              <a:ext cx="48" cy="48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grpSp>
        <p:nvGrpSpPr>
          <p:cNvPr id="163889" name="Group 49"/>
          <p:cNvGrpSpPr>
            <a:grpSpLocks/>
          </p:cNvGrpSpPr>
          <p:nvPr/>
        </p:nvGrpSpPr>
        <p:grpSpPr bwMode="auto">
          <a:xfrm>
            <a:off x="3603625" y="2514600"/>
            <a:ext cx="2517775" cy="3619501"/>
            <a:chOff x="2270" y="1584"/>
            <a:chExt cx="1586" cy="22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964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2270" y="3496"/>
                  <a:ext cx="331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sz="3200" dirty="0">
                      <a:solidFill>
                        <a:srgbClr val="993366"/>
                      </a:solidFill>
                      <a:latin typeface="+mn-lt"/>
                    </a:rPr>
                    <a:t>-</a:t>
                  </a:r>
                  <a14:m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993366"/>
                          </a:solidFill>
                          <a:latin typeface="Cambria Math"/>
                        </a:rPr>
                        <m:t>𝑦</m:t>
                      </m:r>
                    </m:oMath>
                  </a14:m>
                  <a:endParaRPr lang="en-US" sz="3200" dirty="0">
                    <a:solidFill>
                      <a:srgbClr val="993366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39964" name="Text 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70" y="3496"/>
                  <a:ext cx="331" cy="36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9070" t="-12500" b="-3437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965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3513" y="1584"/>
                  <a:ext cx="343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rgbClr val="993366"/>
                            </a:solidFill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3200" dirty="0">
                    <a:solidFill>
                      <a:srgbClr val="993366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39965" name="Text 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13" y="1584"/>
                  <a:ext cx="343" cy="36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960" name="AutoShape 52"/>
          <p:cNvSpPr>
            <a:spLocks noChangeAspect="1" noChangeArrowheads="1"/>
          </p:cNvSpPr>
          <p:nvPr/>
        </p:nvSpPr>
        <p:spPr bwMode="auto">
          <a:xfrm rot="-3222892">
            <a:off x="3770312" y="4025901"/>
            <a:ext cx="1616075" cy="622300"/>
          </a:xfrm>
          <a:prstGeom prst="hexagon">
            <a:avLst>
              <a:gd name="adj" fmla="val 64923"/>
              <a:gd name="vf" fmla="val 115470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61" name="Text Box 53"/>
              <p:cNvSpPr txBox="1">
                <a:spLocks noChangeArrowheads="1"/>
              </p:cNvSpPr>
              <p:nvPr/>
            </p:nvSpPr>
            <p:spPr bwMode="auto">
              <a:xfrm>
                <a:off x="4581525" y="3722688"/>
                <a:ext cx="60747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961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81525" y="3722688"/>
                <a:ext cx="607474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62" name="Oval 54"/>
          <p:cNvSpPr>
            <a:spLocks noChangeAspect="1" noChangeArrowheads="1"/>
          </p:cNvSpPr>
          <p:nvPr/>
        </p:nvSpPr>
        <p:spPr bwMode="auto">
          <a:xfrm>
            <a:off x="4513263" y="42989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63" name="Text Box 4"/>
              <p:cNvSpPr txBox="1">
                <a:spLocks noChangeArrowheads="1"/>
              </p:cNvSpPr>
              <p:nvPr/>
            </p:nvSpPr>
            <p:spPr bwMode="auto">
              <a:xfrm>
                <a:off x="4351338" y="4325938"/>
                <a:ext cx="49084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96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1338" y="4325938"/>
                <a:ext cx="490840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2"/>
          <p:cNvSpPr txBox="1">
            <a:spLocks noChangeArrowheads="1"/>
          </p:cNvSpPr>
          <p:nvPr/>
        </p:nvSpPr>
        <p:spPr>
          <a:xfrm>
            <a:off x="0" y="208835"/>
            <a:ext cx="9144000" cy="7075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SVP Algorithm</a:t>
            </a:r>
          </a:p>
        </p:txBody>
      </p:sp>
    </p:spTree>
    <p:extLst>
      <p:ext uri="{BB962C8B-B14F-4D97-AF65-F5344CB8AC3E}">
        <p14:creationId xmlns:p14="http://schemas.microsoft.com/office/powerpoint/2010/main" val="308460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3847" name="Rectangle 7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8086" y="1339710"/>
                <a:ext cx="8556168" cy="542665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  <a:buNone/>
                </a:pPr>
                <a:r>
                  <a:rPr lang="en-US" sz="3200" dirty="0" smtClean="0">
                    <a:solidFill>
                      <a:srgbClr val="FF0000"/>
                    </a:solidFill>
                    <a:latin typeface="+mn-lt"/>
                  </a:rPr>
                  <a:t>Runtime Analysis: 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Suffices to bound the time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for the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last step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>
                  <a:lnSpc>
                    <a:spcPct val="90000"/>
                  </a:lnSpc>
                  <a:buNone/>
                </a:pPr>
                <a:endParaRPr lang="en-US" sz="2800" dirty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is last step,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{0}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 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This 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>
                  <a:lnSpc>
                    <a:spcPct val="90000"/>
                  </a:lnSpc>
                  <a:buNone/>
                </a:pPr>
                <a:endParaRPr lang="en-US" sz="2800" dirty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By our lemma,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2×2+1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>
                  <a:lnSpc>
                    <a:spcPct val="90000"/>
                  </a:lnSpc>
                  <a:buNone/>
                </a:pPr>
                <a:endParaRPr lang="en-US" sz="2800" dirty="0" smtClean="0">
                  <a:solidFill>
                    <a:srgbClr val="FF0000"/>
                  </a:solidFill>
                  <a:latin typeface="+mn-lt"/>
                </a:endParaRP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Hence enumeration time is proportion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as needed.</a:t>
                </a:r>
                <a:endParaRPr lang="en-US" sz="2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63847" name="Rectang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86" y="1339710"/>
                <a:ext cx="8556168" cy="5426655"/>
              </a:xfrm>
              <a:blipFill rotWithShape="1">
                <a:blip r:embed="rId2"/>
                <a:stretch>
                  <a:fillRect l="-1853" t="-2360" r="-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08835"/>
            <a:ext cx="9144000" cy="7075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SVP Algorithm</a:t>
            </a:r>
          </a:p>
        </p:txBody>
      </p:sp>
    </p:spTree>
    <p:extLst>
      <p:ext uri="{BB962C8B-B14F-4D97-AF65-F5344CB8AC3E}">
        <p14:creationId xmlns:p14="http://schemas.microsoft.com/office/powerpoint/2010/main" val="63218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82" name="AutoShape 33"/>
          <p:cNvSpPr>
            <a:spLocks noChangeAspect="1" noChangeArrowheads="1"/>
          </p:cNvSpPr>
          <p:nvPr/>
        </p:nvSpPr>
        <p:spPr bwMode="auto">
          <a:xfrm rot="21414006">
            <a:off x="2612593" y="4573198"/>
            <a:ext cx="4786560" cy="1846816"/>
          </a:xfrm>
          <a:prstGeom prst="hexagon">
            <a:avLst>
              <a:gd name="adj" fmla="val 64838"/>
              <a:gd name="vf" fmla="val 11547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0" name="AutoShape 2"/>
          <p:cNvSpPr>
            <a:spLocks noChangeAspect="1" noChangeArrowheads="1"/>
          </p:cNvSpPr>
          <p:nvPr/>
        </p:nvSpPr>
        <p:spPr bwMode="auto">
          <a:xfrm rot="21414006">
            <a:off x="3079215" y="4753287"/>
            <a:ext cx="3852392" cy="1486010"/>
          </a:xfrm>
          <a:prstGeom prst="hexagon">
            <a:avLst>
              <a:gd name="adj" fmla="val 64811"/>
              <a:gd name="vf" fmla="val 115470"/>
            </a:avLst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1317124" y="4624190"/>
            <a:ext cx="6475728" cy="96356"/>
            <a:chOff x="1320485" y="2998687"/>
            <a:chExt cx="6475728" cy="96356"/>
          </a:xfrm>
        </p:grpSpPr>
        <p:sp>
          <p:nvSpPr>
            <p:cNvPr id="68" name="Oval 19"/>
            <p:cNvSpPr>
              <a:spLocks noChangeAspect="1" noChangeArrowheads="1"/>
            </p:cNvSpPr>
            <p:nvPr/>
          </p:nvSpPr>
          <p:spPr bwMode="auto">
            <a:xfrm>
              <a:off x="77200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9" name="Oval 22"/>
            <p:cNvSpPr>
              <a:spLocks noChangeAspect="1" noChangeArrowheads="1"/>
            </p:cNvSpPr>
            <p:nvPr/>
          </p:nvSpPr>
          <p:spPr bwMode="auto">
            <a:xfrm>
              <a:off x="22336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0" name="Oval 25"/>
            <p:cNvSpPr>
              <a:spLocks noChangeAspect="1" noChangeArrowheads="1"/>
            </p:cNvSpPr>
            <p:nvPr/>
          </p:nvSpPr>
          <p:spPr bwMode="auto">
            <a:xfrm>
              <a:off x="31480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1" name="Oval 10"/>
            <p:cNvSpPr>
              <a:spLocks noChangeAspect="1" noChangeArrowheads="1"/>
            </p:cNvSpPr>
            <p:nvPr/>
          </p:nvSpPr>
          <p:spPr bwMode="auto">
            <a:xfrm>
              <a:off x="49768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2" name="Oval 13"/>
            <p:cNvSpPr>
              <a:spLocks noChangeAspect="1" noChangeArrowheads="1"/>
            </p:cNvSpPr>
            <p:nvPr/>
          </p:nvSpPr>
          <p:spPr bwMode="auto">
            <a:xfrm>
              <a:off x="58912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3" name="Oval 28"/>
            <p:cNvSpPr>
              <a:spLocks noChangeAspect="1" noChangeArrowheads="1"/>
            </p:cNvSpPr>
            <p:nvPr/>
          </p:nvSpPr>
          <p:spPr bwMode="auto">
            <a:xfrm>
              <a:off x="406241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4" name="Oval 45"/>
            <p:cNvSpPr>
              <a:spLocks noChangeAspect="1" noChangeArrowheads="1"/>
            </p:cNvSpPr>
            <p:nvPr/>
          </p:nvSpPr>
          <p:spPr bwMode="auto">
            <a:xfrm>
              <a:off x="68183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5" name="Oval 22"/>
            <p:cNvSpPr>
              <a:spLocks noChangeAspect="1" noChangeArrowheads="1"/>
            </p:cNvSpPr>
            <p:nvPr/>
          </p:nvSpPr>
          <p:spPr bwMode="auto">
            <a:xfrm>
              <a:off x="132048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6" name="Oval 22"/>
            <p:cNvSpPr>
              <a:spLocks noChangeAspect="1" noChangeArrowheads="1"/>
            </p:cNvSpPr>
            <p:nvPr/>
          </p:nvSpPr>
          <p:spPr bwMode="auto">
            <a:xfrm>
              <a:off x="25470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7" name="Oval 25"/>
            <p:cNvSpPr>
              <a:spLocks noChangeAspect="1" noChangeArrowheads="1"/>
            </p:cNvSpPr>
            <p:nvPr/>
          </p:nvSpPr>
          <p:spPr bwMode="auto">
            <a:xfrm>
              <a:off x="34614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8" name="Oval 10"/>
            <p:cNvSpPr>
              <a:spLocks noChangeAspect="1" noChangeArrowheads="1"/>
            </p:cNvSpPr>
            <p:nvPr/>
          </p:nvSpPr>
          <p:spPr bwMode="auto">
            <a:xfrm>
              <a:off x="52902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9" name="Oval 13"/>
            <p:cNvSpPr>
              <a:spLocks noChangeAspect="1" noChangeArrowheads="1"/>
            </p:cNvSpPr>
            <p:nvPr/>
          </p:nvSpPr>
          <p:spPr bwMode="auto">
            <a:xfrm>
              <a:off x="62046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0" name="Oval 28"/>
            <p:cNvSpPr>
              <a:spLocks noChangeAspect="1" noChangeArrowheads="1"/>
            </p:cNvSpPr>
            <p:nvPr/>
          </p:nvSpPr>
          <p:spPr bwMode="auto">
            <a:xfrm>
              <a:off x="437584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1" name="Oval 45"/>
            <p:cNvSpPr>
              <a:spLocks noChangeAspect="1" noChangeArrowheads="1"/>
            </p:cNvSpPr>
            <p:nvPr/>
          </p:nvSpPr>
          <p:spPr bwMode="auto">
            <a:xfrm>
              <a:off x="713174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2" name="Oval 22"/>
            <p:cNvSpPr>
              <a:spLocks noChangeAspect="1" noChangeArrowheads="1"/>
            </p:cNvSpPr>
            <p:nvPr/>
          </p:nvSpPr>
          <p:spPr bwMode="auto">
            <a:xfrm>
              <a:off x="163391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3" name="Oval 22"/>
            <p:cNvSpPr>
              <a:spLocks noChangeAspect="1" noChangeArrowheads="1"/>
            </p:cNvSpPr>
            <p:nvPr/>
          </p:nvSpPr>
          <p:spPr bwMode="auto">
            <a:xfrm>
              <a:off x="28540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4" name="Oval 25"/>
            <p:cNvSpPr>
              <a:spLocks noChangeAspect="1" noChangeArrowheads="1"/>
            </p:cNvSpPr>
            <p:nvPr/>
          </p:nvSpPr>
          <p:spPr bwMode="auto">
            <a:xfrm>
              <a:off x="37684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5" name="Oval 10"/>
            <p:cNvSpPr>
              <a:spLocks noChangeAspect="1" noChangeArrowheads="1"/>
            </p:cNvSpPr>
            <p:nvPr/>
          </p:nvSpPr>
          <p:spPr bwMode="auto">
            <a:xfrm>
              <a:off x="55972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6" name="Oval 13"/>
            <p:cNvSpPr>
              <a:spLocks noChangeAspect="1" noChangeArrowheads="1"/>
            </p:cNvSpPr>
            <p:nvPr/>
          </p:nvSpPr>
          <p:spPr bwMode="auto">
            <a:xfrm>
              <a:off x="65116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7" name="Oval 28"/>
            <p:cNvSpPr>
              <a:spLocks noChangeAspect="1" noChangeArrowheads="1"/>
            </p:cNvSpPr>
            <p:nvPr/>
          </p:nvSpPr>
          <p:spPr bwMode="auto">
            <a:xfrm>
              <a:off x="4682826" y="3006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8" name="Oval 45"/>
            <p:cNvSpPr>
              <a:spLocks noChangeAspect="1" noChangeArrowheads="1"/>
            </p:cNvSpPr>
            <p:nvPr/>
          </p:nvSpPr>
          <p:spPr bwMode="auto">
            <a:xfrm>
              <a:off x="7438726" y="30188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9" name="Oval 22"/>
            <p:cNvSpPr>
              <a:spLocks noChangeAspect="1" noChangeArrowheads="1"/>
            </p:cNvSpPr>
            <p:nvPr/>
          </p:nvSpPr>
          <p:spPr bwMode="auto">
            <a:xfrm>
              <a:off x="1940898" y="30006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39960" name="AutoShape 52"/>
          <p:cNvSpPr>
            <a:spLocks noChangeAspect="1" noChangeArrowheads="1"/>
          </p:cNvSpPr>
          <p:nvPr/>
        </p:nvSpPr>
        <p:spPr bwMode="auto">
          <a:xfrm rot="21414006">
            <a:off x="4025222" y="5118851"/>
            <a:ext cx="1960380" cy="754880"/>
          </a:xfrm>
          <a:prstGeom prst="hexagon">
            <a:avLst>
              <a:gd name="adj" fmla="val 64923"/>
              <a:gd name="vf" fmla="val 115470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61" name="Text Box 53"/>
              <p:cNvSpPr txBox="1">
                <a:spLocks noChangeArrowheads="1"/>
              </p:cNvSpPr>
              <p:nvPr/>
            </p:nvSpPr>
            <p:spPr bwMode="auto">
              <a:xfrm>
                <a:off x="5125570" y="5099615"/>
                <a:ext cx="524181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39961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5570" y="5099615"/>
                <a:ext cx="524181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835"/>
            <a:ext cx="9144000" cy="70757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Approximate CVP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/>
              <p:cNvSpPr txBox="1">
                <a:spLocks noChangeArrowheads="1"/>
              </p:cNvSpPr>
              <p:nvPr/>
            </p:nvSpPr>
            <p:spPr>
              <a:xfrm>
                <a:off x="892690" y="1221012"/>
                <a:ext cx="7953593" cy="6635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</a:rPr>
                  <a:t>Goal:</a:t>
                </a:r>
                <a:r>
                  <a:rPr lang="en-US" dirty="0" smtClean="0">
                    <a:latin typeface="+mn-lt"/>
                  </a:rPr>
                  <a:t>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𝐿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minimizing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to within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1+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4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690" y="1221012"/>
                <a:ext cx="7953593" cy="663575"/>
              </a:xfrm>
              <a:prstGeom prst="rect">
                <a:avLst/>
              </a:prstGeom>
              <a:blipFill rotWithShape="1">
                <a:blip r:embed="rId3"/>
                <a:stretch>
                  <a:fillRect l="-1533" t="-8257" r="-996" b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14"/>
          <p:cNvSpPr>
            <a:spLocks noChangeAspect="1" noChangeArrowheads="1"/>
          </p:cNvSpPr>
          <p:nvPr/>
        </p:nvSpPr>
        <p:spPr bwMode="auto">
          <a:xfrm>
            <a:off x="4975011" y="5458191"/>
            <a:ext cx="76200" cy="762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19050">
            <a:solidFill>
              <a:srgbClr val="00206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Box 32"/>
              <p:cNvSpPr txBox="1">
                <a:spLocks noChangeArrowheads="1"/>
              </p:cNvSpPr>
              <p:nvPr/>
            </p:nvSpPr>
            <p:spPr bwMode="auto">
              <a:xfrm>
                <a:off x="5364944" y="4667825"/>
                <a:ext cx="76142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𝑑𝐾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4944" y="4667825"/>
                <a:ext cx="76142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983" name="Text Box 32"/>
              <p:cNvSpPr txBox="1">
                <a:spLocks noChangeArrowheads="1"/>
              </p:cNvSpPr>
              <p:nvPr/>
            </p:nvSpPr>
            <p:spPr bwMode="auto">
              <a:xfrm>
                <a:off x="4984490" y="3979953"/>
                <a:ext cx="168956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800" b="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1+</m:t>
                      </m:r>
                      <m:r>
                        <m:rPr>
                          <m:nor/>
                        </m:rPr>
                        <a:rPr lang="en-US" sz="2800" b="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ϵ</m:t>
                      </m:r>
                      <m:r>
                        <a:rPr lang="en-US" sz="2800" b="0" i="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𝑑𝐾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983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4490" y="3979953"/>
                <a:ext cx="168956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53"/>
              <p:cNvSpPr txBox="1">
                <a:spLocks noChangeArrowheads="1"/>
              </p:cNvSpPr>
              <p:nvPr/>
            </p:nvSpPr>
            <p:spPr bwMode="auto">
              <a:xfrm>
                <a:off x="7160642" y="5575336"/>
                <a:ext cx="46134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38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0642" y="5575336"/>
                <a:ext cx="461345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4"/>
              <p:cNvSpPr txBox="1">
                <a:spLocks noChangeArrowheads="1"/>
              </p:cNvSpPr>
              <p:nvPr/>
            </p:nvSpPr>
            <p:spPr bwMode="auto">
              <a:xfrm>
                <a:off x="4743924" y="5393727"/>
                <a:ext cx="49372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3924" y="5393727"/>
                <a:ext cx="493725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320485" y="2998687"/>
            <a:ext cx="6475728" cy="96356"/>
            <a:chOff x="1320485" y="2998687"/>
            <a:chExt cx="6475728" cy="96356"/>
          </a:xfrm>
        </p:grpSpPr>
        <p:sp>
          <p:nvSpPr>
            <p:cNvPr id="39947" name="Oval 19"/>
            <p:cNvSpPr>
              <a:spLocks noChangeAspect="1" noChangeArrowheads="1"/>
            </p:cNvSpPr>
            <p:nvPr/>
          </p:nvSpPr>
          <p:spPr bwMode="auto">
            <a:xfrm>
              <a:off x="77200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9950" name="Oval 22"/>
            <p:cNvSpPr>
              <a:spLocks noChangeAspect="1" noChangeArrowheads="1"/>
            </p:cNvSpPr>
            <p:nvPr/>
          </p:nvSpPr>
          <p:spPr bwMode="auto">
            <a:xfrm>
              <a:off x="22336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9953" name="Oval 25"/>
            <p:cNvSpPr>
              <a:spLocks noChangeAspect="1" noChangeArrowheads="1"/>
            </p:cNvSpPr>
            <p:nvPr/>
          </p:nvSpPr>
          <p:spPr bwMode="auto">
            <a:xfrm>
              <a:off x="31480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9975" name="Oval 10"/>
            <p:cNvSpPr>
              <a:spLocks noChangeAspect="1" noChangeArrowheads="1"/>
            </p:cNvSpPr>
            <p:nvPr/>
          </p:nvSpPr>
          <p:spPr bwMode="auto">
            <a:xfrm>
              <a:off x="49768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9977" name="Oval 13"/>
            <p:cNvSpPr>
              <a:spLocks noChangeAspect="1" noChangeArrowheads="1"/>
            </p:cNvSpPr>
            <p:nvPr/>
          </p:nvSpPr>
          <p:spPr bwMode="auto">
            <a:xfrm>
              <a:off x="58912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9955" name="Oval 28"/>
            <p:cNvSpPr>
              <a:spLocks noChangeAspect="1" noChangeArrowheads="1"/>
            </p:cNvSpPr>
            <p:nvPr/>
          </p:nvSpPr>
          <p:spPr bwMode="auto">
            <a:xfrm>
              <a:off x="406241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9957" name="Oval 45"/>
            <p:cNvSpPr>
              <a:spLocks noChangeAspect="1" noChangeArrowheads="1"/>
            </p:cNvSpPr>
            <p:nvPr/>
          </p:nvSpPr>
          <p:spPr bwMode="auto">
            <a:xfrm>
              <a:off x="68183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1" name="Oval 22"/>
            <p:cNvSpPr>
              <a:spLocks noChangeAspect="1" noChangeArrowheads="1"/>
            </p:cNvSpPr>
            <p:nvPr/>
          </p:nvSpPr>
          <p:spPr bwMode="auto">
            <a:xfrm>
              <a:off x="132048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5" name="Oval 22"/>
            <p:cNvSpPr>
              <a:spLocks noChangeAspect="1" noChangeArrowheads="1"/>
            </p:cNvSpPr>
            <p:nvPr/>
          </p:nvSpPr>
          <p:spPr bwMode="auto">
            <a:xfrm>
              <a:off x="25470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6" name="Oval 25"/>
            <p:cNvSpPr>
              <a:spLocks noChangeAspect="1" noChangeArrowheads="1"/>
            </p:cNvSpPr>
            <p:nvPr/>
          </p:nvSpPr>
          <p:spPr bwMode="auto">
            <a:xfrm>
              <a:off x="34614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7" name="Oval 10"/>
            <p:cNvSpPr>
              <a:spLocks noChangeAspect="1" noChangeArrowheads="1"/>
            </p:cNvSpPr>
            <p:nvPr/>
          </p:nvSpPr>
          <p:spPr bwMode="auto">
            <a:xfrm>
              <a:off x="52902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0" name="Oval 13"/>
            <p:cNvSpPr>
              <a:spLocks noChangeAspect="1" noChangeArrowheads="1"/>
            </p:cNvSpPr>
            <p:nvPr/>
          </p:nvSpPr>
          <p:spPr bwMode="auto">
            <a:xfrm>
              <a:off x="62046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6" name="Oval 28"/>
            <p:cNvSpPr>
              <a:spLocks noChangeAspect="1" noChangeArrowheads="1"/>
            </p:cNvSpPr>
            <p:nvPr/>
          </p:nvSpPr>
          <p:spPr bwMode="auto">
            <a:xfrm>
              <a:off x="437584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7" name="Oval 45"/>
            <p:cNvSpPr>
              <a:spLocks noChangeAspect="1" noChangeArrowheads="1"/>
            </p:cNvSpPr>
            <p:nvPr/>
          </p:nvSpPr>
          <p:spPr bwMode="auto">
            <a:xfrm>
              <a:off x="713174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8" name="Oval 22"/>
            <p:cNvSpPr>
              <a:spLocks noChangeAspect="1" noChangeArrowheads="1"/>
            </p:cNvSpPr>
            <p:nvPr/>
          </p:nvSpPr>
          <p:spPr bwMode="auto">
            <a:xfrm>
              <a:off x="163391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0" name="Oval 22"/>
            <p:cNvSpPr>
              <a:spLocks noChangeAspect="1" noChangeArrowheads="1"/>
            </p:cNvSpPr>
            <p:nvPr/>
          </p:nvSpPr>
          <p:spPr bwMode="auto">
            <a:xfrm>
              <a:off x="28540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1" name="Oval 25"/>
            <p:cNvSpPr>
              <a:spLocks noChangeAspect="1" noChangeArrowheads="1"/>
            </p:cNvSpPr>
            <p:nvPr/>
          </p:nvSpPr>
          <p:spPr bwMode="auto">
            <a:xfrm>
              <a:off x="37684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2" name="Oval 10"/>
            <p:cNvSpPr>
              <a:spLocks noChangeAspect="1" noChangeArrowheads="1"/>
            </p:cNvSpPr>
            <p:nvPr/>
          </p:nvSpPr>
          <p:spPr bwMode="auto">
            <a:xfrm>
              <a:off x="55972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3" name="Oval 13"/>
            <p:cNvSpPr>
              <a:spLocks noChangeAspect="1" noChangeArrowheads="1"/>
            </p:cNvSpPr>
            <p:nvPr/>
          </p:nvSpPr>
          <p:spPr bwMode="auto">
            <a:xfrm>
              <a:off x="65116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4" name="Oval 28"/>
            <p:cNvSpPr>
              <a:spLocks noChangeAspect="1" noChangeArrowheads="1"/>
            </p:cNvSpPr>
            <p:nvPr/>
          </p:nvSpPr>
          <p:spPr bwMode="auto">
            <a:xfrm>
              <a:off x="4682826" y="3006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5" name="Oval 45"/>
            <p:cNvSpPr>
              <a:spLocks noChangeAspect="1" noChangeArrowheads="1"/>
            </p:cNvSpPr>
            <p:nvPr/>
          </p:nvSpPr>
          <p:spPr bwMode="auto">
            <a:xfrm>
              <a:off x="7438726" y="30188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6" name="Oval 22"/>
            <p:cNvSpPr>
              <a:spLocks noChangeAspect="1" noChangeArrowheads="1"/>
            </p:cNvSpPr>
            <p:nvPr/>
          </p:nvSpPr>
          <p:spPr bwMode="auto">
            <a:xfrm>
              <a:off x="1940898" y="30006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54" name="Oval 44"/>
          <p:cNvSpPr>
            <a:spLocks noChangeAspect="1" noChangeArrowheads="1"/>
          </p:cNvSpPr>
          <p:nvPr/>
        </p:nvSpPr>
        <p:spPr bwMode="auto">
          <a:xfrm>
            <a:off x="5888038" y="4638831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grpSp>
        <p:nvGrpSpPr>
          <p:cNvPr id="90" name="Group 89"/>
          <p:cNvGrpSpPr/>
          <p:nvPr/>
        </p:nvGrpSpPr>
        <p:grpSpPr>
          <a:xfrm>
            <a:off x="1321093" y="6269633"/>
            <a:ext cx="6475728" cy="96356"/>
            <a:chOff x="1320485" y="2998687"/>
            <a:chExt cx="6475728" cy="96356"/>
          </a:xfrm>
        </p:grpSpPr>
        <p:sp>
          <p:nvSpPr>
            <p:cNvPr id="91" name="Oval 19"/>
            <p:cNvSpPr>
              <a:spLocks noChangeAspect="1" noChangeArrowheads="1"/>
            </p:cNvSpPr>
            <p:nvPr/>
          </p:nvSpPr>
          <p:spPr bwMode="auto">
            <a:xfrm>
              <a:off x="77200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2" name="Oval 22"/>
            <p:cNvSpPr>
              <a:spLocks noChangeAspect="1" noChangeArrowheads="1"/>
            </p:cNvSpPr>
            <p:nvPr/>
          </p:nvSpPr>
          <p:spPr bwMode="auto">
            <a:xfrm>
              <a:off x="22336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3" name="Oval 25"/>
            <p:cNvSpPr>
              <a:spLocks noChangeAspect="1" noChangeArrowheads="1"/>
            </p:cNvSpPr>
            <p:nvPr/>
          </p:nvSpPr>
          <p:spPr bwMode="auto">
            <a:xfrm>
              <a:off x="31480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4" name="Oval 10"/>
            <p:cNvSpPr>
              <a:spLocks noChangeAspect="1" noChangeArrowheads="1"/>
            </p:cNvSpPr>
            <p:nvPr/>
          </p:nvSpPr>
          <p:spPr bwMode="auto">
            <a:xfrm>
              <a:off x="49768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5" name="Oval 13"/>
            <p:cNvSpPr>
              <a:spLocks noChangeAspect="1" noChangeArrowheads="1"/>
            </p:cNvSpPr>
            <p:nvPr/>
          </p:nvSpPr>
          <p:spPr bwMode="auto">
            <a:xfrm>
              <a:off x="58912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6" name="Oval 28"/>
            <p:cNvSpPr>
              <a:spLocks noChangeAspect="1" noChangeArrowheads="1"/>
            </p:cNvSpPr>
            <p:nvPr/>
          </p:nvSpPr>
          <p:spPr bwMode="auto">
            <a:xfrm>
              <a:off x="406241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7" name="Oval 45"/>
            <p:cNvSpPr>
              <a:spLocks noChangeAspect="1" noChangeArrowheads="1"/>
            </p:cNvSpPr>
            <p:nvPr/>
          </p:nvSpPr>
          <p:spPr bwMode="auto">
            <a:xfrm>
              <a:off x="68183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8" name="Oval 22"/>
            <p:cNvSpPr>
              <a:spLocks noChangeAspect="1" noChangeArrowheads="1"/>
            </p:cNvSpPr>
            <p:nvPr/>
          </p:nvSpPr>
          <p:spPr bwMode="auto">
            <a:xfrm>
              <a:off x="132048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9" name="Oval 22"/>
            <p:cNvSpPr>
              <a:spLocks noChangeAspect="1" noChangeArrowheads="1"/>
            </p:cNvSpPr>
            <p:nvPr/>
          </p:nvSpPr>
          <p:spPr bwMode="auto">
            <a:xfrm>
              <a:off x="25470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0" name="Oval 25"/>
            <p:cNvSpPr>
              <a:spLocks noChangeAspect="1" noChangeArrowheads="1"/>
            </p:cNvSpPr>
            <p:nvPr/>
          </p:nvSpPr>
          <p:spPr bwMode="auto">
            <a:xfrm>
              <a:off x="34614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1" name="Oval 10"/>
            <p:cNvSpPr>
              <a:spLocks noChangeAspect="1" noChangeArrowheads="1"/>
            </p:cNvSpPr>
            <p:nvPr/>
          </p:nvSpPr>
          <p:spPr bwMode="auto">
            <a:xfrm>
              <a:off x="52902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2" name="Oval 13"/>
            <p:cNvSpPr>
              <a:spLocks noChangeAspect="1" noChangeArrowheads="1"/>
            </p:cNvSpPr>
            <p:nvPr/>
          </p:nvSpPr>
          <p:spPr bwMode="auto">
            <a:xfrm>
              <a:off x="62046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3" name="Oval 28"/>
            <p:cNvSpPr>
              <a:spLocks noChangeAspect="1" noChangeArrowheads="1"/>
            </p:cNvSpPr>
            <p:nvPr/>
          </p:nvSpPr>
          <p:spPr bwMode="auto">
            <a:xfrm>
              <a:off x="437584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4" name="Oval 45"/>
            <p:cNvSpPr>
              <a:spLocks noChangeAspect="1" noChangeArrowheads="1"/>
            </p:cNvSpPr>
            <p:nvPr/>
          </p:nvSpPr>
          <p:spPr bwMode="auto">
            <a:xfrm>
              <a:off x="713174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5" name="Oval 22"/>
            <p:cNvSpPr>
              <a:spLocks noChangeAspect="1" noChangeArrowheads="1"/>
            </p:cNvSpPr>
            <p:nvPr/>
          </p:nvSpPr>
          <p:spPr bwMode="auto">
            <a:xfrm>
              <a:off x="163391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6" name="Oval 22"/>
            <p:cNvSpPr>
              <a:spLocks noChangeAspect="1" noChangeArrowheads="1"/>
            </p:cNvSpPr>
            <p:nvPr/>
          </p:nvSpPr>
          <p:spPr bwMode="auto">
            <a:xfrm>
              <a:off x="28540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7" name="Oval 25"/>
            <p:cNvSpPr>
              <a:spLocks noChangeAspect="1" noChangeArrowheads="1"/>
            </p:cNvSpPr>
            <p:nvPr/>
          </p:nvSpPr>
          <p:spPr bwMode="auto">
            <a:xfrm>
              <a:off x="37684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8" name="Oval 10"/>
            <p:cNvSpPr>
              <a:spLocks noChangeAspect="1" noChangeArrowheads="1"/>
            </p:cNvSpPr>
            <p:nvPr/>
          </p:nvSpPr>
          <p:spPr bwMode="auto">
            <a:xfrm>
              <a:off x="55972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9" name="Oval 13"/>
            <p:cNvSpPr>
              <a:spLocks noChangeAspect="1" noChangeArrowheads="1"/>
            </p:cNvSpPr>
            <p:nvPr/>
          </p:nvSpPr>
          <p:spPr bwMode="auto">
            <a:xfrm>
              <a:off x="65116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0" name="Oval 28"/>
            <p:cNvSpPr>
              <a:spLocks noChangeAspect="1" noChangeArrowheads="1"/>
            </p:cNvSpPr>
            <p:nvPr/>
          </p:nvSpPr>
          <p:spPr bwMode="auto">
            <a:xfrm>
              <a:off x="4682826" y="3006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1" name="Oval 45"/>
            <p:cNvSpPr>
              <a:spLocks noChangeAspect="1" noChangeArrowheads="1"/>
            </p:cNvSpPr>
            <p:nvPr/>
          </p:nvSpPr>
          <p:spPr bwMode="auto">
            <a:xfrm>
              <a:off x="7438726" y="30188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2" name="Oval 22"/>
            <p:cNvSpPr>
              <a:spLocks noChangeAspect="1" noChangeArrowheads="1"/>
            </p:cNvSpPr>
            <p:nvPr/>
          </p:nvSpPr>
          <p:spPr bwMode="auto">
            <a:xfrm>
              <a:off x="1940898" y="30006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39967" name="Oval 16"/>
          <p:cNvSpPr>
            <a:spLocks noChangeAspect="1" noChangeArrowheads="1"/>
          </p:cNvSpPr>
          <p:nvPr/>
        </p:nvSpPr>
        <p:spPr bwMode="auto">
          <a:xfrm>
            <a:off x="4062413" y="627766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grpSp>
        <p:nvGrpSpPr>
          <p:cNvPr id="5" name="Group 4"/>
          <p:cNvGrpSpPr/>
          <p:nvPr/>
        </p:nvGrpSpPr>
        <p:grpSpPr>
          <a:xfrm>
            <a:off x="3764594" y="4626277"/>
            <a:ext cx="2517575" cy="1735165"/>
            <a:chOff x="3764594" y="4626277"/>
            <a:chExt cx="2517575" cy="1735165"/>
          </a:xfrm>
        </p:grpSpPr>
        <p:sp>
          <p:nvSpPr>
            <p:cNvPr id="53" name="Oval 44"/>
            <p:cNvSpPr>
              <a:spLocks noChangeAspect="1" noChangeArrowheads="1"/>
            </p:cNvSpPr>
            <p:nvPr/>
          </p:nvSpPr>
          <p:spPr bwMode="auto">
            <a:xfrm>
              <a:off x="4974217" y="4638940"/>
              <a:ext cx="76200" cy="762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2" name="Oval 44"/>
            <p:cNvSpPr>
              <a:spLocks noChangeAspect="1" noChangeArrowheads="1"/>
            </p:cNvSpPr>
            <p:nvPr/>
          </p:nvSpPr>
          <p:spPr bwMode="auto">
            <a:xfrm>
              <a:off x="4976904" y="6280947"/>
              <a:ext cx="76200" cy="762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3" name="Oval 44"/>
            <p:cNvSpPr>
              <a:spLocks noChangeAspect="1" noChangeArrowheads="1"/>
            </p:cNvSpPr>
            <p:nvPr/>
          </p:nvSpPr>
          <p:spPr bwMode="auto">
            <a:xfrm>
              <a:off x="5290514" y="6282671"/>
              <a:ext cx="76200" cy="762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4" name="Oval 44"/>
            <p:cNvSpPr>
              <a:spLocks noChangeAspect="1" noChangeArrowheads="1"/>
            </p:cNvSpPr>
            <p:nvPr/>
          </p:nvSpPr>
          <p:spPr bwMode="auto">
            <a:xfrm>
              <a:off x="5599093" y="6285242"/>
              <a:ext cx="76200" cy="762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5" name="Oval 44"/>
            <p:cNvSpPr>
              <a:spLocks noChangeAspect="1" noChangeArrowheads="1"/>
            </p:cNvSpPr>
            <p:nvPr/>
          </p:nvSpPr>
          <p:spPr bwMode="auto">
            <a:xfrm>
              <a:off x="5890048" y="6281302"/>
              <a:ext cx="76200" cy="762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6" name="Oval 44"/>
            <p:cNvSpPr>
              <a:spLocks noChangeAspect="1" noChangeArrowheads="1"/>
            </p:cNvSpPr>
            <p:nvPr/>
          </p:nvSpPr>
          <p:spPr bwMode="auto">
            <a:xfrm>
              <a:off x="6205969" y="6282286"/>
              <a:ext cx="76200" cy="762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7" name="Oval 44"/>
            <p:cNvSpPr>
              <a:spLocks noChangeAspect="1" noChangeArrowheads="1"/>
            </p:cNvSpPr>
            <p:nvPr/>
          </p:nvSpPr>
          <p:spPr bwMode="auto">
            <a:xfrm>
              <a:off x="4687056" y="6277089"/>
              <a:ext cx="76200" cy="762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8" name="Oval 44"/>
            <p:cNvSpPr>
              <a:spLocks noChangeAspect="1" noChangeArrowheads="1"/>
            </p:cNvSpPr>
            <p:nvPr/>
          </p:nvSpPr>
          <p:spPr bwMode="auto">
            <a:xfrm>
              <a:off x="4376451" y="6277933"/>
              <a:ext cx="76200" cy="762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9" name="Oval 44"/>
            <p:cNvSpPr>
              <a:spLocks noChangeAspect="1" noChangeArrowheads="1"/>
            </p:cNvSpPr>
            <p:nvPr/>
          </p:nvSpPr>
          <p:spPr bwMode="auto">
            <a:xfrm>
              <a:off x="5596042" y="4639271"/>
              <a:ext cx="76200" cy="762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0" name="Oval 44"/>
            <p:cNvSpPr>
              <a:spLocks noChangeAspect="1" noChangeArrowheads="1"/>
            </p:cNvSpPr>
            <p:nvPr/>
          </p:nvSpPr>
          <p:spPr bwMode="auto">
            <a:xfrm>
              <a:off x="6203186" y="4638913"/>
              <a:ext cx="76200" cy="762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1" name="Oval 44"/>
            <p:cNvSpPr>
              <a:spLocks noChangeAspect="1" noChangeArrowheads="1"/>
            </p:cNvSpPr>
            <p:nvPr/>
          </p:nvSpPr>
          <p:spPr bwMode="auto">
            <a:xfrm>
              <a:off x="4681930" y="4630419"/>
              <a:ext cx="76200" cy="762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2" name="Oval 44"/>
            <p:cNvSpPr>
              <a:spLocks noChangeAspect="1" noChangeArrowheads="1"/>
            </p:cNvSpPr>
            <p:nvPr/>
          </p:nvSpPr>
          <p:spPr bwMode="auto">
            <a:xfrm>
              <a:off x="3764594" y="4626277"/>
              <a:ext cx="76200" cy="762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3" name="Oval 44"/>
            <p:cNvSpPr>
              <a:spLocks noChangeAspect="1" noChangeArrowheads="1"/>
            </p:cNvSpPr>
            <p:nvPr/>
          </p:nvSpPr>
          <p:spPr bwMode="auto">
            <a:xfrm>
              <a:off x="4059278" y="4631322"/>
              <a:ext cx="76200" cy="762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4" name="Oval 44"/>
            <p:cNvSpPr>
              <a:spLocks noChangeAspect="1" noChangeArrowheads="1"/>
            </p:cNvSpPr>
            <p:nvPr/>
          </p:nvSpPr>
          <p:spPr bwMode="auto">
            <a:xfrm>
              <a:off x="4372482" y="4631322"/>
              <a:ext cx="76200" cy="762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5" name="Oval 44"/>
            <p:cNvSpPr>
              <a:spLocks noChangeAspect="1" noChangeArrowheads="1"/>
            </p:cNvSpPr>
            <p:nvPr/>
          </p:nvSpPr>
          <p:spPr bwMode="auto">
            <a:xfrm>
              <a:off x="3771289" y="6269996"/>
              <a:ext cx="76200" cy="762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6" name="Oval 44"/>
            <p:cNvSpPr>
              <a:spLocks noChangeAspect="1" noChangeArrowheads="1"/>
            </p:cNvSpPr>
            <p:nvPr/>
          </p:nvSpPr>
          <p:spPr bwMode="auto">
            <a:xfrm>
              <a:off x="5287800" y="4639768"/>
              <a:ext cx="76200" cy="762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312835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82" grpId="0" animBg="1"/>
      <p:bldP spid="39980" grpId="0" animBg="1"/>
      <p:bldP spid="55" grpId="0"/>
      <p:bldP spid="39983" grpId="0"/>
      <p:bldP spid="54" grpId="0" animBg="1"/>
      <p:bldP spid="3996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 txBox="1">
            <a:spLocks noChangeArrowheads="1"/>
          </p:cNvSpPr>
          <p:nvPr/>
        </p:nvSpPr>
        <p:spPr>
          <a:xfrm>
            <a:off x="968890" y="1221011"/>
            <a:ext cx="7953593" cy="1175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Question: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What’s wrong with previous approach?</a:t>
            </a:r>
          </a:p>
          <a:p>
            <a:pPr>
              <a:buFontTx/>
              <a:buNone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                   (successive doubling for exact CVP)</a:t>
            </a: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0" y="208835"/>
            <a:ext cx="9144000" cy="7075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Approximate CVP</a:t>
            </a:r>
          </a:p>
        </p:txBody>
      </p:sp>
      <p:sp>
        <p:nvSpPr>
          <p:cNvPr id="44" name="AutoShape 33"/>
          <p:cNvSpPr>
            <a:spLocks noChangeAspect="1" noChangeArrowheads="1"/>
          </p:cNvSpPr>
          <p:nvPr/>
        </p:nvSpPr>
        <p:spPr bwMode="auto">
          <a:xfrm rot="21414006">
            <a:off x="2612593" y="4573198"/>
            <a:ext cx="4786560" cy="1846816"/>
          </a:xfrm>
          <a:prstGeom prst="hexagon">
            <a:avLst>
              <a:gd name="adj" fmla="val 64838"/>
              <a:gd name="vf" fmla="val 11547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utoShape 2"/>
          <p:cNvSpPr>
            <a:spLocks noChangeAspect="1" noChangeArrowheads="1"/>
          </p:cNvSpPr>
          <p:nvPr/>
        </p:nvSpPr>
        <p:spPr bwMode="auto">
          <a:xfrm rot="21414006">
            <a:off x="3236647" y="4814014"/>
            <a:ext cx="3537528" cy="1364556"/>
          </a:xfrm>
          <a:prstGeom prst="hexagon">
            <a:avLst>
              <a:gd name="adj" fmla="val 64811"/>
              <a:gd name="vf" fmla="val 115470"/>
            </a:avLst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1317124" y="4624190"/>
            <a:ext cx="6475728" cy="96356"/>
            <a:chOff x="1320485" y="2998687"/>
            <a:chExt cx="6475728" cy="96356"/>
          </a:xfrm>
        </p:grpSpPr>
        <p:sp>
          <p:nvSpPr>
            <p:cNvPr id="47" name="Oval 19"/>
            <p:cNvSpPr>
              <a:spLocks noChangeAspect="1" noChangeArrowheads="1"/>
            </p:cNvSpPr>
            <p:nvPr/>
          </p:nvSpPr>
          <p:spPr bwMode="auto">
            <a:xfrm>
              <a:off x="77200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9" name="Oval 22"/>
            <p:cNvSpPr>
              <a:spLocks noChangeAspect="1" noChangeArrowheads="1"/>
            </p:cNvSpPr>
            <p:nvPr/>
          </p:nvSpPr>
          <p:spPr bwMode="auto">
            <a:xfrm>
              <a:off x="22336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0" name="Oval 25"/>
            <p:cNvSpPr>
              <a:spLocks noChangeAspect="1" noChangeArrowheads="1"/>
            </p:cNvSpPr>
            <p:nvPr/>
          </p:nvSpPr>
          <p:spPr bwMode="auto">
            <a:xfrm>
              <a:off x="31480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6" name="Oval 10"/>
            <p:cNvSpPr>
              <a:spLocks noChangeAspect="1" noChangeArrowheads="1"/>
            </p:cNvSpPr>
            <p:nvPr/>
          </p:nvSpPr>
          <p:spPr bwMode="auto">
            <a:xfrm>
              <a:off x="49768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7" name="Oval 13"/>
            <p:cNvSpPr>
              <a:spLocks noChangeAspect="1" noChangeArrowheads="1"/>
            </p:cNvSpPr>
            <p:nvPr/>
          </p:nvSpPr>
          <p:spPr bwMode="auto">
            <a:xfrm>
              <a:off x="58912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8" name="Oval 28"/>
            <p:cNvSpPr>
              <a:spLocks noChangeAspect="1" noChangeArrowheads="1"/>
            </p:cNvSpPr>
            <p:nvPr/>
          </p:nvSpPr>
          <p:spPr bwMode="auto">
            <a:xfrm>
              <a:off x="406241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9" name="Oval 45"/>
            <p:cNvSpPr>
              <a:spLocks noChangeAspect="1" noChangeArrowheads="1"/>
            </p:cNvSpPr>
            <p:nvPr/>
          </p:nvSpPr>
          <p:spPr bwMode="auto">
            <a:xfrm>
              <a:off x="68183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0" name="Oval 22"/>
            <p:cNvSpPr>
              <a:spLocks noChangeAspect="1" noChangeArrowheads="1"/>
            </p:cNvSpPr>
            <p:nvPr/>
          </p:nvSpPr>
          <p:spPr bwMode="auto">
            <a:xfrm>
              <a:off x="132048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1" name="Oval 22"/>
            <p:cNvSpPr>
              <a:spLocks noChangeAspect="1" noChangeArrowheads="1"/>
            </p:cNvSpPr>
            <p:nvPr/>
          </p:nvSpPr>
          <p:spPr bwMode="auto">
            <a:xfrm>
              <a:off x="25470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2" name="Oval 25"/>
            <p:cNvSpPr>
              <a:spLocks noChangeAspect="1" noChangeArrowheads="1"/>
            </p:cNvSpPr>
            <p:nvPr/>
          </p:nvSpPr>
          <p:spPr bwMode="auto">
            <a:xfrm>
              <a:off x="34614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3" name="Oval 10"/>
            <p:cNvSpPr>
              <a:spLocks noChangeAspect="1" noChangeArrowheads="1"/>
            </p:cNvSpPr>
            <p:nvPr/>
          </p:nvSpPr>
          <p:spPr bwMode="auto">
            <a:xfrm>
              <a:off x="52902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4" name="Oval 13"/>
            <p:cNvSpPr>
              <a:spLocks noChangeAspect="1" noChangeArrowheads="1"/>
            </p:cNvSpPr>
            <p:nvPr/>
          </p:nvSpPr>
          <p:spPr bwMode="auto">
            <a:xfrm>
              <a:off x="62046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5" name="Oval 28"/>
            <p:cNvSpPr>
              <a:spLocks noChangeAspect="1" noChangeArrowheads="1"/>
            </p:cNvSpPr>
            <p:nvPr/>
          </p:nvSpPr>
          <p:spPr bwMode="auto">
            <a:xfrm>
              <a:off x="437584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6" name="Oval 45"/>
            <p:cNvSpPr>
              <a:spLocks noChangeAspect="1" noChangeArrowheads="1"/>
            </p:cNvSpPr>
            <p:nvPr/>
          </p:nvSpPr>
          <p:spPr bwMode="auto">
            <a:xfrm>
              <a:off x="713174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7" name="Oval 22"/>
            <p:cNvSpPr>
              <a:spLocks noChangeAspect="1" noChangeArrowheads="1"/>
            </p:cNvSpPr>
            <p:nvPr/>
          </p:nvSpPr>
          <p:spPr bwMode="auto">
            <a:xfrm>
              <a:off x="163391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8" name="Oval 22"/>
            <p:cNvSpPr>
              <a:spLocks noChangeAspect="1" noChangeArrowheads="1"/>
            </p:cNvSpPr>
            <p:nvPr/>
          </p:nvSpPr>
          <p:spPr bwMode="auto">
            <a:xfrm>
              <a:off x="28540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9" name="Oval 25"/>
            <p:cNvSpPr>
              <a:spLocks noChangeAspect="1" noChangeArrowheads="1"/>
            </p:cNvSpPr>
            <p:nvPr/>
          </p:nvSpPr>
          <p:spPr bwMode="auto">
            <a:xfrm>
              <a:off x="37684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0" name="Oval 10"/>
            <p:cNvSpPr>
              <a:spLocks noChangeAspect="1" noChangeArrowheads="1"/>
            </p:cNvSpPr>
            <p:nvPr/>
          </p:nvSpPr>
          <p:spPr bwMode="auto">
            <a:xfrm>
              <a:off x="55972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1" name="Oval 13"/>
            <p:cNvSpPr>
              <a:spLocks noChangeAspect="1" noChangeArrowheads="1"/>
            </p:cNvSpPr>
            <p:nvPr/>
          </p:nvSpPr>
          <p:spPr bwMode="auto">
            <a:xfrm>
              <a:off x="65116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2" name="Oval 28"/>
            <p:cNvSpPr>
              <a:spLocks noChangeAspect="1" noChangeArrowheads="1"/>
            </p:cNvSpPr>
            <p:nvPr/>
          </p:nvSpPr>
          <p:spPr bwMode="auto">
            <a:xfrm>
              <a:off x="4682826" y="3006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3" name="Oval 45"/>
            <p:cNvSpPr>
              <a:spLocks noChangeAspect="1" noChangeArrowheads="1"/>
            </p:cNvSpPr>
            <p:nvPr/>
          </p:nvSpPr>
          <p:spPr bwMode="auto">
            <a:xfrm>
              <a:off x="7438726" y="30188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4" name="Oval 22"/>
            <p:cNvSpPr>
              <a:spLocks noChangeAspect="1" noChangeArrowheads="1"/>
            </p:cNvSpPr>
            <p:nvPr/>
          </p:nvSpPr>
          <p:spPr bwMode="auto">
            <a:xfrm>
              <a:off x="1940898" y="30006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75" name="AutoShape 52"/>
          <p:cNvSpPr>
            <a:spLocks noChangeAspect="1" noChangeArrowheads="1"/>
          </p:cNvSpPr>
          <p:nvPr/>
        </p:nvSpPr>
        <p:spPr bwMode="auto">
          <a:xfrm rot="21414006">
            <a:off x="4025222" y="5118851"/>
            <a:ext cx="1960380" cy="754880"/>
          </a:xfrm>
          <a:prstGeom prst="hexagon">
            <a:avLst>
              <a:gd name="adj" fmla="val 64923"/>
              <a:gd name="vf" fmla="val 115470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 Box 53"/>
              <p:cNvSpPr txBox="1">
                <a:spLocks noChangeArrowheads="1"/>
              </p:cNvSpPr>
              <p:nvPr/>
            </p:nvSpPr>
            <p:spPr bwMode="auto">
              <a:xfrm>
                <a:off x="5125570" y="5099615"/>
                <a:ext cx="524181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76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5570" y="5099615"/>
                <a:ext cx="524181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Oval 14"/>
          <p:cNvSpPr>
            <a:spLocks noChangeAspect="1" noChangeArrowheads="1"/>
          </p:cNvSpPr>
          <p:nvPr/>
        </p:nvSpPr>
        <p:spPr bwMode="auto">
          <a:xfrm>
            <a:off x="4975011" y="5458191"/>
            <a:ext cx="76200" cy="762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19050">
            <a:solidFill>
              <a:srgbClr val="00206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Box 32"/>
              <p:cNvSpPr txBox="1">
                <a:spLocks noChangeArrowheads="1"/>
              </p:cNvSpPr>
              <p:nvPr/>
            </p:nvSpPr>
            <p:spPr bwMode="auto">
              <a:xfrm>
                <a:off x="5277483" y="4683727"/>
                <a:ext cx="76142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2</m:t>
                      </m:r>
                      <m:r>
                        <a:rPr lang="en-US" sz="28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8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77483" y="4683727"/>
                <a:ext cx="76142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 Box 32"/>
              <p:cNvSpPr txBox="1">
                <a:spLocks noChangeArrowheads="1"/>
              </p:cNvSpPr>
              <p:nvPr/>
            </p:nvSpPr>
            <p:spPr bwMode="auto">
              <a:xfrm>
                <a:off x="5562784" y="4107199"/>
                <a:ext cx="751808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8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9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2784" y="4107199"/>
                <a:ext cx="75180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 Box 53"/>
              <p:cNvSpPr txBox="1">
                <a:spLocks noChangeArrowheads="1"/>
              </p:cNvSpPr>
              <p:nvPr/>
            </p:nvSpPr>
            <p:spPr bwMode="auto">
              <a:xfrm>
                <a:off x="7160642" y="5575336"/>
                <a:ext cx="46134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80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0642" y="5575336"/>
                <a:ext cx="46134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Box 4"/>
              <p:cNvSpPr txBox="1">
                <a:spLocks noChangeArrowheads="1"/>
              </p:cNvSpPr>
              <p:nvPr/>
            </p:nvSpPr>
            <p:spPr bwMode="auto">
              <a:xfrm>
                <a:off x="4743924" y="5393727"/>
                <a:ext cx="49372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3924" y="5393727"/>
                <a:ext cx="493725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/>
          <p:cNvGrpSpPr/>
          <p:nvPr/>
        </p:nvGrpSpPr>
        <p:grpSpPr>
          <a:xfrm>
            <a:off x="1320485" y="2998687"/>
            <a:ext cx="6475728" cy="96356"/>
            <a:chOff x="1320485" y="2998687"/>
            <a:chExt cx="6475728" cy="96356"/>
          </a:xfrm>
        </p:grpSpPr>
        <p:sp>
          <p:nvSpPr>
            <p:cNvPr id="83" name="Oval 19"/>
            <p:cNvSpPr>
              <a:spLocks noChangeAspect="1" noChangeArrowheads="1"/>
            </p:cNvSpPr>
            <p:nvPr/>
          </p:nvSpPr>
          <p:spPr bwMode="auto">
            <a:xfrm>
              <a:off x="77200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4" name="Oval 22"/>
            <p:cNvSpPr>
              <a:spLocks noChangeAspect="1" noChangeArrowheads="1"/>
            </p:cNvSpPr>
            <p:nvPr/>
          </p:nvSpPr>
          <p:spPr bwMode="auto">
            <a:xfrm>
              <a:off x="22336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5" name="Oval 25"/>
            <p:cNvSpPr>
              <a:spLocks noChangeAspect="1" noChangeArrowheads="1"/>
            </p:cNvSpPr>
            <p:nvPr/>
          </p:nvSpPr>
          <p:spPr bwMode="auto">
            <a:xfrm>
              <a:off x="31480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6" name="Oval 10"/>
            <p:cNvSpPr>
              <a:spLocks noChangeAspect="1" noChangeArrowheads="1"/>
            </p:cNvSpPr>
            <p:nvPr/>
          </p:nvSpPr>
          <p:spPr bwMode="auto">
            <a:xfrm>
              <a:off x="49768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7" name="Oval 13"/>
            <p:cNvSpPr>
              <a:spLocks noChangeAspect="1" noChangeArrowheads="1"/>
            </p:cNvSpPr>
            <p:nvPr/>
          </p:nvSpPr>
          <p:spPr bwMode="auto">
            <a:xfrm>
              <a:off x="58912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8" name="Oval 28"/>
            <p:cNvSpPr>
              <a:spLocks noChangeAspect="1" noChangeArrowheads="1"/>
            </p:cNvSpPr>
            <p:nvPr/>
          </p:nvSpPr>
          <p:spPr bwMode="auto">
            <a:xfrm>
              <a:off x="406241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9" name="Oval 45"/>
            <p:cNvSpPr>
              <a:spLocks noChangeAspect="1" noChangeArrowheads="1"/>
            </p:cNvSpPr>
            <p:nvPr/>
          </p:nvSpPr>
          <p:spPr bwMode="auto">
            <a:xfrm>
              <a:off x="68183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0" name="Oval 22"/>
            <p:cNvSpPr>
              <a:spLocks noChangeAspect="1" noChangeArrowheads="1"/>
            </p:cNvSpPr>
            <p:nvPr/>
          </p:nvSpPr>
          <p:spPr bwMode="auto">
            <a:xfrm>
              <a:off x="132048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1" name="Oval 22"/>
            <p:cNvSpPr>
              <a:spLocks noChangeAspect="1" noChangeArrowheads="1"/>
            </p:cNvSpPr>
            <p:nvPr/>
          </p:nvSpPr>
          <p:spPr bwMode="auto">
            <a:xfrm>
              <a:off x="25470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2" name="Oval 25"/>
            <p:cNvSpPr>
              <a:spLocks noChangeAspect="1" noChangeArrowheads="1"/>
            </p:cNvSpPr>
            <p:nvPr/>
          </p:nvSpPr>
          <p:spPr bwMode="auto">
            <a:xfrm>
              <a:off x="34614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3" name="Oval 10"/>
            <p:cNvSpPr>
              <a:spLocks noChangeAspect="1" noChangeArrowheads="1"/>
            </p:cNvSpPr>
            <p:nvPr/>
          </p:nvSpPr>
          <p:spPr bwMode="auto">
            <a:xfrm>
              <a:off x="52902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4" name="Oval 13"/>
            <p:cNvSpPr>
              <a:spLocks noChangeAspect="1" noChangeArrowheads="1"/>
            </p:cNvSpPr>
            <p:nvPr/>
          </p:nvSpPr>
          <p:spPr bwMode="auto">
            <a:xfrm>
              <a:off x="62046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5" name="Oval 28"/>
            <p:cNvSpPr>
              <a:spLocks noChangeAspect="1" noChangeArrowheads="1"/>
            </p:cNvSpPr>
            <p:nvPr/>
          </p:nvSpPr>
          <p:spPr bwMode="auto">
            <a:xfrm>
              <a:off x="437584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6" name="Oval 45"/>
            <p:cNvSpPr>
              <a:spLocks noChangeAspect="1" noChangeArrowheads="1"/>
            </p:cNvSpPr>
            <p:nvPr/>
          </p:nvSpPr>
          <p:spPr bwMode="auto">
            <a:xfrm>
              <a:off x="713174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7" name="Oval 22"/>
            <p:cNvSpPr>
              <a:spLocks noChangeAspect="1" noChangeArrowheads="1"/>
            </p:cNvSpPr>
            <p:nvPr/>
          </p:nvSpPr>
          <p:spPr bwMode="auto">
            <a:xfrm>
              <a:off x="163391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8" name="Oval 22"/>
            <p:cNvSpPr>
              <a:spLocks noChangeAspect="1" noChangeArrowheads="1"/>
            </p:cNvSpPr>
            <p:nvPr/>
          </p:nvSpPr>
          <p:spPr bwMode="auto">
            <a:xfrm>
              <a:off x="28540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9" name="Oval 25"/>
            <p:cNvSpPr>
              <a:spLocks noChangeAspect="1" noChangeArrowheads="1"/>
            </p:cNvSpPr>
            <p:nvPr/>
          </p:nvSpPr>
          <p:spPr bwMode="auto">
            <a:xfrm>
              <a:off x="37684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0" name="Oval 10"/>
            <p:cNvSpPr>
              <a:spLocks noChangeAspect="1" noChangeArrowheads="1"/>
            </p:cNvSpPr>
            <p:nvPr/>
          </p:nvSpPr>
          <p:spPr bwMode="auto">
            <a:xfrm>
              <a:off x="55972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1" name="Oval 13"/>
            <p:cNvSpPr>
              <a:spLocks noChangeAspect="1" noChangeArrowheads="1"/>
            </p:cNvSpPr>
            <p:nvPr/>
          </p:nvSpPr>
          <p:spPr bwMode="auto">
            <a:xfrm>
              <a:off x="65116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2" name="Oval 28"/>
            <p:cNvSpPr>
              <a:spLocks noChangeAspect="1" noChangeArrowheads="1"/>
            </p:cNvSpPr>
            <p:nvPr/>
          </p:nvSpPr>
          <p:spPr bwMode="auto">
            <a:xfrm>
              <a:off x="4682826" y="3006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3" name="Oval 45"/>
            <p:cNvSpPr>
              <a:spLocks noChangeAspect="1" noChangeArrowheads="1"/>
            </p:cNvSpPr>
            <p:nvPr/>
          </p:nvSpPr>
          <p:spPr bwMode="auto">
            <a:xfrm>
              <a:off x="7438726" y="30188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4" name="Oval 22"/>
            <p:cNvSpPr>
              <a:spLocks noChangeAspect="1" noChangeArrowheads="1"/>
            </p:cNvSpPr>
            <p:nvPr/>
          </p:nvSpPr>
          <p:spPr bwMode="auto">
            <a:xfrm>
              <a:off x="1940898" y="30006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105" name="Oval 44"/>
          <p:cNvSpPr>
            <a:spLocks noChangeAspect="1" noChangeArrowheads="1"/>
          </p:cNvSpPr>
          <p:nvPr/>
        </p:nvSpPr>
        <p:spPr bwMode="auto">
          <a:xfrm>
            <a:off x="5888038" y="4638831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grpSp>
        <p:nvGrpSpPr>
          <p:cNvPr id="106" name="Group 105"/>
          <p:cNvGrpSpPr/>
          <p:nvPr/>
        </p:nvGrpSpPr>
        <p:grpSpPr>
          <a:xfrm>
            <a:off x="1321093" y="6269633"/>
            <a:ext cx="6475728" cy="96356"/>
            <a:chOff x="1320485" y="2998687"/>
            <a:chExt cx="6475728" cy="96356"/>
          </a:xfrm>
        </p:grpSpPr>
        <p:sp>
          <p:nvSpPr>
            <p:cNvPr id="107" name="Oval 19"/>
            <p:cNvSpPr>
              <a:spLocks noChangeAspect="1" noChangeArrowheads="1"/>
            </p:cNvSpPr>
            <p:nvPr/>
          </p:nvSpPr>
          <p:spPr bwMode="auto">
            <a:xfrm>
              <a:off x="77200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8" name="Oval 22"/>
            <p:cNvSpPr>
              <a:spLocks noChangeAspect="1" noChangeArrowheads="1"/>
            </p:cNvSpPr>
            <p:nvPr/>
          </p:nvSpPr>
          <p:spPr bwMode="auto">
            <a:xfrm>
              <a:off x="22336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9" name="Oval 25"/>
            <p:cNvSpPr>
              <a:spLocks noChangeAspect="1" noChangeArrowheads="1"/>
            </p:cNvSpPr>
            <p:nvPr/>
          </p:nvSpPr>
          <p:spPr bwMode="auto">
            <a:xfrm>
              <a:off x="31480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0" name="Oval 10"/>
            <p:cNvSpPr>
              <a:spLocks noChangeAspect="1" noChangeArrowheads="1"/>
            </p:cNvSpPr>
            <p:nvPr/>
          </p:nvSpPr>
          <p:spPr bwMode="auto">
            <a:xfrm>
              <a:off x="49768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1" name="Oval 13"/>
            <p:cNvSpPr>
              <a:spLocks noChangeAspect="1" noChangeArrowheads="1"/>
            </p:cNvSpPr>
            <p:nvPr/>
          </p:nvSpPr>
          <p:spPr bwMode="auto">
            <a:xfrm>
              <a:off x="58912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2" name="Oval 28"/>
            <p:cNvSpPr>
              <a:spLocks noChangeAspect="1" noChangeArrowheads="1"/>
            </p:cNvSpPr>
            <p:nvPr/>
          </p:nvSpPr>
          <p:spPr bwMode="auto">
            <a:xfrm>
              <a:off x="406241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3" name="Oval 45"/>
            <p:cNvSpPr>
              <a:spLocks noChangeAspect="1" noChangeArrowheads="1"/>
            </p:cNvSpPr>
            <p:nvPr/>
          </p:nvSpPr>
          <p:spPr bwMode="auto">
            <a:xfrm>
              <a:off x="68183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4" name="Oval 22"/>
            <p:cNvSpPr>
              <a:spLocks noChangeAspect="1" noChangeArrowheads="1"/>
            </p:cNvSpPr>
            <p:nvPr/>
          </p:nvSpPr>
          <p:spPr bwMode="auto">
            <a:xfrm>
              <a:off x="132048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5" name="Oval 22"/>
            <p:cNvSpPr>
              <a:spLocks noChangeAspect="1" noChangeArrowheads="1"/>
            </p:cNvSpPr>
            <p:nvPr/>
          </p:nvSpPr>
          <p:spPr bwMode="auto">
            <a:xfrm>
              <a:off x="25470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6" name="Oval 25"/>
            <p:cNvSpPr>
              <a:spLocks noChangeAspect="1" noChangeArrowheads="1"/>
            </p:cNvSpPr>
            <p:nvPr/>
          </p:nvSpPr>
          <p:spPr bwMode="auto">
            <a:xfrm>
              <a:off x="34614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7" name="Oval 10"/>
            <p:cNvSpPr>
              <a:spLocks noChangeAspect="1" noChangeArrowheads="1"/>
            </p:cNvSpPr>
            <p:nvPr/>
          </p:nvSpPr>
          <p:spPr bwMode="auto">
            <a:xfrm>
              <a:off x="52902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8" name="Oval 13"/>
            <p:cNvSpPr>
              <a:spLocks noChangeAspect="1" noChangeArrowheads="1"/>
            </p:cNvSpPr>
            <p:nvPr/>
          </p:nvSpPr>
          <p:spPr bwMode="auto">
            <a:xfrm>
              <a:off x="62046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9" name="Oval 28"/>
            <p:cNvSpPr>
              <a:spLocks noChangeAspect="1" noChangeArrowheads="1"/>
            </p:cNvSpPr>
            <p:nvPr/>
          </p:nvSpPr>
          <p:spPr bwMode="auto">
            <a:xfrm>
              <a:off x="437584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0" name="Oval 45"/>
            <p:cNvSpPr>
              <a:spLocks noChangeAspect="1" noChangeArrowheads="1"/>
            </p:cNvSpPr>
            <p:nvPr/>
          </p:nvSpPr>
          <p:spPr bwMode="auto">
            <a:xfrm>
              <a:off x="713174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1" name="Oval 22"/>
            <p:cNvSpPr>
              <a:spLocks noChangeAspect="1" noChangeArrowheads="1"/>
            </p:cNvSpPr>
            <p:nvPr/>
          </p:nvSpPr>
          <p:spPr bwMode="auto">
            <a:xfrm>
              <a:off x="163391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2" name="Oval 22"/>
            <p:cNvSpPr>
              <a:spLocks noChangeAspect="1" noChangeArrowheads="1"/>
            </p:cNvSpPr>
            <p:nvPr/>
          </p:nvSpPr>
          <p:spPr bwMode="auto">
            <a:xfrm>
              <a:off x="28540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3" name="Oval 25"/>
            <p:cNvSpPr>
              <a:spLocks noChangeAspect="1" noChangeArrowheads="1"/>
            </p:cNvSpPr>
            <p:nvPr/>
          </p:nvSpPr>
          <p:spPr bwMode="auto">
            <a:xfrm>
              <a:off x="37684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4" name="Oval 10"/>
            <p:cNvSpPr>
              <a:spLocks noChangeAspect="1" noChangeArrowheads="1"/>
            </p:cNvSpPr>
            <p:nvPr/>
          </p:nvSpPr>
          <p:spPr bwMode="auto">
            <a:xfrm>
              <a:off x="55972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5" name="Oval 13"/>
            <p:cNvSpPr>
              <a:spLocks noChangeAspect="1" noChangeArrowheads="1"/>
            </p:cNvSpPr>
            <p:nvPr/>
          </p:nvSpPr>
          <p:spPr bwMode="auto">
            <a:xfrm>
              <a:off x="65116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6" name="Oval 28"/>
            <p:cNvSpPr>
              <a:spLocks noChangeAspect="1" noChangeArrowheads="1"/>
            </p:cNvSpPr>
            <p:nvPr/>
          </p:nvSpPr>
          <p:spPr bwMode="auto">
            <a:xfrm>
              <a:off x="4682826" y="3006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7" name="Oval 45"/>
            <p:cNvSpPr>
              <a:spLocks noChangeAspect="1" noChangeArrowheads="1"/>
            </p:cNvSpPr>
            <p:nvPr/>
          </p:nvSpPr>
          <p:spPr bwMode="auto">
            <a:xfrm>
              <a:off x="7438726" y="30188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8" name="Oval 22"/>
            <p:cNvSpPr>
              <a:spLocks noChangeAspect="1" noChangeArrowheads="1"/>
            </p:cNvSpPr>
            <p:nvPr/>
          </p:nvSpPr>
          <p:spPr bwMode="auto">
            <a:xfrm>
              <a:off x="1940898" y="30006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129" name="Oval 16"/>
          <p:cNvSpPr>
            <a:spLocks noChangeAspect="1" noChangeArrowheads="1"/>
          </p:cNvSpPr>
          <p:nvPr/>
        </p:nvSpPr>
        <p:spPr bwMode="auto">
          <a:xfrm>
            <a:off x="4062413" y="627766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grpSp>
        <p:nvGrpSpPr>
          <p:cNvPr id="130" name="Group 129"/>
          <p:cNvGrpSpPr/>
          <p:nvPr/>
        </p:nvGrpSpPr>
        <p:grpSpPr>
          <a:xfrm>
            <a:off x="3764594" y="4626277"/>
            <a:ext cx="2517575" cy="1735165"/>
            <a:chOff x="3764594" y="4626277"/>
            <a:chExt cx="2517575" cy="1735165"/>
          </a:xfrm>
        </p:grpSpPr>
        <p:sp>
          <p:nvSpPr>
            <p:cNvPr id="131" name="Oval 44"/>
            <p:cNvSpPr>
              <a:spLocks noChangeAspect="1" noChangeArrowheads="1"/>
            </p:cNvSpPr>
            <p:nvPr/>
          </p:nvSpPr>
          <p:spPr bwMode="auto">
            <a:xfrm>
              <a:off x="4974217" y="4638940"/>
              <a:ext cx="76200" cy="762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2" name="Oval 44"/>
            <p:cNvSpPr>
              <a:spLocks noChangeAspect="1" noChangeArrowheads="1"/>
            </p:cNvSpPr>
            <p:nvPr/>
          </p:nvSpPr>
          <p:spPr bwMode="auto">
            <a:xfrm>
              <a:off x="4976904" y="6280947"/>
              <a:ext cx="76200" cy="762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3" name="Oval 44"/>
            <p:cNvSpPr>
              <a:spLocks noChangeAspect="1" noChangeArrowheads="1"/>
            </p:cNvSpPr>
            <p:nvPr/>
          </p:nvSpPr>
          <p:spPr bwMode="auto">
            <a:xfrm>
              <a:off x="5290514" y="6282671"/>
              <a:ext cx="76200" cy="762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4" name="Oval 44"/>
            <p:cNvSpPr>
              <a:spLocks noChangeAspect="1" noChangeArrowheads="1"/>
            </p:cNvSpPr>
            <p:nvPr/>
          </p:nvSpPr>
          <p:spPr bwMode="auto">
            <a:xfrm>
              <a:off x="5599093" y="6285242"/>
              <a:ext cx="76200" cy="762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5" name="Oval 44"/>
            <p:cNvSpPr>
              <a:spLocks noChangeAspect="1" noChangeArrowheads="1"/>
            </p:cNvSpPr>
            <p:nvPr/>
          </p:nvSpPr>
          <p:spPr bwMode="auto">
            <a:xfrm>
              <a:off x="5890048" y="6281302"/>
              <a:ext cx="76200" cy="762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6" name="Oval 44"/>
            <p:cNvSpPr>
              <a:spLocks noChangeAspect="1" noChangeArrowheads="1"/>
            </p:cNvSpPr>
            <p:nvPr/>
          </p:nvSpPr>
          <p:spPr bwMode="auto">
            <a:xfrm>
              <a:off x="6205969" y="6282286"/>
              <a:ext cx="76200" cy="762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7" name="Oval 44"/>
            <p:cNvSpPr>
              <a:spLocks noChangeAspect="1" noChangeArrowheads="1"/>
            </p:cNvSpPr>
            <p:nvPr/>
          </p:nvSpPr>
          <p:spPr bwMode="auto">
            <a:xfrm>
              <a:off x="4687056" y="6277089"/>
              <a:ext cx="76200" cy="762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8" name="Oval 44"/>
            <p:cNvSpPr>
              <a:spLocks noChangeAspect="1" noChangeArrowheads="1"/>
            </p:cNvSpPr>
            <p:nvPr/>
          </p:nvSpPr>
          <p:spPr bwMode="auto">
            <a:xfrm>
              <a:off x="4376451" y="6277933"/>
              <a:ext cx="76200" cy="762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9" name="Oval 44"/>
            <p:cNvSpPr>
              <a:spLocks noChangeAspect="1" noChangeArrowheads="1"/>
            </p:cNvSpPr>
            <p:nvPr/>
          </p:nvSpPr>
          <p:spPr bwMode="auto">
            <a:xfrm>
              <a:off x="5596042" y="4639271"/>
              <a:ext cx="76200" cy="762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40" name="Oval 44"/>
            <p:cNvSpPr>
              <a:spLocks noChangeAspect="1" noChangeArrowheads="1"/>
            </p:cNvSpPr>
            <p:nvPr/>
          </p:nvSpPr>
          <p:spPr bwMode="auto">
            <a:xfrm>
              <a:off x="6203186" y="4638913"/>
              <a:ext cx="76200" cy="762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41" name="Oval 44"/>
            <p:cNvSpPr>
              <a:spLocks noChangeAspect="1" noChangeArrowheads="1"/>
            </p:cNvSpPr>
            <p:nvPr/>
          </p:nvSpPr>
          <p:spPr bwMode="auto">
            <a:xfrm>
              <a:off x="4681930" y="4630419"/>
              <a:ext cx="76200" cy="762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42" name="Oval 44"/>
            <p:cNvSpPr>
              <a:spLocks noChangeAspect="1" noChangeArrowheads="1"/>
            </p:cNvSpPr>
            <p:nvPr/>
          </p:nvSpPr>
          <p:spPr bwMode="auto">
            <a:xfrm>
              <a:off x="3764594" y="4626277"/>
              <a:ext cx="76200" cy="762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43" name="Oval 44"/>
            <p:cNvSpPr>
              <a:spLocks noChangeAspect="1" noChangeArrowheads="1"/>
            </p:cNvSpPr>
            <p:nvPr/>
          </p:nvSpPr>
          <p:spPr bwMode="auto">
            <a:xfrm>
              <a:off x="4059278" y="4631322"/>
              <a:ext cx="76200" cy="762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44" name="Oval 44"/>
            <p:cNvSpPr>
              <a:spLocks noChangeAspect="1" noChangeArrowheads="1"/>
            </p:cNvSpPr>
            <p:nvPr/>
          </p:nvSpPr>
          <p:spPr bwMode="auto">
            <a:xfrm>
              <a:off x="4372482" y="4631322"/>
              <a:ext cx="76200" cy="762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45" name="Oval 44"/>
            <p:cNvSpPr>
              <a:spLocks noChangeAspect="1" noChangeArrowheads="1"/>
            </p:cNvSpPr>
            <p:nvPr/>
          </p:nvSpPr>
          <p:spPr bwMode="auto">
            <a:xfrm>
              <a:off x="3771289" y="6269996"/>
              <a:ext cx="76200" cy="762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46" name="Oval 44"/>
            <p:cNvSpPr>
              <a:spLocks noChangeAspect="1" noChangeArrowheads="1"/>
            </p:cNvSpPr>
            <p:nvPr/>
          </p:nvSpPr>
          <p:spPr bwMode="auto">
            <a:xfrm>
              <a:off x="5287800" y="4639768"/>
              <a:ext cx="76200" cy="762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359330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78" grpId="0"/>
      <p:bldP spid="79" grpId="0"/>
      <p:bldP spid="105" grpId="0" animBg="1"/>
      <p:bldP spid="12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/>
              <p:cNvSpPr txBox="1">
                <a:spLocks noChangeArrowheads="1"/>
              </p:cNvSpPr>
              <p:nvPr/>
            </p:nvSpPr>
            <p:spPr>
              <a:xfrm>
                <a:off x="1006990" y="1221013"/>
                <a:ext cx="7953593" cy="10738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</a:rPr>
                  <a:t>Problem:</a:t>
                </a:r>
                <a:r>
                  <a:rPr lang="en-US" dirty="0" smtClean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 dirty="0" err="1" smtClean="0">
                        <a:solidFill>
                          <a:srgbClr val="0000CC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maybe much larger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𝐿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>
                  <a:buFontTx/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                  (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is distance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4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990" y="1221013"/>
                <a:ext cx="7953593" cy="1073848"/>
              </a:xfrm>
              <a:prstGeom prst="rect">
                <a:avLst/>
              </a:prstGeom>
              <a:blipFill rotWithShape="1">
                <a:blip r:embed="rId3"/>
                <a:stretch>
                  <a:fillRect l="-1533" t="-511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0" y="208835"/>
            <a:ext cx="9144000" cy="7075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Approximate CVP</a:t>
            </a:r>
          </a:p>
        </p:txBody>
      </p:sp>
      <p:sp>
        <p:nvSpPr>
          <p:cNvPr id="42" name="AutoShape 2"/>
          <p:cNvSpPr>
            <a:spLocks noChangeAspect="1" noChangeArrowheads="1"/>
          </p:cNvSpPr>
          <p:nvPr/>
        </p:nvSpPr>
        <p:spPr bwMode="auto">
          <a:xfrm rot="21414006">
            <a:off x="3079215" y="4753287"/>
            <a:ext cx="3852392" cy="1486010"/>
          </a:xfrm>
          <a:prstGeom prst="hexagon">
            <a:avLst>
              <a:gd name="adj" fmla="val 64811"/>
              <a:gd name="vf" fmla="val 115470"/>
            </a:avLst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1317124" y="4624190"/>
            <a:ext cx="6475728" cy="96356"/>
            <a:chOff x="1320485" y="2998687"/>
            <a:chExt cx="6475728" cy="96356"/>
          </a:xfrm>
        </p:grpSpPr>
        <p:sp>
          <p:nvSpPr>
            <p:cNvPr id="44" name="Oval 19"/>
            <p:cNvSpPr>
              <a:spLocks noChangeAspect="1" noChangeArrowheads="1"/>
            </p:cNvSpPr>
            <p:nvPr/>
          </p:nvSpPr>
          <p:spPr bwMode="auto">
            <a:xfrm>
              <a:off x="77200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5" name="Oval 22"/>
            <p:cNvSpPr>
              <a:spLocks noChangeAspect="1" noChangeArrowheads="1"/>
            </p:cNvSpPr>
            <p:nvPr/>
          </p:nvSpPr>
          <p:spPr bwMode="auto">
            <a:xfrm>
              <a:off x="22336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6" name="Oval 25"/>
            <p:cNvSpPr>
              <a:spLocks noChangeAspect="1" noChangeArrowheads="1"/>
            </p:cNvSpPr>
            <p:nvPr/>
          </p:nvSpPr>
          <p:spPr bwMode="auto">
            <a:xfrm>
              <a:off x="31480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7" name="Oval 10"/>
            <p:cNvSpPr>
              <a:spLocks noChangeAspect="1" noChangeArrowheads="1"/>
            </p:cNvSpPr>
            <p:nvPr/>
          </p:nvSpPr>
          <p:spPr bwMode="auto">
            <a:xfrm>
              <a:off x="49768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9" name="Oval 13"/>
            <p:cNvSpPr>
              <a:spLocks noChangeAspect="1" noChangeArrowheads="1"/>
            </p:cNvSpPr>
            <p:nvPr/>
          </p:nvSpPr>
          <p:spPr bwMode="auto">
            <a:xfrm>
              <a:off x="58912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0" name="Oval 28"/>
            <p:cNvSpPr>
              <a:spLocks noChangeAspect="1" noChangeArrowheads="1"/>
            </p:cNvSpPr>
            <p:nvPr/>
          </p:nvSpPr>
          <p:spPr bwMode="auto">
            <a:xfrm>
              <a:off x="406241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4" name="Oval 45"/>
            <p:cNvSpPr>
              <a:spLocks noChangeAspect="1" noChangeArrowheads="1"/>
            </p:cNvSpPr>
            <p:nvPr/>
          </p:nvSpPr>
          <p:spPr bwMode="auto">
            <a:xfrm>
              <a:off x="68183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6" name="Oval 22"/>
            <p:cNvSpPr>
              <a:spLocks noChangeAspect="1" noChangeArrowheads="1"/>
            </p:cNvSpPr>
            <p:nvPr/>
          </p:nvSpPr>
          <p:spPr bwMode="auto">
            <a:xfrm>
              <a:off x="132048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7" name="Oval 22"/>
            <p:cNvSpPr>
              <a:spLocks noChangeAspect="1" noChangeArrowheads="1"/>
            </p:cNvSpPr>
            <p:nvPr/>
          </p:nvSpPr>
          <p:spPr bwMode="auto">
            <a:xfrm>
              <a:off x="25470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8" name="Oval 25"/>
            <p:cNvSpPr>
              <a:spLocks noChangeAspect="1" noChangeArrowheads="1"/>
            </p:cNvSpPr>
            <p:nvPr/>
          </p:nvSpPr>
          <p:spPr bwMode="auto">
            <a:xfrm>
              <a:off x="34614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9" name="Oval 10"/>
            <p:cNvSpPr>
              <a:spLocks noChangeAspect="1" noChangeArrowheads="1"/>
            </p:cNvSpPr>
            <p:nvPr/>
          </p:nvSpPr>
          <p:spPr bwMode="auto">
            <a:xfrm>
              <a:off x="52902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0" name="Oval 13"/>
            <p:cNvSpPr>
              <a:spLocks noChangeAspect="1" noChangeArrowheads="1"/>
            </p:cNvSpPr>
            <p:nvPr/>
          </p:nvSpPr>
          <p:spPr bwMode="auto">
            <a:xfrm>
              <a:off x="62046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1" name="Oval 28"/>
            <p:cNvSpPr>
              <a:spLocks noChangeAspect="1" noChangeArrowheads="1"/>
            </p:cNvSpPr>
            <p:nvPr/>
          </p:nvSpPr>
          <p:spPr bwMode="auto">
            <a:xfrm>
              <a:off x="437584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2" name="Oval 45"/>
            <p:cNvSpPr>
              <a:spLocks noChangeAspect="1" noChangeArrowheads="1"/>
            </p:cNvSpPr>
            <p:nvPr/>
          </p:nvSpPr>
          <p:spPr bwMode="auto">
            <a:xfrm>
              <a:off x="713174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3" name="Oval 22"/>
            <p:cNvSpPr>
              <a:spLocks noChangeAspect="1" noChangeArrowheads="1"/>
            </p:cNvSpPr>
            <p:nvPr/>
          </p:nvSpPr>
          <p:spPr bwMode="auto">
            <a:xfrm>
              <a:off x="163391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4" name="Oval 22"/>
            <p:cNvSpPr>
              <a:spLocks noChangeAspect="1" noChangeArrowheads="1"/>
            </p:cNvSpPr>
            <p:nvPr/>
          </p:nvSpPr>
          <p:spPr bwMode="auto">
            <a:xfrm>
              <a:off x="28540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5" name="Oval 25"/>
            <p:cNvSpPr>
              <a:spLocks noChangeAspect="1" noChangeArrowheads="1"/>
            </p:cNvSpPr>
            <p:nvPr/>
          </p:nvSpPr>
          <p:spPr bwMode="auto">
            <a:xfrm>
              <a:off x="37684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6" name="Oval 10"/>
            <p:cNvSpPr>
              <a:spLocks noChangeAspect="1" noChangeArrowheads="1"/>
            </p:cNvSpPr>
            <p:nvPr/>
          </p:nvSpPr>
          <p:spPr bwMode="auto">
            <a:xfrm>
              <a:off x="55972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7" name="Oval 13"/>
            <p:cNvSpPr>
              <a:spLocks noChangeAspect="1" noChangeArrowheads="1"/>
            </p:cNvSpPr>
            <p:nvPr/>
          </p:nvSpPr>
          <p:spPr bwMode="auto">
            <a:xfrm>
              <a:off x="65116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8" name="Oval 28"/>
            <p:cNvSpPr>
              <a:spLocks noChangeAspect="1" noChangeArrowheads="1"/>
            </p:cNvSpPr>
            <p:nvPr/>
          </p:nvSpPr>
          <p:spPr bwMode="auto">
            <a:xfrm>
              <a:off x="4682826" y="3006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9" name="Oval 45"/>
            <p:cNvSpPr>
              <a:spLocks noChangeAspect="1" noChangeArrowheads="1"/>
            </p:cNvSpPr>
            <p:nvPr/>
          </p:nvSpPr>
          <p:spPr bwMode="auto">
            <a:xfrm>
              <a:off x="7438726" y="30188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0" name="Oval 22"/>
            <p:cNvSpPr>
              <a:spLocks noChangeAspect="1" noChangeArrowheads="1"/>
            </p:cNvSpPr>
            <p:nvPr/>
          </p:nvSpPr>
          <p:spPr bwMode="auto">
            <a:xfrm>
              <a:off x="1940898" y="30006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71" name="AutoShape 52"/>
          <p:cNvSpPr>
            <a:spLocks noChangeAspect="1" noChangeArrowheads="1"/>
          </p:cNvSpPr>
          <p:nvPr/>
        </p:nvSpPr>
        <p:spPr bwMode="auto">
          <a:xfrm rot="21414006">
            <a:off x="4025222" y="5118851"/>
            <a:ext cx="1960380" cy="754880"/>
          </a:xfrm>
          <a:prstGeom prst="hexagon">
            <a:avLst>
              <a:gd name="adj" fmla="val 64923"/>
              <a:gd name="vf" fmla="val 115470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 Box 53"/>
              <p:cNvSpPr txBox="1">
                <a:spLocks noChangeArrowheads="1"/>
              </p:cNvSpPr>
              <p:nvPr/>
            </p:nvSpPr>
            <p:spPr bwMode="auto">
              <a:xfrm>
                <a:off x="5125570" y="5099615"/>
                <a:ext cx="524181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72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5570" y="5099615"/>
                <a:ext cx="52418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14"/>
          <p:cNvSpPr>
            <a:spLocks noChangeAspect="1" noChangeArrowheads="1"/>
          </p:cNvSpPr>
          <p:nvPr/>
        </p:nvSpPr>
        <p:spPr bwMode="auto">
          <a:xfrm>
            <a:off x="4975011" y="5458191"/>
            <a:ext cx="76200" cy="762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19050">
            <a:solidFill>
              <a:srgbClr val="00206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 Box 32"/>
              <p:cNvSpPr txBox="1">
                <a:spLocks noChangeArrowheads="1"/>
              </p:cNvSpPr>
              <p:nvPr/>
            </p:nvSpPr>
            <p:spPr bwMode="auto">
              <a:xfrm>
                <a:off x="5364944" y="4667825"/>
                <a:ext cx="76142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𝑑𝐾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4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4944" y="4667825"/>
                <a:ext cx="76142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 Box 53"/>
              <p:cNvSpPr txBox="1">
                <a:spLocks noChangeArrowheads="1"/>
              </p:cNvSpPr>
              <p:nvPr/>
            </p:nvSpPr>
            <p:spPr bwMode="auto">
              <a:xfrm>
                <a:off x="7160642" y="5575336"/>
                <a:ext cx="46134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76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0642" y="5575336"/>
                <a:ext cx="461345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 Box 4"/>
              <p:cNvSpPr txBox="1">
                <a:spLocks noChangeArrowheads="1"/>
              </p:cNvSpPr>
              <p:nvPr/>
            </p:nvSpPr>
            <p:spPr bwMode="auto">
              <a:xfrm>
                <a:off x="4743924" y="5393727"/>
                <a:ext cx="49372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3924" y="5393727"/>
                <a:ext cx="493725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77"/>
          <p:cNvGrpSpPr/>
          <p:nvPr/>
        </p:nvGrpSpPr>
        <p:grpSpPr>
          <a:xfrm>
            <a:off x="1320485" y="2998687"/>
            <a:ext cx="6475728" cy="96356"/>
            <a:chOff x="1320485" y="2998687"/>
            <a:chExt cx="6475728" cy="96356"/>
          </a:xfrm>
        </p:grpSpPr>
        <p:sp>
          <p:nvSpPr>
            <p:cNvPr id="79" name="Oval 19"/>
            <p:cNvSpPr>
              <a:spLocks noChangeAspect="1" noChangeArrowheads="1"/>
            </p:cNvSpPr>
            <p:nvPr/>
          </p:nvSpPr>
          <p:spPr bwMode="auto">
            <a:xfrm>
              <a:off x="77200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0" name="Oval 22"/>
            <p:cNvSpPr>
              <a:spLocks noChangeAspect="1" noChangeArrowheads="1"/>
            </p:cNvSpPr>
            <p:nvPr/>
          </p:nvSpPr>
          <p:spPr bwMode="auto">
            <a:xfrm>
              <a:off x="22336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1" name="Oval 25"/>
            <p:cNvSpPr>
              <a:spLocks noChangeAspect="1" noChangeArrowheads="1"/>
            </p:cNvSpPr>
            <p:nvPr/>
          </p:nvSpPr>
          <p:spPr bwMode="auto">
            <a:xfrm>
              <a:off x="31480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2" name="Oval 10"/>
            <p:cNvSpPr>
              <a:spLocks noChangeAspect="1" noChangeArrowheads="1"/>
            </p:cNvSpPr>
            <p:nvPr/>
          </p:nvSpPr>
          <p:spPr bwMode="auto">
            <a:xfrm>
              <a:off x="49768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3" name="Oval 13"/>
            <p:cNvSpPr>
              <a:spLocks noChangeAspect="1" noChangeArrowheads="1"/>
            </p:cNvSpPr>
            <p:nvPr/>
          </p:nvSpPr>
          <p:spPr bwMode="auto">
            <a:xfrm>
              <a:off x="58912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4" name="Oval 28"/>
            <p:cNvSpPr>
              <a:spLocks noChangeAspect="1" noChangeArrowheads="1"/>
            </p:cNvSpPr>
            <p:nvPr/>
          </p:nvSpPr>
          <p:spPr bwMode="auto">
            <a:xfrm>
              <a:off x="406241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5" name="Oval 45"/>
            <p:cNvSpPr>
              <a:spLocks noChangeAspect="1" noChangeArrowheads="1"/>
            </p:cNvSpPr>
            <p:nvPr/>
          </p:nvSpPr>
          <p:spPr bwMode="auto">
            <a:xfrm>
              <a:off x="68183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6" name="Oval 22"/>
            <p:cNvSpPr>
              <a:spLocks noChangeAspect="1" noChangeArrowheads="1"/>
            </p:cNvSpPr>
            <p:nvPr/>
          </p:nvSpPr>
          <p:spPr bwMode="auto">
            <a:xfrm>
              <a:off x="132048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7" name="Oval 22"/>
            <p:cNvSpPr>
              <a:spLocks noChangeAspect="1" noChangeArrowheads="1"/>
            </p:cNvSpPr>
            <p:nvPr/>
          </p:nvSpPr>
          <p:spPr bwMode="auto">
            <a:xfrm>
              <a:off x="25470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8" name="Oval 25"/>
            <p:cNvSpPr>
              <a:spLocks noChangeAspect="1" noChangeArrowheads="1"/>
            </p:cNvSpPr>
            <p:nvPr/>
          </p:nvSpPr>
          <p:spPr bwMode="auto">
            <a:xfrm>
              <a:off x="34614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9" name="Oval 10"/>
            <p:cNvSpPr>
              <a:spLocks noChangeAspect="1" noChangeArrowheads="1"/>
            </p:cNvSpPr>
            <p:nvPr/>
          </p:nvSpPr>
          <p:spPr bwMode="auto">
            <a:xfrm>
              <a:off x="52902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0" name="Oval 13"/>
            <p:cNvSpPr>
              <a:spLocks noChangeAspect="1" noChangeArrowheads="1"/>
            </p:cNvSpPr>
            <p:nvPr/>
          </p:nvSpPr>
          <p:spPr bwMode="auto">
            <a:xfrm>
              <a:off x="62046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1" name="Oval 28"/>
            <p:cNvSpPr>
              <a:spLocks noChangeAspect="1" noChangeArrowheads="1"/>
            </p:cNvSpPr>
            <p:nvPr/>
          </p:nvSpPr>
          <p:spPr bwMode="auto">
            <a:xfrm>
              <a:off x="437584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2" name="Oval 45"/>
            <p:cNvSpPr>
              <a:spLocks noChangeAspect="1" noChangeArrowheads="1"/>
            </p:cNvSpPr>
            <p:nvPr/>
          </p:nvSpPr>
          <p:spPr bwMode="auto">
            <a:xfrm>
              <a:off x="713174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3" name="Oval 22"/>
            <p:cNvSpPr>
              <a:spLocks noChangeAspect="1" noChangeArrowheads="1"/>
            </p:cNvSpPr>
            <p:nvPr/>
          </p:nvSpPr>
          <p:spPr bwMode="auto">
            <a:xfrm>
              <a:off x="163391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4" name="Oval 22"/>
            <p:cNvSpPr>
              <a:spLocks noChangeAspect="1" noChangeArrowheads="1"/>
            </p:cNvSpPr>
            <p:nvPr/>
          </p:nvSpPr>
          <p:spPr bwMode="auto">
            <a:xfrm>
              <a:off x="28540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5" name="Oval 25"/>
            <p:cNvSpPr>
              <a:spLocks noChangeAspect="1" noChangeArrowheads="1"/>
            </p:cNvSpPr>
            <p:nvPr/>
          </p:nvSpPr>
          <p:spPr bwMode="auto">
            <a:xfrm>
              <a:off x="37684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6" name="Oval 10"/>
            <p:cNvSpPr>
              <a:spLocks noChangeAspect="1" noChangeArrowheads="1"/>
            </p:cNvSpPr>
            <p:nvPr/>
          </p:nvSpPr>
          <p:spPr bwMode="auto">
            <a:xfrm>
              <a:off x="55972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7" name="Oval 13"/>
            <p:cNvSpPr>
              <a:spLocks noChangeAspect="1" noChangeArrowheads="1"/>
            </p:cNvSpPr>
            <p:nvPr/>
          </p:nvSpPr>
          <p:spPr bwMode="auto">
            <a:xfrm>
              <a:off x="65116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8" name="Oval 28"/>
            <p:cNvSpPr>
              <a:spLocks noChangeAspect="1" noChangeArrowheads="1"/>
            </p:cNvSpPr>
            <p:nvPr/>
          </p:nvSpPr>
          <p:spPr bwMode="auto">
            <a:xfrm>
              <a:off x="4682826" y="3006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9" name="Oval 45"/>
            <p:cNvSpPr>
              <a:spLocks noChangeAspect="1" noChangeArrowheads="1"/>
            </p:cNvSpPr>
            <p:nvPr/>
          </p:nvSpPr>
          <p:spPr bwMode="auto">
            <a:xfrm>
              <a:off x="7438726" y="30188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0" name="Oval 22"/>
            <p:cNvSpPr>
              <a:spLocks noChangeAspect="1" noChangeArrowheads="1"/>
            </p:cNvSpPr>
            <p:nvPr/>
          </p:nvSpPr>
          <p:spPr bwMode="auto">
            <a:xfrm>
              <a:off x="1940898" y="30006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101" name="Oval 44"/>
          <p:cNvSpPr>
            <a:spLocks noChangeAspect="1" noChangeArrowheads="1"/>
          </p:cNvSpPr>
          <p:nvPr/>
        </p:nvSpPr>
        <p:spPr bwMode="auto">
          <a:xfrm>
            <a:off x="5888038" y="4638831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grpSp>
        <p:nvGrpSpPr>
          <p:cNvPr id="102" name="Group 101"/>
          <p:cNvGrpSpPr/>
          <p:nvPr/>
        </p:nvGrpSpPr>
        <p:grpSpPr>
          <a:xfrm>
            <a:off x="1321093" y="6269633"/>
            <a:ext cx="6475728" cy="96356"/>
            <a:chOff x="1320485" y="2998687"/>
            <a:chExt cx="6475728" cy="96356"/>
          </a:xfrm>
        </p:grpSpPr>
        <p:sp>
          <p:nvSpPr>
            <p:cNvPr id="103" name="Oval 19"/>
            <p:cNvSpPr>
              <a:spLocks noChangeAspect="1" noChangeArrowheads="1"/>
            </p:cNvSpPr>
            <p:nvPr/>
          </p:nvSpPr>
          <p:spPr bwMode="auto">
            <a:xfrm>
              <a:off x="77200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4" name="Oval 22"/>
            <p:cNvSpPr>
              <a:spLocks noChangeAspect="1" noChangeArrowheads="1"/>
            </p:cNvSpPr>
            <p:nvPr/>
          </p:nvSpPr>
          <p:spPr bwMode="auto">
            <a:xfrm>
              <a:off x="22336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5" name="Oval 25"/>
            <p:cNvSpPr>
              <a:spLocks noChangeAspect="1" noChangeArrowheads="1"/>
            </p:cNvSpPr>
            <p:nvPr/>
          </p:nvSpPr>
          <p:spPr bwMode="auto">
            <a:xfrm>
              <a:off x="31480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6" name="Oval 10"/>
            <p:cNvSpPr>
              <a:spLocks noChangeAspect="1" noChangeArrowheads="1"/>
            </p:cNvSpPr>
            <p:nvPr/>
          </p:nvSpPr>
          <p:spPr bwMode="auto">
            <a:xfrm>
              <a:off x="49768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7" name="Oval 13"/>
            <p:cNvSpPr>
              <a:spLocks noChangeAspect="1" noChangeArrowheads="1"/>
            </p:cNvSpPr>
            <p:nvPr/>
          </p:nvSpPr>
          <p:spPr bwMode="auto">
            <a:xfrm>
              <a:off x="58912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8" name="Oval 28"/>
            <p:cNvSpPr>
              <a:spLocks noChangeAspect="1" noChangeArrowheads="1"/>
            </p:cNvSpPr>
            <p:nvPr/>
          </p:nvSpPr>
          <p:spPr bwMode="auto">
            <a:xfrm>
              <a:off x="406241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9" name="Oval 45"/>
            <p:cNvSpPr>
              <a:spLocks noChangeAspect="1" noChangeArrowheads="1"/>
            </p:cNvSpPr>
            <p:nvPr/>
          </p:nvSpPr>
          <p:spPr bwMode="auto">
            <a:xfrm>
              <a:off x="68183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0" name="Oval 22"/>
            <p:cNvSpPr>
              <a:spLocks noChangeAspect="1" noChangeArrowheads="1"/>
            </p:cNvSpPr>
            <p:nvPr/>
          </p:nvSpPr>
          <p:spPr bwMode="auto">
            <a:xfrm>
              <a:off x="132048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1" name="Oval 22"/>
            <p:cNvSpPr>
              <a:spLocks noChangeAspect="1" noChangeArrowheads="1"/>
            </p:cNvSpPr>
            <p:nvPr/>
          </p:nvSpPr>
          <p:spPr bwMode="auto">
            <a:xfrm>
              <a:off x="25470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2" name="Oval 25"/>
            <p:cNvSpPr>
              <a:spLocks noChangeAspect="1" noChangeArrowheads="1"/>
            </p:cNvSpPr>
            <p:nvPr/>
          </p:nvSpPr>
          <p:spPr bwMode="auto">
            <a:xfrm>
              <a:off x="34614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3" name="Oval 10"/>
            <p:cNvSpPr>
              <a:spLocks noChangeAspect="1" noChangeArrowheads="1"/>
            </p:cNvSpPr>
            <p:nvPr/>
          </p:nvSpPr>
          <p:spPr bwMode="auto">
            <a:xfrm>
              <a:off x="52902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4" name="Oval 13"/>
            <p:cNvSpPr>
              <a:spLocks noChangeAspect="1" noChangeArrowheads="1"/>
            </p:cNvSpPr>
            <p:nvPr/>
          </p:nvSpPr>
          <p:spPr bwMode="auto">
            <a:xfrm>
              <a:off x="62046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5" name="Oval 28"/>
            <p:cNvSpPr>
              <a:spLocks noChangeAspect="1" noChangeArrowheads="1"/>
            </p:cNvSpPr>
            <p:nvPr/>
          </p:nvSpPr>
          <p:spPr bwMode="auto">
            <a:xfrm>
              <a:off x="437584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6" name="Oval 45"/>
            <p:cNvSpPr>
              <a:spLocks noChangeAspect="1" noChangeArrowheads="1"/>
            </p:cNvSpPr>
            <p:nvPr/>
          </p:nvSpPr>
          <p:spPr bwMode="auto">
            <a:xfrm>
              <a:off x="713174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7" name="Oval 22"/>
            <p:cNvSpPr>
              <a:spLocks noChangeAspect="1" noChangeArrowheads="1"/>
            </p:cNvSpPr>
            <p:nvPr/>
          </p:nvSpPr>
          <p:spPr bwMode="auto">
            <a:xfrm>
              <a:off x="163391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8" name="Oval 22"/>
            <p:cNvSpPr>
              <a:spLocks noChangeAspect="1" noChangeArrowheads="1"/>
            </p:cNvSpPr>
            <p:nvPr/>
          </p:nvSpPr>
          <p:spPr bwMode="auto">
            <a:xfrm>
              <a:off x="28540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9" name="Oval 25"/>
            <p:cNvSpPr>
              <a:spLocks noChangeAspect="1" noChangeArrowheads="1"/>
            </p:cNvSpPr>
            <p:nvPr/>
          </p:nvSpPr>
          <p:spPr bwMode="auto">
            <a:xfrm>
              <a:off x="37684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0" name="Oval 10"/>
            <p:cNvSpPr>
              <a:spLocks noChangeAspect="1" noChangeArrowheads="1"/>
            </p:cNvSpPr>
            <p:nvPr/>
          </p:nvSpPr>
          <p:spPr bwMode="auto">
            <a:xfrm>
              <a:off x="55972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1" name="Oval 13"/>
            <p:cNvSpPr>
              <a:spLocks noChangeAspect="1" noChangeArrowheads="1"/>
            </p:cNvSpPr>
            <p:nvPr/>
          </p:nvSpPr>
          <p:spPr bwMode="auto">
            <a:xfrm>
              <a:off x="65116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2" name="Oval 28"/>
            <p:cNvSpPr>
              <a:spLocks noChangeAspect="1" noChangeArrowheads="1"/>
            </p:cNvSpPr>
            <p:nvPr/>
          </p:nvSpPr>
          <p:spPr bwMode="auto">
            <a:xfrm>
              <a:off x="4682826" y="3006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3" name="Oval 45"/>
            <p:cNvSpPr>
              <a:spLocks noChangeAspect="1" noChangeArrowheads="1"/>
            </p:cNvSpPr>
            <p:nvPr/>
          </p:nvSpPr>
          <p:spPr bwMode="auto">
            <a:xfrm>
              <a:off x="7438726" y="30188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4" name="Oval 22"/>
            <p:cNvSpPr>
              <a:spLocks noChangeAspect="1" noChangeArrowheads="1"/>
            </p:cNvSpPr>
            <p:nvPr/>
          </p:nvSpPr>
          <p:spPr bwMode="auto">
            <a:xfrm>
              <a:off x="1940898" y="30006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125" name="Oval 16"/>
          <p:cNvSpPr>
            <a:spLocks noChangeAspect="1" noChangeArrowheads="1"/>
          </p:cNvSpPr>
          <p:nvPr/>
        </p:nvSpPr>
        <p:spPr bwMode="auto">
          <a:xfrm>
            <a:off x="4062413" y="627766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cxnSp>
        <p:nvCxnSpPr>
          <p:cNvPr id="3" name="Straight Arrow Connector 2"/>
          <p:cNvCxnSpPr>
            <a:stCxn id="57" idx="6"/>
            <a:endCxn id="64" idx="2"/>
          </p:cNvCxnSpPr>
          <p:nvPr/>
        </p:nvCxnSpPr>
        <p:spPr>
          <a:xfrm>
            <a:off x="2619882" y="4662290"/>
            <a:ext cx="230783" cy="1106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89750" y="4123425"/>
            <a:ext cx="1874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Shortest Vector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590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AutoShape 2"/>
          <p:cNvSpPr>
            <a:spLocks noChangeAspect="1" noChangeArrowheads="1"/>
          </p:cNvSpPr>
          <p:nvPr/>
        </p:nvSpPr>
        <p:spPr bwMode="auto">
          <a:xfrm rot="21414006">
            <a:off x="2849340" y="2385131"/>
            <a:ext cx="3852392" cy="1486010"/>
          </a:xfrm>
          <a:prstGeom prst="hexagon">
            <a:avLst>
              <a:gd name="adj" fmla="val 64811"/>
              <a:gd name="vf" fmla="val 115470"/>
            </a:avLst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/>
              <p:cNvSpPr txBox="1">
                <a:spLocks noChangeArrowheads="1"/>
              </p:cNvSpPr>
              <p:nvPr/>
            </p:nvSpPr>
            <p:spPr>
              <a:xfrm>
                <a:off x="1006990" y="1221013"/>
                <a:ext cx="7953593" cy="10738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</a:rPr>
                  <a:t>Problem:</a:t>
                </a:r>
                <a:r>
                  <a:rPr lang="en-US" dirty="0" smtClean="0">
                    <a:latin typeface="+mn-lt"/>
                  </a:rPr>
                  <a:t>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No control on</a:t>
                </a:r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𝐺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𝑑𝐾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>
                  <a:buFontTx/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                  (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is distance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4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990" y="1221013"/>
                <a:ext cx="7953593" cy="1073848"/>
              </a:xfrm>
              <a:prstGeom prst="rect">
                <a:avLst/>
              </a:prstGeom>
              <a:blipFill rotWithShape="1">
                <a:blip r:embed="rId3"/>
                <a:stretch>
                  <a:fillRect l="-1533" t="-511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0" y="208835"/>
            <a:ext cx="9144000" cy="7075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Approximate CVP</a:t>
            </a:r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 rot="21414006">
            <a:off x="3079215" y="4753287"/>
            <a:ext cx="3852392" cy="1486010"/>
          </a:xfrm>
          <a:prstGeom prst="hexagon">
            <a:avLst>
              <a:gd name="adj" fmla="val 64811"/>
              <a:gd name="vf" fmla="val 115470"/>
            </a:avLst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317124" y="4624190"/>
            <a:ext cx="6475728" cy="96356"/>
            <a:chOff x="1320485" y="2998687"/>
            <a:chExt cx="6475728" cy="96356"/>
          </a:xfrm>
        </p:grpSpPr>
        <p:sp>
          <p:nvSpPr>
            <p:cNvPr id="6" name="Oval 19"/>
            <p:cNvSpPr>
              <a:spLocks noChangeAspect="1" noChangeArrowheads="1"/>
            </p:cNvSpPr>
            <p:nvPr/>
          </p:nvSpPr>
          <p:spPr bwMode="auto">
            <a:xfrm>
              <a:off x="77200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" name="Oval 22"/>
            <p:cNvSpPr>
              <a:spLocks noChangeAspect="1" noChangeArrowheads="1"/>
            </p:cNvSpPr>
            <p:nvPr/>
          </p:nvSpPr>
          <p:spPr bwMode="auto">
            <a:xfrm>
              <a:off x="22336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" name="Oval 25"/>
            <p:cNvSpPr>
              <a:spLocks noChangeAspect="1" noChangeArrowheads="1"/>
            </p:cNvSpPr>
            <p:nvPr/>
          </p:nvSpPr>
          <p:spPr bwMode="auto">
            <a:xfrm>
              <a:off x="31480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" name="Oval 10"/>
            <p:cNvSpPr>
              <a:spLocks noChangeAspect="1" noChangeArrowheads="1"/>
            </p:cNvSpPr>
            <p:nvPr/>
          </p:nvSpPr>
          <p:spPr bwMode="auto">
            <a:xfrm>
              <a:off x="49768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" name="Oval 13"/>
            <p:cNvSpPr>
              <a:spLocks noChangeAspect="1" noChangeArrowheads="1"/>
            </p:cNvSpPr>
            <p:nvPr/>
          </p:nvSpPr>
          <p:spPr bwMode="auto">
            <a:xfrm>
              <a:off x="58912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" name="Oval 28"/>
            <p:cNvSpPr>
              <a:spLocks noChangeAspect="1" noChangeArrowheads="1"/>
            </p:cNvSpPr>
            <p:nvPr/>
          </p:nvSpPr>
          <p:spPr bwMode="auto">
            <a:xfrm>
              <a:off x="406241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" name="Oval 45"/>
            <p:cNvSpPr>
              <a:spLocks noChangeAspect="1" noChangeArrowheads="1"/>
            </p:cNvSpPr>
            <p:nvPr/>
          </p:nvSpPr>
          <p:spPr bwMode="auto">
            <a:xfrm>
              <a:off x="68183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" name="Oval 22"/>
            <p:cNvSpPr>
              <a:spLocks noChangeAspect="1" noChangeArrowheads="1"/>
            </p:cNvSpPr>
            <p:nvPr/>
          </p:nvSpPr>
          <p:spPr bwMode="auto">
            <a:xfrm>
              <a:off x="132048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4" name="Oval 22"/>
            <p:cNvSpPr>
              <a:spLocks noChangeAspect="1" noChangeArrowheads="1"/>
            </p:cNvSpPr>
            <p:nvPr/>
          </p:nvSpPr>
          <p:spPr bwMode="auto">
            <a:xfrm>
              <a:off x="25470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5" name="Oval 25"/>
            <p:cNvSpPr>
              <a:spLocks noChangeAspect="1" noChangeArrowheads="1"/>
            </p:cNvSpPr>
            <p:nvPr/>
          </p:nvSpPr>
          <p:spPr bwMode="auto">
            <a:xfrm>
              <a:off x="34614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6" name="Oval 10"/>
            <p:cNvSpPr>
              <a:spLocks noChangeAspect="1" noChangeArrowheads="1"/>
            </p:cNvSpPr>
            <p:nvPr/>
          </p:nvSpPr>
          <p:spPr bwMode="auto">
            <a:xfrm>
              <a:off x="52902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7" name="Oval 13"/>
            <p:cNvSpPr>
              <a:spLocks noChangeAspect="1" noChangeArrowheads="1"/>
            </p:cNvSpPr>
            <p:nvPr/>
          </p:nvSpPr>
          <p:spPr bwMode="auto">
            <a:xfrm>
              <a:off x="62046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8" name="Oval 28"/>
            <p:cNvSpPr>
              <a:spLocks noChangeAspect="1" noChangeArrowheads="1"/>
            </p:cNvSpPr>
            <p:nvPr/>
          </p:nvSpPr>
          <p:spPr bwMode="auto">
            <a:xfrm>
              <a:off x="437584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9" name="Oval 45"/>
            <p:cNvSpPr>
              <a:spLocks noChangeAspect="1" noChangeArrowheads="1"/>
            </p:cNvSpPr>
            <p:nvPr/>
          </p:nvSpPr>
          <p:spPr bwMode="auto">
            <a:xfrm>
              <a:off x="713174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0" name="Oval 22"/>
            <p:cNvSpPr>
              <a:spLocks noChangeAspect="1" noChangeArrowheads="1"/>
            </p:cNvSpPr>
            <p:nvPr/>
          </p:nvSpPr>
          <p:spPr bwMode="auto">
            <a:xfrm>
              <a:off x="163391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1" name="Oval 22"/>
            <p:cNvSpPr>
              <a:spLocks noChangeAspect="1" noChangeArrowheads="1"/>
            </p:cNvSpPr>
            <p:nvPr/>
          </p:nvSpPr>
          <p:spPr bwMode="auto">
            <a:xfrm>
              <a:off x="28540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2" name="Oval 25"/>
            <p:cNvSpPr>
              <a:spLocks noChangeAspect="1" noChangeArrowheads="1"/>
            </p:cNvSpPr>
            <p:nvPr/>
          </p:nvSpPr>
          <p:spPr bwMode="auto">
            <a:xfrm>
              <a:off x="37684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3" name="Oval 10"/>
            <p:cNvSpPr>
              <a:spLocks noChangeAspect="1" noChangeArrowheads="1"/>
            </p:cNvSpPr>
            <p:nvPr/>
          </p:nvSpPr>
          <p:spPr bwMode="auto">
            <a:xfrm>
              <a:off x="55972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4" name="Oval 13"/>
            <p:cNvSpPr>
              <a:spLocks noChangeAspect="1" noChangeArrowheads="1"/>
            </p:cNvSpPr>
            <p:nvPr/>
          </p:nvSpPr>
          <p:spPr bwMode="auto">
            <a:xfrm>
              <a:off x="65116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5" name="Oval 28"/>
            <p:cNvSpPr>
              <a:spLocks noChangeAspect="1" noChangeArrowheads="1"/>
            </p:cNvSpPr>
            <p:nvPr/>
          </p:nvSpPr>
          <p:spPr bwMode="auto">
            <a:xfrm>
              <a:off x="4682826" y="3006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6" name="Oval 45"/>
            <p:cNvSpPr>
              <a:spLocks noChangeAspect="1" noChangeArrowheads="1"/>
            </p:cNvSpPr>
            <p:nvPr/>
          </p:nvSpPr>
          <p:spPr bwMode="auto">
            <a:xfrm>
              <a:off x="7438726" y="30188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7" name="Oval 22"/>
            <p:cNvSpPr>
              <a:spLocks noChangeAspect="1" noChangeArrowheads="1"/>
            </p:cNvSpPr>
            <p:nvPr/>
          </p:nvSpPr>
          <p:spPr bwMode="auto">
            <a:xfrm>
              <a:off x="1940898" y="30006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28" name="AutoShape 52"/>
          <p:cNvSpPr>
            <a:spLocks noChangeAspect="1" noChangeArrowheads="1"/>
          </p:cNvSpPr>
          <p:nvPr/>
        </p:nvSpPr>
        <p:spPr bwMode="auto">
          <a:xfrm rot="21414006">
            <a:off x="4025222" y="5118851"/>
            <a:ext cx="1960380" cy="754880"/>
          </a:xfrm>
          <a:prstGeom prst="hexagon">
            <a:avLst>
              <a:gd name="adj" fmla="val 64923"/>
              <a:gd name="vf" fmla="val 115470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53"/>
              <p:cNvSpPr txBox="1">
                <a:spLocks noChangeArrowheads="1"/>
              </p:cNvSpPr>
              <p:nvPr/>
            </p:nvSpPr>
            <p:spPr bwMode="auto">
              <a:xfrm>
                <a:off x="5125570" y="5099615"/>
                <a:ext cx="524181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9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5570" y="5099615"/>
                <a:ext cx="52418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14"/>
          <p:cNvSpPr>
            <a:spLocks noChangeAspect="1" noChangeArrowheads="1"/>
          </p:cNvSpPr>
          <p:nvPr/>
        </p:nvSpPr>
        <p:spPr bwMode="auto">
          <a:xfrm>
            <a:off x="4975011" y="5458191"/>
            <a:ext cx="76200" cy="762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19050">
            <a:solidFill>
              <a:srgbClr val="00206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32"/>
              <p:cNvSpPr txBox="1">
                <a:spLocks noChangeArrowheads="1"/>
              </p:cNvSpPr>
              <p:nvPr/>
            </p:nvSpPr>
            <p:spPr bwMode="auto">
              <a:xfrm>
                <a:off x="5364944" y="4667825"/>
                <a:ext cx="76142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𝑑𝐾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4944" y="4667825"/>
                <a:ext cx="76142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53"/>
              <p:cNvSpPr txBox="1">
                <a:spLocks noChangeArrowheads="1"/>
              </p:cNvSpPr>
              <p:nvPr/>
            </p:nvSpPr>
            <p:spPr bwMode="auto">
              <a:xfrm>
                <a:off x="7160642" y="5575336"/>
                <a:ext cx="46134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32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0642" y="5575336"/>
                <a:ext cx="461345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4"/>
              <p:cNvSpPr txBox="1">
                <a:spLocks noChangeArrowheads="1"/>
              </p:cNvSpPr>
              <p:nvPr/>
            </p:nvSpPr>
            <p:spPr bwMode="auto">
              <a:xfrm>
                <a:off x="4743924" y="5393727"/>
                <a:ext cx="49372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3924" y="5393727"/>
                <a:ext cx="493725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1320485" y="2998687"/>
            <a:ext cx="6475728" cy="96356"/>
            <a:chOff x="1320485" y="2998687"/>
            <a:chExt cx="6475728" cy="96356"/>
          </a:xfrm>
        </p:grpSpPr>
        <p:sp>
          <p:nvSpPr>
            <p:cNvPr id="35" name="Oval 19"/>
            <p:cNvSpPr>
              <a:spLocks noChangeAspect="1" noChangeArrowheads="1"/>
            </p:cNvSpPr>
            <p:nvPr/>
          </p:nvSpPr>
          <p:spPr bwMode="auto">
            <a:xfrm>
              <a:off x="77200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7" name="Oval 22"/>
            <p:cNvSpPr>
              <a:spLocks noChangeAspect="1" noChangeArrowheads="1"/>
            </p:cNvSpPr>
            <p:nvPr/>
          </p:nvSpPr>
          <p:spPr bwMode="auto">
            <a:xfrm>
              <a:off x="22336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8" name="Oval 25"/>
            <p:cNvSpPr>
              <a:spLocks noChangeAspect="1" noChangeArrowheads="1"/>
            </p:cNvSpPr>
            <p:nvPr/>
          </p:nvSpPr>
          <p:spPr bwMode="auto">
            <a:xfrm>
              <a:off x="31480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9" name="Oval 10"/>
            <p:cNvSpPr>
              <a:spLocks noChangeAspect="1" noChangeArrowheads="1"/>
            </p:cNvSpPr>
            <p:nvPr/>
          </p:nvSpPr>
          <p:spPr bwMode="auto">
            <a:xfrm>
              <a:off x="49768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0" name="Oval 13"/>
            <p:cNvSpPr>
              <a:spLocks noChangeAspect="1" noChangeArrowheads="1"/>
            </p:cNvSpPr>
            <p:nvPr/>
          </p:nvSpPr>
          <p:spPr bwMode="auto">
            <a:xfrm>
              <a:off x="58912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1" name="Oval 28"/>
            <p:cNvSpPr>
              <a:spLocks noChangeAspect="1" noChangeArrowheads="1"/>
            </p:cNvSpPr>
            <p:nvPr/>
          </p:nvSpPr>
          <p:spPr bwMode="auto">
            <a:xfrm>
              <a:off x="406241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2" name="Oval 45"/>
            <p:cNvSpPr>
              <a:spLocks noChangeAspect="1" noChangeArrowheads="1"/>
            </p:cNvSpPr>
            <p:nvPr/>
          </p:nvSpPr>
          <p:spPr bwMode="auto">
            <a:xfrm>
              <a:off x="68183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3" name="Oval 22"/>
            <p:cNvSpPr>
              <a:spLocks noChangeAspect="1" noChangeArrowheads="1"/>
            </p:cNvSpPr>
            <p:nvPr/>
          </p:nvSpPr>
          <p:spPr bwMode="auto">
            <a:xfrm>
              <a:off x="132048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4" name="Oval 22"/>
            <p:cNvSpPr>
              <a:spLocks noChangeAspect="1" noChangeArrowheads="1"/>
            </p:cNvSpPr>
            <p:nvPr/>
          </p:nvSpPr>
          <p:spPr bwMode="auto">
            <a:xfrm>
              <a:off x="25470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5" name="Oval 25"/>
            <p:cNvSpPr>
              <a:spLocks noChangeAspect="1" noChangeArrowheads="1"/>
            </p:cNvSpPr>
            <p:nvPr/>
          </p:nvSpPr>
          <p:spPr bwMode="auto">
            <a:xfrm>
              <a:off x="34614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6" name="Oval 10"/>
            <p:cNvSpPr>
              <a:spLocks noChangeAspect="1" noChangeArrowheads="1"/>
            </p:cNvSpPr>
            <p:nvPr/>
          </p:nvSpPr>
          <p:spPr bwMode="auto">
            <a:xfrm>
              <a:off x="52902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7" name="Oval 13"/>
            <p:cNvSpPr>
              <a:spLocks noChangeAspect="1" noChangeArrowheads="1"/>
            </p:cNvSpPr>
            <p:nvPr/>
          </p:nvSpPr>
          <p:spPr bwMode="auto">
            <a:xfrm>
              <a:off x="62046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9" name="Oval 28"/>
            <p:cNvSpPr>
              <a:spLocks noChangeAspect="1" noChangeArrowheads="1"/>
            </p:cNvSpPr>
            <p:nvPr/>
          </p:nvSpPr>
          <p:spPr bwMode="auto">
            <a:xfrm>
              <a:off x="437584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0" name="Oval 45"/>
            <p:cNvSpPr>
              <a:spLocks noChangeAspect="1" noChangeArrowheads="1"/>
            </p:cNvSpPr>
            <p:nvPr/>
          </p:nvSpPr>
          <p:spPr bwMode="auto">
            <a:xfrm>
              <a:off x="713174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1" name="Oval 22"/>
            <p:cNvSpPr>
              <a:spLocks noChangeAspect="1" noChangeArrowheads="1"/>
            </p:cNvSpPr>
            <p:nvPr/>
          </p:nvSpPr>
          <p:spPr bwMode="auto">
            <a:xfrm>
              <a:off x="163391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2" name="Oval 22"/>
            <p:cNvSpPr>
              <a:spLocks noChangeAspect="1" noChangeArrowheads="1"/>
            </p:cNvSpPr>
            <p:nvPr/>
          </p:nvSpPr>
          <p:spPr bwMode="auto">
            <a:xfrm>
              <a:off x="28540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3" name="Oval 25"/>
            <p:cNvSpPr>
              <a:spLocks noChangeAspect="1" noChangeArrowheads="1"/>
            </p:cNvSpPr>
            <p:nvPr/>
          </p:nvSpPr>
          <p:spPr bwMode="auto">
            <a:xfrm>
              <a:off x="37684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4" name="Oval 10"/>
            <p:cNvSpPr>
              <a:spLocks noChangeAspect="1" noChangeArrowheads="1"/>
            </p:cNvSpPr>
            <p:nvPr/>
          </p:nvSpPr>
          <p:spPr bwMode="auto">
            <a:xfrm>
              <a:off x="55972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5" name="Oval 13"/>
            <p:cNvSpPr>
              <a:spLocks noChangeAspect="1" noChangeArrowheads="1"/>
            </p:cNvSpPr>
            <p:nvPr/>
          </p:nvSpPr>
          <p:spPr bwMode="auto">
            <a:xfrm>
              <a:off x="65116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6" name="Oval 28"/>
            <p:cNvSpPr>
              <a:spLocks noChangeAspect="1" noChangeArrowheads="1"/>
            </p:cNvSpPr>
            <p:nvPr/>
          </p:nvSpPr>
          <p:spPr bwMode="auto">
            <a:xfrm>
              <a:off x="4682826" y="3006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7" name="Oval 45"/>
            <p:cNvSpPr>
              <a:spLocks noChangeAspect="1" noChangeArrowheads="1"/>
            </p:cNvSpPr>
            <p:nvPr/>
          </p:nvSpPr>
          <p:spPr bwMode="auto">
            <a:xfrm>
              <a:off x="7438726" y="30188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8" name="Oval 22"/>
            <p:cNvSpPr>
              <a:spLocks noChangeAspect="1" noChangeArrowheads="1"/>
            </p:cNvSpPr>
            <p:nvPr/>
          </p:nvSpPr>
          <p:spPr bwMode="auto">
            <a:xfrm>
              <a:off x="1940898" y="30006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59" name="Oval 44"/>
          <p:cNvSpPr>
            <a:spLocks noChangeAspect="1" noChangeArrowheads="1"/>
          </p:cNvSpPr>
          <p:nvPr/>
        </p:nvSpPr>
        <p:spPr bwMode="auto">
          <a:xfrm>
            <a:off x="5888038" y="4638831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grpSp>
        <p:nvGrpSpPr>
          <p:cNvPr id="60" name="Group 59"/>
          <p:cNvGrpSpPr/>
          <p:nvPr/>
        </p:nvGrpSpPr>
        <p:grpSpPr>
          <a:xfrm>
            <a:off x="1321093" y="6269633"/>
            <a:ext cx="6475728" cy="96356"/>
            <a:chOff x="1320485" y="2998687"/>
            <a:chExt cx="6475728" cy="96356"/>
          </a:xfrm>
        </p:grpSpPr>
        <p:sp>
          <p:nvSpPr>
            <p:cNvPr id="61" name="Oval 19"/>
            <p:cNvSpPr>
              <a:spLocks noChangeAspect="1" noChangeArrowheads="1"/>
            </p:cNvSpPr>
            <p:nvPr/>
          </p:nvSpPr>
          <p:spPr bwMode="auto">
            <a:xfrm>
              <a:off x="77200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2" name="Oval 22"/>
            <p:cNvSpPr>
              <a:spLocks noChangeAspect="1" noChangeArrowheads="1"/>
            </p:cNvSpPr>
            <p:nvPr/>
          </p:nvSpPr>
          <p:spPr bwMode="auto">
            <a:xfrm>
              <a:off x="22336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3" name="Oval 25"/>
            <p:cNvSpPr>
              <a:spLocks noChangeAspect="1" noChangeArrowheads="1"/>
            </p:cNvSpPr>
            <p:nvPr/>
          </p:nvSpPr>
          <p:spPr bwMode="auto">
            <a:xfrm>
              <a:off x="31480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4" name="Oval 10"/>
            <p:cNvSpPr>
              <a:spLocks noChangeAspect="1" noChangeArrowheads="1"/>
            </p:cNvSpPr>
            <p:nvPr/>
          </p:nvSpPr>
          <p:spPr bwMode="auto">
            <a:xfrm>
              <a:off x="49768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5" name="Oval 13"/>
            <p:cNvSpPr>
              <a:spLocks noChangeAspect="1" noChangeArrowheads="1"/>
            </p:cNvSpPr>
            <p:nvPr/>
          </p:nvSpPr>
          <p:spPr bwMode="auto">
            <a:xfrm>
              <a:off x="58912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6" name="Oval 28"/>
            <p:cNvSpPr>
              <a:spLocks noChangeAspect="1" noChangeArrowheads="1"/>
            </p:cNvSpPr>
            <p:nvPr/>
          </p:nvSpPr>
          <p:spPr bwMode="auto">
            <a:xfrm>
              <a:off x="406241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7" name="Oval 45"/>
            <p:cNvSpPr>
              <a:spLocks noChangeAspect="1" noChangeArrowheads="1"/>
            </p:cNvSpPr>
            <p:nvPr/>
          </p:nvSpPr>
          <p:spPr bwMode="auto">
            <a:xfrm>
              <a:off x="68183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8" name="Oval 22"/>
            <p:cNvSpPr>
              <a:spLocks noChangeAspect="1" noChangeArrowheads="1"/>
            </p:cNvSpPr>
            <p:nvPr/>
          </p:nvSpPr>
          <p:spPr bwMode="auto">
            <a:xfrm>
              <a:off x="132048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9" name="Oval 22"/>
            <p:cNvSpPr>
              <a:spLocks noChangeAspect="1" noChangeArrowheads="1"/>
            </p:cNvSpPr>
            <p:nvPr/>
          </p:nvSpPr>
          <p:spPr bwMode="auto">
            <a:xfrm>
              <a:off x="25470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0" name="Oval 25"/>
            <p:cNvSpPr>
              <a:spLocks noChangeAspect="1" noChangeArrowheads="1"/>
            </p:cNvSpPr>
            <p:nvPr/>
          </p:nvSpPr>
          <p:spPr bwMode="auto">
            <a:xfrm>
              <a:off x="34614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1" name="Oval 10"/>
            <p:cNvSpPr>
              <a:spLocks noChangeAspect="1" noChangeArrowheads="1"/>
            </p:cNvSpPr>
            <p:nvPr/>
          </p:nvSpPr>
          <p:spPr bwMode="auto">
            <a:xfrm>
              <a:off x="52902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2" name="Oval 13"/>
            <p:cNvSpPr>
              <a:spLocks noChangeAspect="1" noChangeArrowheads="1"/>
            </p:cNvSpPr>
            <p:nvPr/>
          </p:nvSpPr>
          <p:spPr bwMode="auto">
            <a:xfrm>
              <a:off x="62046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3" name="Oval 28"/>
            <p:cNvSpPr>
              <a:spLocks noChangeAspect="1" noChangeArrowheads="1"/>
            </p:cNvSpPr>
            <p:nvPr/>
          </p:nvSpPr>
          <p:spPr bwMode="auto">
            <a:xfrm>
              <a:off x="437584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4" name="Oval 45"/>
            <p:cNvSpPr>
              <a:spLocks noChangeAspect="1" noChangeArrowheads="1"/>
            </p:cNvSpPr>
            <p:nvPr/>
          </p:nvSpPr>
          <p:spPr bwMode="auto">
            <a:xfrm>
              <a:off x="713174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5" name="Oval 22"/>
            <p:cNvSpPr>
              <a:spLocks noChangeAspect="1" noChangeArrowheads="1"/>
            </p:cNvSpPr>
            <p:nvPr/>
          </p:nvSpPr>
          <p:spPr bwMode="auto">
            <a:xfrm>
              <a:off x="163391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6" name="Oval 22"/>
            <p:cNvSpPr>
              <a:spLocks noChangeAspect="1" noChangeArrowheads="1"/>
            </p:cNvSpPr>
            <p:nvPr/>
          </p:nvSpPr>
          <p:spPr bwMode="auto">
            <a:xfrm>
              <a:off x="28540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7" name="Oval 25"/>
            <p:cNvSpPr>
              <a:spLocks noChangeAspect="1" noChangeArrowheads="1"/>
            </p:cNvSpPr>
            <p:nvPr/>
          </p:nvSpPr>
          <p:spPr bwMode="auto">
            <a:xfrm>
              <a:off x="37684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8" name="Oval 10"/>
            <p:cNvSpPr>
              <a:spLocks noChangeAspect="1" noChangeArrowheads="1"/>
            </p:cNvSpPr>
            <p:nvPr/>
          </p:nvSpPr>
          <p:spPr bwMode="auto">
            <a:xfrm>
              <a:off x="55972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9" name="Oval 13"/>
            <p:cNvSpPr>
              <a:spLocks noChangeAspect="1" noChangeArrowheads="1"/>
            </p:cNvSpPr>
            <p:nvPr/>
          </p:nvSpPr>
          <p:spPr bwMode="auto">
            <a:xfrm>
              <a:off x="65116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0" name="Oval 28"/>
            <p:cNvSpPr>
              <a:spLocks noChangeAspect="1" noChangeArrowheads="1"/>
            </p:cNvSpPr>
            <p:nvPr/>
          </p:nvSpPr>
          <p:spPr bwMode="auto">
            <a:xfrm>
              <a:off x="4682826" y="3006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1" name="Oval 45"/>
            <p:cNvSpPr>
              <a:spLocks noChangeAspect="1" noChangeArrowheads="1"/>
            </p:cNvSpPr>
            <p:nvPr/>
          </p:nvSpPr>
          <p:spPr bwMode="auto">
            <a:xfrm>
              <a:off x="7438726" y="30188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2" name="Oval 22"/>
            <p:cNvSpPr>
              <a:spLocks noChangeAspect="1" noChangeArrowheads="1"/>
            </p:cNvSpPr>
            <p:nvPr/>
          </p:nvSpPr>
          <p:spPr bwMode="auto">
            <a:xfrm>
              <a:off x="1940898" y="30006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83" name="Oval 16"/>
          <p:cNvSpPr>
            <a:spLocks noChangeAspect="1" noChangeArrowheads="1"/>
          </p:cNvSpPr>
          <p:nvPr/>
        </p:nvSpPr>
        <p:spPr bwMode="auto">
          <a:xfrm>
            <a:off x="4062413" y="627766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32"/>
              <p:cNvSpPr txBox="1">
                <a:spLocks noChangeArrowheads="1"/>
              </p:cNvSpPr>
              <p:nvPr/>
            </p:nvSpPr>
            <p:spPr bwMode="auto">
              <a:xfrm>
                <a:off x="4793940" y="3185528"/>
                <a:ext cx="76142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𝑑𝐾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5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93940" y="3185528"/>
                <a:ext cx="761426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149344" y="3000018"/>
            <a:ext cx="3443212" cy="88900"/>
            <a:chOff x="3300413" y="3151087"/>
            <a:chExt cx="3443212" cy="88900"/>
          </a:xfrm>
          <a:solidFill>
            <a:srgbClr val="FF0066"/>
          </a:solidFill>
        </p:grpSpPr>
        <p:sp>
          <p:nvSpPr>
            <p:cNvPr id="90" name="Oval 25"/>
            <p:cNvSpPr>
              <a:spLocks noChangeAspect="1" noChangeArrowheads="1"/>
            </p:cNvSpPr>
            <p:nvPr/>
          </p:nvSpPr>
          <p:spPr bwMode="auto">
            <a:xfrm>
              <a:off x="3300413" y="3151087"/>
              <a:ext cx="76200" cy="76200"/>
            </a:xfrm>
            <a:prstGeom prst="ellipse">
              <a:avLst/>
            </a:prstGeom>
            <a:grpFill/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1" name="Oval 10"/>
            <p:cNvSpPr>
              <a:spLocks noChangeAspect="1" noChangeArrowheads="1"/>
            </p:cNvSpPr>
            <p:nvPr/>
          </p:nvSpPr>
          <p:spPr bwMode="auto">
            <a:xfrm>
              <a:off x="5129213" y="3163787"/>
              <a:ext cx="76200" cy="76200"/>
            </a:xfrm>
            <a:prstGeom prst="ellipse">
              <a:avLst/>
            </a:prstGeom>
            <a:grpFill/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2" name="Oval 13"/>
            <p:cNvSpPr>
              <a:spLocks noChangeAspect="1" noChangeArrowheads="1"/>
            </p:cNvSpPr>
            <p:nvPr/>
          </p:nvSpPr>
          <p:spPr bwMode="auto">
            <a:xfrm>
              <a:off x="6043613" y="3163787"/>
              <a:ext cx="76200" cy="76200"/>
            </a:xfrm>
            <a:prstGeom prst="ellipse">
              <a:avLst/>
            </a:prstGeom>
            <a:grpFill/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3" name="Oval 28"/>
            <p:cNvSpPr>
              <a:spLocks noChangeAspect="1" noChangeArrowheads="1"/>
            </p:cNvSpPr>
            <p:nvPr/>
          </p:nvSpPr>
          <p:spPr bwMode="auto">
            <a:xfrm>
              <a:off x="4214813" y="3154038"/>
              <a:ext cx="76200" cy="76200"/>
            </a:xfrm>
            <a:prstGeom prst="ellipse">
              <a:avLst/>
            </a:prstGeom>
            <a:grpFill/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4" name="Oval 25"/>
            <p:cNvSpPr>
              <a:spLocks noChangeAspect="1" noChangeArrowheads="1"/>
            </p:cNvSpPr>
            <p:nvPr/>
          </p:nvSpPr>
          <p:spPr bwMode="auto">
            <a:xfrm>
              <a:off x="3613843" y="3151087"/>
              <a:ext cx="76200" cy="76200"/>
            </a:xfrm>
            <a:prstGeom prst="ellipse">
              <a:avLst/>
            </a:prstGeom>
            <a:grpFill/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5" name="Oval 10"/>
            <p:cNvSpPr>
              <a:spLocks noChangeAspect="1" noChangeArrowheads="1"/>
            </p:cNvSpPr>
            <p:nvPr/>
          </p:nvSpPr>
          <p:spPr bwMode="auto">
            <a:xfrm>
              <a:off x="5442643" y="3163787"/>
              <a:ext cx="76200" cy="76200"/>
            </a:xfrm>
            <a:prstGeom prst="ellipse">
              <a:avLst/>
            </a:prstGeom>
            <a:grpFill/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6" name="Oval 13"/>
            <p:cNvSpPr>
              <a:spLocks noChangeAspect="1" noChangeArrowheads="1"/>
            </p:cNvSpPr>
            <p:nvPr/>
          </p:nvSpPr>
          <p:spPr bwMode="auto">
            <a:xfrm>
              <a:off x="6357043" y="3163787"/>
              <a:ext cx="76200" cy="76200"/>
            </a:xfrm>
            <a:prstGeom prst="ellipse">
              <a:avLst/>
            </a:prstGeom>
            <a:grpFill/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7" name="Oval 28"/>
            <p:cNvSpPr>
              <a:spLocks noChangeAspect="1" noChangeArrowheads="1"/>
            </p:cNvSpPr>
            <p:nvPr/>
          </p:nvSpPr>
          <p:spPr bwMode="auto">
            <a:xfrm>
              <a:off x="4528243" y="3154038"/>
              <a:ext cx="76200" cy="76200"/>
            </a:xfrm>
            <a:prstGeom prst="ellipse">
              <a:avLst/>
            </a:prstGeom>
            <a:grpFill/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8" name="Oval 25"/>
            <p:cNvSpPr>
              <a:spLocks noChangeAspect="1" noChangeArrowheads="1"/>
            </p:cNvSpPr>
            <p:nvPr/>
          </p:nvSpPr>
          <p:spPr bwMode="auto">
            <a:xfrm>
              <a:off x="3924225" y="3152193"/>
              <a:ext cx="76200" cy="76200"/>
            </a:xfrm>
            <a:prstGeom prst="ellipse">
              <a:avLst/>
            </a:prstGeom>
            <a:grpFill/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9" name="Oval 10"/>
            <p:cNvSpPr>
              <a:spLocks noChangeAspect="1" noChangeArrowheads="1"/>
            </p:cNvSpPr>
            <p:nvPr/>
          </p:nvSpPr>
          <p:spPr bwMode="auto">
            <a:xfrm>
              <a:off x="5753025" y="3161494"/>
              <a:ext cx="76200" cy="76200"/>
            </a:xfrm>
            <a:prstGeom prst="ellipse">
              <a:avLst/>
            </a:prstGeom>
            <a:grpFill/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0" name="Oval 13"/>
            <p:cNvSpPr>
              <a:spLocks noChangeAspect="1" noChangeArrowheads="1"/>
            </p:cNvSpPr>
            <p:nvPr/>
          </p:nvSpPr>
          <p:spPr bwMode="auto">
            <a:xfrm>
              <a:off x="6667425" y="3161494"/>
              <a:ext cx="76200" cy="76200"/>
            </a:xfrm>
            <a:prstGeom prst="ellipse">
              <a:avLst/>
            </a:prstGeom>
            <a:grpFill/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1" name="Oval 28"/>
            <p:cNvSpPr>
              <a:spLocks noChangeAspect="1" noChangeArrowheads="1"/>
            </p:cNvSpPr>
            <p:nvPr/>
          </p:nvSpPr>
          <p:spPr bwMode="auto">
            <a:xfrm>
              <a:off x="4835226" y="3158543"/>
              <a:ext cx="76200" cy="76200"/>
            </a:xfrm>
            <a:prstGeom prst="ellipse">
              <a:avLst/>
            </a:prstGeom>
            <a:grpFill/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372591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"/>
              <p:cNvSpPr txBox="1">
                <a:spLocks noChangeArrowheads="1"/>
              </p:cNvSpPr>
              <p:nvPr/>
            </p:nvSpPr>
            <p:spPr>
              <a:xfrm>
                <a:off x="1006990" y="1211488"/>
                <a:ext cx="7479785" cy="11878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</a:rPr>
                  <a:t>Idea: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Make the lattice “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</a:rPr>
                  <a:t>sparser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” without changing distance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by much.</a:t>
                </a:r>
              </a:p>
            </p:txBody>
          </p:sp>
        </mc:Choice>
        <mc:Fallback xmlns="">
          <p:sp>
            <p:nvSpPr>
              <p:cNvPr id="3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990" y="1211488"/>
                <a:ext cx="7479785" cy="1187834"/>
              </a:xfrm>
              <a:prstGeom prst="rect">
                <a:avLst/>
              </a:prstGeom>
              <a:blipFill rotWithShape="1">
                <a:blip r:embed="rId2"/>
                <a:stretch>
                  <a:fillRect l="-1630" t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0" y="208835"/>
            <a:ext cx="9144000" cy="7075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Approximate CVP</a:t>
            </a:r>
          </a:p>
        </p:txBody>
      </p:sp>
      <p:sp>
        <p:nvSpPr>
          <p:cNvPr id="43" name="AutoShape 2"/>
          <p:cNvSpPr>
            <a:spLocks noChangeAspect="1" noChangeArrowheads="1"/>
          </p:cNvSpPr>
          <p:nvPr/>
        </p:nvSpPr>
        <p:spPr bwMode="auto">
          <a:xfrm rot="21414006">
            <a:off x="3079215" y="4753287"/>
            <a:ext cx="3852392" cy="1486010"/>
          </a:xfrm>
          <a:prstGeom prst="hexagon">
            <a:avLst>
              <a:gd name="adj" fmla="val 64811"/>
              <a:gd name="vf" fmla="val 115470"/>
            </a:avLst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317124" y="4624190"/>
            <a:ext cx="6475728" cy="96356"/>
            <a:chOff x="1320485" y="2998687"/>
            <a:chExt cx="6475728" cy="96356"/>
          </a:xfrm>
        </p:grpSpPr>
        <p:sp>
          <p:nvSpPr>
            <p:cNvPr id="45" name="Oval 19"/>
            <p:cNvSpPr>
              <a:spLocks noChangeAspect="1" noChangeArrowheads="1"/>
            </p:cNvSpPr>
            <p:nvPr/>
          </p:nvSpPr>
          <p:spPr bwMode="auto">
            <a:xfrm>
              <a:off x="77200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6" name="Oval 22"/>
            <p:cNvSpPr>
              <a:spLocks noChangeAspect="1" noChangeArrowheads="1"/>
            </p:cNvSpPr>
            <p:nvPr/>
          </p:nvSpPr>
          <p:spPr bwMode="auto">
            <a:xfrm>
              <a:off x="22336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7" name="Oval 25"/>
            <p:cNvSpPr>
              <a:spLocks noChangeAspect="1" noChangeArrowheads="1"/>
            </p:cNvSpPr>
            <p:nvPr/>
          </p:nvSpPr>
          <p:spPr bwMode="auto">
            <a:xfrm>
              <a:off x="31480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8" name="Oval 10"/>
            <p:cNvSpPr>
              <a:spLocks noChangeAspect="1" noChangeArrowheads="1"/>
            </p:cNvSpPr>
            <p:nvPr/>
          </p:nvSpPr>
          <p:spPr bwMode="auto">
            <a:xfrm>
              <a:off x="49768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9" name="Oval 13"/>
            <p:cNvSpPr>
              <a:spLocks noChangeAspect="1" noChangeArrowheads="1"/>
            </p:cNvSpPr>
            <p:nvPr/>
          </p:nvSpPr>
          <p:spPr bwMode="auto">
            <a:xfrm>
              <a:off x="58912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0" name="Oval 28"/>
            <p:cNvSpPr>
              <a:spLocks noChangeAspect="1" noChangeArrowheads="1"/>
            </p:cNvSpPr>
            <p:nvPr/>
          </p:nvSpPr>
          <p:spPr bwMode="auto">
            <a:xfrm>
              <a:off x="406241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2" name="Oval 45"/>
            <p:cNvSpPr>
              <a:spLocks noChangeAspect="1" noChangeArrowheads="1"/>
            </p:cNvSpPr>
            <p:nvPr/>
          </p:nvSpPr>
          <p:spPr bwMode="auto">
            <a:xfrm>
              <a:off x="68183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4" name="Oval 22"/>
            <p:cNvSpPr>
              <a:spLocks noChangeAspect="1" noChangeArrowheads="1"/>
            </p:cNvSpPr>
            <p:nvPr/>
          </p:nvSpPr>
          <p:spPr bwMode="auto">
            <a:xfrm>
              <a:off x="132048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6" name="Oval 22"/>
            <p:cNvSpPr>
              <a:spLocks noChangeAspect="1" noChangeArrowheads="1"/>
            </p:cNvSpPr>
            <p:nvPr/>
          </p:nvSpPr>
          <p:spPr bwMode="auto">
            <a:xfrm>
              <a:off x="25470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7" name="Oval 25"/>
            <p:cNvSpPr>
              <a:spLocks noChangeAspect="1" noChangeArrowheads="1"/>
            </p:cNvSpPr>
            <p:nvPr/>
          </p:nvSpPr>
          <p:spPr bwMode="auto">
            <a:xfrm>
              <a:off x="34614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8" name="Oval 10"/>
            <p:cNvSpPr>
              <a:spLocks noChangeAspect="1" noChangeArrowheads="1"/>
            </p:cNvSpPr>
            <p:nvPr/>
          </p:nvSpPr>
          <p:spPr bwMode="auto">
            <a:xfrm>
              <a:off x="52902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9" name="Oval 13"/>
            <p:cNvSpPr>
              <a:spLocks noChangeAspect="1" noChangeArrowheads="1"/>
            </p:cNvSpPr>
            <p:nvPr/>
          </p:nvSpPr>
          <p:spPr bwMode="auto">
            <a:xfrm>
              <a:off x="62046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0" name="Oval 28"/>
            <p:cNvSpPr>
              <a:spLocks noChangeAspect="1" noChangeArrowheads="1"/>
            </p:cNvSpPr>
            <p:nvPr/>
          </p:nvSpPr>
          <p:spPr bwMode="auto">
            <a:xfrm>
              <a:off x="437584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1" name="Oval 45"/>
            <p:cNvSpPr>
              <a:spLocks noChangeAspect="1" noChangeArrowheads="1"/>
            </p:cNvSpPr>
            <p:nvPr/>
          </p:nvSpPr>
          <p:spPr bwMode="auto">
            <a:xfrm>
              <a:off x="713174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2" name="Oval 22"/>
            <p:cNvSpPr>
              <a:spLocks noChangeAspect="1" noChangeArrowheads="1"/>
            </p:cNvSpPr>
            <p:nvPr/>
          </p:nvSpPr>
          <p:spPr bwMode="auto">
            <a:xfrm>
              <a:off x="163391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3" name="Oval 22"/>
            <p:cNvSpPr>
              <a:spLocks noChangeAspect="1" noChangeArrowheads="1"/>
            </p:cNvSpPr>
            <p:nvPr/>
          </p:nvSpPr>
          <p:spPr bwMode="auto">
            <a:xfrm>
              <a:off x="28540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4" name="Oval 25"/>
            <p:cNvSpPr>
              <a:spLocks noChangeAspect="1" noChangeArrowheads="1"/>
            </p:cNvSpPr>
            <p:nvPr/>
          </p:nvSpPr>
          <p:spPr bwMode="auto">
            <a:xfrm>
              <a:off x="37684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5" name="Oval 10"/>
            <p:cNvSpPr>
              <a:spLocks noChangeAspect="1" noChangeArrowheads="1"/>
            </p:cNvSpPr>
            <p:nvPr/>
          </p:nvSpPr>
          <p:spPr bwMode="auto">
            <a:xfrm>
              <a:off x="55972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6" name="Oval 13"/>
            <p:cNvSpPr>
              <a:spLocks noChangeAspect="1" noChangeArrowheads="1"/>
            </p:cNvSpPr>
            <p:nvPr/>
          </p:nvSpPr>
          <p:spPr bwMode="auto">
            <a:xfrm>
              <a:off x="65116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7" name="Oval 28"/>
            <p:cNvSpPr>
              <a:spLocks noChangeAspect="1" noChangeArrowheads="1"/>
            </p:cNvSpPr>
            <p:nvPr/>
          </p:nvSpPr>
          <p:spPr bwMode="auto">
            <a:xfrm>
              <a:off x="4682826" y="3006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8" name="Oval 45"/>
            <p:cNvSpPr>
              <a:spLocks noChangeAspect="1" noChangeArrowheads="1"/>
            </p:cNvSpPr>
            <p:nvPr/>
          </p:nvSpPr>
          <p:spPr bwMode="auto">
            <a:xfrm>
              <a:off x="7438726" y="30188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9" name="Oval 22"/>
            <p:cNvSpPr>
              <a:spLocks noChangeAspect="1" noChangeArrowheads="1"/>
            </p:cNvSpPr>
            <p:nvPr/>
          </p:nvSpPr>
          <p:spPr bwMode="auto">
            <a:xfrm>
              <a:off x="1940898" y="30006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70" name="AutoShape 52"/>
          <p:cNvSpPr>
            <a:spLocks noChangeAspect="1" noChangeArrowheads="1"/>
          </p:cNvSpPr>
          <p:nvPr/>
        </p:nvSpPr>
        <p:spPr bwMode="auto">
          <a:xfrm rot="21414006">
            <a:off x="4025222" y="5118851"/>
            <a:ext cx="1960380" cy="754880"/>
          </a:xfrm>
          <a:prstGeom prst="hexagon">
            <a:avLst>
              <a:gd name="adj" fmla="val 64923"/>
              <a:gd name="vf" fmla="val 115470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 Box 53"/>
              <p:cNvSpPr txBox="1">
                <a:spLocks noChangeArrowheads="1"/>
              </p:cNvSpPr>
              <p:nvPr/>
            </p:nvSpPr>
            <p:spPr bwMode="auto">
              <a:xfrm>
                <a:off x="5125570" y="5099615"/>
                <a:ext cx="524181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71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5570" y="5099615"/>
                <a:ext cx="52418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14"/>
          <p:cNvSpPr>
            <a:spLocks noChangeAspect="1" noChangeArrowheads="1"/>
          </p:cNvSpPr>
          <p:nvPr/>
        </p:nvSpPr>
        <p:spPr bwMode="auto">
          <a:xfrm>
            <a:off x="4975011" y="5458191"/>
            <a:ext cx="76200" cy="762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19050">
            <a:solidFill>
              <a:srgbClr val="00206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 Box 32"/>
              <p:cNvSpPr txBox="1">
                <a:spLocks noChangeArrowheads="1"/>
              </p:cNvSpPr>
              <p:nvPr/>
            </p:nvSpPr>
            <p:spPr bwMode="auto">
              <a:xfrm>
                <a:off x="5364944" y="4667825"/>
                <a:ext cx="76142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𝑑𝐾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3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4944" y="4667825"/>
                <a:ext cx="76142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 Box 53"/>
              <p:cNvSpPr txBox="1">
                <a:spLocks noChangeArrowheads="1"/>
              </p:cNvSpPr>
              <p:nvPr/>
            </p:nvSpPr>
            <p:spPr bwMode="auto">
              <a:xfrm>
                <a:off x="7160642" y="5575336"/>
                <a:ext cx="46134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74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0642" y="5575336"/>
                <a:ext cx="46134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 Box 4"/>
              <p:cNvSpPr txBox="1">
                <a:spLocks noChangeArrowheads="1"/>
              </p:cNvSpPr>
              <p:nvPr/>
            </p:nvSpPr>
            <p:spPr bwMode="auto">
              <a:xfrm>
                <a:off x="4743924" y="5393727"/>
                <a:ext cx="49372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3924" y="5393727"/>
                <a:ext cx="493725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/>
          <p:cNvGrpSpPr/>
          <p:nvPr/>
        </p:nvGrpSpPr>
        <p:grpSpPr>
          <a:xfrm>
            <a:off x="1320485" y="2998687"/>
            <a:ext cx="6475728" cy="96356"/>
            <a:chOff x="1320485" y="2998687"/>
            <a:chExt cx="6475728" cy="96356"/>
          </a:xfrm>
        </p:grpSpPr>
        <p:sp>
          <p:nvSpPr>
            <p:cNvPr id="77" name="Oval 19"/>
            <p:cNvSpPr>
              <a:spLocks noChangeAspect="1" noChangeArrowheads="1"/>
            </p:cNvSpPr>
            <p:nvPr/>
          </p:nvSpPr>
          <p:spPr bwMode="auto">
            <a:xfrm>
              <a:off x="77200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8" name="Oval 22"/>
            <p:cNvSpPr>
              <a:spLocks noChangeAspect="1" noChangeArrowheads="1"/>
            </p:cNvSpPr>
            <p:nvPr/>
          </p:nvSpPr>
          <p:spPr bwMode="auto">
            <a:xfrm>
              <a:off x="22336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9" name="Oval 25"/>
            <p:cNvSpPr>
              <a:spLocks noChangeAspect="1" noChangeArrowheads="1"/>
            </p:cNvSpPr>
            <p:nvPr/>
          </p:nvSpPr>
          <p:spPr bwMode="auto">
            <a:xfrm>
              <a:off x="31480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0" name="Oval 10"/>
            <p:cNvSpPr>
              <a:spLocks noChangeAspect="1" noChangeArrowheads="1"/>
            </p:cNvSpPr>
            <p:nvPr/>
          </p:nvSpPr>
          <p:spPr bwMode="auto">
            <a:xfrm>
              <a:off x="49768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1" name="Oval 13"/>
            <p:cNvSpPr>
              <a:spLocks noChangeAspect="1" noChangeArrowheads="1"/>
            </p:cNvSpPr>
            <p:nvPr/>
          </p:nvSpPr>
          <p:spPr bwMode="auto">
            <a:xfrm>
              <a:off x="58912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2" name="Oval 28"/>
            <p:cNvSpPr>
              <a:spLocks noChangeAspect="1" noChangeArrowheads="1"/>
            </p:cNvSpPr>
            <p:nvPr/>
          </p:nvSpPr>
          <p:spPr bwMode="auto">
            <a:xfrm>
              <a:off x="406241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3" name="Oval 45"/>
            <p:cNvSpPr>
              <a:spLocks noChangeAspect="1" noChangeArrowheads="1"/>
            </p:cNvSpPr>
            <p:nvPr/>
          </p:nvSpPr>
          <p:spPr bwMode="auto">
            <a:xfrm>
              <a:off x="68183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4" name="Oval 22"/>
            <p:cNvSpPr>
              <a:spLocks noChangeAspect="1" noChangeArrowheads="1"/>
            </p:cNvSpPr>
            <p:nvPr/>
          </p:nvSpPr>
          <p:spPr bwMode="auto">
            <a:xfrm>
              <a:off x="132048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5" name="Oval 22"/>
            <p:cNvSpPr>
              <a:spLocks noChangeAspect="1" noChangeArrowheads="1"/>
            </p:cNvSpPr>
            <p:nvPr/>
          </p:nvSpPr>
          <p:spPr bwMode="auto">
            <a:xfrm>
              <a:off x="25470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6" name="Oval 25"/>
            <p:cNvSpPr>
              <a:spLocks noChangeAspect="1" noChangeArrowheads="1"/>
            </p:cNvSpPr>
            <p:nvPr/>
          </p:nvSpPr>
          <p:spPr bwMode="auto">
            <a:xfrm>
              <a:off x="34614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7" name="Oval 10"/>
            <p:cNvSpPr>
              <a:spLocks noChangeAspect="1" noChangeArrowheads="1"/>
            </p:cNvSpPr>
            <p:nvPr/>
          </p:nvSpPr>
          <p:spPr bwMode="auto">
            <a:xfrm>
              <a:off x="52902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8" name="Oval 13"/>
            <p:cNvSpPr>
              <a:spLocks noChangeAspect="1" noChangeArrowheads="1"/>
            </p:cNvSpPr>
            <p:nvPr/>
          </p:nvSpPr>
          <p:spPr bwMode="auto">
            <a:xfrm>
              <a:off x="62046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9" name="Oval 28"/>
            <p:cNvSpPr>
              <a:spLocks noChangeAspect="1" noChangeArrowheads="1"/>
            </p:cNvSpPr>
            <p:nvPr/>
          </p:nvSpPr>
          <p:spPr bwMode="auto">
            <a:xfrm>
              <a:off x="437584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0" name="Oval 45"/>
            <p:cNvSpPr>
              <a:spLocks noChangeAspect="1" noChangeArrowheads="1"/>
            </p:cNvSpPr>
            <p:nvPr/>
          </p:nvSpPr>
          <p:spPr bwMode="auto">
            <a:xfrm>
              <a:off x="713174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1" name="Oval 22"/>
            <p:cNvSpPr>
              <a:spLocks noChangeAspect="1" noChangeArrowheads="1"/>
            </p:cNvSpPr>
            <p:nvPr/>
          </p:nvSpPr>
          <p:spPr bwMode="auto">
            <a:xfrm>
              <a:off x="163391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2" name="Oval 22"/>
            <p:cNvSpPr>
              <a:spLocks noChangeAspect="1" noChangeArrowheads="1"/>
            </p:cNvSpPr>
            <p:nvPr/>
          </p:nvSpPr>
          <p:spPr bwMode="auto">
            <a:xfrm>
              <a:off x="28540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3" name="Oval 25"/>
            <p:cNvSpPr>
              <a:spLocks noChangeAspect="1" noChangeArrowheads="1"/>
            </p:cNvSpPr>
            <p:nvPr/>
          </p:nvSpPr>
          <p:spPr bwMode="auto">
            <a:xfrm>
              <a:off x="37684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4" name="Oval 10"/>
            <p:cNvSpPr>
              <a:spLocks noChangeAspect="1" noChangeArrowheads="1"/>
            </p:cNvSpPr>
            <p:nvPr/>
          </p:nvSpPr>
          <p:spPr bwMode="auto">
            <a:xfrm>
              <a:off x="55972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5" name="Oval 13"/>
            <p:cNvSpPr>
              <a:spLocks noChangeAspect="1" noChangeArrowheads="1"/>
            </p:cNvSpPr>
            <p:nvPr/>
          </p:nvSpPr>
          <p:spPr bwMode="auto">
            <a:xfrm>
              <a:off x="65116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6" name="Oval 28"/>
            <p:cNvSpPr>
              <a:spLocks noChangeAspect="1" noChangeArrowheads="1"/>
            </p:cNvSpPr>
            <p:nvPr/>
          </p:nvSpPr>
          <p:spPr bwMode="auto">
            <a:xfrm>
              <a:off x="4682826" y="3006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7" name="Oval 45"/>
            <p:cNvSpPr>
              <a:spLocks noChangeAspect="1" noChangeArrowheads="1"/>
            </p:cNvSpPr>
            <p:nvPr/>
          </p:nvSpPr>
          <p:spPr bwMode="auto">
            <a:xfrm>
              <a:off x="7438726" y="30188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8" name="Oval 22"/>
            <p:cNvSpPr>
              <a:spLocks noChangeAspect="1" noChangeArrowheads="1"/>
            </p:cNvSpPr>
            <p:nvPr/>
          </p:nvSpPr>
          <p:spPr bwMode="auto">
            <a:xfrm>
              <a:off x="1940898" y="30006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99" name="Oval 44"/>
          <p:cNvSpPr>
            <a:spLocks noChangeAspect="1" noChangeArrowheads="1"/>
          </p:cNvSpPr>
          <p:nvPr/>
        </p:nvSpPr>
        <p:spPr bwMode="auto">
          <a:xfrm>
            <a:off x="5888038" y="4638831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grpSp>
        <p:nvGrpSpPr>
          <p:cNvPr id="100" name="Group 99"/>
          <p:cNvGrpSpPr/>
          <p:nvPr/>
        </p:nvGrpSpPr>
        <p:grpSpPr>
          <a:xfrm>
            <a:off x="1321093" y="6269633"/>
            <a:ext cx="6475728" cy="96356"/>
            <a:chOff x="1320485" y="2998687"/>
            <a:chExt cx="6475728" cy="96356"/>
          </a:xfrm>
        </p:grpSpPr>
        <p:sp>
          <p:nvSpPr>
            <p:cNvPr id="101" name="Oval 19"/>
            <p:cNvSpPr>
              <a:spLocks noChangeAspect="1" noChangeArrowheads="1"/>
            </p:cNvSpPr>
            <p:nvPr/>
          </p:nvSpPr>
          <p:spPr bwMode="auto">
            <a:xfrm>
              <a:off x="77200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2" name="Oval 22"/>
            <p:cNvSpPr>
              <a:spLocks noChangeAspect="1" noChangeArrowheads="1"/>
            </p:cNvSpPr>
            <p:nvPr/>
          </p:nvSpPr>
          <p:spPr bwMode="auto">
            <a:xfrm>
              <a:off x="22336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3" name="Oval 25"/>
            <p:cNvSpPr>
              <a:spLocks noChangeAspect="1" noChangeArrowheads="1"/>
            </p:cNvSpPr>
            <p:nvPr/>
          </p:nvSpPr>
          <p:spPr bwMode="auto">
            <a:xfrm>
              <a:off x="31480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4" name="Oval 10"/>
            <p:cNvSpPr>
              <a:spLocks noChangeAspect="1" noChangeArrowheads="1"/>
            </p:cNvSpPr>
            <p:nvPr/>
          </p:nvSpPr>
          <p:spPr bwMode="auto">
            <a:xfrm>
              <a:off x="49768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5" name="Oval 13"/>
            <p:cNvSpPr>
              <a:spLocks noChangeAspect="1" noChangeArrowheads="1"/>
            </p:cNvSpPr>
            <p:nvPr/>
          </p:nvSpPr>
          <p:spPr bwMode="auto">
            <a:xfrm>
              <a:off x="58912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6" name="Oval 28"/>
            <p:cNvSpPr>
              <a:spLocks noChangeAspect="1" noChangeArrowheads="1"/>
            </p:cNvSpPr>
            <p:nvPr/>
          </p:nvSpPr>
          <p:spPr bwMode="auto">
            <a:xfrm>
              <a:off x="406241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7" name="Oval 45"/>
            <p:cNvSpPr>
              <a:spLocks noChangeAspect="1" noChangeArrowheads="1"/>
            </p:cNvSpPr>
            <p:nvPr/>
          </p:nvSpPr>
          <p:spPr bwMode="auto">
            <a:xfrm>
              <a:off x="68183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8" name="Oval 22"/>
            <p:cNvSpPr>
              <a:spLocks noChangeAspect="1" noChangeArrowheads="1"/>
            </p:cNvSpPr>
            <p:nvPr/>
          </p:nvSpPr>
          <p:spPr bwMode="auto">
            <a:xfrm>
              <a:off x="132048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9" name="Oval 22"/>
            <p:cNvSpPr>
              <a:spLocks noChangeAspect="1" noChangeArrowheads="1"/>
            </p:cNvSpPr>
            <p:nvPr/>
          </p:nvSpPr>
          <p:spPr bwMode="auto">
            <a:xfrm>
              <a:off x="25470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0" name="Oval 25"/>
            <p:cNvSpPr>
              <a:spLocks noChangeAspect="1" noChangeArrowheads="1"/>
            </p:cNvSpPr>
            <p:nvPr/>
          </p:nvSpPr>
          <p:spPr bwMode="auto">
            <a:xfrm>
              <a:off x="34614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1" name="Oval 10"/>
            <p:cNvSpPr>
              <a:spLocks noChangeAspect="1" noChangeArrowheads="1"/>
            </p:cNvSpPr>
            <p:nvPr/>
          </p:nvSpPr>
          <p:spPr bwMode="auto">
            <a:xfrm>
              <a:off x="52902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2" name="Oval 13"/>
            <p:cNvSpPr>
              <a:spLocks noChangeAspect="1" noChangeArrowheads="1"/>
            </p:cNvSpPr>
            <p:nvPr/>
          </p:nvSpPr>
          <p:spPr bwMode="auto">
            <a:xfrm>
              <a:off x="62046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3" name="Oval 28"/>
            <p:cNvSpPr>
              <a:spLocks noChangeAspect="1" noChangeArrowheads="1"/>
            </p:cNvSpPr>
            <p:nvPr/>
          </p:nvSpPr>
          <p:spPr bwMode="auto">
            <a:xfrm>
              <a:off x="437584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4" name="Oval 45"/>
            <p:cNvSpPr>
              <a:spLocks noChangeAspect="1" noChangeArrowheads="1"/>
            </p:cNvSpPr>
            <p:nvPr/>
          </p:nvSpPr>
          <p:spPr bwMode="auto">
            <a:xfrm>
              <a:off x="713174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5" name="Oval 22"/>
            <p:cNvSpPr>
              <a:spLocks noChangeAspect="1" noChangeArrowheads="1"/>
            </p:cNvSpPr>
            <p:nvPr/>
          </p:nvSpPr>
          <p:spPr bwMode="auto">
            <a:xfrm>
              <a:off x="163391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6" name="Oval 22"/>
            <p:cNvSpPr>
              <a:spLocks noChangeAspect="1" noChangeArrowheads="1"/>
            </p:cNvSpPr>
            <p:nvPr/>
          </p:nvSpPr>
          <p:spPr bwMode="auto">
            <a:xfrm>
              <a:off x="28540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7" name="Oval 25"/>
            <p:cNvSpPr>
              <a:spLocks noChangeAspect="1" noChangeArrowheads="1"/>
            </p:cNvSpPr>
            <p:nvPr/>
          </p:nvSpPr>
          <p:spPr bwMode="auto">
            <a:xfrm>
              <a:off x="37684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8" name="Oval 10"/>
            <p:cNvSpPr>
              <a:spLocks noChangeAspect="1" noChangeArrowheads="1"/>
            </p:cNvSpPr>
            <p:nvPr/>
          </p:nvSpPr>
          <p:spPr bwMode="auto">
            <a:xfrm>
              <a:off x="55972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9" name="Oval 13"/>
            <p:cNvSpPr>
              <a:spLocks noChangeAspect="1" noChangeArrowheads="1"/>
            </p:cNvSpPr>
            <p:nvPr/>
          </p:nvSpPr>
          <p:spPr bwMode="auto">
            <a:xfrm>
              <a:off x="65116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0" name="Oval 28"/>
            <p:cNvSpPr>
              <a:spLocks noChangeAspect="1" noChangeArrowheads="1"/>
            </p:cNvSpPr>
            <p:nvPr/>
          </p:nvSpPr>
          <p:spPr bwMode="auto">
            <a:xfrm>
              <a:off x="4682826" y="3006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1" name="Oval 45"/>
            <p:cNvSpPr>
              <a:spLocks noChangeAspect="1" noChangeArrowheads="1"/>
            </p:cNvSpPr>
            <p:nvPr/>
          </p:nvSpPr>
          <p:spPr bwMode="auto">
            <a:xfrm>
              <a:off x="7438726" y="30188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2" name="Oval 22"/>
            <p:cNvSpPr>
              <a:spLocks noChangeAspect="1" noChangeArrowheads="1"/>
            </p:cNvSpPr>
            <p:nvPr/>
          </p:nvSpPr>
          <p:spPr bwMode="auto">
            <a:xfrm>
              <a:off x="1940898" y="30006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123" name="Oval 16"/>
          <p:cNvSpPr>
            <a:spLocks noChangeAspect="1" noChangeArrowheads="1"/>
          </p:cNvSpPr>
          <p:nvPr/>
        </p:nvSpPr>
        <p:spPr bwMode="auto">
          <a:xfrm>
            <a:off x="4062413" y="627766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24580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0" y="208835"/>
            <a:ext cx="9144000" cy="7075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Approximate CVP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3"/>
              <p:cNvSpPr txBox="1">
                <a:spLocks noChangeArrowheads="1"/>
              </p:cNvSpPr>
              <p:nvPr/>
            </p:nvSpPr>
            <p:spPr>
              <a:xfrm>
                <a:off x="1000126" y="1215473"/>
                <a:ext cx="7772400" cy="15944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</a:rPr>
                  <a:t>Lattice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+mn-lt"/>
                  </a:rPr>
                  <a:t>Sparsifier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</a:rPr>
                  <a:t>: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Build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+mn-lt"/>
                  </a:rPr>
                  <a:t>sublattice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⊆</m:t>
                    </m:r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satisfying</a:t>
                </a:r>
              </a:p>
              <a:p>
                <a:pPr marL="514350" indent="-514350">
                  <a:buFontTx/>
                  <a:buAutoNum type="arabicParenR"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/>
                      </a:rPr>
                      <m:t>Ω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𝑑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 </a:t>
                </a: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 marL="514350" indent="-514350">
                  <a:buFontTx/>
                  <a:buAutoNum type="arabicParenR"/>
                </a:pPr>
                <a:r>
                  <a:rPr lang="en-US" sz="2800" b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distance </a:t>
                </a:r>
                <a:r>
                  <a:rPr lang="en-US" sz="2800" dirty="0">
                    <a:solidFill>
                      <a:schemeClr val="tx1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𝐿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less than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  <a:endParaRPr lang="en-US" sz="2800" dirty="0" smtClean="0">
                  <a:solidFill>
                    <a:srgbClr val="FF0000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126" y="1215473"/>
                <a:ext cx="7772400" cy="1594402"/>
              </a:xfrm>
              <a:prstGeom prst="rect">
                <a:avLst/>
              </a:prstGeom>
              <a:blipFill rotWithShape="1">
                <a:blip r:embed="rId2"/>
                <a:stretch>
                  <a:fillRect l="-1569" t="-3435" r="-235" b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utoShape 2"/>
          <p:cNvSpPr>
            <a:spLocks noChangeAspect="1" noChangeArrowheads="1"/>
          </p:cNvSpPr>
          <p:nvPr/>
        </p:nvSpPr>
        <p:spPr bwMode="auto">
          <a:xfrm rot="21414006">
            <a:off x="3079215" y="4753287"/>
            <a:ext cx="3852392" cy="1486010"/>
          </a:xfrm>
          <a:prstGeom prst="hexagon">
            <a:avLst>
              <a:gd name="adj" fmla="val 64811"/>
              <a:gd name="vf" fmla="val 115470"/>
            </a:avLst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317124" y="4624190"/>
            <a:ext cx="6475728" cy="96356"/>
            <a:chOff x="1320485" y="2998687"/>
            <a:chExt cx="6475728" cy="96356"/>
          </a:xfrm>
        </p:grpSpPr>
        <p:sp>
          <p:nvSpPr>
            <p:cNvPr id="45" name="Oval 19"/>
            <p:cNvSpPr>
              <a:spLocks noChangeAspect="1" noChangeArrowheads="1"/>
            </p:cNvSpPr>
            <p:nvPr/>
          </p:nvSpPr>
          <p:spPr bwMode="auto">
            <a:xfrm>
              <a:off x="77200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6" name="Oval 22"/>
            <p:cNvSpPr>
              <a:spLocks noChangeAspect="1" noChangeArrowheads="1"/>
            </p:cNvSpPr>
            <p:nvPr/>
          </p:nvSpPr>
          <p:spPr bwMode="auto">
            <a:xfrm>
              <a:off x="22336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7" name="Oval 25"/>
            <p:cNvSpPr>
              <a:spLocks noChangeAspect="1" noChangeArrowheads="1"/>
            </p:cNvSpPr>
            <p:nvPr/>
          </p:nvSpPr>
          <p:spPr bwMode="auto">
            <a:xfrm>
              <a:off x="31480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8" name="Oval 10"/>
            <p:cNvSpPr>
              <a:spLocks noChangeAspect="1" noChangeArrowheads="1"/>
            </p:cNvSpPr>
            <p:nvPr/>
          </p:nvSpPr>
          <p:spPr bwMode="auto">
            <a:xfrm>
              <a:off x="49768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9" name="Oval 13"/>
            <p:cNvSpPr>
              <a:spLocks noChangeAspect="1" noChangeArrowheads="1"/>
            </p:cNvSpPr>
            <p:nvPr/>
          </p:nvSpPr>
          <p:spPr bwMode="auto">
            <a:xfrm>
              <a:off x="58912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0" name="Oval 28"/>
            <p:cNvSpPr>
              <a:spLocks noChangeAspect="1" noChangeArrowheads="1"/>
            </p:cNvSpPr>
            <p:nvPr/>
          </p:nvSpPr>
          <p:spPr bwMode="auto">
            <a:xfrm>
              <a:off x="406241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2" name="Oval 45"/>
            <p:cNvSpPr>
              <a:spLocks noChangeAspect="1" noChangeArrowheads="1"/>
            </p:cNvSpPr>
            <p:nvPr/>
          </p:nvSpPr>
          <p:spPr bwMode="auto">
            <a:xfrm>
              <a:off x="68183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4" name="Oval 22"/>
            <p:cNvSpPr>
              <a:spLocks noChangeAspect="1" noChangeArrowheads="1"/>
            </p:cNvSpPr>
            <p:nvPr/>
          </p:nvSpPr>
          <p:spPr bwMode="auto">
            <a:xfrm>
              <a:off x="132048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6" name="Oval 22"/>
            <p:cNvSpPr>
              <a:spLocks noChangeAspect="1" noChangeArrowheads="1"/>
            </p:cNvSpPr>
            <p:nvPr/>
          </p:nvSpPr>
          <p:spPr bwMode="auto">
            <a:xfrm>
              <a:off x="25470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7" name="Oval 25"/>
            <p:cNvSpPr>
              <a:spLocks noChangeAspect="1" noChangeArrowheads="1"/>
            </p:cNvSpPr>
            <p:nvPr/>
          </p:nvSpPr>
          <p:spPr bwMode="auto">
            <a:xfrm>
              <a:off x="34614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8" name="Oval 10"/>
            <p:cNvSpPr>
              <a:spLocks noChangeAspect="1" noChangeArrowheads="1"/>
            </p:cNvSpPr>
            <p:nvPr/>
          </p:nvSpPr>
          <p:spPr bwMode="auto">
            <a:xfrm>
              <a:off x="52902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9" name="Oval 13"/>
            <p:cNvSpPr>
              <a:spLocks noChangeAspect="1" noChangeArrowheads="1"/>
            </p:cNvSpPr>
            <p:nvPr/>
          </p:nvSpPr>
          <p:spPr bwMode="auto">
            <a:xfrm>
              <a:off x="62046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0" name="Oval 28"/>
            <p:cNvSpPr>
              <a:spLocks noChangeAspect="1" noChangeArrowheads="1"/>
            </p:cNvSpPr>
            <p:nvPr/>
          </p:nvSpPr>
          <p:spPr bwMode="auto">
            <a:xfrm>
              <a:off x="437584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1" name="Oval 45"/>
            <p:cNvSpPr>
              <a:spLocks noChangeAspect="1" noChangeArrowheads="1"/>
            </p:cNvSpPr>
            <p:nvPr/>
          </p:nvSpPr>
          <p:spPr bwMode="auto">
            <a:xfrm>
              <a:off x="713174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2" name="Oval 22"/>
            <p:cNvSpPr>
              <a:spLocks noChangeAspect="1" noChangeArrowheads="1"/>
            </p:cNvSpPr>
            <p:nvPr/>
          </p:nvSpPr>
          <p:spPr bwMode="auto">
            <a:xfrm>
              <a:off x="163391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3" name="Oval 22"/>
            <p:cNvSpPr>
              <a:spLocks noChangeAspect="1" noChangeArrowheads="1"/>
            </p:cNvSpPr>
            <p:nvPr/>
          </p:nvSpPr>
          <p:spPr bwMode="auto">
            <a:xfrm>
              <a:off x="28540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4" name="Oval 25"/>
            <p:cNvSpPr>
              <a:spLocks noChangeAspect="1" noChangeArrowheads="1"/>
            </p:cNvSpPr>
            <p:nvPr/>
          </p:nvSpPr>
          <p:spPr bwMode="auto">
            <a:xfrm>
              <a:off x="37684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5" name="Oval 10"/>
            <p:cNvSpPr>
              <a:spLocks noChangeAspect="1" noChangeArrowheads="1"/>
            </p:cNvSpPr>
            <p:nvPr/>
          </p:nvSpPr>
          <p:spPr bwMode="auto">
            <a:xfrm>
              <a:off x="55972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6" name="Oval 13"/>
            <p:cNvSpPr>
              <a:spLocks noChangeAspect="1" noChangeArrowheads="1"/>
            </p:cNvSpPr>
            <p:nvPr/>
          </p:nvSpPr>
          <p:spPr bwMode="auto">
            <a:xfrm>
              <a:off x="65116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7" name="Oval 28"/>
            <p:cNvSpPr>
              <a:spLocks noChangeAspect="1" noChangeArrowheads="1"/>
            </p:cNvSpPr>
            <p:nvPr/>
          </p:nvSpPr>
          <p:spPr bwMode="auto">
            <a:xfrm>
              <a:off x="4682826" y="3006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8" name="Oval 45"/>
            <p:cNvSpPr>
              <a:spLocks noChangeAspect="1" noChangeArrowheads="1"/>
            </p:cNvSpPr>
            <p:nvPr/>
          </p:nvSpPr>
          <p:spPr bwMode="auto">
            <a:xfrm>
              <a:off x="7438726" y="30188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9" name="Oval 22"/>
            <p:cNvSpPr>
              <a:spLocks noChangeAspect="1" noChangeArrowheads="1"/>
            </p:cNvSpPr>
            <p:nvPr/>
          </p:nvSpPr>
          <p:spPr bwMode="auto">
            <a:xfrm>
              <a:off x="1940898" y="30006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70" name="AutoShape 52"/>
          <p:cNvSpPr>
            <a:spLocks noChangeAspect="1" noChangeArrowheads="1"/>
          </p:cNvSpPr>
          <p:nvPr/>
        </p:nvSpPr>
        <p:spPr bwMode="auto">
          <a:xfrm rot="21414006">
            <a:off x="4025222" y="5118851"/>
            <a:ext cx="1960380" cy="754880"/>
          </a:xfrm>
          <a:prstGeom prst="hexagon">
            <a:avLst>
              <a:gd name="adj" fmla="val 64923"/>
              <a:gd name="vf" fmla="val 115470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 Box 53"/>
              <p:cNvSpPr txBox="1">
                <a:spLocks noChangeArrowheads="1"/>
              </p:cNvSpPr>
              <p:nvPr/>
            </p:nvSpPr>
            <p:spPr bwMode="auto">
              <a:xfrm>
                <a:off x="5125570" y="5099615"/>
                <a:ext cx="524181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71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5570" y="5099615"/>
                <a:ext cx="524181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14"/>
          <p:cNvSpPr>
            <a:spLocks noChangeAspect="1" noChangeArrowheads="1"/>
          </p:cNvSpPr>
          <p:nvPr/>
        </p:nvSpPr>
        <p:spPr bwMode="auto">
          <a:xfrm>
            <a:off x="4975011" y="5458191"/>
            <a:ext cx="76200" cy="762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19050">
            <a:solidFill>
              <a:srgbClr val="00206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 Box 32"/>
              <p:cNvSpPr txBox="1">
                <a:spLocks noChangeArrowheads="1"/>
              </p:cNvSpPr>
              <p:nvPr/>
            </p:nvSpPr>
            <p:spPr bwMode="auto">
              <a:xfrm>
                <a:off x="5364944" y="4667825"/>
                <a:ext cx="76142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𝑑𝐾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3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4944" y="4667825"/>
                <a:ext cx="761426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 Box 53"/>
              <p:cNvSpPr txBox="1">
                <a:spLocks noChangeArrowheads="1"/>
              </p:cNvSpPr>
              <p:nvPr/>
            </p:nvSpPr>
            <p:spPr bwMode="auto">
              <a:xfrm>
                <a:off x="7160642" y="5575336"/>
                <a:ext cx="46134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74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0642" y="5575336"/>
                <a:ext cx="461345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 Box 4"/>
              <p:cNvSpPr txBox="1">
                <a:spLocks noChangeArrowheads="1"/>
              </p:cNvSpPr>
              <p:nvPr/>
            </p:nvSpPr>
            <p:spPr bwMode="auto">
              <a:xfrm>
                <a:off x="4743924" y="5393727"/>
                <a:ext cx="49372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3924" y="5393727"/>
                <a:ext cx="493725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/>
          <p:cNvGrpSpPr/>
          <p:nvPr/>
        </p:nvGrpSpPr>
        <p:grpSpPr>
          <a:xfrm>
            <a:off x="1320485" y="2998687"/>
            <a:ext cx="6475728" cy="96356"/>
            <a:chOff x="1320485" y="2998687"/>
            <a:chExt cx="6475728" cy="96356"/>
          </a:xfrm>
        </p:grpSpPr>
        <p:sp>
          <p:nvSpPr>
            <p:cNvPr id="77" name="Oval 19"/>
            <p:cNvSpPr>
              <a:spLocks noChangeAspect="1" noChangeArrowheads="1"/>
            </p:cNvSpPr>
            <p:nvPr/>
          </p:nvSpPr>
          <p:spPr bwMode="auto">
            <a:xfrm>
              <a:off x="77200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8" name="Oval 22"/>
            <p:cNvSpPr>
              <a:spLocks noChangeAspect="1" noChangeArrowheads="1"/>
            </p:cNvSpPr>
            <p:nvPr/>
          </p:nvSpPr>
          <p:spPr bwMode="auto">
            <a:xfrm>
              <a:off x="22336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9" name="Oval 25"/>
            <p:cNvSpPr>
              <a:spLocks noChangeAspect="1" noChangeArrowheads="1"/>
            </p:cNvSpPr>
            <p:nvPr/>
          </p:nvSpPr>
          <p:spPr bwMode="auto">
            <a:xfrm>
              <a:off x="31480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0" name="Oval 10"/>
            <p:cNvSpPr>
              <a:spLocks noChangeAspect="1" noChangeArrowheads="1"/>
            </p:cNvSpPr>
            <p:nvPr/>
          </p:nvSpPr>
          <p:spPr bwMode="auto">
            <a:xfrm>
              <a:off x="49768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1" name="Oval 13"/>
            <p:cNvSpPr>
              <a:spLocks noChangeAspect="1" noChangeArrowheads="1"/>
            </p:cNvSpPr>
            <p:nvPr/>
          </p:nvSpPr>
          <p:spPr bwMode="auto">
            <a:xfrm>
              <a:off x="58912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2" name="Oval 28"/>
            <p:cNvSpPr>
              <a:spLocks noChangeAspect="1" noChangeArrowheads="1"/>
            </p:cNvSpPr>
            <p:nvPr/>
          </p:nvSpPr>
          <p:spPr bwMode="auto">
            <a:xfrm>
              <a:off x="406241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3" name="Oval 45"/>
            <p:cNvSpPr>
              <a:spLocks noChangeAspect="1" noChangeArrowheads="1"/>
            </p:cNvSpPr>
            <p:nvPr/>
          </p:nvSpPr>
          <p:spPr bwMode="auto">
            <a:xfrm>
              <a:off x="68183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4" name="Oval 22"/>
            <p:cNvSpPr>
              <a:spLocks noChangeAspect="1" noChangeArrowheads="1"/>
            </p:cNvSpPr>
            <p:nvPr/>
          </p:nvSpPr>
          <p:spPr bwMode="auto">
            <a:xfrm>
              <a:off x="132048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5" name="Oval 22"/>
            <p:cNvSpPr>
              <a:spLocks noChangeAspect="1" noChangeArrowheads="1"/>
            </p:cNvSpPr>
            <p:nvPr/>
          </p:nvSpPr>
          <p:spPr bwMode="auto">
            <a:xfrm>
              <a:off x="25470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6" name="Oval 25"/>
            <p:cNvSpPr>
              <a:spLocks noChangeAspect="1" noChangeArrowheads="1"/>
            </p:cNvSpPr>
            <p:nvPr/>
          </p:nvSpPr>
          <p:spPr bwMode="auto">
            <a:xfrm>
              <a:off x="34614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7" name="Oval 10"/>
            <p:cNvSpPr>
              <a:spLocks noChangeAspect="1" noChangeArrowheads="1"/>
            </p:cNvSpPr>
            <p:nvPr/>
          </p:nvSpPr>
          <p:spPr bwMode="auto">
            <a:xfrm>
              <a:off x="52902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8" name="Oval 13"/>
            <p:cNvSpPr>
              <a:spLocks noChangeAspect="1" noChangeArrowheads="1"/>
            </p:cNvSpPr>
            <p:nvPr/>
          </p:nvSpPr>
          <p:spPr bwMode="auto">
            <a:xfrm>
              <a:off x="62046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9" name="Oval 28"/>
            <p:cNvSpPr>
              <a:spLocks noChangeAspect="1" noChangeArrowheads="1"/>
            </p:cNvSpPr>
            <p:nvPr/>
          </p:nvSpPr>
          <p:spPr bwMode="auto">
            <a:xfrm>
              <a:off x="437584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0" name="Oval 45"/>
            <p:cNvSpPr>
              <a:spLocks noChangeAspect="1" noChangeArrowheads="1"/>
            </p:cNvSpPr>
            <p:nvPr/>
          </p:nvSpPr>
          <p:spPr bwMode="auto">
            <a:xfrm>
              <a:off x="713174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1" name="Oval 22"/>
            <p:cNvSpPr>
              <a:spLocks noChangeAspect="1" noChangeArrowheads="1"/>
            </p:cNvSpPr>
            <p:nvPr/>
          </p:nvSpPr>
          <p:spPr bwMode="auto">
            <a:xfrm>
              <a:off x="163391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2" name="Oval 22"/>
            <p:cNvSpPr>
              <a:spLocks noChangeAspect="1" noChangeArrowheads="1"/>
            </p:cNvSpPr>
            <p:nvPr/>
          </p:nvSpPr>
          <p:spPr bwMode="auto">
            <a:xfrm>
              <a:off x="28540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3" name="Oval 25"/>
            <p:cNvSpPr>
              <a:spLocks noChangeAspect="1" noChangeArrowheads="1"/>
            </p:cNvSpPr>
            <p:nvPr/>
          </p:nvSpPr>
          <p:spPr bwMode="auto">
            <a:xfrm>
              <a:off x="37684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4" name="Oval 10"/>
            <p:cNvSpPr>
              <a:spLocks noChangeAspect="1" noChangeArrowheads="1"/>
            </p:cNvSpPr>
            <p:nvPr/>
          </p:nvSpPr>
          <p:spPr bwMode="auto">
            <a:xfrm>
              <a:off x="55972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5" name="Oval 13"/>
            <p:cNvSpPr>
              <a:spLocks noChangeAspect="1" noChangeArrowheads="1"/>
            </p:cNvSpPr>
            <p:nvPr/>
          </p:nvSpPr>
          <p:spPr bwMode="auto">
            <a:xfrm>
              <a:off x="65116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6" name="Oval 28"/>
            <p:cNvSpPr>
              <a:spLocks noChangeAspect="1" noChangeArrowheads="1"/>
            </p:cNvSpPr>
            <p:nvPr/>
          </p:nvSpPr>
          <p:spPr bwMode="auto">
            <a:xfrm>
              <a:off x="4682826" y="3006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7" name="Oval 45"/>
            <p:cNvSpPr>
              <a:spLocks noChangeAspect="1" noChangeArrowheads="1"/>
            </p:cNvSpPr>
            <p:nvPr/>
          </p:nvSpPr>
          <p:spPr bwMode="auto">
            <a:xfrm>
              <a:off x="7438726" y="30188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8" name="Oval 22"/>
            <p:cNvSpPr>
              <a:spLocks noChangeAspect="1" noChangeArrowheads="1"/>
            </p:cNvSpPr>
            <p:nvPr/>
          </p:nvSpPr>
          <p:spPr bwMode="auto">
            <a:xfrm>
              <a:off x="1940898" y="30006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99" name="Oval 44"/>
          <p:cNvSpPr>
            <a:spLocks noChangeAspect="1" noChangeArrowheads="1"/>
          </p:cNvSpPr>
          <p:nvPr/>
        </p:nvSpPr>
        <p:spPr bwMode="auto">
          <a:xfrm>
            <a:off x="5888038" y="4638831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grpSp>
        <p:nvGrpSpPr>
          <p:cNvPr id="100" name="Group 99"/>
          <p:cNvGrpSpPr/>
          <p:nvPr/>
        </p:nvGrpSpPr>
        <p:grpSpPr>
          <a:xfrm>
            <a:off x="1321093" y="6269633"/>
            <a:ext cx="6475728" cy="96356"/>
            <a:chOff x="1320485" y="2998687"/>
            <a:chExt cx="6475728" cy="96356"/>
          </a:xfrm>
        </p:grpSpPr>
        <p:sp>
          <p:nvSpPr>
            <p:cNvPr id="101" name="Oval 19"/>
            <p:cNvSpPr>
              <a:spLocks noChangeAspect="1" noChangeArrowheads="1"/>
            </p:cNvSpPr>
            <p:nvPr/>
          </p:nvSpPr>
          <p:spPr bwMode="auto">
            <a:xfrm>
              <a:off x="77200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2" name="Oval 22"/>
            <p:cNvSpPr>
              <a:spLocks noChangeAspect="1" noChangeArrowheads="1"/>
            </p:cNvSpPr>
            <p:nvPr/>
          </p:nvSpPr>
          <p:spPr bwMode="auto">
            <a:xfrm>
              <a:off x="22336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3" name="Oval 25"/>
            <p:cNvSpPr>
              <a:spLocks noChangeAspect="1" noChangeArrowheads="1"/>
            </p:cNvSpPr>
            <p:nvPr/>
          </p:nvSpPr>
          <p:spPr bwMode="auto">
            <a:xfrm>
              <a:off x="31480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4" name="Oval 10"/>
            <p:cNvSpPr>
              <a:spLocks noChangeAspect="1" noChangeArrowheads="1"/>
            </p:cNvSpPr>
            <p:nvPr/>
          </p:nvSpPr>
          <p:spPr bwMode="auto">
            <a:xfrm>
              <a:off x="49768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5" name="Oval 13"/>
            <p:cNvSpPr>
              <a:spLocks noChangeAspect="1" noChangeArrowheads="1"/>
            </p:cNvSpPr>
            <p:nvPr/>
          </p:nvSpPr>
          <p:spPr bwMode="auto">
            <a:xfrm>
              <a:off x="58912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6" name="Oval 28"/>
            <p:cNvSpPr>
              <a:spLocks noChangeAspect="1" noChangeArrowheads="1"/>
            </p:cNvSpPr>
            <p:nvPr/>
          </p:nvSpPr>
          <p:spPr bwMode="auto">
            <a:xfrm>
              <a:off x="406241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7" name="Oval 45"/>
            <p:cNvSpPr>
              <a:spLocks noChangeAspect="1" noChangeArrowheads="1"/>
            </p:cNvSpPr>
            <p:nvPr/>
          </p:nvSpPr>
          <p:spPr bwMode="auto">
            <a:xfrm>
              <a:off x="68183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8" name="Oval 22"/>
            <p:cNvSpPr>
              <a:spLocks noChangeAspect="1" noChangeArrowheads="1"/>
            </p:cNvSpPr>
            <p:nvPr/>
          </p:nvSpPr>
          <p:spPr bwMode="auto">
            <a:xfrm>
              <a:off x="132048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9" name="Oval 22"/>
            <p:cNvSpPr>
              <a:spLocks noChangeAspect="1" noChangeArrowheads="1"/>
            </p:cNvSpPr>
            <p:nvPr/>
          </p:nvSpPr>
          <p:spPr bwMode="auto">
            <a:xfrm>
              <a:off x="25470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0" name="Oval 25"/>
            <p:cNvSpPr>
              <a:spLocks noChangeAspect="1" noChangeArrowheads="1"/>
            </p:cNvSpPr>
            <p:nvPr/>
          </p:nvSpPr>
          <p:spPr bwMode="auto">
            <a:xfrm>
              <a:off x="34614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1" name="Oval 10"/>
            <p:cNvSpPr>
              <a:spLocks noChangeAspect="1" noChangeArrowheads="1"/>
            </p:cNvSpPr>
            <p:nvPr/>
          </p:nvSpPr>
          <p:spPr bwMode="auto">
            <a:xfrm>
              <a:off x="52902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2" name="Oval 13"/>
            <p:cNvSpPr>
              <a:spLocks noChangeAspect="1" noChangeArrowheads="1"/>
            </p:cNvSpPr>
            <p:nvPr/>
          </p:nvSpPr>
          <p:spPr bwMode="auto">
            <a:xfrm>
              <a:off x="62046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3" name="Oval 28"/>
            <p:cNvSpPr>
              <a:spLocks noChangeAspect="1" noChangeArrowheads="1"/>
            </p:cNvSpPr>
            <p:nvPr/>
          </p:nvSpPr>
          <p:spPr bwMode="auto">
            <a:xfrm>
              <a:off x="437584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4" name="Oval 45"/>
            <p:cNvSpPr>
              <a:spLocks noChangeAspect="1" noChangeArrowheads="1"/>
            </p:cNvSpPr>
            <p:nvPr/>
          </p:nvSpPr>
          <p:spPr bwMode="auto">
            <a:xfrm>
              <a:off x="713174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5" name="Oval 22"/>
            <p:cNvSpPr>
              <a:spLocks noChangeAspect="1" noChangeArrowheads="1"/>
            </p:cNvSpPr>
            <p:nvPr/>
          </p:nvSpPr>
          <p:spPr bwMode="auto">
            <a:xfrm>
              <a:off x="163391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6" name="Oval 22"/>
            <p:cNvSpPr>
              <a:spLocks noChangeAspect="1" noChangeArrowheads="1"/>
            </p:cNvSpPr>
            <p:nvPr/>
          </p:nvSpPr>
          <p:spPr bwMode="auto">
            <a:xfrm>
              <a:off x="28540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7" name="Oval 25"/>
            <p:cNvSpPr>
              <a:spLocks noChangeAspect="1" noChangeArrowheads="1"/>
            </p:cNvSpPr>
            <p:nvPr/>
          </p:nvSpPr>
          <p:spPr bwMode="auto">
            <a:xfrm>
              <a:off x="37684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8" name="Oval 10"/>
            <p:cNvSpPr>
              <a:spLocks noChangeAspect="1" noChangeArrowheads="1"/>
            </p:cNvSpPr>
            <p:nvPr/>
          </p:nvSpPr>
          <p:spPr bwMode="auto">
            <a:xfrm>
              <a:off x="55972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9" name="Oval 13"/>
            <p:cNvSpPr>
              <a:spLocks noChangeAspect="1" noChangeArrowheads="1"/>
            </p:cNvSpPr>
            <p:nvPr/>
          </p:nvSpPr>
          <p:spPr bwMode="auto">
            <a:xfrm>
              <a:off x="65116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0" name="Oval 28"/>
            <p:cNvSpPr>
              <a:spLocks noChangeAspect="1" noChangeArrowheads="1"/>
            </p:cNvSpPr>
            <p:nvPr/>
          </p:nvSpPr>
          <p:spPr bwMode="auto">
            <a:xfrm>
              <a:off x="4682826" y="3006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1" name="Oval 45"/>
            <p:cNvSpPr>
              <a:spLocks noChangeAspect="1" noChangeArrowheads="1"/>
            </p:cNvSpPr>
            <p:nvPr/>
          </p:nvSpPr>
          <p:spPr bwMode="auto">
            <a:xfrm>
              <a:off x="7438726" y="30188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2" name="Oval 22"/>
            <p:cNvSpPr>
              <a:spLocks noChangeAspect="1" noChangeArrowheads="1"/>
            </p:cNvSpPr>
            <p:nvPr/>
          </p:nvSpPr>
          <p:spPr bwMode="auto">
            <a:xfrm>
              <a:off x="1940898" y="30006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123" name="Oval 16"/>
          <p:cNvSpPr>
            <a:spLocks noChangeAspect="1" noChangeArrowheads="1"/>
          </p:cNvSpPr>
          <p:nvPr/>
        </p:nvSpPr>
        <p:spPr bwMode="auto">
          <a:xfrm>
            <a:off x="4062413" y="627766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16839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AutoShape 33"/>
          <p:cNvSpPr>
            <a:spLocks noChangeAspect="1" noChangeArrowheads="1"/>
          </p:cNvSpPr>
          <p:nvPr/>
        </p:nvSpPr>
        <p:spPr bwMode="auto">
          <a:xfrm rot="21414006">
            <a:off x="2757974" y="4629291"/>
            <a:ext cx="4495798" cy="1734630"/>
          </a:xfrm>
          <a:prstGeom prst="hexagon">
            <a:avLst>
              <a:gd name="adj" fmla="val 64838"/>
              <a:gd name="vf" fmla="val 11547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 Box 32"/>
              <p:cNvSpPr txBox="1">
                <a:spLocks noChangeArrowheads="1"/>
              </p:cNvSpPr>
              <p:nvPr/>
            </p:nvSpPr>
            <p:spPr bwMode="auto">
              <a:xfrm>
                <a:off x="4984490" y="4027659"/>
                <a:ext cx="168956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800" b="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1+</m:t>
                      </m:r>
                      <m:r>
                        <m:rPr>
                          <m:nor/>
                        </m:rPr>
                        <a:rPr lang="en-US" sz="2800" b="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ϵ</m:t>
                      </m:r>
                      <m:r>
                        <a:rPr lang="en-US" sz="2800" b="0" i="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𝑑𝐾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7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4490" y="4027659"/>
                <a:ext cx="1689565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0" y="208835"/>
            <a:ext cx="9144000" cy="7075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Approximate CVP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3"/>
              <p:cNvSpPr txBox="1">
                <a:spLocks noChangeArrowheads="1"/>
              </p:cNvSpPr>
              <p:nvPr/>
            </p:nvSpPr>
            <p:spPr>
              <a:xfrm>
                <a:off x="1000126" y="1215473"/>
                <a:ext cx="7772400" cy="15944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</a:rPr>
                  <a:t>Lattice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+mn-lt"/>
                  </a:rPr>
                  <a:t>Sparsifier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</a:rPr>
                  <a:t>: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Build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+mn-lt"/>
                  </a:rPr>
                  <a:t>sublattice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⊆</m:t>
                    </m:r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satisfying</a:t>
                </a:r>
              </a:p>
              <a:p>
                <a:pPr marL="514350" indent="-514350">
                  <a:buFontTx/>
                  <a:buAutoNum type="arabicParenR"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/>
                      </a:rPr>
                      <m:t>Ω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𝑑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 </a:t>
                </a:r>
              </a:p>
              <a:p>
                <a:pPr marL="514350" indent="-514350">
                  <a:buFontTx/>
                  <a:buAutoNum type="arabicParenR"/>
                </a:pPr>
                <a:r>
                  <a:rPr lang="en-US" sz="2800" dirty="0">
                    <a:solidFill>
                      <a:schemeClr val="tx1"/>
                    </a:solidFill>
                  </a:rPr>
                  <a:t> distance of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𝐿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less than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126" y="1215473"/>
                <a:ext cx="7772400" cy="1594402"/>
              </a:xfrm>
              <a:prstGeom prst="rect">
                <a:avLst/>
              </a:prstGeom>
              <a:blipFill rotWithShape="1">
                <a:blip r:embed="rId2"/>
                <a:stretch>
                  <a:fillRect l="-1569" t="-3435" r="-235" b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utoShape 2"/>
          <p:cNvSpPr>
            <a:spLocks noChangeAspect="1" noChangeArrowheads="1"/>
          </p:cNvSpPr>
          <p:nvPr/>
        </p:nvSpPr>
        <p:spPr bwMode="auto">
          <a:xfrm rot="21414006">
            <a:off x="3079215" y="4753287"/>
            <a:ext cx="3852392" cy="1486010"/>
          </a:xfrm>
          <a:prstGeom prst="hexagon">
            <a:avLst>
              <a:gd name="adj" fmla="val 64811"/>
              <a:gd name="vf" fmla="val 115470"/>
            </a:avLst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AutoShape 52"/>
          <p:cNvSpPr>
            <a:spLocks noChangeAspect="1" noChangeArrowheads="1"/>
          </p:cNvSpPr>
          <p:nvPr/>
        </p:nvSpPr>
        <p:spPr bwMode="auto">
          <a:xfrm rot="21414006">
            <a:off x="4025222" y="5118851"/>
            <a:ext cx="1960380" cy="754880"/>
          </a:xfrm>
          <a:prstGeom prst="hexagon">
            <a:avLst>
              <a:gd name="adj" fmla="val 64923"/>
              <a:gd name="vf" fmla="val 115470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 Box 53"/>
              <p:cNvSpPr txBox="1">
                <a:spLocks noChangeArrowheads="1"/>
              </p:cNvSpPr>
              <p:nvPr/>
            </p:nvSpPr>
            <p:spPr bwMode="auto">
              <a:xfrm>
                <a:off x="5125570" y="5099615"/>
                <a:ext cx="524181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71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5570" y="5099615"/>
                <a:ext cx="524181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14"/>
          <p:cNvSpPr>
            <a:spLocks noChangeAspect="1" noChangeArrowheads="1"/>
          </p:cNvSpPr>
          <p:nvPr/>
        </p:nvSpPr>
        <p:spPr bwMode="auto">
          <a:xfrm>
            <a:off x="4975011" y="5458191"/>
            <a:ext cx="76200" cy="762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19050">
            <a:solidFill>
              <a:srgbClr val="00206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 Box 32"/>
              <p:cNvSpPr txBox="1">
                <a:spLocks noChangeArrowheads="1"/>
              </p:cNvSpPr>
              <p:nvPr/>
            </p:nvSpPr>
            <p:spPr bwMode="auto">
              <a:xfrm>
                <a:off x="5364944" y="4667825"/>
                <a:ext cx="76142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𝑑𝐾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3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4944" y="4667825"/>
                <a:ext cx="761426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 Box 53"/>
              <p:cNvSpPr txBox="1">
                <a:spLocks noChangeArrowheads="1"/>
              </p:cNvSpPr>
              <p:nvPr/>
            </p:nvSpPr>
            <p:spPr bwMode="auto">
              <a:xfrm>
                <a:off x="7160642" y="5575336"/>
                <a:ext cx="54694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4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0642" y="5575336"/>
                <a:ext cx="546945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 Box 4"/>
              <p:cNvSpPr txBox="1">
                <a:spLocks noChangeArrowheads="1"/>
              </p:cNvSpPr>
              <p:nvPr/>
            </p:nvSpPr>
            <p:spPr bwMode="auto">
              <a:xfrm>
                <a:off x="4743924" y="5393727"/>
                <a:ext cx="49372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3924" y="5393727"/>
                <a:ext cx="493725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19"/>
          <p:cNvSpPr>
            <a:spLocks noChangeAspect="1" noChangeArrowheads="1"/>
          </p:cNvSpPr>
          <p:nvPr/>
        </p:nvSpPr>
        <p:spPr bwMode="auto">
          <a:xfrm>
            <a:off x="7716652" y="464324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46" name="Oval 22"/>
          <p:cNvSpPr>
            <a:spLocks noChangeAspect="1" noChangeArrowheads="1"/>
          </p:cNvSpPr>
          <p:nvPr/>
        </p:nvSpPr>
        <p:spPr bwMode="auto">
          <a:xfrm>
            <a:off x="2230252" y="462419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47" name="Oval 25"/>
          <p:cNvSpPr>
            <a:spLocks noChangeAspect="1" noChangeArrowheads="1"/>
          </p:cNvSpPr>
          <p:nvPr/>
        </p:nvSpPr>
        <p:spPr bwMode="auto">
          <a:xfrm>
            <a:off x="3144652" y="462419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48" name="Oval 10"/>
          <p:cNvSpPr>
            <a:spLocks noChangeAspect="1" noChangeArrowheads="1"/>
          </p:cNvSpPr>
          <p:nvPr/>
        </p:nvSpPr>
        <p:spPr bwMode="auto">
          <a:xfrm>
            <a:off x="4973452" y="463689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49" name="Oval 13"/>
          <p:cNvSpPr>
            <a:spLocks noChangeAspect="1" noChangeArrowheads="1"/>
          </p:cNvSpPr>
          <p:nvPr/>
        </p:nvSpPr>
        <p:spPr bwMode="auto">
          <a:xfrm>
            <a:off x="5887852" y="463689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0" name="Oval 28"/>
          <p:cNvSpPr>
            <a:spLocks noChangeAspect="1" noChangeArrowheads="1"/>
          </p:cNvSpPr>
          <p:nvPr/>
        </p:nvSpPr>
        <p:spPr bwMode="auto">
          <a:xfrm>
            <a:off x="4059052" y="463054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2" name="Oval 45"/>
          <p:cNvSpPr>
            <a:spLocks noChangeAspect="1" noChangeArrowheads="1"/>
          </p:cNvSpPr>
          <p:nvPr/>
        </p:nvSpPr>
        <p:spPr bwMode="auto">
          <a:xfrm>
            <a:off x="6814952" y="464324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4" name="Oval 22"/>
          <p:cNvSpPr>
            <a:spLocks noChangeAspect="1" noChangeArrowheads="1"/>
          </p:cNvSpPr>
          <p:nvPr/>
        </p:nvSpPr>
        <p:spPr bwMode="auto">
          <a:xfrm>
            <a:off x="1317124" y="462504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6" name="Oval 22"/>
          <p:cNvSpPr>
            <a:spLocks noChangeAspect="1" noChangeArrowheads="1"/>
          </p:cNvSpPr>
          <p:nvPr/>
        </p:nvSpPr>
        <p:spPr bwMode="auto">
          <a:xfrm>
            <a:off x="2543682" y="462419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7" name="Oval 25"/>
          <p:cNvSpPr>
            <a:spLocks noChangeAspect="1" noChangeArrowheads="1"/>
          </p:cNvSpPr>
          <p:nvPr/>
        </p:nvSpPr>
        <p:spPr bwMode="auto">
          <a:xfrm>
            <a:off x="3458082" y="462419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8" name="Oval 10"/>
          <p:cNvSpPr>
            <a:spLocks noChangeAspect="1" noChangeArrowheads="1"/>
          </p:cNvSpPr>
          <p:nvPr/>
        </p:nvSpPr>
        <p:spPr bwMode="auto">
          <a:xfrm>
            <a:off x="5286882" y="463689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9" name="Oval 13"/>
          <p:cNvSpPr>
            <a:spLocks noChangeAspect="1" noChangeArrowheads="1"/>
          </p:cNvSpPr>
          <p:nvPr/>
        </p:nvSpPr>
        <p:spPr bwMode="auto">
          <a:xfrm>
            <a:off x="6201282" y="463689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0" name="Oval 28"/>
          <p:cNvSpPr>
            <a:spLocks noChangeAspect="1" noChangeArrowheads="1"/>
          </p:cNvSpPr>
          <p:nvPr/>
        </p:nvSpPr>
        <p:spPr bwMode="auto">
          <a:xfrm>
            <a:off x="4372482" y="463054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1" name="Oval 45"/>
          <p:cNvSpPr>
            <a:spLocks noChangeAspect="1" noChangeArrowheads="1"/>
          </p:cNvSpPr>
          <p:nvPr/>
        </p:nvSpPr>
        <p:spPr bwMode="auto">
          <a:xfrm>
            <a:off x="7128382" y="464324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2" name="Oval 22"/>
          <p:cNvSpPr>
            <a:spLocks noChangeAspect="1" noChangeArrowheads="1"/>
          </p:cNvSpPr>
          <p:nvPr/>
        </p:nvSpPr>
        <p:spPr bwMode="auto">
          <a:xfrm>
            <a:off x="1630554" y="4625045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3" name="Oval 22"/>
          <p:cNvSpPr>
            <a:spLocks noChangeAspect="1" noChangeArrowheads="1"/>
          </p:cNvSpPr>
          <p:nvPr/>
        </p:nvSpPr>
        <p:spPr bwMode="auto">
          <a:xfrm>
            <a:off x="2850665" y="4625296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4" name="Oval 25"/>
          <p:cNvSpPr>
            <a:spLocks noChangeAspect="1" noChangeArrowheads="1"/>
          </p:cNvSpPr>
          <p:nvPr/>
        </p:nvSpPr>
        <p:spPr bwMode="auto">
          <a:xfrm>
            <a:off x="3765065" y="4625296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5" name="Oval 10"/>
          <p:cNvSpPr>
            <a:spLocks noChangeAspect="1" noChangeArrowheads="1"/>
          </p:cNvSpPr>
          <p:nvPr/>
        </p:nvSpPr>
        <p:spPr bwMode="auto">
          <a:xfrm>
            <a:off x="5593865" y="4637996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6" name="Oval 13"/>
          <p:cNvSpPr>
            <a:spLocks noChangeAspect="1" noChangeArrowheads="1"/>
          </p:cNvSpPr>
          <p:nvPr/>
        </p:nvSpPr>
        <p:spPr bwMode="auto">
          <a:xfrm>
            <a:off x="6508265" y="4637996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7" name="Oval 28"/>
          <p:cNvSpPr>
            <a:spLocks noChangeAspect="1" noChangeArrowheads="1"/>
          </p:cNvSpPr>
          <p:nvPr/>
        </p:nvSpPr>
        <p:spPr bwMode="auto">
          <a:xfrm>
            <a:off x="4679465" y="4631646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8" name="Oval 45"/>
          <p:cNvSpPr>
            <a:spLocks noChangeAspect="1" noChangeArrowheads="1"/>
          </p:cNvSpPr>
          <p:nvPr/>
        </p:nvSpPr>
        <p:spPr bwMode="auto">
          <a:xfrm>
            <a:off x="7435365" y="4644346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9" name="Oval 22"/>
          <p:cNvSpPr>
            <a:spLocks noChangeAspect="1" noChangeArrowheads="1"/>
          </p:cNvSpPr>
          <p:nvPr/>
        </p:nvSpPr>
        <p:spPr bwMode="auto">
          <a:xfrm>
            <a:off x="1937537" y="4626151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77" name="Oval 19"/>
          <p:cNvSpPr>
            <a:spLocks noChangeAspect="1" noChangeArrowheads="1"/>
          </p:cNvSpPr>
          <p:nvPr/>
        </p:nvSpPr>
        <p:spPr bwMode="auto">
          <a:xfrm>
            <a:off x="7720013" y="3017737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78" name="Oval 22"/>
          <p:cNvSpPr>
            <a:spLocks noChangeAspect="1" noChangeArrowheads="1"/>
          </p:cNvSpPr>
          <p:nvPr/>
        </p:nvSpPr>
        <p:spPr bwMode="auto">
          <a:xfrm>
            <a:off x="2233613" y="2998687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79" name="Oval 25"/>
          <p:cNvSpPr>
            <a:spLocks noChangeAspect="1" noChangeArrowheads="1"/>
          </p:cNvSpPr>
          <p:nvPr/>
        </p:nvSpPr>
        <p:spPr bwMode="auto">
          <a:xfrm>
            <a:off x="3148013" y="2998687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0" name="Oval 10"/>
          <p:cNvSpPr>
            <a:spLocks noChangeAspect="1" noChangeArrowheads="1"/>
          </p:cNvSpPr>
          <p:nvPr/>
        </p:nvSpPr>
        <p:spPr bwMode="auto">
          <a:xfrm>
            <a:off x="4976813" y="3011387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1" name="Oval 13"/>
          <p:cNvSpPr>
            <a:spLocks noChangeAspect="1" noChangeArrowheads="1"/>
          </p:cNvSpPr>
          <p:nvPr/>
        </p:nvSpPr>
        <p:spPr bwMode="auto">
          <a:xfrm>
            <a:off x="5891213" y="3011387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2" name="Oval 28"/>
          <p:cNvSpPr>
            <a:spLocks noChangeAspect="1" noChangeArrowheads="1"/>
          </p:cNvSpPr>
          <p:nvPr/>
        </p:nvSpPr>
        <p:spPr bwMode="auto">
          <a:xfrm>
            <a:off x="4062413" y="3005037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3" name="Oval 45"/>
          <p:cNvSpPr>
            <a:spLocks noChangeAspect="1" noChangeArrowheads="1"/>
          </p:cNvSpPr>
          <p:nvPr/>
        </p:nvSpPr>
        <p:spPr bwMode="auto">
          <a:xfrm>
            <a:off x="6818313" y="3017737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4" name="Oval 22"/>
          <p:cNvSpPr>
            <a:spLocks noChangeAspect="1" noChangeArrowheads="1"/>
          </p:cNvSpPr>
          <p:nvPr/>
        </p:nvSpPr>
        <p:spPr bwMode="auto">
          <a:xfrm>
            <a:off x="1320485" y="2999542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5" name="Oval 22"/>
          <p:cNvSpPr>
            <a:spLocks noChangeAspect="1" noChangeArrowheads="1"/>
          </p:cNvSpPr>
          <p:nvPr/>
        </p:nvSpPr>
        <p:spPr bwMode="auto">
          <a:xfrm>
            <a:off x="2547043" y="2998687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6" name="Oval 25"/>
          <p:cNvSpPr>
            <a:spLocks noChangeAspect="1" noChangeArrowheads="1"/>
          </p:cNvSpPr>
          <p:nvPr/>
        </p:nvSpPr>
        <p:spPr bwMode="auto">
          <a:xfrm>
            <a:off x="3461443" y="2998687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7" name="Oval 10"/>
          <p:cNvSpPr>
            <a:spLocks noChangeAspect="1" noChangeArrowheads="1"/>
          </p:cNvSpPr>
          <p:nvPr/>
        </p:nvSpPr>
        <p:spPr bwMode="auto">
          <a:xfrm>
            <a:off x="5290243" y="3011387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8" name="Oval 13"/>
          <p:cNvSpPr>
            <a:spLocks noChangeAspect="1" noChangeArrowheads="1"/>
          </p:cNvSpPr>
          <p:nvPr/>
        </p:nvSpPr>
        <p:spPr bwMode="auto">
          <a:xfrm>
            <a:off x="6204643" y="3011387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9" name="Oval 28"/>
          <p:cNvSpPr>
            <a:spLocks noChangeAspect="1" noChangeArrowheads="1"/>
          </p:cNvSpPr>
          <p:nvPr/>
        </p:nvSpPr>
        <p:spPr bwMode="auto">
          <a:xfrm>
            <a:off x="4375843" y="3005037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0" name="Oval 45"/>
          <p:cNvSpPr>
            <a:spLocks noChangeAspect="1" noChangeArrowheads="1"/>
          </p:cNvSpPr>
          <p:nvPr/>
        </p:nvSpPr>
        <p:spPr bwMode="auto">
          <a:xfrm>
            <a:off x="7131743" y="3017737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1" name="Oval 22"/>
          <p:cNvSpPr>
            <a:spLocks noChangeAspect="1" noChangeArrowheads="1"/>
          </p:cNvSpPr>
          <p:nvPr/>
        </p:nvSpPr>
        <p:spPr bwMode="auto">
          <a:xfrm>
            <a:off x="1633915" y="2999542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2" name="Oval 22"/>
          <p:cNvSpPr>
            <a:spLocks noChangeAspect="1" noChangeArrowheads="1"/>
          </p:cNvSpPr>
          <p:nvPr/>
        </p:nvSpPr>
        <p:spPr bwMode="auto">
          <a:xfrm>
            <a:off x="2854026" y="2999793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3" name="Oval 25"/>
          <p:cNvSpPr>
            <a:spLocks noChangeAspect="1" noChangeArrowheads="1"/>
          </p:cNvSpPr>
          <p:nvPr/>
        </p:nvSpPr>
        <p:spPr bwMode="auto">
          <a:xfrm>
            <a:off x="3768426" y="299979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4" name="Oval 10"/>
          <p:cNvSpPr>
            <a:spLocks noChangeAspect="1" noChangeArrowheads="1"/>
          </p:cNvSpPr>
          <p:nvPr/>
        </p:nvSpPr>
        <p:spPr bwMode="auto">
          <a:xfrm>
            <a:off x="5597226" y="3012493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5" name="Oval 13"/>
          <p:cNvSpPr>
            <a:spLocks noChangeAspect="1" noChangeArrowheads="1"/>
          </p:cNvSpPr>
          <p:nvPr/>
        </p:nvSpPr>
        <p:spPr bwMode="auto">
          <a:xfrm>
            <a:off x="6511626" y="3012493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6" name="Oval 28"/>
          <p:cNvSpPr>
            <a:spLocks noChangeAspect="1" noChangeArrowheads="1"/>
          </p:cNvSpPr>
          <p:nvPr/>
        </p:nvSpPr>
        <p:spPr bwMode="auto">
          <a:xfrm>
            <a:off x="4682826" y="3006143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7" name="Oval 45"/>
          <p:cNvSpPr>
            <a:spLocks noChangeAspect="1" noChangeArrowheads="1"/>
          </p:cNvSpPr>
          <p:nvPr/>
        </p:nvSpPr>
        <p:spPr bwMode="auto">
          <a:xfrm>
            <a:off x="7438726" y="3018843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8" name="Oval 22"/>
          <p:cNvSpPr>
            <a:spLocks noChangeAspect="1" noChangeArrowheads="1"/>
          </p:cNvSpPr>
          <p:nvPr/>
        </p:nvSpPr>
        <p:spPr bwMode="auto">
          <a:xfrm>
            <a:off x="1940898" y="3000648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01" name="Oval 19"/>
          <p:cNvSpPr>
            <a:spLocks noChangeAspect="1" noChangeArrowheads="1"/>
          </p:cNvSpPr>
          <p:nvPr/>
        </p:nvSpPr>
        <p:spPr bwMode="auto">
          <a:xfrm>
            <a:off x="7720621" y="6288683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02" name="Oval 22"/>
          <p:cNvSpPr>
            <a:spLocks noChangeAspect="1" noChangeArrowheads="1"/>
          </p:cNvSpPr>
          <p:nvPr/>
        </p:nvSpPr>
        <p:spPr bwMode="auto">
          <a:xfrm>
            <a:off x="2234221" y="6269633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03" name="Oval 25"/>
          <p:cNvSpPr>
            <a:spLocks noChangeAspect="1" noChangeArrowheads="1"/>
          </p:cNvSpPr>
          <p:nvPr/>
        </p:nvSpPr>
        <p:spPr bwMode="auto">
          <a:xfrm>
            <a:off x="3148621" y="6269633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04" name="Oval 10"/>
          <p:cNvSpPr>
            <a:spLocks noChangeAspect="1" noChangeArrowheads="1"/>
          </p:cNvSpPr>
          <p:nvPr/>
        </p:nvSpPr>
        <p:spPr bwMode="auto">
          <a:xfrm>
            <a:off x="4977421" y="6282333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05" name="Oval 13"/>
          <p:cNvSpPr>
            <a:spLocks noChangeAspect="1" noChangeArrowheads="1"/>
          </p:cNvSpPr>
          <p:nvPr/>
        </p:nvSpPr>
        <p:spPr bwMode="auto">
          <a:xfrm>
            <a:off x="5891821" y="6282333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06" name="Oval 28"/>
          <p:cNvSpPr>
            <a:spLocks noChangeAspect="1" noChangeArrowheads="1"/>
          </p:cNvSpPr>
          <p:nvPr/>
        </p:nvSpPr>
        <p:spPr bwMode="auto">
          <a:xfrm>
            <a:off x="4063021" y="6275983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07" name="Oval 45"/>
          <p:cNvSpPr>
            <a:spLocks noChangeAspect="1" noChangeArrowheads="1"/>
          </p:cNvSpPr>
          <p:nvPr/>
        </p:nvSpPr>
        <p:spPr bwMode="auto">
          <a:xfrm>
            <a:off x="6818921" y="6288683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08" name="Oval 22"/>
          <p:cNvSpPr>
            <a:spLocks noChangeAspect="1" noChangeArrowheads="1"/>
          </p:cNvSpPr>
          <p:nvPr/>
        </p:nvSpPr>
        <p:spPr bwMode="auto">
          <a:xfrm>
            <a:off x="1321093" y="6270488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09" name="Oval 22"/>
          <p:cNvSpPr>
            <a:spLocks noChangeAspect="1" noChangeArrowheads="1"/>
          </p:cNvSpPr>
          <p:nvPr/>
        </p:nvSpPr>
        <p:spPr bwMode="auto">
          <a:xfrm>
            <a:off x="2547651" y="6269633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10" name="Oval 25"/>
          <p:cNvSpPr>
            <a:spLocks noChangeAspect="1" noChangeArrowheads="1"/>
          </p:cNvSpPr>
          <p:nvPr/>
        </p:nvSpPr>
        <p:spPr bwMode="auto">
          <a:xfrm>
            <a:off x="3462051" y="6269633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11" name="Oval 10"/>
          <p:cNvSpPr>
            <a:spLocks noChangeAspect="1" noChangeArrowheads="1"/>
          </p:cNvSpPr>
          <p:nvPr/>
        </p:nvSpPr>
        <p:spPr bwMode="auto">
          <a:xfrm>
            <a:off x="5290851" y="6282333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12" name="Oval 13"/>
          <p:cNvSpPr>
            <a:spLocks noChangeAspect="1" noChangeArrowheads="1"/>
          </p:cNvSpPr>
          <p:nvPr/>
        </p:nvSpPr>
        <p:spPr bwMode="auto">
          <a:xfrm>
            <a:off x="6205251" y="6282333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13" name="Oval 28"/>
          <p:cNvSpPr>
            <a:spLocks noChangeAspect="1" noChangeArrowheads="1"/>
          </p:cNvSpPr>
          <p:nvPr/>
        </p:nvSpPr>
        <p:spPr bwMode="auto">
          <a:xfrm>
            <a:off x="4376451" y="6275983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14" name="Oval 45"/>
          <p:cNvSpPr>
            <a:spLocks noChangeAspect="1" noChangeArrowheads="1"/>
          </p:cNvSpPr>
          <p:nvPr/>
        </p:nvSpPr>
        <p:spPr bwMode="auto">
          <a:xfrm>
            <a:off x="7132351" y="6288683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15" name="Oval 22"/>
          <p:cNvSpPr>
            <a:spLocks noChangeAspect="1" noChangeArrowheads="1"/>
          </p:cNvSpPr>
          <p:nvPr/>
        </p:nvSpPr>
        <p:spPr bwMode="auto">
          <a:xfrm>
            <a:off x="1634523" y="6270488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16" name="Oval 22"/>
          <p:cNvSpPr>
            <a:spLocks noChangeAspect="1" noChangeArrowheads="1"/>
          </p:cNvSpPr>
          <p:nvPr/>
        </p:nvSpPr>
        <p:spPr bwMode="auto">
          <a:xfrm>
            <a:off x="2854634" y="6270739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17" name="Oval 25"/>
          <p:cNvSpPr>
            <a:spLocks noChangeAspect="1" noChangeArrowheads="1"/>
          </p:cNvSpPr>
          <p:nvPr/>
        </p:nvSpPr>
        <p:spPr bwMode="auto">
          <a:xfrm>
            <a:off x="3769034" y="627073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18" name="Oval 10"/>
          <p:cNvSpPr>
            <a:spLocks noChangeAspect="1" noChangeArrowheads="1"/>
          </p:cNvSpPr>
          <p:nvPr/>
        </p:nvSpPr>
        <p:spPr bwMode="auto">
          <a:xfrm>
            <a:off x="5597834" y="6283439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19" name="Oval 13"/>
          <p:cNvSpPr>
            <a:spLocks noChangeAspect="1" noChangeArrowheads="1"/>
          </p:cNvSpPr>
          <p:nvPr/>
        </p:nvSpPr>
        <p:spPr bwMode="auto">
          <a:xfrm>
            <a:off x="6512234" y="6283439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20" name="Oval 28"/>
          <p:cNvSpPr>
            <a:spLocks noChangeAspect="1" noChangeArrowheads="1"/>
          </p:cNvSpPr>
          <p:nvPr/>
        </p:nvSpPr>
        <p:spPr bwMode="auto">
          <a:xfrm>
            <a:off x="4683434" y="6277089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21" name="Oval 45"/>
          <p:cNvSpPr>
            <a:spLocks noChangeAspect="1" noChangeArrowheads="1"/>
          </p:cNvSpPr>
          <p:nvPr/>
        </p:nvSpPr>
        <p:spPr bwMode="auto">
          <a:xfrm>
            <a:off x="7439334" y="6289789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22" name="Oval 22"/>
          <p:cNvSpPr>
            <a:spLocks noChangeAspect="1" noChangeArrowheads="1"/>
          </p:cNvSpPr>
          <p:nvPr/>
        </p:nvSpPr>
        <p:spPr bwMode="auto">
          <a:xfrm>
            <a:off x="1941506" y="6271594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28" name="Oval 44"/>
          <p:cNvSpPr>
            <a:spLocks noChangeAspect="1" noChangeArrowheads="1"/>
          </p:cNvSpPr>
          <p:nvPr/>
        </p:nvSpPr>
        <p:spPr bwMode="auto">
          <a:xfrm>
            <a:off x="6200748" y="4638831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29" name="Oval 16"/>
          <p:cNvSpPr>
            <a:spLocks noChangeAspect="1" noChangeArrowheads="1"/>
          </p:cNvSpPr>
          <p:nvPr/>
        </p:nvSpPr>
        <p:spPr bwMode="auto">
          <a:xfrm>
            <a:off x="3770847" y="6269717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 Box 30"/>
              <p:cNvSpPr txBox="1">
                <a:spLocks noChangeArrowheads="1"/>
              </p:cNvSpPr>
              <p:nvPr/>
            </p:nvSpPr>
            <p:spPr bwMode="auto">
              <a:xfrm>
                <a:off x="619125" y="3365008"/>
                <a:ext cx="8067676" cy="5868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:r>
                  <a:rPr lang="en-US" sz="2800" dirty="0" smtClean="0">
                    <a:latin typeface="+mn-lt"/>
                  </a:rPr>
                  <a:t>Runtime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𝐿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2800" dirty="0" smtClean="0">
                    <a:latin typeface="+mn-lt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sz="2800" b="0" i="0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</m:d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𝑑𝐾</m:t>
                        </m:r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1+1/</m:t>
                            </m:r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</m:d>
                      </m:e>
                      <m:sup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00CC"/>
                    </a:solidFill>
                    <a:latin typeface="+mn-lt"/>
                  </a:rPr>
                  <a:t> </a:t>
                </a:r>
                <a:r>
                  <a:rPr lang="en-US" sz="2800" dirty="0" smtClean="0">
                    <a:latin typeface="+mn-lt"/>
                  </a:rPr>
                  <a:t> </a:t>
                </a:r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30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125" y="3365008"/>
                <a:ext cx="8067676" cy="586827"/>
              </a:xfrm>
              <a:prstGeom prst="rect">
                <a:avLst/>
              </a:prstGeom>
              <a:blipFill rotWithShape="1">
                <a:blip r:embed="rId10"/>
                <a:stretch>
                  <a:fillRect l="-1587" t="-2083" b="-260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398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7" grpId="0"/>
      <p:bldP spid="128" grpId="0" animBg="1"/>
      <p:bldP spid="129" grpId="0" animBg="1"/>
      <p:bldP spid="1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143" y="144235"/>
            <a:ext cx="9144000" cy="77537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Closest Vector Problem (CVP)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745662" y="1133523"/>
                <a:ext cx="5765480" cy="1076268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+mn-lt"/>
                  </a:rPr>
                  <a:t>Given: </a:t>
                </a:r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Lattice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, </a:t>
                </a:r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target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, norm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d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en-US" baseline="30000" dirty="0">
                  <a:latin typeface="+mn-lt"/>
                </a:endParaRP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+mn-lt"/>
                  </a:rPr>
                  <a:t>Goal:</a:t>
                </a:r>
                <a:r>
                  <a:rPr lang="en-US" dirty="0" smtClean="0">
                    <a:latin typeface="+mn-lt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 minimizing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61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45662" y="1133523"/>
                <a:ext cx="5765480" cy="1076268"/>
              </a:xfrm>
              <a:blipFill rotWithShape="1">
                <a:blip r:embed="rId2"/>
                <a:stretch>
                  <a:fillRect l="-1586" t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5092700" y="3081338"/>
            <a:ext cx="1889125" cy="1954213"/>
            <a:chOff x="2600" y="1901"/>
            <a:chExt cx="1190" cy="1231"/>
          </a:xfrm>
        </p:grpSpPr>
        <p:sp>
          <p:nvSpPr>
            <p:cNvPr id="6162" name="AutoShape 90"/>
            <p:cNvSpPr>
              <a:spLocks noChangeAspect="1" noChangeArrowheads="1"/>
            </p:cNvSpPr>
            <p:nvPr/>
          </p:nvSpPr>
          <p:spPr bwMode="auto">
            <a:xfrm rot="18377108">
              <a:off x="2410" y="2091"/>
              <a:ext cx="1231" cy="852"/>
            </a:xfrm>
            <a:custGeom>
              <a:avLst/>
              <a:gdLst>
                <a:gd name="connsiteX0" fmla="*/ 0 w 2830513"/>
                <a:gd name="connsiteY0" fmla="*/ 676275 h 1352550"/>
                <a:gd name="connsiteX1" fmla="*/ 876669 w 2830513"/>
                <a:gd name="connsiteY1" fmla="*/ 0 h 1352550"/>
                <a:gd name="connsiteX2" fmla="*/ 1953844 w 2830513"/>
                <a:gd name="connsiteY2" fmla="*/ 0 h 1352550"/>
                <a:gd name="connsiteX3" fmla="*/ 2830513 w 2830513"/>
                <a:gd name="connsiteY3" fmla="*/ 676275 h 1352550"/>
                <a:gd name="connsiteX4" fmla="*/ 1953844 w 2830513"/>
                <a:gd name="connsiteY4" fmla="*/ 1352550 h 1352550"/>
                <a:gd name="connsiteX5" fmla="*/ 876669 w 2830513"/>
                <a:gd name="connsiteY5" fmla="*/ 1352550 h 1352550"/>
                <a:gd name="connsiteX6" fmla="*/ 0 w 2830513"/>
                <a:gd name="connsiteY6" fmla="*/ 676275 h 1352550"/>
                <a:gd name="connsiteX0" fmla="*/ 0 w 1953844"/>
                <a:gd name="connsiteY0" fmla="*/ 1352550 h 1352550"/>
                <a:gd name="connsiteX1" fmla="*/ 0 w 1953844"/>
                <a:gd name="connsiteY1" fmla="*/ 0 h 1352550"/>
                <a:gd name="connsiteX2" fmla="*/ 1077175 w 1953844"/>
                <a:gd name="connsiteY2" fmla="*/ 0 h 1352550"/>
                <a:gd name="connsiteX3" fmla="*/ 1953844 w 1953844"/>
                <a:gd name="connsiteY3" fmla="*/ 676275 h 1352550"/>
                <a:gd name="connsiteX4" fmla="*/ 1077175 w 1953844"/>
                <a:gd name="connsiteY4" fmla="*/ 1352550 h 1352550"/>
                <a:gd name="connsiteX5" fmla="*/ 0 w 1953844"/>
                <a:gd name="connsiteY5" fmla="*/ 1352550 h 135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3844" h="1352550">
                  <a:moveTo>
                    <a:pt x="0" y="1352550"/>
                  </a:moveTo>
                  <a:lnTo>
                    <a:pt x="0" y="0"/>
                  </a:lnTo>
                  <a:lnTo>
                    <a:pt x="1077175" y="0"/>
                  </a:lnTo>
                  <a:lnTo>
                    <a:pt x="1953844" y="676275"/>
                  </a:lnTo>
                  <a:lnTo>
                    <a:pt x="1077175" y="1352550"/>
                  </a:lnTo>
                  <a:lnTo>
                    <a:pt x="0" y="135255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63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3447" y="2465"/>
                  <a:ext cx="343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rgbClr val="993366"/>
                            </a:solidFill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3200" dirty="0">
                    <a:solidFill>
                      <a:srgbClr val="993366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6163" name="Text 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47" y="2465"/>
                  <a:ext cx="343" cy="36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149" name="AutoShape 84"/>
          <p:cNvSpPr>
            <a:spLocks noChangeAspect="1" noChangeArrowheads="1"/>
          </p:cNvSpPr>
          <p:nvPr/>
        </p:nvSpPr>
        <p:spPr bwMode="auto">
          <a:xfrm rot="-3222892">
            <a:off x="5057069" y="3926566"/>
            <a:ext cx="1212059" cy="622300"/>
          </a:xfrm>
          <a:custGeom>
            <a:avLst/>
            <a:gdLst>
              <a:gd name="connsiteX0" fmla="*/ 0 w 1616075"/>
              <a:gd name="connsiteY0" fmla="*/ 311150 h 622300"/>
              <a:gd name="connsiteX1" fmla="*/ 404016 w 1616075"/>
              <a:gd name="connsiteY1" fmla="*/ 0 h 622300"/>
              <a:gd name="connsiteX2" fmla="*/ 1212059 w 1616075"/>
              <a:gd name="connsiteY2" fmla="*/ 0 h 622300"/>
              <a:gd name="connsiteX3" fmla="*/ 1616075 w 1616075"/>
              <a:gd name="connsiteY3" fmla="*/ 311150 h 622300"/>
              <a:gd name="connsiteX4" fmla="*/ 1212059 w 1616075"/>
              <a:gd name="connsiteY4" fmla="*/ 622300 h 622300"/>
              <a:gd name="connsiteX5" fmla="*/ 404016 w 1616075"/>
              <a:gd name="connsiteY5" fmla="*/ 622300 h 622300"/>
              <a:gd name="connsiteX6" fmla="*/ 0 w 1616075"/>
              <a:gd name="connsiteY6" fmla="*/ 311150 h 622300"/>
              <a:gd name="connsiteX0" fmla="*/ 0 w 1212059"/>
              <a:gd name="connsiteY0" fmla="*/ 622300 h 622300"/>
              <a:gd name="connsiteX1" fmla="*/ 0 w 1212059"/>
              <a:gd name="connsiteY1" fmla="*/ 0 h 622300"/>
              <a:gd name="connsiteX2" fmla="*/ 808043 w 1212059"/>
              <a:gd name="connsiteY2" fmla="*/ 0 h 622300"/>
              <a:gd name="connsiteX3" fmla="*/ 1212059 w 1212059"/>
              <a:gd name="connsiteY3" fmla="*/ 311150 h 622300"/>
              <a:gd name="connsiteX4" fmla="*/ 808043 w 1212059"/>
              <a:gd name="connsiteY4" fmla="*/ 622300 h 622300"/>
              <a:gd name="connsiteX5" fmla="*/ 0 w 1212059"/>
              <a:gd name="connsiteY5" fmla="*/ 6223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2059" h="622300">
                <a:moveTo>
                  <a:pt x="0" y="622300"/>
                </a:moveTo>
                <a:lnTo>
                  <a:pt x="0" y="0"/>
                </a:lnTo>
                <a:lnTo>
                  <a:pt x="808043" y="0"/>
                </a:lnTo>
                <a:lnTo>
                  <a:pt x="1212059" y="311150"/>
                </a:lnTo>
                <a:lnTo>
                  <a:pt x="808043" y="622300"/>
                </a:lnTo>
                <a:lnTo>
                  <a:pt x="0" y="62230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0" name="Text Box 87"/>
              <p:cNvSpPr txBox="1">
                <a:spLocks noChangeArrowheads="1"/>
              </p:cNvSpPr>
              <p:nvPr/>
            </p:nvSpPr>
            <p:spPr bwMode="auto">
              <a:xfrm>
                <a:off x="5249863" y="4367213"/>
                <a:ext cx="49372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150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9863" y="4367213"/>
                <a:ext cx="49372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1" name="Oval 48"/>
          <p:cNvSpPr>
            <a:spLocks noChangeAspect="1" noChangeArrowheads="1"/>
          </p:cNvSpPr>
          <p:nvPr/>
        </p:nvSpPr>
        <p:spPr bwMode="auto">
          <a:xfrm>
            <a:off x="4519613" y="56642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52" name="Oval 49"/>
          <p:cNvSpPr>
            <a:spLocks noChangeAspect="1" noChangeArrowheads="1"/>
          </p:cNvSpPr>
          <p:nvPr/>
        </p:nvSpPr>
        <p:spPr bwMode="auto">
          <a:xfrm>
            <a:off x="4513263" y="42989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53" name="Oval 50"/>
          <p:cNvSpPr>
            <a:spLocks noChangeAspect="1" noChangeArrowheads="1"/>
          </p:cNvSpPr>
          <p:nvPr/>
        </p:nvSpPr>
        <p:spPr bwMode="auto">
          <a:xfrm>
            <a:off x="4519613" y="29210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154" name="Oval 52"/>
          <p:cNvSpPr>
            <a:spLocks noChangeAspect="1" noChangeArrowheads="1"/>
          </p:cNvSpPr>
          <p:nvPr/>
        </p:nvSpPr>
        <p:spPr bwMode="auto">
          <a:xfrm>
            <a:off x="6348413" y="56642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55" name="Oval 53"/>
          <p:cNvSpPr>
            <a:spLocks noChangeAspect="1" noChangeArrowheads="1"/>
          </p:cNvSpPr>
          <p:nvPr/>
        </p:nvSpPr>
        <p:spPr bwMode="auto">
          <a:xfrm>
            <a:off x="6342063" y="42989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56" name="Oval 54"/>
          <p:cNvSpPr>
            <a:spLocks noChangeAspect="1" noChangeArrowheads="1"/>
          </p:cNvSpPr>
          <p:nvPr/>
        </p:nvSpPr>
        <p:spPr bwMode="auto">
          <a:xfrm>
            <a:off x="6348413" y="29210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6157" name="Oval 72"/>
          <p:cNvSpPr>
            <a:spLocks noChangeAspect="1" noChangeArrowheads="1"/>
          </p:cNvSpPr>
          <p:nvPr/>
        </p:nvSpPr>
        <p:spPr bwMode="auto">
          <a:xfrm>
            <a:off x="2703513" y="56578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58" name="Oval 73"/>
          <p:cNvSpPr>
            <a:spLocks noChangeAspect="1" noChangeArrowheads="1"/>
          </p:cNvSpPr>
          <p:nvPr/>
        </p:nvSpPr>
        <p:spPr bwMode="auto">
          <a:xfrm>
            <a:off x="2697163" y="42926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59" name="Oval 74"/>
          <p:cNvSpPr>
            <a:spLocks noChangeAspect="1" noChangeArrowheads="1"/>
          </p:cNvSpPr>
          <p:nvPr/>
        </p:nvSpPr>
        <p:spPr bwMode="auto">
          <a:xfrm>
            <a:off x="2703513" y="29146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60" name="Text Box 93"/>
              <p:cNvSpPr txBox="1">
                <a:spLocks noChangeArrowheads="1"/>
              </p:cNvSpPr>
              <p:nvPr/>
            </p:nvSpPr>
            <p:spPr bwMode="auto">
              <a:xfrm>
                <a:off x="5546725" y="3849688"/>
                <a:ext cx="60747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160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46725" y="3849688"/>
                <a:ext cx="607474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61" name="Oval 49"/>
          <p:cNvSpPr>
            <a:spLocks noChangeAspect="1" noChangeArrowheads="1"/>
          </p:cNvSpPr>
          <p:nvPr/>
        </p:nvSpPr>
        <p:spPr bwMode="auto">
          <a:xfrm>
            <a:off x="5478463" y="4413250"/>
            <a:ext cx="76200" cy="762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917420" y="5155625"/>
                <a:ext cx="5008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420" y="5155625"/>
                <a:ext cx="500843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24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174"/>
            <a:ext cx="9144000" cy="70757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Lattice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Sparsifier</a:t>
            </a:r>
            <a:endParaRPr lang="en-US" sz="4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"/>
              <p:cNvSpPr txBox="1">
                <a:spLocks noChangeArrowheads="1"/>
              </p:cNvSpPr>
              <p:nvPr/>
            </p:nvSpPr>
            <p:spPr>
              <a:xfrm>
                <a:off x="504825" y="1297212"/>
                <a:ext cx="8439151" cy="49321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𝜖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𝐿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𝐾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  <a:latin typeface="+mn-lt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(distance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  <a:p>
                <a:pPr>
                  <a:buFontTx/>
                  <a:buNone/>
                </a:pPr>
                <a:endParaRPr lang="en-US" sz="2800" i="1" dirty="0" smtClean="0">
                  <a:solidFill>
                    <a:srgbClr val="7030A0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r>
                  <a:rPr lang="en-US" sz="2800" i="1" dirty="0" smtClean="0">
                    <a:solidFill>
                      <a:srgbClr val="7030A0"/>
                    </a:solidFill>
                    <a:latin typeface="+mn-lt"/>
                  </a:rPr>
                  <a:t>Theorem </a:t>
                </a:r>
                <a:r>
                  <a:rPr lang="en-US" i="1" dirty="0" smtClean="0">
                    <a:solidFill>
                      <a:schemeClr val="bg2">
                        <a:lumMod val="50000"/>
                      </a:schemeClr>
                    </a:solidFill>
                    <a:latin typeface="+mn-lt"/>
                  </a:rPr>
                  <a:t>[D.-Kun 12]</a:t>
                </a:r>
                <a:r>
                  <a:rPr lang="en-US" sz="2800" i="1" dirty="0" smtClean="0">
                    <a:solidFill>
                      <a:srgbClr val="7030A0"/>
                    </a:solidFill>
                    <a:latin typeface="+mn-lt"/>
                  </a:rPr>
                  <a:t>: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+mn-lt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For any distance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</a:rPr>
                  <a:t> &gt; 0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</a:rPr>
                  <a:t>,</a:t>
                </a: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a sublattice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⊆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satisfying</a:t>
                </a:r>
              </a:p>
              <a:p>
                <a:pPr marL="514350" indent="-514350">
                  <a:buFontTx/>
                  <a:buAutoNum type="arabicPeriod"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≥</m:t>
                    </m:r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514350" indent="-514350">
                  <a:buFontTx/>
                  <a:buAutoNum type="arabicPeriod"/>
                </a:pPr>
                <a:r>
                  <a:rPr lang="en-US" sz="2800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∀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𝐿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can be computed in deterministic 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00CC"/>
                    </a:solidFill>
                    <a:latin typeface="+mn-lt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time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space.</a:t>
                </a:r>
              </a:p>
            </p:txBody>
          </p:sp>
        </mc:Choice>
        <mc:Fallback xmlns="">
          <p:sp>
            <p:nvSpPr>
              <p:cNvPr id="3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5" y="1297212"/>
                <a:ext cx="8439151" cy="4932138"/>
              </a:xfrm>
              <a:prstGeom prst="rect">
                <a:avLst/>
              </a:prstGeom>
              <a:blipFill rotWithShape="1">
                <a:blip r:embed="rId2"/>
                <a:stretch>
                  <a:fillRect l="-1517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259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"/>
              <p:cNvSpPr txBox="1">
                <a:spLocks noChangeArrowheads="1"/>
              </p:cNvSpPr>
              <p:nvPr/>
            </p:nvSpPr>
            <p:spPr>
              <a:xfrm>
                <a:off x="285003" y="1297210"/>
                <a:ext cx="8775872" cy="55607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 Symmetric convex body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𝑠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&gt;0.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endParaRPr lang="en-US" sz="2800" dirty="0">
                  <a:solidFill>
                    <a:schemeClr val="tx1"/>
                  </a:solidFill>
                  <a:latin typeface="+mn-lt"/>
                </a:endParaRPr>
              </a:p>
              <a:p>
                <a:pPr marL="514350" indent="-514350">
                  <a:buFontTx/>
                  <a:buAutoNum type="arabicPeriod"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𝑁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|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∩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𝑠𝐾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|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  </a:t>
                </a:r>
              </a:p>
              <a:p>
                <a:pPr marL="514350" indent="-514350">
                  <a:buFontTx/>
                  <a:buAutoNum type="arabicPeriod"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Choose prime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+mn-lt"/>
                  </a:rPr>
                  <a:t>s.t.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00CC"/>
                        </a:solidFill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𝑁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4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 marL="514350" indent="-514350">
                  <a:buFontTx/>
                  <a:buAutoNum type="arabicPeriod"/>
                </a:pPr>
                <a:r>
                  <a:rPr lang="en-US" sz="2800" b="0" dirty="0" smtClean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={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≡0 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mod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}</m:t>
                        </m:r>
                      </m:e>
                    </m:nary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r>
                  <a:rPr lang="en-US" sz="2800" i="1" dirty="0" smtClean="0">
                    <a:solidFill>
                      <a:srgbClr val="7030A0"/>
                    </a:solidFill>
                    <a:latin typeface="+mn-lt"/>
                  </a:rPr>
                  <a:t>     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i="1" dirty="0" smtClean="0">
                    <a:solidFill>
                      <a:srgbClr val="7030A0"/>
                    </a:solidFill>
                    <a:latin typeface="+mn-lt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chosen uniformly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2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03" y="1297210"/>
                <a:ext cx="8775872" cy="5560790"/>
              </a:xfrm>
              <a:prstGeom prst="rect">
                <a:avLst/>
              </a:prstGeom>
              <a:blipFill rotWithShape="1">
                <a:blip r:embed="rId2"/>
                <a:stretch>
                  <a:fillRect l="-1459" t="-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 rot="21414006">
            <a:off x="3059768" y="4589156"/>
            <a:ext cx="2993386" cy="1154660"/>
          </a:xfrm>
          <a:prstGeom prst="hexagon">
            <a:avLst>
              <a:gd name="adj" fmla="val 64811"/>
              <a:gd name="vf" fmla="val 115470"/>
            </a:avLst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63285" y="5113237"/>
            <a:ext cx="6734847" cy="99572"/>
            <a:chOff x="863285" y="5113237"/>
            <a:chExt cx="6734847" cy="99572"/>
          </a:xfrm>
        </p:grpSpPr>
        <p:grpSp>
          <p:nvGrpSpPr>
            <p:cNvPr id="5" name="Group 4"/>
            <p:cNvGrpSpPr/>
            <p:nvPr/>
          </p:nvGrpSpPr>
          <p:grpSpPr>
            <a:xfrm>
              <a:off x="863285" y="5113237"/>
              <a:ext cx="6475728" cy="96356"/>
              <a:chOff x="1320485" y="2998687"/>
              <a:chExt cx="6475728" cy="96356"/>
            </a:xfrm>
          </p:grpSpPr>
          <p:sp>
            <p:nvSpPr>
              <p:cNvPr id="6" name="Oval 19"/>
              <p:cNvSpPr>
                <a:spLocks noChangeAspect="1" noChangeArrowheads="1"/>
              </p:cNvSpPr>
              <p:nvPr/>
            </p:nvSpPr>
            <p:spPr bwMode="auto">
              <a:xfrm>
                <a:off x="7720013" y="301773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7" name="Oval 22"/>
              <p:cNvSpPr>
                <a:spLocks noChangeAspect="1" noChangeArrowheads="1"/>
              </p:cNvSpPr>
              <p:nvPr/>
            </p:nvSpPr>
            <p:spPr bwMode="auto">
              <a:xfrm>
                <a:off x="2233613" y="299868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Oval 25"/>
              <p:cNvSpPr>
                <a:spLocks noChangeAspect="1" noChangeArrowheads="1"/>
              </p:cNvSpPr>
              <p:nvPr/>
            </p:nvSpPr>
            <p:spPr bwMode="auto">
              <a:xfrm>
                <a:off x="3148013" y="299868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Oval 10"/>
              <p:cNvSpPr>
                <a:spLocks noChangeAspect="1" noChangeArrowheads="1"/>
              </p:cNvSpPr>
              <p:nvPr/>
            </p:nvSpPr>
            <p:spPr bwMode="auto">
              <a:xfrm>
                <a:off x="4976813" y="301138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" name="Oval 13"/>
              <p:cNvSpPr>
                <a:spLocks noChangeAspect="1" noChangeArrowheads="1"/>
              </p:cNvSpPr>
              <p:nvPr/>
            </p:nvSpPr>
            <p:spPr bwMode="auto">
              <a:xfrm>
                <a:off x="5891213" y="301138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" name="Oval 28"/>
              <p:cNvSpPr>
                <a:spLocks noChangeAspect="1" noChangeArrowheads="1"/>
              </p:cNvSpPr>
              <p:nvPr/>
            </p:nvSpPr>
            <p:spPr bwMode="auto">
              <a:xfrm>
                <a:off x="4062413" y="300503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2" name="Oval 45"/>
              <p:cNvSpPr>
                <a:spLocks noChangeAspect="1" noChangeArrowheads="1"/>
              </p:cNvSpPr>
              <p:nvPr/>
            </p:nvSpPr>
            <p:spPr bwMode="auto">
              <a:xfrm>
                <a:off x="6818313" y="301773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3" name="Oval 22"/>
              <p:cNvSpPr>
                <a:spLocks noChangeAspect="1" noChangeArrowheads="1"/>
              </p:cNvSpPr>
              <p:nvPr/>
            </p:nvSpPr>
            <p:spPr bwMode="auto">
              <a:xfrm>
                <a:off x="1320485" y="2999542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4" name="Oval 22"/>
              <p:cNvSpPr>
                <a:spLocks noChangeAspect="1" noChangeArrowheads="1"/>
              </p:cNvSpPr>
              <p:nvPr/>
            </p:nvSpPr>
            <p:spPr bwMode="auto">
              <a:xfrm>
                <a:off x="2547043" y="299868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5" name="Oval 25"/>
              <p:cNvSpPr>
                <a:spLocks noChangeAspect="1" noChangeArrowheads="1"/>
              </p:cNvSpPr>
              <p:nvPr/>
            </p:nvSpPr>
            <p:spPr bwMode="auto">
              <a:xfrm>
                <a:off x="3461443" y="299868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6" name="Oval 10"/>
              <p:cNvSpPr>
                <a:spLocks noChangeAspect="1" noChangeArrowheads="1"/>
              </p:cNvSpPr>
              <p:nvPr/>
            </p:nvSpPr>
            <p:spPr bwMode="auto">
              <a:xfrm>
                <a:off x="5290243" y="301138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7" name="Oval 13"/>
              <p:cNvSpPr>
                <a:spLocks noChangeAspect="1" noChangeArrowheads="1"/>
              </p:cNvSpPr>
              <p:nvPr/>
            </p:nvSpPr>
            <p:spPr bwMode="auto">
              <a:xfrm>
                <a:off x="6204643" y="301138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8" name="Oval 28"/>
              <p:cNvSpPr>
                <a:spLocks noChangeAspect="1" noChangeArrowheads="1"/>
              </p:cNvSpPr>
              <p:nvPr/>
            </p:nvSpPr>
            <p:spPr bwMode="auto">
              <a:xfrm>
                <a:off x="4375843" y="300503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9" name="Oval 45"/>
              <p:cNvSpPr>
                <a:spLocks noChangeAspect="1" noChangeArrowheads="1"/>
              </p:cNvSpPr>
              <p:nvPr/>
            </p:nvSpPr>
            <p:spPr bwMode="auto">
              <a:xfrm>
                <a:off x="7131743" y="301773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0" name="Oval 22"/>
              <p:cNvSpPr>
                <a:spLocks noChangeAspect="1" noChangeArrowheads="1"/>
              </p:cNvSpPr>
              <p:nvPr/>
            </p:nvSpPr>
            <p:spPr bwMode="auto">
              <a:xfrm>
                <a:off x="1633915" y="2999542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1" name="Oval 22"/>
              <p:cNvSpPr>
                <a:spLocks noChangeAspect="1" noChangeArrowheads="1"/>
              </p:cNvSpPr>
              <p:nvPr/>
            </p:nvSpPr>
            <p:spPr bwMode="auto">
              <a:xfrm>
                <a:off x="2854026" y="2999793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2" name="Oval 25"/>
              <p:cNvSpPr>
                <a:spLocks noChangeAspect="1" noChangeArrowheads="1"/>
              </p:cNvSpPr>
              <p:nvPr/>
            </p:nvSpPr>
            <p:spPr bwMode="auto">
              <a:xfrm>
                <a:off x="3768426" y="2999793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3" name="Oval 10"/>
              <p:cNvSpPr>
                <a:spLocks noChangeAspect="1" noChangeArrowheads="1"/>
              </p:cNvSpPr>
              <p:nvPr/>
            </p:nvSpPr>
            <p:spPr bwMode="auto">
              <a:xfrm>
                <a:off x="5597226" y="3012493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4" name="Oval 13"/>
              <p:cNvSpPr>
                <a:spLocks noChangeAspect="1" noChangeArrowheads="1"/>
              </p:cNvSpPr>
              <p:nvPr/>
            </p:nvSpPr>
            <p:spPr bwMode="auto">
              <a:xfrm>
                <a:off x="6511626" y="3012493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5" name="Oval 28"/>
              <p:cNvSpPr>
                <a:spLocks noChangeAspect="1" noChangeArrowheads="1"/>
              </p:cNvSpPr>
              <p:nvPr/>
            </p:nvSpPr>
            <p:spPr bwMode="auto">
              <a:xfrm>
                <a:off x="4682826" y="3006143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6" name="Oval 45"/>
              <p:cNvSpPr>
                <a:spLocks noChangeAspect="1" noChangeArrowheads="1"/>
              </p:cNvSpPr>
              <p:nvPr/>
            </p:nvSpPr>
            <p:spPr bwMode="auto">
              <a:xfrm>
                <a:off x="7438726" y="3018843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" name="Oval 22"/>
              <p:cNvSpPr>
                <a:spLocks noChangeAspect="1" noChangeArrowheads="1"/>
              </p:cNvSpPr>
              <p:nvPr/>
            </p:nvSpPr>
            <p:spPr bwMode="auto">
              <a:xfrm>
                <a:off x="1940898" y="3000648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45" name="Oval 13"/>
            <p:cNvSpPr>
              <a:spLocks noChangeAspect="1" noChangeArrowheads="1"/>
            </p:cNvSpPr>
            <p:nvPr/>
          </p:nvSpPr>
          <p:spPr bwMode="auto">
            <a:xfrm>
              <a:off x="7521932" y="5136609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174"/>
            <a:ext cx="9144000" cy="70757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Lattice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Sparsifier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Existence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32"/>
              <p:cNvSpPr txBox="1">
                <a:spLocks noChangeArrowheads="1"/>
              </p:cNvSpPr>
              <p:nvPr/>
            </p:nvSpPr>
            <p:spPr bwMode="auto">
              <a:xfrm>
                <a:off x="4355790" y="5300078"/>
                <a:ext cx="71814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𝑠𝐾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5790" y="5300078"/>
                <a:ext cx="71814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3315956" y="5115674"/>
            <a:ext cx="2509018" cy="87794"/>
            <a:chOff x="3924225" y="3152193"/>
            <a:chExt cx="2509018" cy="87794"/>
          </a:xfrm>
          <a:solidFill>
            <a:srgbClr val="FF0066"/>
          </a:solidFill>
        </p:grpSpPr>
        <p:sp>
          <p:nvSpPr>
            <p:cNvPr id="31" name="Oval 10"/>
            <p:cNvSpPr>
              <a:spLocks noChangeAspect="1" noChangeArrowheads="1"/>
            </p:cNvSpPr>
            <p:nvPr/>
          </p:nvSpPr>
          <p:spPr bwMode="auto">
            <a:xfrm>
              <a:off x="5129213" y="3163787"/>
              <a:ext cx="76200" cy="76200"/>
            </a:xfrm>
            <a:prstGeom prst="ellipse">
              <a:avLst/>
            </a:prstGeom>
            <a:grpFill/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2" name="Oval 13"/>
            <p:cNvSpPr>
              <a:spLocks noChangeAspect="1" noChangeArrowheads="1"/>
            </p:cNvSpPr>
            <p:nvPr/>
          </p:nvSpPr>
          <p:spPr bwMode="auto">
            <a:xfrm>
              <a:off x="6043613" y="3163787"/>
              <a:ext cx="76200" cy="76200"/>
            </a:xfrm>
            <a:prstGeom prst="ellipse">
              <a:avLst/>
            </a:prstGeom>
            <a:grpFill/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3" name="Oval 28"/>
            <p:cNvSpPr>
              <a:spLocks noChangeAspect="1" noChangeArrowheads="1"/>
            </p:cNvSpPr>
            <p:nvPr/>
          </p:nvSpPr>
          <p:spPr bwMode="auto">
            <a:xfrm>
              <a:off x="4214813" y="3154038"/>
              <a:ext cx="76200" cy="76200"/>
            </a:xfrm>
            <a:prstGeom prst="ellipse">
              <a:avLst/>
            </a:prstGeom>
            <a:grpFill/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6" name="Oval 10"/>
            <p:cNvSpPr>
              <a:spLocks noChangeAspect="1" noChangeArrowheads="1"/>
            </p:cNvSpPr>
            <p:nvPr/>
          </p:nvSpPr>
          <p:spPr bwMode="auto">
            <a:xfrm>
              <a:off x="5442643" y="3163787"/>
              <a:ext cx="76200" cy="76200"/>
            </a:xfrm>
            <a:prstGeom prst="ellipse">
              <a:avLst/>
            </a:prstGeom>
            <a:grpFill/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7" name="Oval 13"/>
            <p:cNvSpPr>
              <a:spLocks noChangeAspect="1" noChangeArrowheads="1"/>
            </p:cNvSpPr>
            <p:nvPr/>
          </p:nvSpPr>
          <p:spPr bwMode="auto">
            <a:xfrm>
              <a:off x="6357043" y="3163787"/>
              <a:ext cx="76200" cy="76200"/>
            </a:xfrm>
            <a:prstGeom prst="ellipse">
              <a:avLst/>
            </a:prstGeom>
            <a:grpFill/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8" name="Oval 28"/>
            <p:cNvSpPr>
              <a:spLocks noChangeAspect="1" noChangeArrowheads="1"/>
            </p:cNvSpPr>
            <p:nvPr/>
          </p:nvSpPr>
          <p:spPr bwMode="auto">
            <a:xfrm>
              <a:off x="4528243" y="3154038"/>
              <a:ext cx="76200" cy="76200"/>
            </a:xfrm>
            <a:prstGeom prst="ellipse">
              <a:avLst/>
            </a:prstGeom>
            <a:grpFill/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9" name="Oval 25"/>
            <p:cNvSpPr>
              <a:spLocks noChangeAspect="1" noChangeArrowheads="1"/>
            </p:cNvSpPr>
            <p:nvPr/>
          </p:nvSpPr>
          <p:spPr bwMode="auto">
            <a:xfrm>
              <a:off x="3924225" y="3152193"/>
              <a:ext cx="76200" cy="76200"/>
            </a:xfrm>
            <a:prstGeom prst="ellipse">
              <a:avLst/>
            </a:prstGeom>
            <a:grpFill/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0" name="Oval 10"/>
            <p:cNvSpPr>
              <a:spLocks noChangeAspect="1" noChangeArrowheads="1"/>
            </p:cNvSpPr>
            <p:nvPr/>
          </p:nvSpPr>
          <p:spPr bwMode="auto">
            <a:xfrm>
              <a:off x="5753025" y="3161494"/>
              <a:ext cx="76200" cy="76200"/>
            </a:xfrm>
            <a:prstGeom prst="ellipse">
              <a:avLst/>
            </a:prstGeom>
            <a:grpFill/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2" name="Oval 28"/>
            <p:cNvSpPr>
              <a:spLocks noChangeAspect="1" noChangeArrowheads="1"/>
            </p:cNvSpPr>
            <p:nvPr/>
          </p:nvSpPr>
          <p:spPr bwMode="auto">
            <a:xfrm>
              <a:off x="4835226" y="3158543"/>
              <a:ext cx="76200" cy="76200"/>
            </a:xfrm>
            <a:prstGeom prst="ellipse">
              <a:avLst/>
            </a:prstGeom>
            <a:grpFill/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32"/>
              <p:cNvSpPr txBox="1">
                <a:spLocks noChangeArrowheads="1"/>
              </p:cNvSpPr>
              <p:nvPr/>
            </p:nvSpPr>
            <p:spPr bwMode="auto">
              <a:xfrm>
                <a:off x="4333321" y="4685267"/>
                <a:ext cx="49084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3321" y="4685267"/>
                <a:ext cx="49084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32"/>
              <p:cNvSpPr txBox="1">
                <a:spLocks noChangeArrowheads="1"/>
              </p:cNvSpPr>
              <p:nvPr/>
            </p:nvSpPr>
            <p:spPr bwMode="auto">
              <a:xfrm>
                <a:off x="6140151" y="5289520"/>
                <a:ext cx="56374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0151" y="5289520"/>
                <a:ext cx="56374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 flipH="1" flipV="1">
            <a:off x="5473444" y="5381625"/>
            <a:ext cx="657182" cy="16950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32"/>
              <p:cNvSpPr txBox="1">
                <a:spLocks noChangeArrowheads="1"/>
              </p:cNvSpPr>
              <p:nvPr/>
            </p:nvSpPr>
            <p:spPr bwMode="auto">
              <a:xfrm>
                <a:off x="811529" y="5177966"/>
                <a:ext cx="490199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1529" y="5177966"/>
                <a:ext cx="490199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1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"/>
              <p:cNvSpPr txBox="1">
                <a:spLocks noChangeArrowheads="1"/>
              </p:cNvSpPr>
              <p:nvPr/>
            </p:nvSpPr>
            <p:spPr>
              <a:xfrm>
                <a:off x="285003" y="1297210"/>
                <a:ext cx="8775872" cy="55607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 Symmetric convex body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𝑠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&gt;0.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endParaRPr lang="en-US" sz="2800" dirty="0">
                  <a:solidFill>
                    <a:schemeClr val="tx1"/>
                  </a:solidFill>
                  <a:latin typeface="+mn-lt"/>
                </a:endParaRPr>
              </a:p>
              <a:p>
                <a:pPr marL="514350" indent="-514350">
                  <a:buFontTx/>
                  <a:buAutoNum type="arabicPeriod"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𝑁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|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∩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𝑠𝐾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|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  </a:t>
                </a:r>
              </a:p>
              <a:p>
                <a:pPr marL="514350" indent="-514350">
                  <a:buFontTx/>
                  <a:buAutoNum type="arabicPeriod"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Choose prime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+mn-lt"/>
                  </a:rPr>
                  <a:t>s.t.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00CC"/>
                        </a:solidFill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𝑁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4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 marL="514350" indent="-514350">
                  <a:buFontTx/>
                  <a:buAutoNum type="arabicPeriod"/>
                </a:pPr>
                <a:r>
                  <a:rPr lang="en-US" sz="2800" b="0" dirty="0" smtClean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={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≡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0 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mod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}</m:t>
                        </m:r>
                      </m:e>
                    </m:nary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r>
                  <a:rPr lang="en-US" sz="2800" i="1" dirty="0" smtClean="0">
                    <a:solidFill>
                      <a:srgbClr val="7030A0"/>
                    </a:solidFill>
                    <a:latin typeface="+mn-lt"/>
                  </a:rPr>
                  <a:t>     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i="1" dirty="0" smtClean="0">
                    <a:solidFill>
                      <a:srgbClr val="7030A0"/>
                    </a:solidFill>
                    <a:latin typeface="+mn-lt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chosen uniformly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2800" dirty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r>
                  <a:rPr lang="en-US" sz="2800" dirty="0" smtClean="0">
                    <a:solidFill>
                      <a:srgbClr val="990099"/>
                    </a:solidFill>
                    <a:latin typeface="+mn-lt"/>
                  </a:rPr>
                  <a:t>Theorem</a:t>
                </a: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n-lt"/>
                  </a:rPr>
                  <a:t> [D.-Kun 12]</a:t>
                </a:r>
                <a:r>
                  <a:rPr lang="en-US" sz="2800" dirty="0" smtClean="0">
                    <a:solidFill>
                      <a:srgbClr val="990099"/>
                    </a:solidFill>
                    <a:latin typeface="+mn-lt"/>
                  </a:rPr>
                  <a:t>: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+mn-lt"/>
                  </a:rPr>
                  <a:t> Random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+mn-lt"/>
                  </a:rPr>
                  <a:t>sublattice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𝐿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works with constant probability.</a:t>
                </a:r>
              </a:p>
            </p:txBody>
          </p:sp>
        </mc:Choice>
        <mc:Fallback xmlns="">
          <p:sp>
            <p:nvSpPr>
              <p:cNvPr id="3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03" y="1297210"/>
                <a:ext cx="8775872" cy="5560790"/>
              </a:xfrm>
              <a:prstGeom prst="rect">
                <a:avLst/>
              </a:prstGeom>
              <a:blipFill rotWithShape="1">
                <a:blip r:embed="rId2"/>
                <a:stretch>
                  <a:fillRect l="-1459" t="-987" b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 rot="21414006">
            <a:off x="3059768" y="4589156"/>
            <a:ext cx="2993386" cy="1154660"/>
          </a:xfrm>
          <a:prstGeom prst="hexagon">
            <a:avLst>
              <a:gd name="adj" fmla="val 64811"/>
              <a:gd name="vf" fmla="val 115470"/>
            </a:avLst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174"/>
            <a:ext cx="9144000" cy="70757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Lattice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Sparsifier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Existence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32"/>
              <p:cNvSpPr txBox="1">
                <a:spLocks noChangeArrowheads="1"/>
              </p:cNvSpPr>
              <p:nvPr/>
            </p:nvSpPr>
            <p:spPr bwMode="auto">
              <a:xfrm>
                <a:off x="4333321" y="4685267"/>
                <a:ext cx="49084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3321" y="4685267"/>
                <a:ext cx="49084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32"/>
              <p:cNvSpPr txBox="1">
                <a:spLocks noChangeArrowheads="1"/>
              </p:cNvSpPr>
              <p:nvPr/>
            </p:nvSpPr>
            <p:spPr bwMode="auto">
              <a:xfrm>
                <a:off x="4355790" y="5300078"/>
                <a:ext cx="71814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𝑠𝐾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5790" y="5300078"/>
                <a:ext cx="71814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32"/>
              <p:cNvSpPr txBox="1">
                <a:spLocks noChangeArrowheads="1"/>
              </p:cNvSpPr>
              <p:nvPr/>
            </p:nvSpPr>
            <p:spPr bwMode="auto">
              <a:xfrm>
                <a:off x="6140151" y="5289520"/>
                <a:ext cx="56374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0151" y="5289520"/>
                <a:ext cx="56374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 flipH="1" flipV="1">
            <a:off x="5473444" y="5381625"/>
            <a:ext cx="657182" cy="16950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863285" y="5113237"/>
            <a:ext cx="6475728" cy="96356"/>
            <a:chOff x="1320485" y="2998687"/>
            <a:chExt cx="6475728" cy="96356"/>
          </a:xfrm>
        </p:grpSpPr>
        <p:sp>
          <p:nvSpPr>
            <p:cNvPr id="6" name="Oval 19"/>
            <p:cNvSpPr>
              <a:spLocks noChangeAspect="1" noChangeArrowheads="1"/>
            </p:cNvSpPr>
            <p:nvPr/>
          </p:nvSpPr>
          <p:spPr bwMode="auto">
            <a:xfrm>
              <a:off x="7720013" y="3017737"/>
              <a:ext cx="762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" name="Oval 22"/>
            <p:cNvSpPr>
              <a:spLocks noChangeAspect="1" noChangeArrowheads="1"/>
            </p:cNvSpPr>
            <p:nvPr/>
          </p:nvSpPr>
          <p:spPr bwMode="auto">
            <a:xfrm>
              <a:off x="2233613" y="2998687"/>
              <a:ext cx="762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" name="Oval 25"/>
            <p:cNvSpPr>
              <a:spLocks noChangeAspect="1" noChangeArrowheads="1"/>
            </p:cNvSpPr>
            <p:nvPr/>
          </p:nvSpPr>
          <p:spPr bwMode="auto">
            <a:xfrm>
              <a:off x="3148013" y="2998687"/>
              <a:ext cx="762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" name="Oval 10"/>
            <p:cNvSpPr>
              <a:spLocks noChangeAspect="1" noChangeArrowheads="1"/>
            </p:cNvSpPr>
            <p:nvPr/>
          </p:nvSpPr>
          <p:spPr bwMode="auto">
            <a:xfrm>
              <a:off x="49768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" name="Oval 13"/>
            <p:cNvSpPr>
              <a:spLocks noChangeAspect="1" noChangeArrowheads="1"/>
            </p:cNvSpPr>
            <p:nvPr/>
          </p:nvSpPr>
          <p:spPr bwMode="auto">
            <a:xfrm>
              <a:off x="5891213" y="3011387"/>
              <a:ext cx="762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" name="Oval 28"/>
            <p:cNvSpPr>
              <a:spLocks noChangeAspect="1" noChangeArrowheads="1"/>
            </p:cNvSpPr>
            <p:nvPr/>
          </p:nvSpPr>
          <p:spPr bwMode="auto">
            <a:xfrm>
              <a:off x="4062413" y="3005037"/>
              <a:ext cx="762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" name="Oval 45"/>
            <p:cNvSpPr>
              <a:spLocks noChangeAspect="1" noChangeArrowheads="1"/>
            </p:cNvSpPr>
            <p:nvPr/>
          </p:nvSpPr>
          <p:spPr bwMode="auto">
            <a:xfrm>
              <a:off x="6818313" y="3017737"/>
              <a:ext cx="762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" name="Oval 22"/>
            <p:cNvSpPr>
              <a:spLocks noChangeAspect="1" noChangeArrowheads="1"/>
            </p:cNvSpPr>
            <p:nvPr/>
          </p:nvSpPr>
          <p:spPr bwMode="auto">
            <a:xfrm>
              <a:off x="1320485" y="2999542"/>
              <a:ext cx="762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4" name="Oval 22"/>
            <p:cNvSpPr>
              <a:spLocks noChangeAspect="1" noChangeArrowheads="1"/>
            </p:cNvSpPr>
            <p:nvPr/>
          </p:nvSpPr>
          <p:spPr bwMode="auto">
            <a:xfrm>
              <a:off x="2547043" y="2998687"/>
              <a:ext cx="762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5" name="Oval 25"/>
            <p:cNvSpPr>
              <a:spLocks noChangeAspect="1" noChangeArrowheads="1"/>
            </p:cNvSpPr>
            <p:nvPr/>
          </p:nvSpPr>
          <p:spPr bwMode="auto">
            <a:xfrm>
              <a:off x="34614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6" name="Oval 10"/>
            <p:cNvSpPr>
              <a:spLocks noChangeAspect="1" noChangeArrowheads="1"/>
            </p:cNvSpPr>
            <p:nvPr/>
          </p:nvSpPr>
          <p:spPr bwMode="auto">
            <a:xfrm>
              <a:off x="5290243" y="3011387"/>
              <a:ext cx="762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7" name="Oval 13"/>
            <p:cNvSpPr>
              <a:spLocks noChangeAspect="1" noChangeArrowheads="1"/>
            </p:cNvSpPr>
            <p:nvPr/>
          </p:nvSpPr>
          <p:spPr bwMode="auto">
            <a:xfrm>
              <a:off x="6204643" y="3011387"/>
              <a:ext cx="762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8" name="Oval 28"/>
            <p:cNvSpPr>
              <a:spLocks noChangeAspect="1" noChangeArrowheads="1"/>
            </p:cNvSpPr>
            <p:nvPr/>
          </p:nvSpPr>
          <p:spPr bwMode="auto">
            <a:xfrm>
              <a:off x="4375843" y="3005037"/>
              <a:ext cx="762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9" name="Oval 45"/>
            <p:cNvSpPr>
              <a:spLocks noChangeAspect="1" noChangeArrowheads="1"/>
            </p:cNvSpPr>
            <p:nvPr/>
          </p:nvSpPr>
          <p:spPr bwMode="auto">
            <a:xfrm>
              <a:off x="7131743" y="3017737"/>
              <a:ext cx="762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0" name="Oval 22"/>
            <p:cNvSpPr>
              <a:spLocks noChangeAspect="1" noChangeArrowheads="1"/>
            </p:cNvSpPr>
            <p:nvPr/>
          </p:nvSpPr>
          <p:spPr bwMode="auto">
            <a:xfrm>
              <a:off x="1633915" y="2999542"/>
              <a:ext cx="762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1" name="Oval 22"/>
            <p:cNvSpPr>
              <a:spLocks noChangeAspect="1" noChangeArrowheads="1"/>
            </p:cNvSpPr>
            <p:nvPr/>
          </p:nvSpPr>
          <p:spPr bwMode="auto">
            <a:xfrm>
              <a:off x="2854026" y="2999793"/>
              <a:ext cx="762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2" name="Oval 25"/>
            <p:cNvSpPr>
              <a:spLocks noChangeAspect="1" noChangeArrowheads="1"/>
            </p:cNvSpPr>
            <p:nvPr/>
          </p:nvSpPr>
          <p:spPr bwMode="auto">
            <a:xfrm>
              <a:off x="3768426" y="2999793"/>
              <a:ext cx="762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3" name="Oval 10"/>
            <p:cNvSpPr>
              <a:spLocks noChangeAspect="1" noChangeArrowheads="1"/>
            </p:cNvSpPr>
            <p:nvPr/>
          </p:nvSpPr>
          <p:spPr bwMode="auto">
            <a:xfrm>
              <a:off x="5597226" y="3012493"/>
              <a:ext cx="762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4" name="Oval 13"/>
            <p:cNvSpPr>
              <a:spLocks noChangeAspect="1" noChangeArrowheads="1"/>
            </p:cNvSpPr>
            <p:nvPr/>
          </p:nvSpPr>
          <p:spPr bwMode="auto">
            <a:xfrm>
              <a:off x="65116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5" name="Oval 28"/>
            <p:cNvSpPr>
              <a:spLocks noChangeAspect="1" noChangeArrowheads="1"/>
            </p:cNvSpPr>
            <p:nvPr/>
          </p:nvSpPr>
          <p:spPr bwMode="auto">
            <a:xfrm>
              <a:off x="4682826" y="3006143"/>
              <a:ext cx="762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6" name="Oval 45"/>
            <p:cNvSpPr>
              <a:spLocks noChangeAspect="1" noChangeArrowheads="1"/>
            </p:cNvSpPr>
            <p:nvPr/>
          </p:nvSpPr>
          <p:spPr bwMode="auto">
            <a:xfrm>
              <a:off x="7438726" y="3018843"/>
              <a:ext cx="76200" cy="76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7" name="Oval 22"/>
            <p:cNvSpPr>
              <a:spLocks noChangeAspect="1" noChangeArrowheads="1"/>
            </p:cNvSpPr>
            <p:nvPr/>
          </p:nvSpPr>
          <p:spPr bwMode="auto">
            <a:xfrm>
              <a:off x="1940898" y="30006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32"/>
              <p:cNvSpPr txBox="1">
                <a:spLocks noChangeArrowheads="1"/>
              </p:cNvSpPr>
              <p:nvPr/>
            </p:nvSpPr>
            <p:spPr bwMode="auto">
              <a:xfrm>
                <a:off x="811529" y="5177966"/>
                <a:ext cx="575799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1529" y="5177966"/>
                <a:ext cx="575799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13"/>
          <p:cNvSpPr>
            <a:spLocks noChangeAspect="1" noChangeArrowheads="1"/>
          </p:cNvSpPr>
          <p:nvPr/>
        </p:nvSpPr>
        <p:spPr bwMode="auto">
          <a:xfrm>
            <a:off x="7521932" y="5136609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69131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"/>
              <p:cNvSpPr txBox="1">
                <a:spLocks noChangeArrowheads="1"/>
              </p:cNvSpPr>
              <p:nvPr/>
            </p:nvSpPr>
            <p:spPr>
              <a:xfrm>
                <a:off x="295636" y="1275944"/>
                <a:ext cx="8775872" cy="52737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sz="2800" b="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∩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CC"/>
                        </a:solidFill>
                        <a:latin typeface="Cambria Math"/>
                      </a:rPr>
                      <m:t>N</m:t>
                    </m:r>
                    <m:r>
                      <a:rPr lang="en-US" sz="2800" b="0" i="0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S</m:t>
                        </m:r>
                      </m:e>
                    </m:d>
                    <m:r>
                      <a:rPr lang="en-US" sz="2800" b="0" i="0" smtClean="0">
                        <a:solidFill>
                          <a:srgbClr val="0000CC"/>
                        </a:solidFill>
                        <a:latin typeface="Cambria Math"/>
                      </a:rPr>
                      <m:t>,  </m:t>
                    </m:r>
                    <m:r>
                      <a:rPr lang="en-US" sz="2800">
                        <a:solidFill>
                          <a:srgbClr val="0000CC"/>
                        </a:solidFill>
                        <a:latin typeface="Cambria Math"/>
                      </a:rPr>
                      <m:t>2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𝑁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4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prime</a:t>
                </a:r>
              </a:p>
              <a:p>
                <a:pPr>
                  <a:buFontTx/>
                  <a:buNone/>
                </a:pPr>
                <a:r>
                  <a:rPr lang="en-US" sz="2800" dirty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={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≡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0 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mod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}</m:t>
                        </m:r>
                      </m:e>
                    </m:nary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endParaRPr lang="en-US" sz="2800" dirty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r>
                  <a:rPr lang="en-US" sz="2800" dirty="0" smtClean="0">
                    <a:solidFill>
                      <a:srgbClr val="990099"/>
                    </a:solidFill>
                    <a:latin typeface="+mn-lt"/>
                  </a:rPr>
                  <a:t>Lemma (Property 1):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All non-zero vector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𝐿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’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have 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length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with probability at least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1/2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>
                  <a:lnSpc>
                    <a:spcPct val="70000"/>
                  </a:lnSpc>
                  <a:buFontTx/>
                  <a:buNone/>
                </a:pPr>
                <a:r>
                  <a:rPr lang="en-US" sz="2800" b="0" dirty="0" smtClean="0">
                    <a:solidFill>
                      <a:srgbClr val="0000CC"/>
                    </a:solidFill>
                  </a:rPr>
                  <a:t> </a:t>
                </a:r>
              </a:p>
              <a:p>
                <a:pPr>
                  <a:buFontTx/>
                  <a:buNone/>
                </a:pPr>
                <a:r>
                  <a:rPr lang="en-US" sz="2800" b="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∩(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𝑆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∖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𝑆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∖{0}</m:t>
                        </m:r>
                      </m:sub>
                    </m:sSub>
                    <m:func>
                      <m:func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≡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𝑚𝑜𝑑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sz="2800" b="0" i="1" dirty="0" smtClean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pPr>
                  <a:buFontTx/>
                  <a:buNone/>
                </a:pPr>
                <a:r>
                  <a:rPr lang="en-US" sz="2800" b="0" dirty="0" smtClean="0">
                    <a:solidFill>
                      <a:schemeClr val="tx1"/>
                    </a:solidFill>
                    <a:ea typeface="Cambria Math"/>
                  </a:rPr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𝑆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∖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800" b="0" dirty="0" smtClean="0">
                  <a:solidFill>
                    <a:srgbClr val="0000CC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Lemma follows from Markov’s inequality.</a:t>
                </a:r>
                <a:endParaRPr lang="en-US" sz="2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36" y="1275944"/>
                <a:ext cx="8775872" cy="5273711"/>
              </a:xfrm>
              <a:prstGeom prst="rect">
                <a:avLst/>
              </a:prstGeom>
              <a:blipFill rotWithShape="1">
                <a:blip r:embed="rId2"/>
                <a:stretch>
                  <a:fillRect l="-1389" t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174"/>
            <a:ext cx="9144000" cy="70757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Lattice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Sparsifier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Existence</a:t>
            </a:r>
          </a:p>
        </p:txBody>
      </p:sp>
    </p:spTree>
    <p:extLst>
      <p:ext uri="{BB962C8B-B14F-4D97-AF65-F5344CB8AC3E}">
        <p14:creationId xmlns:p14="http://schemas.microsoft.com/office/powerpoint/2010/main" val="334781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"/>
              <p:cNvSpPr txBox="1">
                <a:spLocks noChangeArrowheads="1"/>
              </p:cNvSpPr>
              <p:nvPr/>
            </p:nvSpPr>
            <p:spPr>
              <a:xfrm>
                <a:off x="201993" y="1265311"/>
                <a:ext cx="8931373" cy="55607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sz="2800" b="0" dirty="0" smtClean="0">
                    <a:solidFill>
                      <a:srgbClr val="0000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𝑆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∩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CC"/>
                        </a:solidFill>
                        <a:latin typeface="Cambria Math"/>
                      </a:rPr>
                      <m:t>N</m:t>
                    </m:r>
                    <m:r>
                      <a:rPr lang="en-US" sz="280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CC"/>
                            </a:solidFill>
                            <a:latin typeface="Cambria Math"/>
                          </a:rPr>
                          <m:t>S</m:t>
                        </m:r>
                      </m:e>
                    </m:d>
                    <m:r>
                      <a:rPr lang="en-US" sz="2800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r>
                      <a:rPr lang="en-US" sz="2800" b="0" i="0" smtClean="0">
                        <a:solidFill>
                          <a:srgbClr val="0000CC"/>
                        </a:solidFill>
                        <a:latin typeface="Cambria Math"/>
                      </a:rPr>
                      <m:t>  </m:t>
                    </m:r>
                    <m:r>
                      <a:rPr lang="en-US" sz="2800">
                        <a:solidFill>
                          <a:srgbClr val="0000CC"/>
                        </a:solidFill>
                        <a:latin typeface="Cambria Math"/>
                      </a:rPr>
                      <m:t>2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𝑁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4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sz="2800" b="0" i="0" dirty="0" smtClean="0">
                    <a:solidFill>
                      <a:schemeClr val="tx1"/>
                    </a:solidFill>
                    <a:latin typeface="+mn-lt"/>
                  </a:rPr>
                  <a:t>,</a:t>
                </a:r>
                <a:r>
                  <a:rPr lang="en-US" sz="2800" b="0" i="0" dirty="0" smtClean="0">
                    <a:solidFill>
                      <a:schemeClr val="tx1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b="0" i="0" dirty="0" smtClean="0">
                    <a:solidFill>
                      <a:schemeClr val="tx1"/>
                    </a:solidFill>
                    <a:latin typeface="Cambria Math"/>
                  </a:rPr>
                  <a:t> </a:t>
                </a:r>
                <a:r>
                  <a:rPr lang="en-US" sz="2800" b="0" i="0" dirty="0" smtClean="0">
                    <a:solidFill>
                      <a:schemeClr val="tx1"/>
                    </a:solidFill>
                    <a:latin typeface="+mn-lt"/>
                  </a:rPr>
                  <a:t>prime</a:t>
                </a:r>
              </a:p>
              <a:p>
                <a:pPr>
                  <a:buFontTx/>
                  <a:buNone/>
                </a:pPr>
                <a:r>
                  <a:rPr lang="en-US" sz="2800" b="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={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≡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0 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mod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}</m:t>
                        </m:r>
                      </m:e>
                    </m:nary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 2.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∀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ℤ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𝑂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en-US" sz="2800" dirty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r>
                  <a:rPr lang="en-US" sz="2800" dirty="0" smtClean="0">
                    <a:solidFill>
                      <a:srgbClr val="990099"/>
                    </a:solidFill>
                    <a:latin typeface="+mn-lt"/>
                  </a:rPr>
                  <a:t>Claim: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Suffices that all</a:t>
                </a:r>
                <a:r>
                  <a:rPr lang="en-US" sz="2800" dirty="0" smtClean="0">
                    <a:solidFill>
                      <a:srgbClr val="990099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y</m:t>
                    </m:r>
                    <m:r>
                      <a:rPr lang="en-US" sz="2800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be at distance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𝐿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2800" dirty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closest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990099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closest to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𝐿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>
                  <a:buFontTx/>
                  <a:buNone/>
                </a:pP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93" y="1265311"/>
                <a:ext cx="8931373" cy="5560790"/>
              </a:xfrm>
              <a:prstGeom prst="rect">
                <a:avLst/>
              </a:prstGeom>
              <a:blipFill rotWithShape="1">
                <a:blip r:embed="rId2"/>
                <a:stretch>
                  <a:fillRect l="-1365" t="-987" b="-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/>
          <p:cNvGrpSpPr/>
          <p:nvPr/>
        </p:nvGrpSpPr>
        <p:grpSpPr>
          <a:xfrm>
            <a:off x="2435628" y="4472822"/>
            <a:ext cx="5925176" cy="1975718"/>
            <a:chOff x="2435628" y="4472822"/>
            <a:chExt cx="5925176" cy="1975718"/>
          </a:xfrm>
        </p:grpSpPr>
        <p:sp>
          <p:nvSpPr>
            <p:cNvPr id="9" name="Oval 10"/>
            <p:cNvSpPr>
              <a:spLocks noChangeAspect="1" noChangeArrowheads="1"/>
            </p:cNvSpPr>
            <p:nvPr/>
          </p:nvSpPr>
          <p:spPr bwMode="auto">
            <a:xfrm>
              <a:off x="3239198" y="4763700"/>
              <a:ext cx="73152" cy="73152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6" name="Oval 10"/>
            <p:cNvSpPr>
              <a:spLocks noChangeAspect="1" noChangeArrowheads="1"/>
            </p:cNvSpPr>
            <p:nvPr/>
          </p:nvSpPr>
          <p:spPr bwMode="auto">
            <a:xfrm>
              <a:off x="3766237" y="4763700"/>
              <a:ext cx="73152" cy="731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3" name="Oval 10"/>
            <p:cNvSpPr>
              <a:spLocks noChangeAspect="1" noChangeArrowheads="1"/>
            </p:cNvSpPr>
            <p:nvPr/>
          </p:nvSpPr>
          <p:spPr bwMode="auto">
            <a:xfrm>
              <a:off x="4282434" y="4765063"/>
              <a:ext cx="73152" cy="731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435628" y="4472822"/>
                  <a:ext cx="575799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sz="2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8" name="Text 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35628" y="4472822"/>
                  <a:ext cx="575799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19"/>
            <p:cNvSpPr>
              <a:spLocks noChangeAspect="1" noChangeArrowheads="1"/>
            </p:cNvSpPr>
            <p:nvPr/>
          </p:nvSpPr>
          <p:spPr bwMode="auto">
            <a:xfrm>
              <a:off x="7851939" y="4771528"/>
              <a:ext cx="73152" cy="731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0" name="Oval 13"/>
            <p:cNvSpPr>
              <a:spLocks noChangeAspect="1" noChangeArrowheads="1"/>
            </p:cNvSpPr>
            <p:nvPr/>
          </p:nvSpPr>
          <p:spPr bwMode="auto">
            <a:xfrm>
              <a:off x="4776779" y="4763700"/>
              <a:ext cx="73152" cy="731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" name="Oval 45"/>
            <p:cNvSpPr>
              <a:spLocks noChangeAspect="1" noChangeArrowheads="1"/>
            </p:cNvSpPr>
            <p:nvPr/>
          </p:nvSpPr>
          <p:spPr bwMode="auto">
            <a:xfrm>
              <a:off x="6335714" y="4771528"/>
              <a:ext cx="73152" cy="731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7" name="Oval 13"/>
            <p:cNvSpPr>
              <a:spLocks noChangeAspect="1" noChangeArrowheads="1"/>
            </p:cNvSpPr>
            <p:nvPr/>
          </p:nvSpPr>
          <p:spPr bwMode="auto">
            <a:xfrm>
              <a:off x="5303817" y="4763700"/>
              <a:ext cx="73152" cy="731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9" name="Oval 45"/>
            <p:cNvSpPr>
              <a:spLocks noChangeAspect="1" noChangeArrowheads="1"/>
            </p:cNvSpPr>
            <p:nvPr/>
          </p:nvSpPr>
          <p:spPr bwMode="auto">
            <a:xfrm>
              <a:off x="6862753" y="4771528"/>
              <a:ext cx="73152" cy="731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4" name="Oval 13"/>
            <p:cNvSpPr>
              <a:spLocks noChangeAspect="1" noChangeArrowheads="1"/>
            </p:cNvSpPr>
            <p:nvPr/>
          </p:nvSpPr>
          <p:spPr bwMode="auto">
            <a:xfrm>
              <a:off x="5820014" y="4765063"/>
              <a:ext cx="73152" cy="73152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6" name="Oval 45"/>
            <p:cNvSpPr>
              <a:spLocks noChangeAspect="1" noChangeArrowheads="1"/>
            </p:cNvSpPr>
            <p:nvPr/>
          </p:nvSpPr>
          <p:spPr bwMode="auto">
            <a:xfrm>
              <a:off x="7378950" y="4772892"/>
              <a:ext cx="73152" cy="731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9" name="Oval 13"/>
            <p:cNvSpPr>
              <a:spLocks noChangeArrowheads="1"/>
            </p:cNvSpPr>
            <p:nvPr/>
          </p:nvSpPr>
          <p:spPr bwMode="auto">
            <a:xfrm>
              <a:off x="8287652" y="4776857"/>
              <a:ext cx="73152" cy="73152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3586694" y="5925320"/>
                  <a:ext cx="493725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sz="2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31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86694" y="5925320"/>
                  <a:ext cx="493725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Oval 14"/>
            <p:cNvSpPr>
              <a:spLocks noChangeAspect="1" noChangeArrowheads="1"/>
            </p:cNvSpPr>
            <p:nvPr/>
          </p:nvSpPr>
          <p:spPr bwMode="auto">
            <a:xfrm>
              <a:off x="4062663" y="6193710"/>
              <a:ext cx="76200" cy="762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rgbClr val="00206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174"/>
            <a:ext cx="9144000" cy="70757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Lattice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Sparsifier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Existence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3832019" y="4224387"/>
            <a:ext cx="767342" cy="1969323"/>
            <a:chOff x="3832019" y="4224387"/>
            <a:chExt cx="767342" cy="1969323"/>
          </a:xfrm>
        </p:grpSpPr>
        <p:sp>
          <p:nvSpPr>
            <p:cNvPr id="35" name="Oval 13"/>
            <p:cNvSpPr>
              <a:spLocks noChangeAspect="1" noChangeArrowheads="1"/>
            </p:cNvSpPr>
            <p:nvPr/>
          </p:nvSpPr>
          <p:spPr bwMode="auto">
            <a:xfrm>
              <a:off x="4279386" y="4760924"/>
              <a:ext cx="76200" cy="76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4100763" y="4224387"/>
                  <a:ext cx="498598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32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00763" y="4224387"/>
                  <a:ext cx="498598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Arrow Connector 35"/>
            <p:cNvCxnSpPr/>
            <p:nvPr/>
          </p:nvCxnSpPr>
          <p:spPr>
            <a:xfrm flipV="1">
              <a:off x="4100763" y="4846044"/>
              <a:ext cx="216723" cy="134766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3832019" y="5297382"/>
                  <a:ext cx="418833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48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32019" y="5297382"/>
                  <a:ext cx="418833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/>
          <p:cNvGrpSpPr/>
          <p:nvPr/>
        </p:nvGrpSpPr>
        <p:grpSpPr>
          <a:xfrm>
            <a:off x="4355586" y="4233953"/>
            <a:ext cx="1722050" cy="603171"/>
            <a:chOff x="4355586" y="4233953"/>
            <a:chExt cx="1722050" cy="603171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4355586" y="4800276"/>
              <a:ext cx="1463041" cy="18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13"/>
            <p:cNvSpPr>
              <a:spLocks noChangeAspect="1" noChangeArrowheads="1"/>
            </p:cNvSpPr>
            <p:nvPr/>
          </p:nvSpPr>
          <p:spPr bwMode="auto">
            <a:xfrm>
              <a:off x="5818159" y="4760924"/>
              <a:ext cx="76200" cy="76200"/>
            </a:xfrm>
            <a:prstGeom prst="ellipse">
              <a:avLst/>
            </a:prstGeom>
            <a:solidFill>
              <a:srgbClr val="990099"/>
            </a:solidFill>
            <a:ln w="19050">
              <a:solidFill>
                <a:srgbClr val="990099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5606290" y="4233953"/>
                  <a:ext cx="47134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rgbClr val="990099"/>
                            </a:solidFill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US" sz="2800" dirty="0">
                    <a:solidFill>
                      <a:srgbClr val="990099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45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606290" y="4233953"/>
                  <a:ext cx="471346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4773495" y="4388248"/>
                  <a:ext cx="630433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50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73495" y="4388248"/>
                  <a:ext cx="630433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15534" b="-1692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4100763" y="4850009"/>
            <a:ext cx="1741200" cy="1343702"/>
            <a:chOff x="4100763" y="4850009"/>
            <a:chExt cx="1741200" cy="1343702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4100763" y="4850009"/>
              <a:ext cx="1741200" cy="134370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 Box 4"/>
                <p:cNvSpPr txBox="1">
                  <a:spLocks noChangeArrowheads="1"/>
                </p:cNvSpPr>
                <p:nvPr/>
              </p:nvSpPr>
              <p:spPr bwMode="auto">
                <a:xfrm rot="19241809">
                  <a:off x="4709838" y="5438738"/>
                  <a:ext cx="1117934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US" sz="2000" b="0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51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9241809">
                  <a:off x="4709838" y="5438738"/>
                  <a:ext cx="1117934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216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3123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"/>
              <p:cNvSpPr txBox="1">
                <a:spLocks noChangeArrowheads="1"/>
              </p:cNvSpPr>
              <p:nvPr/>
            </p:nvSpPr>
            <p:spPr>
              <a:xfrm>
                <a:off x="290261" y="1275944"/>
                <a:ext cx="8775872" cy="55607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sz="2800" b="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𝑆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∩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CC"/>
                        </a:solidFill>
                        <a:latin typeface="Cambria Math"/>
                      </a:rPr>
                      <m:t>N</m:t>
                    </m:r>
                    <m:r>
                      <a:rPr lang="en-US" sz="280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CC"/>
                            </a:solidFill>
                            <a:latin typeface="Cambria Math"/>
                          </a:rPr>
                          <m:t>S</m:t>
                        </m:r>
                      </m:e>
                    </m:d>
                    <m:r>
                      <a:rPr lang="en-US" sz="2800">
                        <a:solidFill>
                          <a:srgbClr val="0000CC"/>
                        </a:solidFill>
                        <a:latin typeface="Cambria Math"/>
                      </a:rPr>
                      <m:t>,  2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𝑁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4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prime</a:t>
                </a: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r>
                  <a:rPr lang="en-US" sz="2800" dirty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={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≡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0 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mod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}</m:t>
                        </m:r>
                      </m:e>
                    </m:nary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2.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∀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ℤ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𝑂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en-US" sz="2800" dirty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r>
                  <a:rPr lang="en-US" sz="2800" dirty="0" smtClean="0">
                    <a:solidFill>
                      <a:srgbClr val="990099"/>
                    </a:solidFill>
                    <a:latin typeface="+mn-lt"/>
                  </a:rPr>
                  <a:t>Lemma (Property 2):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All</a:t>
                </a:r>
                <a:r>
                  <a:rPr lang="en-US" sz="2800" dirty="0" smtClean="0">
                    <a:solidFill>
                      <a:srgbClr val="990099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y</m:t>
                    </m:r>
                    <m:r>
                      <a:rPr lang="en-US" sz="2800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at distance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𝐿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with probability at least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1/2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3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61" y="1275944"/>
                <a:ext cx="8775872" cy="5560790"/>
              </a:xfrm>
              <a:prstGeom prst="rect">
                <a:avLst/>
              </a:prstGeom>
              <a:blipFill rotWithShape="1">
                <a:blip r:embed="rId2"/>
                <a:stretch>
                  <a:fillRect l="-1459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174"/>
            <a:ext cx="9144000" cy="70757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Lattice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Sparsifier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Existence</a:t>
            </a:r>
          </a:p>
        </p:txBody>
      </p:sp>
    </p:spTree>
    <p:extLst>
      <p:ext uri="{BB962C8B-B14F-4D97-AF65-F5344CB8AC3E}">
        <p14:creationId xmlns:p14="http://schemas.microsoft.com/office/powerpoint/2010/main" val="115494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"/>
              <p:cNvSpPr txBox="1">
                <a:spLocks noChangeArrowheads="1"/>
              </p:cNvSpPr>
              <p:nvPr/>
            </p:nvSpPr>
            <p:spPr>
              <a:xfrm>
                <a:off x="290261" y="1275944"/>
                <a:ext cx="8775872" cy="55607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sz="2800" b="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𝑆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∩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CC"/>
                        </a:solidFill>
                        <a:latin typeface="Cambria Math"/>
                      </a:rPr>
                      <m:t>N</m:t>
                    </m:r>
                    <m:r>
                      <a:rPr lang="en-US" sz="280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CC"/>
                            </a:solidFill>
                            <a:latin typeface="Cambria Math"/>
                          </a:rPr>
                          <m:t>S</m:t>
                        </m:r>
                      </m:e>
                    </m:d>
                    <m:r>
                      <a:rPr lang="en-US" sz="2800">
                        <a:solidFill>
                          <a:srgbClr val="0000CC"/>
                        </a:solidFill>
                        <a:latin typeface="Cambria Math"/>
                      </a:rPr>
                      <m:t>,  2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𝑁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4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prime</a:t>
                </a: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r>
                  <a:rPr lang="en-US" sz="2800" dirty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={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≡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0 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mod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}</m:t>
                        </m:r>
                      </m:e>
                    </m:nary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r>
                  <a:rPr lang="en-US" sz="2800" dirty="0" smtClean="0">
                    <a:solidFill>
                      <a:srgbClr val="990099"/>
                    </a:solidFill>
                    <a:latin typeface="+mn-lt"/>
                  </a:rPr>
                  <a:t>Claim: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Let</a:t>
                </a:r>
                <a:r>
                  <a:rPr lang="en-US" sz="2800" dirty="0" smtClean="0">
                    <a:solidFill>
                      <a:srgbClr val="990099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/>
                      </a:rPr>
                      <m:t> ={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𝑚𝑜𝑑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𝑆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/>
                      </a:rPr>
                      <m:t> }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, 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𝑝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20</m:t>
                        </m:r>
                      </m:den>
                    </m:f>
                    <m:r>
                      <a:rPr lang="en-US" sz="2800" b="0" i="0" smtClean="0">
                        <a:solidFill>
                          <a:srgbClr val="0000CC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with probability at least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1/2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>
                  <a:buFontTx/>
                  <a:buNone/>
                </a:pPr>
                <a:r>
                  <a:rPr lang="en-US" sz="2800" b="0" dirty="0" smtClean="0">
                    <a:solidFill>
                      <a:srgbClr val="FF0000"/>
                    </a:solidFill>
                    <a:latin typeface="+mn-lt"/>
                  </a:rPr>
                  <a:t># Collisions:</a:t>
                </a:r>
                <a:endParaRPr lang="en-US" sz="2800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buFontTx/>
                  <a:buNone/>
                </a:pPr>
                <a:r>
                  <a:rPr lang="en-US" sz="2800" b="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𝐸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[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𝐼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[</m:t>
                        </m:r>
                      </m:e>
                    </m:nary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≡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𝑚𝑜𝑑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)]]</m:t>
                    </m:r>
                  </m:oMath>
                </a14:m>
                <a:r>
                  <a:rPr lang="en-US" sz="2800" dirty="0" smtClean="0">
                    <a:solidFill>
                      <a:srgbClr val="0000CC"/>
                    </a:solidFill>
                    <a:latin typeface="+mn-lt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=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+mn-lt"/>
                  </a:rPr>
                  <a:t> |S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00CC"/>
                        </a:solidFill>
                        <a:latin typeface="Cambria Math"/>
                      </a:rPr>
                      <m:t>|+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|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|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endParaRPr lang="en-US" sz="2800" b="0" dirty="0" smtClean="0">
                  <a:solidFill>
                    <a:srgbClr val="0000CC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r>
                  <a:rPr lang="en-US" sz="2800" b="0" dirty="0" smtClean="0">
                    <a:solidFill>
                      <a:schemeClr val="tx1"/>
                    </a:solidFill>
                  </a:rPr>
                  <a:t>Let</a:t>
                </a:r>
                <a:r>
                  <a:rPr lang="en-US" sz="2800" b="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={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d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𝑖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𝑚𝑜𝑑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US" sz="2800" dirty="0">
                  <a:solidFill>
                    <a:srgbClr val="0000CC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r>
                  <a:rPr lang="en-US" sz="2800" b="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8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8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8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  <m:r>
                                  <a:rPr lang="en-US" sz="28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sub>
                              <m:sup/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|</m:t>
                                </m:r>
                                <m:sSup>
                                  <m:sSupPr>
                                    <m:ctrlPr>
                                      <a:rPr lang="en-US" sz="2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US" sz="2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US" sz="28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|</m:t>
                                </m:r>
                              </m:e>
                            </m:nary>
                          </m:e>
                        </m:d>
                      </m:e>
                      <m:sup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|</m:t>
                    </m:r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𝐴</m:t>
                    </m:r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|(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𝐴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US" sz="2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00CC"/>
                    </a:solidFill>
                    <a:latin typeface="+mn-lt"/>
                  </a:rPr>
                  <a:t> (#Collisions)</a:t>
                </a:r>
              </a:p>
            </p:txBody>
          </p:sp>
        </mc:Choice>
        <mc:Fallback xmlns="">
          <p:sp>
            <p:nvSpPr>
              <p:cNvPr id="3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61" y="1275944"/>
                <a:ext cx="8775872" cy="5560790"/>
              </a:xfrm>
              <a:prstGeom prst="rect">
                <a:avLst/>
              </a:prstGeom>
              <a:blipFill rotWithShape="1">
                <a:blip r:embed="rId2"/>
                <a:stretch>
                  <a:fillRect l="-1459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174"/>
            <a:ext cx="9144000" cy="70757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Lattice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Sparsifier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Existence</a:t>
            </a:r>
          </a:p>
        </p:txBody>
      </p:sp>
    </p:spTree>
    <p:extLst>
      <p:ext uri="{BB962C8B-B14F-4D97-AF65-F5344CB8AC3E}">
        <p14:creationId xmlns:p14="http://schemas.microsoft.com/office/powerpoint/2010/main" val="341511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"/>
              <p:cNvSpPr txBox="1">
                <a:spLocks noChangeArrowheads="1"/>
              </p:cNvSpPr>
              <p:nvPr/>
            </p:nvSpPr>
            <p:spPr>
              <a:xfrm>
                <a:off x="290261" y="1275944"/>
                <a:ext cx="8775872" cy="55607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sz="2800" b="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𝑆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∩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CC"/>
                        </a:solidFill>
                        <a:latin typeface="Cambria Math"/>
                      </a:rPr>
                      <m:t>N</m:t>
                    </m:r>
                    <m:r>
                      <a:rPr lang="en-US" sz="280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CC"/>
                            </a:solidFill>
                            <a:latin typeface="Cambria Math"/>
                          </a:rPr>
                          <m:t>S</m:t>
                        </m:r>
                      </m:e>
                    </m:d>
                    <m:r>
                      <a:rPr lang="en-US" sz="2800">
                        <a:solidFill>
                          <a:srgbClr val="0000CC"/>
                        </a:solidFill>
                        <a:latin typeface="Cambria Math"/>
                      </a:rPr>
                      <m:t>,  2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𝑁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4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prime</a:t>
                </a: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r>
                  <a:rPr lang="en-US" sz="2800" dirty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={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≡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0 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mod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}</m:t>
                        </m:r>
                      </m:e>
                    </m:nary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None/>
                </a:pPr>
                <a:r>
                  <a:rPr lang="en-US" sz="2800" dirty="0" smtClean="0">
                    <a:solidFill>
                      <a:srgbClr val="990099"/>
                    </a:solidFill>
                    <a:latin typeface="+mn-lt"/>
                  </a:rPr>
                  <a:t>Claim: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Let</a:t>
                </a:r>
                <a:r>
                  <a:rPr lang="en-US" sz="2800" dirty="0" smtClean="0">
                    <a:solidFill>
                      <a:srgbClr val="990099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/>
                      </a:rPr>
                      <m:t> ={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𝑚𝑜𝑑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𝑆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/>
                      </a:rPr>
                      <m:t> }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,  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𝑝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20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with probability at least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1/2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en-US" sz="2800" i="1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buFontTx/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# Collisions:</a:t>
                </a:r>
                <a:endParaRPr lang="en-US" sz="2800" i="1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buFontTx/>
                  <a:buNone/>
                </a:pP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𝐸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[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𝐼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[</m:t>
                        </m:r>
                      </m:e>
                    </m:nary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≡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𝑚𝑜𝑑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)]]</m:t>
                    </m:r>
                  </m:oMath>
                </a14:m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=</a:t>
                </a:r>
                <a:r>
                  <a:rPr lang="en-US" sz="2800" dirty="0">
                    <a:solidFill>
                      <a:srgbClr val="0000CC"/>
                    </a:solidFill>
                  </a:rPr>
                  <a:t> |S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CC"/>
                        </a:solidFill>
                        <a:latin typeface="Cambria Math"/>
                      </a:rPr>
                      <m:t>|+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 |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|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00CC"/>
                  </a:solidFill>
                </a:endParaRPr>
              </a:p>
              <a:p>
                <a:pPr>
                  <a:buNone/>
                </a:pPr>
                <a:r>
                  <a:rPr lang="en-US" sz="2800" b="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# 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Collisions</m:t>
                        </m:r>
                      </m:den>
                    </m:f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d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8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28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d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𝑝</m:t>
                        </m:r>
                      </m:num>
                      <m:den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  <m:d>
                          <m:dPr>
                            <m:ctrlP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d>
                      </m:den>
                    </m:f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𝑝</m:t>
                    </m:r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𝑝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rgbClr val="0000CC"/>
                  </a:solidFill>
                  <a:latin typeface="+mn-lt"/>
                </a:endParaRPr>
              </a:p>
              <a:p>
                <a:pPr>
                  <a:buNone/>
                </a:pPr>
                <a:r>
                  <a:rPr lang="en-US" sz="2800" dirty="0">
                    <a:solidFill>
                      <a:srgbClr val="0000CC"/>
                    </a:solidFill>
                    <a:latin typeface="+mn-lt"/>
                  </a:rPr>
                  <a:t> 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+mn-lt"/>
                  </a:rPr>
                  <a:t>                           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by Markov              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&gt;1/4 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61" y="1275944"/>
                <a:ext cx="8775872" cy="5560790"/>
              </a:xfrm>
              <a:prstGeom prst="rect">
                <a:avLst/>
              </a:prstGeom>
              <a:blipFill rotWithShape="1">
                <a:blip r:embed="rId2"/>
                <a:stretch>
                  <a:fillRect l="-1459" t="-986" b="-2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174"/>
            <a:ext cx="9144000" cy="70757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Lattice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Sparsifier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Existence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375837" y="5975501"/>
            <a:ext cx="0" cy="4040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207102" y="5950695"/>
            <a:ext cx="0" cy="4040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9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"/>
              <p:cNvSpPr txBox="1">
                <a:spLocks noChangeArrowheads="1"/>
              </p:cNvSpPr>
              <p:nvPr/>
            </p:nvSpPr>
            <p:spPr>
              <a:xfrm>
                <a:off x="290261" y="1275944"/>
                <a:ext cx="8775872" cy="55607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sz="2800" b="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𝑆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∩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CC"/>
                        </a:solidFill>
                        <a:latin typeface="Cambria Math"/>
                      </a:rPr>
                      <m:t>N</m:t>
                    </m:r>
                    <m:r>
                      <a:rPr lang="en-US" sz="280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CC"/>
                            </a:solidFill>
                            <a:latin typeface="Cambria Math"/>
                          </a:rPr>
                          <m:t>S</m:t>
                        </m:r>
                      </m:e>
                    </m:d>
                    <m:r>
                      <a:rPr lang="en-US" sz="2800">
                        <a:solidFill>
                          <a:srgbClr val="0000CC"/>
                        </a:solidFill>
                        <a:latin typeface="Cambria Math"/>
                      </a:rPr>
                      <m:t>,  2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𝑁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4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prime</a:t>
                </a: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r>
                  <a:rPr lang="en-US" sz="2800" dirty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={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≡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0 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mod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}</m:t>
                        </m:r>
                      </m:e>
                    </m:nary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Will need the following:</a:t>
                </a:r>
              </a:p>
              <a:p>
                <a:pPr>
                  <a:buFontTx/>
                  <a:buNone/>
                </a:pP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r>
                  <a:rPr lang="en-US" sz="2800" dirty="0" smtClean="0">
                    <a:solidFill>
                      <a:srgbClr val="990099"/>
                    </a:solidFill>
                    <a:latin typeface="+mn-lt"/>
                  </a:rPr>
                  <a:t>Theorem (Cauchy-Davenport):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⊆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rgbClr val="990099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≥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min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{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+…+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} </m:t>
                          </m:r>
                        </m:e>
                      </m:func>
                    </m:oMath>
                  </m:oMathPara>
                </a14:m>
                <a:endParaRPr lang="en-US" sz="2800" dirty="0" smtClean="0">
                  <a:solidFill>
                    <a:srgbClr val="990099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61" y="1275944"/>
                <a:ext cx="8775872" cy="5560790"/>
              </a:xfrm>
              <a:prstGeom prst="rect">
                <a:avLst/>
              </a:prstGeom>
              <a:blipFill rotWithShape="1">
                <a:blip r:embed="rId2"/>
                <a:stretch>
                  <a:fillRect l="-1459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174"/>
            <a:ext cx="9144000" cy="70757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Lattice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Sparsifier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Existence</a:t>
            </a:r>
          </a:p>
        </p:txBody>
      </p:sp>
    </p:spTree>
    <p:extLst>
      <p:ext uri="{BB962C8B-B14F-4D97-AF65-F5344CB8AC3E}">
        <p14:creationId xmlns:p14="http://schemas.microsoft.com/office/powerpoint/2010/main" val="377436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"/>
              <p:cNvSpPr txBox="1">
                <a:spLocks noChangeArrowheads="1"/>
              </p:cNvSpPr>
              <p:nvPr/>
            </p:nvSpPr>
            <p:spPr>
              <a:xfrm>
                <a:off x="290261" y="1275943"/>
                <a:ext cx="8775872" cy="54659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sz="2800" b="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𝑆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∩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CC"/>
                        </a:solidFill>
                        <a:latin typeface="Cambria Math"/>
                      </a:rPr>
                      <m:t>N</m:t>
                    </m:r>
                    <m:r>
                      <a:rPr lang="en-US" sz="280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CC"/>
                            </a:solidFill>
                            <a:latin typeface="Cambria Math"/>
                          </a:rPr>
                          <m:t>S</m:t>
                        </m:r>
                      </m:e>
                    </m:d>
                    <m:r>
                      <a:rPr lang="en-US" sz="2800">
                        <a:solidFill>
                          <a:srgbClr val="0000CC"/>
                        </a:solidFill>
                        <a:latin typeface="Cambria Math"/>
                      </a:rPr>
                      <m:t>,  2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𝑁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4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prime</a:t>
                </a: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r>
                  <a:rPr lang="en-US" sz="2800" dirty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={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≡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0 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mod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}</m:t>
                        </m:r>
                      </m:e>
                    </m:nary>
                  </m:oMath>
                </a14:m>
                <a:endParaRPr lang="en-US" sz="2800" dirty="0" smtClean="0">
                  <a:solidFill>
                    <a:srgbClr val="0000CC"/>
                  </a:solidFill>
                  <a:ea typeface="Cambria Math" pitchFamily="18" charset="0"/>
                </a:endParaRPr>
              </a:p>
              <a:p>
                <a:pPr>
                  <a:buFontTx/>
                  <a:buNone/>
                </a:pPr>
                <a:r>
                  <a:rPr lang="en-US" sz="2800" dirty="0" smtClean="0">
                    <a:solidFill>
                      <a:srgbClr val="0000CC"/>
                    </a:solidFill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 pitchFamily="18" charset="0"/>
                        <a:ea typeface="Cambria Math" pitchFamily="18" charset="0"/>
                      </a:rPr>
                      <m:t>𝐴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 ={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𝑦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solidFill>
                          <a:srgbClr val="0000CC"/>
                        </a:solidFill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𝑚𝑜𝑑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𝑝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: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 pitchFamily="18" charset="0"/>
                        <a:ea typeface="Cambria Math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 pitchFamily="18" charset="0"/>
                        <a:ea typeface="Cambria Math" pitchFamily="18" charset="0"/>
                      </a:rPr>
                      <m:t>𝜖</m:t>
                    </m:r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 pitchFamily="18" charset="0"/>
                        <a:ea typeface="Cambria Math" pitchFamily="18" charset="0"/>
                      </a:rPr>
                      <m:t>𝑆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 }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</a:rPr>
                  <a:t> Assume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𝑝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20</m:t>
                        </m:r>
                      </m:den>
                    </m:f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None/>
                </a:pPr>
                <a:endParaRPr lang="en-US" sz="2800" dirty="0" smtClean="0">
                  <a:solidFill>
                    <a:srgbClr val="990099"/>
                  </a:solidFill>
                </a:endParaRPr>
              </a:p>
              <a:p>
                <a:pPr>
                  <a:buNone/>
                </a:pPr>
                <a:r>
                  <a:rPr lang="en-US" sz="2800" dirty="0" smtClean="0">
                    <a:solidFill>
                      <a:srgbClr val="990099"/>
                    </a:solidFill>
                  </a:rPr>
                  <a:t>Lemma: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All</a:t>
                </a:r>
                <a:r>
                  <a:rPr lang="en-US" sz="2800" dirty="0" smtClean="0">
                    <a:solidFill>
                      <a:srgbClr val="99009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solidFill>
                          <a:srgbClr val="FF0000"/>
                        </a:solidFill>
                        <a:latin typeface="Cambria Math"/>
                      </a:rPr>
                      <m:t>y</m:t>
                    </m:r>
                    <m:r>
                      <a:rPr lang="en-US" sz="2800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at distance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20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𝐿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  <a:endParaRPr lang="en-US" sz="2800" dirty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  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+…+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 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By </a:t>
                </a:r>
                <a:r>
                  <a:rPr lang="en-US" sz="2800" dirty="0">
                    <a:solidFill>
                      <a:schemeClr val="tx1"/>
                    </a:solidFill>
                  </a:rPr>
                  <a:t>Cauchy-Davenport,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buNone/>
                </a:pPr>
                <a:endParaRPr lang="en-US" sz="2800" b="0" i="1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20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20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20</m:t>
                                    </m:r>
                                  </m:den>
                                </m:f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−19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≥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𝑝</m:t>
                        </m:r>
                      </m:e>
                    </m:func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Therefore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20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3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61" y="1275943"/>
                <a:ext cx="8775872" cy="5465900"/>
              </a:xfrm>
              <a:prstGeom prst="rect">
                <a:avLst/>
              </a:prstGeom>
              <a:blipFill rotWithShape="1">
                <a:blip r:embed="rId2"/>
                <a:stretch>
                  <a:fillRect l="-1459" t="-1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174"/>
            <a:ext cx="9144000" cy="70757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Lattice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Sparsifier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Existence</a:t>
            </a:r>
          </a:p>
        </p:txBody>
      </p:sp>
      <p:sp>
        <p:nvSpPr>
          <p:cNvPr id="3" name="Left Brace 2"/>
          <p:cNvSpPr/>
          <p:nvPr/>
        </p:nvSpPr>
        <p:spPr>
          <a:xfrm rot="16200000">
            <a:off x="2574988" y="3903455"/>
            <a:ext cx="310552" cy="149237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51490" y="4727288"/>
                <a:ext cx="8980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times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490" y="4727288"/>
                <a:ext cx="898003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675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78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Applications of SVP and CVP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3885838"/>
            <a:ext cx="9144000" cy="5868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Hardness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97963" y="1050851"/>
            <a:ext cx="8953503" cy="2723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dirty="0" smtClean="0">
                <a:solidFill>
                  <a:srgbClr val="0000CC"/>
                </a:solidFill>
              </a:rPr>
              <a:t>Optimization: </a:t>
            </a:r>
            <a:r>
              <a:rPr lang="en-US" dirty="0" smtClean="0">
                <a:solidFill>
                  <a:schemeClr val="tx1"/>
                </a:solidFill>
              </a:rPr>
              <a:t>Integer and Linear Programming  </a:t>
            </a:r>
            <a:endParaRPr lang="en-US" dirty="0" smtClean="0">
              <a:solidFill>
                <a:srgbClr val="0000CC"/>
              </a:solidFill>
              <a:latin typeface="+mn-lt"/>
            </a:endParaRPr>
          </a:p>
          <a:p>
            <a:pPr>
              <a:buFont typeface="Arial" pitchFamily="34" charset="0"/>
              <a:buNone/>
            </a:pPr>
            <a:r>
              <a:rPr lang="en-US" dirty="0" smtClean="0">
                <a:solidFill>
                  <a:srgbClr val="0000CC"/>
                </a:solidFill>
                <a:latin typeface="+mn-lt"/>
              </a:rPr>
              <a:t>Number Theory: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Factoring Polynomials, Number Field Sieve</a:t>
            </a:r>
          </a:p>
          <a:p>
            <a:pPr>
              <a:buNone/>
            </a:pPr>
            <a:r>
              <a:rPr lang="en-US" dirty="0">
                <a:solidFill>
                  <a:srgbClr val="0000CC"/>
                </a:solidFill>
              </a:rPr>
              <a:t>Communication Theory: </a:t>
            </a:r>
            <a:r>
              <a:rPr lang="en-US" dirty="0">
                <a:solidFill>
                  <a:schemeClr val="tx1"/>
                </a:solidFill>
              </a:rPr>
              <a:t>Decoding Gaussian Channels</a:t>
            </a:r>
          </a:p>
          <a:p>
            <a:pPr>
              <a:buFont typeface="Arial" pitchFamily="34" charset="0"/>
              <a:buNone/>
            </a:pPr>
            <a:r>
              <a:rPr lang="en-US" dirty="0" smtClean="0">
                <a:solidFill>
                  <a:srgbClr val="0000CC"/>
                </a:solidFill>
                <a:latin typeface="+mn-lt"/>
              </a:rPr>
              <a:t>Cryptanalysis: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RSA with Small Exponent, Knapsack Crypto Systems</a:t>
            </a:r>
          </a:p>
          <a:p>
            <a:pPr>
              <a:buFont typeface="Arial" pitchFamily="34" charset="0"/>
              <a:buNone/>
            </a:pPr>
            <a:r>
              <a:rPr lang="en-US" dirty="0" smtClean="0">
                <a:solidFill>
                  <a:srgbClr val="0000CC"/>
                </a:solidFill>
                <a:latin typeface="+mn-lt"/>
              </a:rPr>
              <a:t>Cryptography: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Lattice based crypto systems (hardness of LWE / SIS)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3"/>
              <p:cNvSpPr txBox="1">
                <a:spLocks noChangeArrowheads="1"/>
              </p:cNvSpPr>
              <p:nvPr/>
            </p:nvSpPr>
            <p:spPr>
              <a:xfrm>
                <a:off x="170127" y="4529130"/>
                <a:ext cx="8335697" cy="19035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+mn-lt"/>
                  </a:rPr>
                  <a:t>SVP: </a:t>
                </a:r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hard to approx. for any constant factor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 norms</a:t>
                </a:r>
              </a:p>
              <a:p>
                <a:pPr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  </a:t>
                </a: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n-lt"/>
                  </a:rPr>
                  <a:t>[</a:t>
                </a:r>
                <a:r>
                  <a:rPr lang="en-US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Ajtai</a:t>
                </a: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</a:rPr>
                  <a:t> 98</a:t>
                </a: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, </a:t>
                </a:r>
                <a:r>
                  <a:rPr lang="en-US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Cai-Nerurkar</a:t>
                </a: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</a:rPr>
                  <a:t> 98</a:t>
                </a: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, </a:t>
                </a:r>
                <a:r>
                  <a:rPr lang="en-US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Micciancio</a:t>
                </a: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</a:rPr>
                  <a:t> 98</a:t>
                </a: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, </a:t>
                </a:r>
                <a:r>
                  <a:rPr lang="en-US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Khot</a:t>
                </a: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</a:rPr>
                  <a:t> 03,…]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  <a:endParaRPr lang="en-US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+mn-lt"/>
                  </a:rPr>
                  <a:t>CVP: </a:t>
                </a:r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hard to approx.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/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norms 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buNone/>
                </a:pP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Comic Sans MS" pitchFamily="66" charset="0"/>
                  </a:rPr>
                  <a:t>  </a:t>
                </a: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n-lt"/>
                  </a:rPr>
                  <a:t>[</a:t>
                </a:r>
                <a:r>
                  <a:rPr lang="en-US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Arora</a:t>
                </a: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</a:rPr>
                  <a:t>-</a:t>
                </a:r>
                <a:r>
                  <a:rPr lang="en-US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Babai</a:t>
                </a: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</a:rPr>
                  <a:t>-Stern-</a:t>
                </a:r>
                <a:r>
                  <a:rPr lang="en-US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Sweedik</a:t>
                </a: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</a:rPr>
                  <a:t> 93</a:t>
                </a: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, </a:t>
                </a:r>
                <a:r>
                  <a:rPr lang="en-US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Dinur</a:t>
                </a: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</a:rPr>
                  <a:t>-Kindler-</a:t>
                </a:r>
                <a:r>
                  <a:rPr lang="en-US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Raz</a:t>
                </a: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</a:rPr>
                  <a:t>-</a:t>
                </a:r>
                <a:r>
                  <a:rPr lang="en-US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Safra</a:t>
                </a: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</a:rPr>
                  <a:t> 98]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. </a:t>
                </a:r>
                <a:endParaRPr lang="en-US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 typeface="Arial" pitchFamily="34" charset="0"/>
                  <a:buNone/>
                </a:pPr>
                <a:endParaRPr lang="en-US" dirty="0" smtClean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27" y="4529130"/>
                <a:ext cx="8335697" cy="1903576"/>
              </a:xfrm>
              <a:prstGeom prst="rect">
                <a:avLst/>
              </a:prstGeom>
              <a:blipFill rotWithShape="1">
                <a:blip r:embed="rId2"/>
                <a:stretch>
                  <a:fillRect l="-1170" t="-2244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749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"/>
              <p:cNvSpPr txBox="1">
                <a:spLocks noChangeArrowheads="1"/>
              </p:cNvSpPr>
              <p:nvPr/>
            </p:nvSpPr>
            <p:spPr>
              <a:xfrm>
                <a:off x="74431" y="1275943"/>
                <a:ext cx="9066133" cy="55607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sz="2800" b="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𝑆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∩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CC"/>
                        </a:solidFill>
                        <a:latin typeface="Cambria Math"/>
                      </a:rPr>
                      <m:t>N</m:t>
                    </m:r>
                    <m:r>
                      <a:rPr lang="en-US" sz="280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CC"/>
                            </a:solidFill>
                            <a:latin typeface="Cambria Math"/>
                          </a:rPr>
                          <m:t>S</m:t>
                        </m:r>
                      </m:e>
                    </m:d>
                    <m:r>
                      <a:rPr lang="en-US" sz="2800">
                        <a:solidFill>
                          <a:srgbClr val="0000CC"/>
                        </a:solidFill>
                        <a:latin typeface="Cambria Math"/>
                      </a:rPr>
                      <m:t>,  2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𝑁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4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prime</a:t>
                </a: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r>
                  <a:rPr lang="en-US" sz="2800" dirty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={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≡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0 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mod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}</m:t>
                        </m:r>
                      </m:e>
                    </m:nary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r>
                  <a:rPr lang="en-US" sz="2800" b="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𝑚𝑜𝑑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𝑆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/>
                      </a:rPr>
                      <m:t> }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satisfies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20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lnSpc>
                    <a:spcPct val="80000"/>
                  </a:lnSpc>
                  <a:buNone/>
                </a:pP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Take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 By above, can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20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such that</a:t>
                </a:r>
              </a:p>
              <a:p>
                <a:pPr algn="ctr">
                  <a:buNone/>
                </a:pPr>
                <a:endParaRPr lang="en-US" sz="2800" i="1" dirty="0" smtClean="0">
                  <a:solidFill>
                    <a:srgbClr val="0000CC"/>
                  </a:solidFill>
                  <a:latin typeface="Cambria Math"/>
                </a:endParaRP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8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≡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+…+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20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𝑚𝑜𝑑</m:t>
                      </m:r>
                      <m:r>
                        <a:rPr lang="en-US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lnSpc>
                    <a:spcPct val="80000"/>
                  </a:lnSpc>
                  <a:buNone/>
                </a:pPr>
                <a:endParaRPr lang="en-US" sz="2800" dirty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By definition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+…+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20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𝐿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 </a:t>
                </a:r>
              </a:p>
              <a:p>
                <a:pPr>
                  <a:lnSpc>
                    <a:spcPct val="70000"/>
                  </a:lnSpc>
                  <a:buNone/>
                </a:pPr>
                <a:endParaRPr lang="en-US" sz="2800" i="1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None/>
                </a:pPr>
                <a:r>
                  <a:rPr lang="en-US" sz="2800" i="1" dirty="0" smtClean="0">
                    <a:solidFill>
                      <a:schemeClr val="tx1"/>
                    </a:solidFill>
                    <a:latin typeface="+mn-lt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≤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+…+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20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20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(triangle inequality)</a:t>
                </a:r>
                <a:endParaRPr lang="en-US" sz="2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31" y="1275943"/>
                <a:ext cx="9066133" cy="5560791"/>
              </a:xfrm>
              <a:prstGeom prst="rect">
                <a:avLst/>
              </a:prstGeom>
              <a:blipFill rotWithShape="1">
                <a:blip r:embed="rId2"/>
                <a:stretch>
                  <a:fillRect l="-1345" t="-986" r="-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174"/>
            <a:ext cx="9144000" cy="70757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Lattice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Sparsifier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Existence</a:t>
            </a:r>
          </a:p>
        </p:txBody>
      </p:sp>
    </p:spTree>
    <p:extLst>
      <p:ext uri="{BB962C8B-B14F-4D97-AF65-F5344CB8AC3E}">
        <p14:creationId xmlns:p14="http://schemas.microsoft.com/office/powerpoint/2010/main" val="85103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"/>
              <p:cNvSpPr txBox="1">
                <a:spLocks noChangeArrowheads="1"/>
              </p:cNvSpPr>
              <p:nvPr/>
            </p:nvSpPr>
            <p:spPr>
              <a:xfrm>
                <a:off x="285003" y="1297210"/>
                <a:ext cx="8775872" cy="55607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Khot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 03+04: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NP-hard to distinguish lattices with many</a:t>
                </a:r>
              </a:p>
              <a:p>
                <a:pPr>
                  <a:buFontTx/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short vectors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vs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few short vectors. Use random</a:t>
                </a:r>
              </a:p>
              <a:p>
                <a:pPr>
                  <a:buFontTx/>
                  <a:buNone/>
                </a:pPr>
                <a:r>
                  <a:rPr lang="en-US" sz="2800" dirty="0" err="1" smtClean="0">
                    <a:solidFill>
                      <a:schemeClr val="tx1"/>
                    </a:solidFill>
                  </a:rPr>
                  <a:t>sublattices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to establish hardness of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GapSVP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. 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>
                  <a:buFontTx/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Goldstein-Mayer </a:t>
                </a:r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</a:rPr>
                  <a:t>02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: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→∞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random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sublattices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“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equidistributed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” in space of lattices (after renormalization). Fill out space proportional to volume.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Used to construct “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extremal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” lattices.</a:t>
                </a:r>
              </a:p>
            </p:txBody>
          </p:sp>
        </mc:Choice>
        <mc:Fallback xmlns="">
          <p:sp>
            <p:nvSpPr>
              <p:cNvPr id="3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03" y="1297210"/>
                <a:ext cx="8775872" cy="5560790"/>
              </a:xfrm>
              <a:prstGeom prst="rect">
                <a:avLst/>
              </a:prstGeom>
              <a:blipFill rotWithShape="1">
                <a:blip r:embed="rId2"/>
                <a:stretch>
                  <a:fillRect l="-1459" t="-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174"/>
            <a:ext cx="9144000" cy="70757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Random Lattices</a:t>
            </a:r>
          </a:p>
        </p:txBody>
      </p:sp>
    </p:spTree>
    <p:extLst>
      <p:ext uri="{BB962C8B-B14F-4D97-AF65-F5344CB8AC3E}">
        <p14:creationId xmlns:p14="http://schemas.microsoft.com/office/powerpoint/2010/main" val="166329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"/>
              <p:cNvSpPr txBox="1">
                <a:spLocks noChangeArrowheads="1"/>
              </p:cNvSpPr>
              <p:nvPr/>
            </p:nvSpPr>
            <p:spPr>
              <a:xfrm>
                <a:off x="290261" y="1265310"/>
                <a:ext cx="8775872" cy="54659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sz="280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/>
                      </a:rPr>
                      <m:t>𝑆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∩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CC"/>
                        </a:solidFill>
                        <a:latin typeface="Cambria Math"/>
                      </a:rPr>
                      <m:t>N</m:t>
                    </m:r>
                    <m:r>
                      <a:rPr lang="en-US" sz="280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CC"/>
                            </a:solidFill>
                            <a:latin typeface="Cambria Math"/>
                          </a:rPr>
                          <m:t>S</m:t>
                        </m:r>
                      </m:e>
                    </m:d>
                    <m:r>
                      <a:rPr lang="en-US" sz="2800">
                        <a:solidFill>
                          <a:srgbClr val="0000CC"/>
                        </a:solidFill>
                        <a:latin typeface="Cambria Math"/>
                      </a:rPr>
                      <m:t>,  2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𝑁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𝑝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4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</a:t>
                </a:r>
                <a:r>
                  <a:rPr lang="en-US" sz="2800" dirty="0">
                    <a:solidFill>
                      <a:schemeClr val="tx1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mbria Math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prime</a:t>
                </a:r>
              </a:p>
              <a:p>
                <a:pPr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={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≡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0 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mod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}</m:t>
                        </m:r>
                      </m:e>
                    </m:nary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2800" b="0" dirty="0" smtClean="0">
                    <a:solidFill>
                      <a:srgbClr val="99009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𝜆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ℤ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 smtClean="0">
                  <a:solidFill>
                    <a:srgbClr val="990099"/>
                  </a:solidFill>
                </a:endParaRPr>
              </a:p>
              <a:p>
                <a:pPr>
                  <a:buFontTx/>
                  <a:buNone/>
                </a:pPr>
                <a:endParaRPr lang="en-US" sz="2800" dirty="0" smtClean="0">
                  <a:solidFill>
                    <a:srgbClr val="990099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2800" dirty="0" smtClean="0">
                    <a:solidFill>
                      <a:srgbClr val="990099"/>
                    </a:solidFill>
                  </a:rPr>
                  <a:t>Issue 1: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can be huge.</a:t>
                </a:r>
              </a:p>
              <a:p>
                <a:pPr>
                  <a:buFontTx/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Idea:</a:t>
                </a:r>
                <a:r>
                  <a:rPr lang="en-US" sz="2800" dirty="0" smtClean="0">
                    <a:solidFill>
                      <a:srgbClr val="990099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Build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sparsifier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iteratively.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𝜆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≤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buFontTx/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   Construct sequence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⊆…⊆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⊆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sparsifies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at distance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>
                  <a:buFontTx/>
                  <a:buNone/>
                </a:pPr>
                <a:r>
                  <a:rPr lang="en-US" sz="2800" b="0" dirty="0" smtClean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∩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20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+1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𝜆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buFontTx/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      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61" y="1265310"/>
                <a:ext cx="8775872" cy="5465900"/>
              </a:xfrm>
              <a:prstGeom prst="rect">
                <a:avLst/>
              </a:prstGeom>
              <a:blipFill rotWithShape="1">
                <a:blip r:embed="rId2"/>
                <a:stretch>
                  <a:fillRect l="-1459" t="-1004" r="-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174"/>
            <a:ext cx="9144000" cy="707570"/>
          </a:xfrm>
        </p:spPr>
        <p:txBody>
          <a:bodyPr/>
          <a:lstStyle/>
          <a:p>
            <a:pPr eaLnBrk="1" hangingPunct="1"/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Derandomizing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Construction</a:t>
            </a:r>
          </a:p>
        </p:txBody>
      </p:sp>
    </p:spTree>
    <p:extLst>
      <p:ext uri="{BB962C8B-B14F-4D97-AF65-F5344CB8AC3E}">
        <p14:creationId xmlns:p14="http://schemas.microsoft.com/office/powerpoint/2010/main" val="114416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"/>
              <p:cNvSpPr txBox="1">
                <a:spLocks noChangeArrowheads="1"/>
              </p:cNvSpPr>
              <p:nvPr/>
            </p:nvSpPr>
            <p:spPr>
              <a:xfrm>
                <a:off x="290261" y="1265310"/>
                <a:ext cx="8775872" cy="54659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sz="280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/>
                      </a:rPr>
                      <m:t>𝑆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∩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𝐾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CC"/>
                        </a:solidFill>
                        <a:latin typeface="Cambria Math"/>
                      </a:rPr>
                      <m:t>N</m:t>
                    </m:r>
                    <m:r>
                      <a:rPr lang="en-US" sz="280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CC"/>
                            </a:solidFill>
                            <a:latin typeface="Cambria Math"/>
                          </a:rPr>
                          <m:t>S</m:t>
                        </m:r>
                      </m:e>
                    </m:d>
                    <m:r>
                      <a:rPr lang="en-US" sz="2800">
                        <a:solidFill>
                          <a:srgbClr val="0000CC"/>
                        </a:solidFill>
                        <a:latin typeface="Cambria Math"/>
                      </a:rPr>
                      <m:t>,  2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𝑁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𝑝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4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</a:t>
                </a:r>
                <a:r>
                  <a:rPr lang="en-US" sz="2800" dirty="0">
                    <a:solidFill>
                      <a:schemeClr val="tx1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mbria Math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prime</a:t>
                </a:r>
              </a:p>
              <a:p>
                <a:pPr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={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≡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0 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mod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}</m:t>
                        </m:r>
                      </m:e>
                    </m:nary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May assume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>
                  <a:buFontTx/>
                  <a:buNone/>
                </a:pPr>
                <a:endParaRPr lang="en-US" sz="2800" dirty="0" smtClean="0">
                  <a:solidFill>
                    <a:srgbClr val="990099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2800" dirty="0" smtClean="0">
                    <a:solidFill>
                      <a:srgbClr val="990099"/>
                    </a:solidFill>
                  </a:rPr>
                  <a:t>Issue 2: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How to choose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deterministically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?</a:t>
                </a:r>
              </a:p>
              <a:p>
                <a:pPr>
                  <a:buFontTx/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Idea:</a:t>
                </a:r>
                <a:r>
                  <a:rPr lang="en-US" sz="2800" dirty="0" smtClean="0">
                    <a:solidFill>
                      <a:srgbClr val="990099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Existence depends only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𝑁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(not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).</a:t>
                </a:r>
              </a:p>
              <a:p>
                <a:pPr>
                  <a:buFontTx/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   Find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𝑛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dim. projection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𝑃𝑆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(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𝑚𝑜𝑑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=|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buFontTx/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   Once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use exhaustive search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time).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61" y="1265310"/>
                <a:ext cx="8775872" cy="5465900"/>
              </a:xfrm>
              <a:prstGeom prst="rect">
                <a:avLst/>
              </a:prstGeom>
              <a:blipFill rotWithShape="1">
                <a:blip r:embed="rId2"/>
                <a:stretch>
                  <a:fillRect l="-1459" t="-1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174"/>
            <a:ext cx="9144000" cy="707570"/>
          </a:xfrm>
        </p:spPr>
        <p:txBody>
          <a:bodyPr/>
          <a:lstStyle/>
          <a:p>
            <a:pPr eaLnBrk="1" hangingPunct="1"/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Derandomizing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Construction</a:t>
            </a:r>
          </a:p>
        </p:txBody>
      </p:sp>
    </p:spTree>
    <p:extLst>
      <p:ext uri="{BB962C8B-B14F-4D97-AF65-F5344CB8AC3E}">
        <p14:creationId xmlns:p14="http://schemas.microsoft.com/office/powerpoint/2010/main" val="352881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54375" y="116388"/>
                <a:ext cx="9144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Summary</m:t>
                      </m:r>
                    </m:oMath>
                  </m:oMathPara>
                </a14:m>
                <a:endParaRPr lang="en-US" sz="4400" dirty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4375" y="116388"/>
                <a:ext cx="9144000" cy="7694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04824" y="1872243"/>
            <a:ext cx="8096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7080" y="1209083"/>
                <a:ext cx="8878185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2800" dirty="0" smtClean="0"/>
                  <a:t>Gave first deterministic single exponential time </a:t>
                </a:r>
                <a:br>
                  <a:rPr lang="en-US" sz="2800" dirty="0" smtClean="0"/>
                </a:br>
                <a:r>
                  <a:rPr lang="en-US" sz="2800" dirty="0" smtClean="0"/>
                  <a:t>algorithm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1+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800" dirty="0" smtClean="0"/>
                  <a:t> CVP under general norms.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 smtClean="0"/>
                  <a:t>Introduced Lattice </a:t>
                </a:r>
                <a:r>
                  <a:rPr lang="en-US" sz="2800" dirty="0" err="1" smtClean="0"/>
                  <a:t>Sparsifier</a:t>
                </a:r>
                <a:r>
                  <a:rPr lang="en-US" sz="2800" dirty="0" smtClean="0"/>
                  <a:t> concept and showed its </a:t>
                </a:r>
                <a:br>
                  <a:rPr lang="en-US" sz="2800" dirty="0" smtClean="0"/>
                </a:br>
                <a:r>
                  <a:rPr lang="en-US" sz="2800" dirty="0" smtClean="0"/>
                  <a:t>utility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1+</m:t>
                        </m:r>
                        <m:r>
                          <a:rPr lang="en-US" sz="2800" i="1"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800" dirty="0" smtClean="0"/>
                  <a:t> CVP.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80" y="1209083"/>
                <a:ext cx="8878185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1374" t="-335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3500173"/>
                <a:ext cx="9144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Future</m:t>
                      </m:r>
                      <m:r>
                        <a:rPr lang="en-US" sz="44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Directions</m:t>
                      </m:r>
                    </m:oMath>
                  </m:oMathPara>
                </a14:m>
                <a:endParaRPr lang="en-US" sz="4400" dirty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00173"/>
                <a:ext cx="9144000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87080" y="4674311"/>
                <a:ext cx="8773411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AutoNum type="arabicPeriod"/>
                </a:pPr>
                <a:r>
                  <a:rPr lang="en-US" sz="2800" dirty="0" smtClean="0"/>
                  <a:t>Fast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 CVP using polynomial (</a:t>
                </a:r>
                <a:r>
                  <a:rPr lang="en-US" sz="2800" dirty="0" err="1" smtClean="0"/>
                  <a:t>subexponential</a:t>
                </a:r>
                <a:r>
                  <a:rPr lang="en-US" sz="2800" dirty="0" smtClean="0"/>
                  <a:t>) space? </a:t>
                </a:r>
              </a:p>
              <a:p>
                <a:pPr marL="457200" indent="-457200">
                  <a:buAutoNum type="arabicPeriod"/>
                </a:pPr>
                <a:r>
                  <a:rPr lang="en-US" sz="2800" dirty="0" smtClean="0"/>
                  <a:t>Faster algorithm for Integer Programming?</a:t>
                </a:r>
              </a:p>
              <a:p>
                <a:pPr marL="457200" indent="-457200">
                  <a:buAutoNum type="arabicPeriod"/>
                </a:pPr>
                <a:r>
                  <a:rPr lang="en-US" sz="2800" dirty="0" smtClean="0"/>
                  <a:t>Further applications of Lattice </a:t>
                </a:r>
                <a:r>
                  <a:rPr lang="en-US" sz="2800" dirty="0" err="1" smtClean="0"/>
                  <a:t>Sparsifiers</a:t>
                </a:r>
                <a:r>
                  <a:rPr lang="en-US" sz="2800" dirty="0" smtClean="0"/>
                  <a:t>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80" y="4674311"/>
                <a:ext cx="8773411" cy="1384995"/>
              </a:xfrm>
              <a:prstGeom prst="rect">
                <a:avLst/>
              </a:prstGeom>
              <a:blipFill rotWithShape="1">
                <a:blip r:embed="rId5"/>
                <a:stretch>
                  <a:fillRect l="-1390" t="-4405" r="-62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78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2795" y="2686032"/>
                <a:ext cx="827722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80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THANK</m:t>
                      </m:r>
                      <m:r>
                        <a:rPr lang="en-US" sz="80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80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YOU</m:t>
                      </m:r>
                      <m:r>
                        <a:rPr lang="en-US" sz="80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!</m:t>
                      </m:r>
                    </m:oMath>
                  </m:oMathPara>
                </a14:m>
                <a:endParaRPr lang="en-US" sz="8000" dirty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95" y="2686032"/>
                <a:ext cx="8277225" cy="132343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04824" y="1872243"/>
            <a:ext cx="8096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6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04824" y="1143519"/>
                <a:ext cx="8096251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Convex body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𝐾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dirty="0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 containing origin in its interior.</a:t>
                </a:r>
              </a:p>
              <a:p>
                <a:endParaRPr lang="en-US" sz="2800" i="1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:r>
                  <a:rPr lang="en-US" sz="2800" dirty="0" smtClean="0">
                    <a:solidFill>
                      <a:schemeClr val="tx2"/>
                    </a:solidFill>
                  </a:rPr>
                  <a:t>Gauge Function:</a:t>
                </a:r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 smtClean="0">
                        <a:latin typeface="Cambria Math"/>
                      </a:rPr>
                      <m:t>≝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inf</m:t>
                        </m:r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 {</m:t>
                        </m:r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≥0: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𝑠𝐾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}</m:t>
                        </m:r>
                      </m:e>
                    </m:func>
                  </m:oMath>
                </a14:m>
                <a:endParaRPr lang="en-US" sz="2800" dirty="0" smtClean="0"/>
              </a:p>
              <a:p>
                <a:endParaRPr lang="en-US" sz="2800" b="0" dirty="0" smtClean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4" y="1143519"/>
                <a:ext cx="8096251" cy="1815882"/>
              </a:xfrm>
              <a:prstGeom prst="rect">
                <a:avLst/>
              </a:prstGeom>
              <a:blipFill rotWithShape="1">
                <a:blip r:embed="rId2"/>
                <a:stretch>
                  <a:fillRect l="-1581" t="-3030" r="-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 rot="8322814">
            <a:off x="2000337" y="3045243"/>
            <a:ext cx="1779967" cy="1228133"/>
          </a:xfrm>
          <a:custGeom>
            <a:avLst/>
            <a:gdLst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1001485 w 2013857"/>
              <a:gd name="connsiteY5" fmla="*/ 76200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63224 w 2013857"/>
              <a:gd name="connsiteY5" fmla="*/ 85173 h 1175658"/>
              <a:gd name="connsiteX6" fmla="*/ 0 w 2013857"/>
              <a:gd name="connsiteY6" fmla="*/ 0 h 1175658"/>
              <a:gd name="connsiteX0" fmla="*/ 0 w 2013857"/>
              <a:gd name="connsiteY0" fmla="*/ 0 h 1175658"/>
              <a:gd name="connsiteX1" fmla="*/ 239485 w 2013857"/>
              <a:gd name="connsiteY1" fmla="*/ 740229 h 1175658"/>
              <a:gd name="connsiteX2" fmla="*/ 1088571 w 2013857"/>
              <a:gd name="connsiteY2" fmla="*/ 1175658 h 1175658"/>
              <a:gd name="connsiteX3" fmla="*/ 2013857 w 2013857"/>
              <a:gd name="connsiteY3" fmla="*/ 1143000 h 1175658"/>
              <a:gd name="connsiteX4" fmla="*/ 1698171 w 2013857"/>
              <a:gd name="connsiteY4" fmla="*/ 457200 h 1175658"/>
              <a:gd name="connsiteX5" fmla="*/ 819334 w 2013857"/>
              <a:gd name="connsiteY5" fmla="*/ 3173 h 1175658"/>
              <a:gd name="connsiteX6" fmla="*/ 0 w 2013857"/>
              <a:gd name="connsiteY6" fmla="*/ 0 h 1175658"/>
              <a:gd name="connsiteX0" fmla="*/ 0 w 2122593"/>
              <a:gd name="connsiteY0" fmla="*/ 104161 h 1172485"/>
              <a:gd name="connsiteX1" fmla="*/ 348221 w 2122593"/>
              <a:gd name="connsiteY1" fmla="*/ 737056 h 1172485"/>
              <a:gd name="connsiteX2" fmla="*/ 1197307 w 2122593"/>
              <a:gd name="connsiteY2" fmla="*/ 1172485 h 1172485"/>
              <a:gd name="connsiteX3" fmla="*/ 2122593 w 2122593"/>
              <a:gd name="connsiteY3" fmla="*/ 1139827 h 1172485"/>
              <a:gd name="connsiteX4" fmla="*/ 1806907 w 2122593"/>
              <a:gd name="connsiteY4" fmla="*/ 454027 h 1172485"/>
              <a:gd name="connsiteX5" fmla="*/ 928070 w 2122593"/>
              <a:gd name="connsiteY5" fmla="*/ 0 h 1172485"/>
              <a:gd name="connsiteX6" fmla="*/ 0 w 2122593"/>
              <a:gd name="connsiteY6" fmla="*/ 104161 h 117248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75979 w 2091665"/>
              <a:gd name="connsiteY4" fmla="*/ 467577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7293 w 2091665"/>
              <a:gd name="connsiteY1" fmla="*/ 750606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0 h 1186035"/>
              <a:gd name="connsiteX1" fmla="*/ 314302 w 2091665"/>
              <a:gd name="connsiteY1" fmla="*/ 704519 h 1186035"/>
              <a:gd name="connsiteX2" fmla="*/ 1166379 w 2091665"/>
              <a:gd name="connsiteY2" fmla="*/ 1186035 h 1186035"/>
              <a:gd name="connsiteX3" fmla="*/ 2091665 w 2091665"/>
              <a:gd name="connsiteY3" fmla="*/ 1153377 h 1186035"/>
              <a:gd name="connsiteX4" fmla="*/ 1715526 w 2091665"/>
              <a:gd name="connsiteY4" fmla="*/ 486928 h 1186035"/>
              <a:gd name="connsiteX5" fmla="*/ 897142 w 2091665"/>
              <a:gd name="connsiteY5" fmla="*/ 13550 h 1186035"/>
              <a:gd name="connsiteX6" fmla="*/ 0 w 2091665"/>
              <a:gd name="connsiteY6" fmla="*/ 0 h 1186035"/>
              <a:gd name="connsiteX0" fmla="*/ 0 w 2091665"/>
              <a:gd name="connsiteY0" fmla="*/ 8000 h 1194035"/>
              <a:gd name="connsiteX1" fmla="*/ 314302 w 2091665"/>
              <a:gd name="connsiteY1" fmla="*/ 712519 h 1194035"/>
              <a:gd name="connsiteX2" fmla="*/ 1166379 w 2091665"/>
              <a:gd name="connsiteY2" fmla="*/ 1194035 h 1194035"/>
              <a:gd name="connsiteX3" fmla="*/ 2091665 w 2091665"/>
              <a:gd name="connsiteY3" fmla="*/ 1161377 h 1194035"/>
              <a:gd name="connsiteX4" fmla="*/ 1715526 w 2091665"/>
              <a:gd name="connsiteY4" fmla="*/ 494928 h 1194035"/>
              <a:gd name="connsiteX5" fmla="*/ 872603 w 2091665"/>
              <a:gd name="connsiteY5" fmla="*/ 0 h 1194035"/>
              <a:gd name="connsiteX6" fmla="*/ 0 w 2091665"/>
              <a:gd name="connsiteY6" fmla="*/ 8000 h 1194035"/>
              <a:gd name="connsiteX0" fmla="*/ 0 w 2156106"/>
              <a:gd name="connsiteY0" fmla="*/ 0 h 1228133"/>
              <a:gd name="connsiteX1" fmla="*/ 378743 w 2156106"/>
              <a:gd name="connsiteY1" fmla="*/ 746617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  <a:gd name="connsiteX0" fmla="*/ 0 w 2156106"/>
              <a:gd name="connsiteY0" fmla="*/ 0 h 1228133"/>
              <a:gd name="connsiteX1" fmla="*/ 400291 w 2156106"/>
              <a:gd name="connsiteY1" fmla="*/ 722078 h 1228133"/>
              <a:gd name="connsiteX2" fmla="*/ 1230820 w 2156106"/>
              <a:gd name="connsiteY2" fmla="*/ 1228133 h 1228133"/>
              <a:gd name="connsiteX3" fmla="*/ 2156106 w 2156106"/>
              <a:gd name="connsiteY3" fmla="*/ 1195475 h 1228133"/>
              <a:gd name="connsiteX4" fmla="*/ 1779967 w 2156106"/>
              <a:gd name="connsiteY4" fmla="*/ 529026 h 1228133"/>
              <a:gd name="connsiteX5" fmla="*/ 937044 w 2156106"/>
              <a:gd name="connsiteY5" fmla="*/ 34098 h 1228133"/>
              <a:gd name="connsiteX6" fmla="*/ 0 w 2156106"/>
              <a:gd name="connsiteY6" fmla="*/ 0 h 1228133"/>
              <a:gd name="connsiteX0" fmla="*/ 0 w 1779967"/>
              <a:gd name="connsiteY0" fmla="*/ 0 h 1228133"/>
              <a:gd name="connsiteX1" fmla="*/ 400291 w 1779967"/>
              <a:gd name="connsiteY1" fmla="*/ 722078 h 1228133"/>
              <a:gd name="connsiteX2" fmla="*/ 1230820 w 1779967"/>
              <a:gd name="connsiteY2" fmla="*/ 1228133 h 1228133"/>
              <a:gd name="connsiteX3" fmla="*/ 1779967 w 1779967"/>
              <a:gd name="connsiteY3" fmla="*/ 529026 h 1228133"/>
              <a:gd name="connsiteX4" fmla="*/ 937044 w 1779967"/>
              <a:gd name="connsiteY4" fmla="*/ 34098 h 1228133"/>
              <a:gd name="connsiteX5" fmla="*/ 0 w 1779967"/>
              <a:gd name="connsiteY5" fmla="*/ 0 h 12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9967" h="1228133">
                <a:moveTo>
                  <a:pt x="0" y="0"/>
                </a:moveTo>
                <a:lnTo>
                  <a:pt x="400291" y="722078"/>
                </a:lnTo>
                <a:lnTo>
                  <a:pt x="1230820" y="1228133"/>
                </a:lnTo>
                <a:lnTo>
                  <a:pt x="1779967" y="529026"/>
                </a:lnTo>
                <a:lnTo>
                  <a:pt x="937044" y="340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229643" y="3257550"/>
            <a:ext cx="995289" cy="1047750"/>
          </a:xfrm>
          <a:custGeom>
            <a:avLst/>
            <a:gdLst>
              <a:gd name="connsiteX0" fmla="*/ 0 w 1022350"/>
              <a:gd name="connsiteY0" fmla="*/ 165100 h 1047750"/>
              <a:gd name="connsiteX1" fmla="*/ 57150 w 1022350"/>
              <a:gd name="connsiteY1" fmla="*/ 1047750 h 1047750"/>
              <a:gd name="connsiteX2" fmla="*/ 1022350 w 1022350"/>
              <a:gd name="connsiteY2" fmla="*/ 863600 h 1047750"/>
              <a:gd name="connsiteX3" fmla="*/ 965200 w 1022350"/>
              <a:gd name="connsiteY3" fmla="*/ 0 h 1047750"/>
              <a:gd name="connsiteX0" fmla="*/ 0 w 1022350"/>
              <a:gd name="connsiteY0" fmla="*/ 165100 h 1047750"/>
              <a:gd name="connsiteX1" fmla="*/ 57150 w 1022350"/>
              <a:gd name="connsiteY1" fmla="*/ 1047750 h 1047750"/>
              <a:gd name="connsiteX2" fmla="*/ 1022350 w 1022350"/>
              <a:gd name="connsiteY2" fmla="*/ 863600 h 1047750"/>
              <a:gd name="connsiteX3" fmla="*/ 962819 w 1022350"/>
              <a:gd name="connsiteY3" fmla="*/ 0 h 1047750"/>
              <a:gd name="connsiteX0" fmla="*/ 0 w 1019968"/>
              <a:gd name="connsiteY0" fmla="*/ 165100 h 1047750"/>
              <a:gd name="connsiteX1" fmla="*/ 57150 w 1019968"/>
              <a:gd name="connsiteY1" fmla="*/ 1047750 h 1047750"/>
              <a:gd name="connsiteX2" fmla="*/ 1019968 w 1019968"/>
              <a:gd name="connsiteY2" fmla="*/ 870744 h 1047750"/>
              <a:gd name="connsiteX3" fmla="*/ 962819 w 1019968"/>
              <a:gd name="connsiteY3" fmla="*/ 0 h 1047750"/>
              <a:gd name="connsiteX0" fmla="*/ 0 w 1019968"/>
              <a:gd name="connsiteY0" fmla="*/ 155575 h 1047750"/>
              <a:gd name="connsiteX1" fmla="*/ 57150 w 1019968"/>
              <a:gd name="connsiteY1" fmla="*/ 1047750 h 1047750"/>
              <a:gd name="connsiteX2" fmla="*/ 1019968 w 1019968"/>
              <a:gd name="connsiteY2" fmla="*/ 870744 h 1047750"/>
              <a:gd name="connsiteX3" fmla="*/ 962819 w 1019968"/>
              <a:gd name="connsiteY3" fmla="*/ 0 h 1047750"/>
              <a:gd name="connsiteX0" fmla="*/ 0 w 1019968"/>
              <a:gd name="connsiteY0" fmla="*/ 172244 h 1047750"/>
              <a:gd name="connsiteX1" fmla="*/ 57150 w 1019968"/>
              <a:gd name="connsiteY1" fmla="*/ 1047750 h 1047750"/>
              <a:gd name="connsiteX2" fmla="*/ 1019968 w 1019968"/>
              <a:gd name="connsiteY2" fmla="*/ 870744 h 1047750"/>
              <a:gd name="connsiteX3" fmla="*/ 962819 w 1019968"/>
              <a:gd name="connsiteY3" fmla="*/ 0 h 1047750"/>
              <a:gd name="connsiteX0" fmla="*/ 0 w 1012825"/>
              <a:gd name="connsiteY0" fmla="*/ 165100 h 1047750"/>
              <a:gd name="connsiteX1" fmla="*/ 50007 w 1012825"/>
              <a:gd name="connsiteY1" fmla="*/ 1047750 h 1047750"/>
              <a:gd name="connsiteX2" fmla="*/ 1012825 w 1012825"/>
              <a:gd name="connsiteY2" fmla="*/ 870744 h 1047750"/>
              <a:gd name="connsiteX3" fmla="*/ 955676 w 1012825"/>
              <a:gd name="connsiteY3" fmla="*/ 0 h 1047750"/>
              <a:gd name="connsiteX0" fmla="*/ 0 w 995289"/>
              <a:gd name="connsiteY0" fmla="*/ 165100 h 1047750"/>
              <a:gd name="connsiteX1" fmla="*/ 50007 w 995289"/>
              <a:gd name="connsiteY1" fmla="*/ 1047750 h 1047750"/>
              <a:gd name="connsiteX2" fmla="*/ 995289 w 995289"/>
              <a:gd name="connsiteY2" fmla="*/ 870744 h 1047750"/>
              <a:gd name="connsiteX3" fmla="*/ 955676 w 995289"/>
              <a:gd name="connsiteY3" fmla="*/ 0 h 1047750"/>
              <a:gd name="connsiteX0" fmla="*/ 0 w 995289"/>
              <a:gd name="connsiteY0" fmla="*/ 165100 h 1047750"/>
              <a:gd name="connsiteX1" fmla="*/ 50007 w 995289"/>
              <a:gd name="connsiteY1" fmla="*/ 1047750 h 1047750"/>
              <a:gd name="connsiteX2" fmla="*/ 995289 w 995289"/>
              <a:gd name="connsiteY2" fmla="*/ 870744 h 1047750"/>
              <a:gd name="connsiteX3" fmla="*/ 938140 w 995289"/>
              <a:gd name="connsiteY3" fmla="*/ 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289" h="1047750">
                <a:moveTo>
                  <a:pt x="0" y="165100"/>
                </a:moveTo>
                <a:lnTo>
                  <a:pt x="50007" y="1047750"/>
                </a:lnTo>
                <a:lnTo>
                  <a:pt x="995289" y="870744"/>
                </a:lnTo>
                <a:lnTo>
                  <a:pt x="938140" y="0"/>
                </a:ln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2726143" y="3750958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96557" y="3316297"/>
                <a:ext cx="573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557" y="3316297"/>
                <a:ext cx="57381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75891" y="3737515"/>
                <a:ext cx="4219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891" y="3737515"/>
                <a:ext cx="42191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17124" y="5079288"/>
                <a:ext cx="8013119" cy="1414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800" dirty="0" smtClean="0"/>
                  <a:t>        </a:t>
                </a:r>
                <a:r>
                  <a:rPr lang="en-US" sz="2800" dirty="0" smtClean="0">
                    <a:solidFill>
                      <a:srgbClr val="990099"/>
                    </a:solidFill>
                  </a:rPr>
                  <a:t>(triangle inequality)</a:t>
                </a:r>
                <a:r>
                  <a:rPr lang="en-US" sz="2800" dirty="0" smtClean="0"/>
                  <a:t>                      </a:t>
                </a:r>
              </a:p>
              <a:p>
                <a:r>
                  <a:rPr lang="en-US" sz="2800" dirty="0" smtClean="0"/>
                  <a:t>2</a:t>
                </a:r>
                <a:r>
                  <a:rPr lang="en-US" sz="2800" dirty="0"/>
                  <a:t>.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𝑡𝑥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𝑡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</a:rPr>
                      <m:t>≥0</m:t>
                    </m:r>
                  </m:oMath>
                </a14:m>
                <a:r>
                  <a:rPr lang="en-US" sz="2800" dirty="0" smtClean="0"/>
                  <a:t>               </a:t>
                </a:r>
                <a:r>
                  <a:rPr lang="en-US" sz="2800" dirty="0" smtClean="0">
                    <a:solidFill>
                      <a:srgbClr val="990099"/>
                    </a:solidFill>
                  </a:rPr>
                  <a:t>(homogeneity)</a:t>
                </a:r>
                <a:endParaRPr lang="en-US" sz="2800" dirty="0">
                  <a:solidFill>
                    <a:srgbClr val="990099"/>
                  </a:solidFill>
                </a:endParaRPr>
              </a:p>
              <a:p>
                <a:r>
                  <a:rPr lang="en-US" sz="2800" dirty="0"/>
                  <a:t>3</a:t>
                </a:r>
                <a:r>
                  <a:rPr lang="en-US" sz="2800" dirty="0" smtClean="0"/>
                  <a:t>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rgbClr val="FF0000"/>
                        </a:solidFill>
                        <a:latin typeface="Cambria Math"/>
                      </a:rPr>
                      <m:t>vol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m:rPr>
                        <m:sty m:val="p"/>
                      </m:rP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vol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∩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990099"/>
                    </a:solidFill>
                  </a:rPr>
                  <a:t>  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(near-symmetry</a:t>
                </a:r>
                <a:r>
                  <a:rPr lang="en-US" sz="2800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124" y="5079288"/>
                <a:ext cx="8013119" cy="1414041"/>
              </a:xfrm>
              <a:prstGeom prst="rect">
                <a:avLst/>
              </a:prstGeom>
              <a:blipFill rotWithShape="1">
                <a:blip r:embed="rId5"/>
                <a:stretch>
                  <a:fillRect l="-1521" t="-3879" r="-228" b="-11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48048" y="3588589"/>
                <a:ext cx="423557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𝐾</m:t>
                      </m:r>
                      <m:r>
                        <a:rPr lang="en-US" sz="2800" b="0" i="1" dirty="0" smtClean="0">
                          <a:latin typeface="Cambria Math"/>
                        </a:rPr>
                        <m:t>={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/>
                        </a:rPr>
                        <m:t> </m:t>
                      </m:r>
                      <m:r>
                        <a:rPr lang="en-US" sz="2800" b="0" i="1" dirty="0" smtClean="0">
                          <a:latin typeface="Cambria Math"/>
                        </a:rPr>
                        <m:t>𝜖</m:t>
                      </m:r>
                      <m:r>
                        <a:rPr lang="en-US" sz="2800" b="0" i="1" dirty="0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ℝ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/>
                        </a:rPr>
                        <m:t>: 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/>
                        </a:rPr>
                        <m:t>≤1}</m:t>
                      </m:r>
                    </m:oMath>
                  </m:oMathPara>
                </a14:m>
                <a:endParaRPr lang="en-US" sz="280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is</a:t>
                </a:r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unit ball</a:t>
                </a:r>
                <a:r>
                  <a:rPr lang="en-US" sz="2800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048" y="3588589"/>
                <a:ext cx="4235570" cy="954107"/>
              </a:xfrm>
              <a:prstGeom prst="rect">
                <a:avLst/>
              </a:prstGeom>
              <a:blipFill rotWithShape="1">
                <a:blip r:embed="rId8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388"/>
            <a:ext cx="8229600" cy="653143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Norms and Convex Bodies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75434" y="3616428"/>
            <a:ext cx="2091717" cy="584775"/>
            <a:chOff x="375434" y="3616428"/>
            <a:chExt cx="2091717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75434" y="3616428"/>
                  <a:ext cx="164064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/>
                          </a:rPr>
                          <m:t>𝐾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∩−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𝐾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434" y="3616428"/>
                  <a:ext cx="1640642" cy="58477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Line 4"/>
            <p:cNvSpPr>
              <a:spLocks noChangeShapeType="1"/>
            </p:cNvSpPr>
            <p:nvPr/>
          </p:nvSpPr>
          <p:spPr bwMode="auto">
            <a:xfrm>
              <a:off x="2023633" y="3901070"/>
              <a:ext cx="4435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9248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8" y="156478"/>
            <a:ext cx="9144000" cy="75111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Why General Norms?</a:t>
            </a:r>
            <a:endParaRPr lang="en-US" sz="32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5689" y="1233382"/>
                <a:ext cx="8963247" cy="5582092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Font typeface="+mj-lt"/>
                  <a:buAutoNum type="arabicPeriod" startAt="3"/>
                </a:pPr>
                <a:r>
                  <a:rPr lang="en-US" sz="2800" dirty="0" smtClean="0">
                    <a:solidFill>
                      <a:srgbClr val="990099"/>
                    </a:solidFill>
                  </a:rPr>
                  <a:t>Integer Programming: </a:t>
                </a:r>
                <a:r>
                  <a:rPr lang="en-US" sz="2800" dirty="0" smtClean="0">
                    <a:solidFill>
                      <a:srgbClr val="0000CC"/>
                    </a:solidFill>
                  </a:rPr>
                  <a:t>General norm SVP &amp; CVP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 err="1" smtClean="0">
                    <a:solidFill>
                      <a:schemeClr val="tx1"/>
                    </a:solidFill>
                  </a:rPr>
                  <a:t>Polytope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decide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∩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≠∅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</a:rPr>
                  <a:t>[Len 83, </a:t>
                </a:r>
                <a:r>
                  <a:rPr lang="en-US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Kan</a:t>
                </a: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</a:rPr>
                  <a:t> 87]</a:t>
                </a:r>
                <a:b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</a:rPr>
                </a:b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rabicPeriod" startAt="3"/>
                </a:pPr>
                <a:r>
                  <a:rPr lang="en-US" sz="2800" dirty="0" err="1" smtClean="0">
                    <a:solidFill>
                      <a:srgbClr val="990099"/>
                    </a:solidFill>
                  </a:rPr>
                  <a:t>Frobenius</a:t>
                </a:r>
                <a:r>
                  <a:rPr lang="en-US" sz="2800" dirty="0" smtClean="0">
                    <a:solidFill>
                      <a:srgbClr val="990099"/>
                    </a:solidFill>
                  </a:rPr>
                  <a:t> Problem: </a:t>
                </a:r>
                <a:r>
                  <a:rPr lang="en-US" sz="2800" dirty="0" smtClean="0">
                    <a:solidFill>
                      <a:srgbClr val="0000CC"/>
                    </a:solidFill>
                  </a:rPr>
                  <a:t>“CVP” under </a:t>
                </a:r>
                <a:r>
                  <a:rPr lang="en-US" sz="2800" dirty="0" err="1" smtClean="0">
                    <a:solidFill>
                      <a:srgbClr val="0000CC"/>
                    </a:solidFill>
                  </a:rPr>
                  <a:t>simplicial</a:t>
                </a:r>
                <a:r>
                  <a:rPr lang="en-US" sz="2800" dirty="0" smtClean="0">
                    <a:solidFill>
                      <a:srgbClr val="0000CC"/>
                    </a:solidFill>
                  </a:rPr>
                  <a:t> norm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ℕ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gcd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1, find largest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ℕ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that is not a non-negative integer combination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s. </a:t>
                </a: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[</a:t>
                </a:r>
                <a:r>
                  <a:rPr lang="en-US" dirty="0" err="1">
                    <a:solidFill>
                      <a:schemeClr val="bg2">
                        <a:lumMod val="50000"/>
                      </a:schemeClr>
                    </a:solidFill>
                  </a:rPr>
                  <a:t>Kan</a:t>
                </a: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</a:rPr>
                  <a:t>89]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689" y="1233382"/>
                <a:ext cx="8963247" cy="5582092"/>
              </a:xfrm>
              <a:blipFill rotWithShape="1">
                <a:blip r:embed="rId2"/>
                <a:stretch>
                  <a:fillRect l="-1429" t="-1092" r="-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2642" y="4348700"/>
                <a:ext cx="8697444" cy="2291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Rule of thumb: </a:t>
                </a: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𝑂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 smtClean="0"/>
                  <a:t> approximation suffices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           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 techniques (lose additional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800" dirty="0" smtClean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box>
                          <m:box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type m:val="lin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sup>
                    </m:sSup>
                  </m:oMath>
                </a14:m>
                <a:r>
                  <a:rPr lang="en-US" sz="2800" dirty="0" smtClean="0"/>
                  <a:t>).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In these cases one usually has control on the choice </a:t>
                </a:r>
                <a:br>
                  <a:rPr lang="en-US" sz="2800" dirty="0" smtClean="0"/>
                </a:br>
                <a:r>
                  <a:rPr lang="en-US" sz="2800" dirty="0" smtClean="0"/>
                  <a:t>of lattice.  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42" y="4348700"/>
                <a:ext cx="8697444" cy="2291397"/>
              </a:xfrm>
              <a:prstGeom prst="rect">
                <a:avLst/>
              </a:prstGeom>
              <a:blipFill rotWithShape="1">
                <a:blip r:embed="rId3"/>
                <a:stretch>
                  <a:fillRect l="-1472" t="-1596" b="-6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357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8" y="156478"/>
            <a:ext cx="9144000" cy="75111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Why General Norms?</a:t>
            </a:r>
            <a:endParaRPr lang="en-US" sz="32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5689" y="1233382"/>
                <a:ext cx="8963247" cy="5582092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Font typeface="+mj-lt"/>
                  <a:buAutoNum type="arabicPeriod" startAt="3"/>
                </a:pPr>
                <a:r>
                  <a:rPr lang="en-US" sz="2800" dirty="0" smtClean="0">
                    <a:solidFill>
                      <a:srgbClr val="990099"/>
                    </a:solidFill>
                  </a:rPr>
                  <a:t>Integer Programming: </a:t>
                </a:r>
                <a:r>
                  <a:rPr lang="en-US" sz="2800" dirty="0" smtClean="0">
                    <a:solidFill>
                      <a:srgbClr val="0000CC"/>
                    </a:solidFill>
                  </a:rPr>
                  <a:t>General norm SVP &amp; CVP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 err="1" smtClean="0">
                    <a:solidFill>
                      <a:schemeClr val="tx1"/>
                    </a:solidFill>
                  </a:rPr>
                  <a:t>Polytope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decide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∩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≠∅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</a:rPr>
                  <a:t>[Len 83, </a:t>
                </a:r>
                <a:r>
                  <a:rPr lang="en-US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Kan</a:t>
                </a: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</a:rPr>
                  <a:t> 87]</a:t>
                </a:r>
                <a:b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</a:rPr>
                </a:b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rabicPeriod" startAt="3"/>
                </a:pPr>
                <a:r>
                  <a:rPr lang="en-US" sz="2800" dirty="0" err="1" smtClean="0">
                    <a:solidFill>
                      <a:srgbClr val="990099"/>
                    </a:solidFill>
                  </a:rPr>
                  <a:t>Frobenius</a:t>
                </a:r>
                <a:r>
                  <a:rPr lang="en-US" sz="2800" dirty="0" smtClean="0">
                    <a:solidFill>
                      <a:srgbClr val="990099"/>
                    </a:solidFill>
                  </a:rPr>
                  <a:t> Problem: </a:t>
                </a:r>
                <a:r>
                  <a:rPr lang="en-US" sz="2800" dirty="0" smtClean="0">
                    <a:solidFill>
                      <a:srgbClr val="0000CC"/>
                    </a:solidFill>
                  </a:rPr>
                  <a:t>“CVP” under </a:t>
                </a:r>
                <a:r>
                  <a:rPr lang="en-US" sz="2800" dirty="0" err="1" smtClean="0">
                    <a:solidFill>
                      <a:srgbClr val="0000CC"/>
                    </a:solidFill>
                  </a:rPr>
                  <a:t>simplicial</a:t>
                </a:r>
                <a:r>
                  <a:rPr lang="en-US" sz="2800" dirty="0" smtClean="0">
                    <a:solidFill>
                      <a:srgbClr val="0000CC"/>
                    </a:solidFill>
                  </a:rPr>
                  <a:t> norm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ℕ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gcd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1, find largest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ℕ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that is not a non-negative integer combination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s. </a:t>
                </a: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[</a:t>
                </a:r>
                <a:r>
                  <a:rPr lang="en-US" dirty="0" err="1">
                    <a:solidFill>
                      <a:schemeClr val="bg2">
                        <a:lumMod val="50000"/>
                      </a:schemeClr>
                    </a:solidFill>
                  </a:rPr>
                  <a:t>Kan</a:t>
                </a: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</a:rPr>
                  <a:t>89]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689" y="1233382"/>
                <a:ext cx="8963247" cy="5582092"/>
              </a:xfrm>
              <a:blipFill rotWithShape="1">
                <a:blip r:embed="rId2"/>
                <a:stretch>
                  <a:fillRect l="-1429" t="-1092" r="-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17937" y="4455574"/>
            <a:ext cx="8122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Need tailored methods when coarse approximations substantially </a:t>
            </a:r>
            <a:r>
              <a:rPr lang="en-US" sz="2800" dirty="0" smtClean="0">
                <a:solidFill>
                  <a:srgbClr val="FF0000"/>
                </a:solidFill>
              </a:rPr>
              <a:t>degrade performance</a:t>
            </a:r>
            <a:r>
              <a:rPr lang="en-US" sz="2800" dirty="0" smtClean="0"/>
              <a:t> or </a:t>
            </a:r>
            <a:br>
              <a:rPr lang="en-US" sz="2800" dirty="0" smtClean="0"/>
            </a:br>
            <a:r>
              <a:rPr lang="en-US" sz="2800" dirty="0" smtClean="0"/>
              <a:t>yield </a:t>
            </a:r>
            <a:r>
              <a:rPr lang="en-US" sz="2800" dirty="0" smtClean="0">
                <a:solidFill>
                  <a:srgbClr val="FF0000"/>
                </a:solidFill>
              </a:rPr>
              <a:t>unusable results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226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8" y="156478"/>
            <a:ext cx="9144000" cy="75111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Why General Norms?</a:t>
            </a:r>
            <a:endParaRPr lang="en-US" sz="32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5689" y="1233382"/>
                <a:ext cx="8963247" cy="5582092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Font typeface="+mj-lt"/>
                  <a:buAutoNum type="arabicPeriod" startAt="3"/>
                </a:pPr>
                <a:r>
                  <a:rPr lang="en-US" sz="2800" dirty="0" smtClean="0">
                    <a:solidFill>
                      <a:srgbClr val="990099"/>
                    </a:solidFill>
                  </a:rPr>
                  <a:t>Integer Programming: </a:t>
                </a:r>
                <a:r>
                  <a:rPr lang="en-US" sz="2800" dirty="0" smtClean="0">
                    <a:solidFill>
                      <a:srgbClr val="0000CC"/>
                    </a:solidFill>
                  </a:rPr>
                  <a:t>General norm SVP &amp; CVP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 err="1" smtClean="0">
                    <a:solidFill>
                      <a:schemeClr val="tx1"/>
                    </a:solidFill>
                  </a:rPr>
                  <a:t>Polytope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decide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∩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≠∅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</a:rPr>
                  <a:t>[Len 83, </a:t>
                </a:r>
                <a:r>
                  <a:rPr lang="en-US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Kan</a:t>
                </a: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</a:rPr>
                  <a:t> 87]</a:t>
                </a:r>
                <a:b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</a:rPr>
                </a:b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rabicPeriod" startAt="3"/>
                </a:pPr>
                <a:r>
                  <a:rPr lang="en-US" sz="2800" dirty="0" err="1" smtClean="0">
                    <a:solidFill>
                      <a:srgbClr val="990099"/>
                    </a:solidFill>
                  </a:rPr>
                  <a:t>Frobenius</a:t>
                </a:r>
                <a:r>
                  <a:rPr lang="en-US" sz="2800" dirty="0" smtClean="0">
                    <a:solidFill>
                      <a:srgbClr val="990099"/>
                    </a:solidFill>
                  </a:rPr>
                  <a:t> Problem: </a:t>
                </a:r>
                <a:r>
                  <a:rPr lang="en-US" sz="2800" dirty="0" smtClean="0">
                    <a:solidFill>
                      <a:srgbClr val="0000CC"/>
                    </a:solidFill>
                  </a:rPr>
                  <a:t>“CVP” under </a:t>
                </a:r>
                <a:r>
                  <a:rPr lang="en-US" sz="2800" dirty="0" err="1" smtClean="0">
                    <a:solidFill>
                      <a:srgbClr val="0000CC"/>
                    </a:solidFill>
                  </a:rPr>
                  <a:t>simplicial</a:t>
                </a:r>
                <a:r>
                  <a:rPr lang="en-US" sz="2800" dirty="0" smtClean="0">
                    <a:solidFill>
                      <a:srgbClr val="0000CC"/>
                    </a:solidFill>
                  </a:rPr>
                  <a:t> norm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ℕ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gcd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1, find largest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ℕ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that is not a non-negative integer combination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s. </a:t>
                </a: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[</a:t>
                </a:r>
                <a:r>
                  <a:rPr lang="en-US" dirty="0" err="1">
                    <a:solidFill>
                      <a:schemeClr val="bg2">
                        <a:lumMod val="50000"/>
                      </a:schemeClr>
                    </a:solidFill>
                  </a:rPr>
                  <a:t>Kan</a:t>
                </a: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</a:rPr>
                  <a:t>89]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689" y="1233382"/>
                <a:ext cx="8963247" cy="5582092"/>
              </a:xfrm>
              <a:blipFill rotWithShape="1">
                <a:blip r:embed="rId2"/>
                <a:stretch>
                  <a:fillRect l="-1429" t="-1092" r="-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29812" y="4455574"/>
            <a:ext cx="85379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GOAL:  </a:t>
            </a:r>
            <a:r>
              <a:rPr lang="en-US" sz="2800" dirty="0" smtClean="0"/>
              <a:t>Develop more efficient methods to </a:t>
            </a:r>
            <a:br>
              <a:rPr lang="en-US" sz="2800" dirty="0" smtClean="0"/>
            </a:br>
            <a:r>
              <a:rPr lang="en-US" sz="2800" dirty="0" smtClean="0"/>
              <a:t>solve </a:t>
            </a:r>
            <a:r>
              <a:rPr lang="en-US" sz="2800" dirty="0" smtClean="0">
                <a:solidFill>
                  <a:srgbClr val="990099"/>
                </a:solidFill>
              </a:rPr>
              <a:t>lattice problems under arbitrary norms </a:t>
            </a:r>
            <a:br>
              <a:rPr lang="en-US" sz="2800" dirty="0" smtClean="0">
                <a:solidFill>
                  <a:srgbClr val="990099"/>
                </a:solidFill>
              </a:rPr>
            </a:br>
            <a:r>
              <a:rPr lang="en-US" sz="2800" dirty="0" smtClean="0">
                <a:solidFill>
                  <a:srgbClr val="990099"/>
                </a:solidFill>
              </a:rPr>
              <a:t>to near optimality</a:t>
            </a:r>
            <a:r>
              <a:rPr lang="en-US" sz="2800" dirty="0" smtClean="0"/>
              <a:t>.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90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pf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epfl</Template>
  <TotalTime>8943</TotalTime>
  <Words>2475</Words>
  <Application>Microsoft Office PowerPoint</Application>
  <PresentationFormat>On-screen Show (4:3)</PresentationFormat>
  <Paragraphs>1268</Paragraphs>
  <Slides>101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11" baseType="lpstr">
      <vt:lpstr>Arial</vt:lpstr>
      <vt:lpstr>Calibri</vt:lpstr>
      <vt:lpstr>Cambria</vt:lpstr>
      <vt:lpstr>Cambria Math</vt:lpstr>
      <vt:lpstr>Candara</vt:lpstr>
      <vt:lpstr>Century Gothic</vt:lpstr>
      <vt:lpstr>Comic Sans MS</vt:lpstr>
      <vt:lpstr>Courier New</vt:lpstr>
      <vt:lpstr>Mathematica1</vt:lpstr>
      <vt:lpstr>epfl</vt:lpstr>
      <vt:lpstr>Lattice Sparsification and the Approximate Closest Vector Problem</vt:lpstr>
      <vt:lpstr>Outline</vt:lpstr>
      <vt:lpstr>PowerPoint Presentation</vt:lpstr>
      <vt:lpstr>Norms and Convex Bodies</vt:lpstr>
      <vt:lpstr>Norms and Convex Bodies</vt:lpstr>
      <vt:lpstr>Norms and Convex Bodies</vt:lpstr>
      <vt:lpstr>Shortest Vector Problem (SVP)</vt:lpstr>
      <vt:lpstr>Closest Vector Problem (CVP)</vt:lpstr>
      <vt:lpstr>Applications of SVP and CVP</vt:lpstr>
      <vt:lpstr>Outline</vt:lpstr>
      <vt:lpstr>1. Integer Programming Problem (IP):</vt:lpstr>
      <vt:lpstr>1. Integer Programming Problem (IP):</vt:lpstr>
      <vt:lpstr>1. Integer Programming Problem (IP):</vt:lpstr>
      <vt:lpstr>Why General Norms?</vt:lpstr>
      <vt:lpstr>Why General Norms?</vt:lpstr>
      <vt:lpstr>Ellipsoids</vt:lpstr>
      <vt:lpstr>Ellipsoids</vt:lpstr>
      <vt:lpstr>SVP &amp; CVP under l_2 norm</vt:lpstr>
      <vt:lpstr>SVP &amp; CVP under l_2 norm</vt:lpstr>
      <vt:lpstr>SVP &amp; CVP under General Norms</vt:lpstr>
      <vt:lpstr>SVP &amp; CVP under General Norms</vt:lpstr>
      <vt:lpstr>SVP &amp; CVP under General Norms</vt:lpstr>
      <vt:lpstr>SVP &amp; CVP under General Norms</vt:lpstr>
      <vt:lpstr>Randomized Sieve [Ajtai-Kumar-Sivakumar `00]</vt:lpstr>
      <vt:lpstr>Randomized Sieve [Ajtai-Kumar-Sivakumar `00]</vt:lpstr>
      <vt:lpstr>Randomized Sieve [Ajtai-Kumar-Sivakumar `00]</vt:lpstr>
      <vt:lpstr>Randomized Sieve [Ajtai-Kumar-Sivakumar `00]</vt:lpstr>
      <vt:lpstr>Randomized Sieve [Ajtai-Kumar-Sivakumar `00]</vt:lpstr>
      <vt:lpstr>Randomized Sieve [Ajtai-Kumar-Sivakumar `00]</vt:lpstr>
      <vt:lpstr>Randomized Sieve [Ajtai-Kumar-Sivakumar `00]</vt:lpstr>
      <vt:lpstr>Randomized Sieve [Ajtai-Kumar-Sivakumar `00]</vt:lpstr>
      <vt:lpstr>Randomized Sieve [Ajtai-Kumar-Sivakumar `00]</vt:lpstr>
      <vt:lpstr>Randomized Sieve [Ajtai-Kumar-Sivakumar `00]</vt:lpstr>
      <vt:lpstr>Randomized Sieve [Ajtai-Kumar-Sivakumar `00]</vt:lpstr>
      <vt:lpstr>Randomized Sieve [Ajtai-Kumar-Sivakumar `00]</vt:lpstr>
      <vt:lpstr>Randomized Sieve [Ajtai-Kumar-Sivakumar `00]</vt:lpstr>
      <vt:lpstr>Randomized Sieve [Ajtai-Kumar-Sivakumar `00]</vt:lpstr>
      <vt:lpstr>Main Result</vt:lpstr>
      <vt:lpstr>Main Result</vt:lpstr>
      <vt:lpstr>Main Result</vt:lpstr>
      <vt:lpstr>CVP under l_∞</vt:lpstr>
      <vt:lpstr>Application to IP</vt:lpstr>
      <vt:lpstr>Application to IP</vt:lpstr>
      <vt:lpstr>Application to IP</vt:lpstr>
      <vt:lpstr>Lattice Point Enumerator</vt:lpstr>
      <vt:lpstr>Lattice Point Enumerator</vt:lpstr>
      <vt:lpstr>PowerPoint Presentation</vt:lpstr>
      <vt:lpstr>Lattice Point Enumerator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Simple bound on G(tK,L)</vt:lpstr>
      <vt:lpstr>PowerPoint Presentation</vt:lpstr>
      <vt:lpstr>PowerPoint Presentation</vt:lpstr>
      <vt:lpstr>SVP Algorithm</vt:lpstr>
      <vt:lpstr>PowerPoint Presentation</vt:lpstr>
      <vt:lpstr>PowerPoint Presentation</vt:lpstr>
      <vt:lpstr>PowerPoint Presentation</vt:lpstr>
      <vt:lpstr>Approximate CVP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Lattice Sparsifier</vt:lpstr>
      <vt:lpstr>Lattice Sparsifier Existence</vt:lpstr>
      <vt:lpstr>Lattice Sparsifier Existence</vt:lpstr>
      <vt:lpstr>Lattice Sparsifier Existence</vt:lpstr>
      <vt:lpstr>Lattice Sparsifier Existence</vt:lpstr>
      <vt:lpstr>Lattice Sparsifier Existence</vt:lpstr>
      <vt:lpstr>Lattice Sparsifier Existence</vt:lpstr>
      <vt:lpstr>Lattice Sparsifier Existence</vt:lpstr>
      <vt:lpstr>Lattice Sparsifier Existence</vt:lpstr>
      <vt:lpstr>Lattice Sparsifier Existence</vt:lpstr>
      <vt:lpstr>Lattice Sparsifier Existence</vt:lpstr>
      <vt:lpstr>Random Lattices</vt:lpstr>
      <vt:lpstr>Derandomizing Construction</vt:lpstr>
      <vt:lpstr>Derandomizing Construction</vt:lpstr>
      <vt:lpstr>PowerPoint Presentation</vt:lpstr>
      <vt:lpstr>PowerPoint Presentation</vt:lpstr>
      <vt:lpstr>Norms and Convex Bodies</vt:lpstr>
      <vt:lpstr>Why General Norms?</vt:lpstr>
      <vt:lpstr>Why General Norms?</vt:lpstr>
      <vt:lpstr>Why General Norms?</vt:lpstr>
      <vt:lpstr>Why General Norms?</vt:lpstr>
      <vt:lpstr>PowerPoint Presentation</vt:lpstr>
    </vt:vector>
  </TitlesOfParts>
  <Company>Georgia Tech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Progress on Integer Programming and Lattice Problems</dc:title>
  <dc:creator>Daniel Dadush</dc:creator>
  <cp:lastModifiedBy>Daniel Dadush</cp:lastModifiedBy>
  <cp:revision>372</cp:revision>
  <dcterms:created xsi:type="dcterms:W3CDTF">2012-06-08T18:11:31Z</dcterms:created>
  <dcterms:modified xsi:type="dcterms:W3CDTF">2015-02-22T07:19:48Z</dcterms:modified>
</cp:coreProperties>
</file>