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256" r:id="rId2"/>
    <p:sldId id="988" r:id="rId3"/>
    <p:sldId id="705" r:id="rId4"/>
    <p:sldId id="1047" r:id="rId5"/>
    <p:sldId id="986" r:id="rId6"/>
    <p:sldId id="1004" r:id="rId7"/>
    <p:sldId id="987" r:id="rId8"/>
    <p:sldId id="994" r:id="rId9"/>
    <p:sldId id="1035" r:id="rId10"/>
    <p:sldId id="997" r:id="rId11"/>
    <p:sldId id="1001" r:id="rId12"/>
    <p:sldId id="1003" r:id="rId13"/>
    <p:sldId id="1005" r:id="rId14"/>
    <p:sldId id="1061" r:id="rId15"/>
    <p:sldId id="1062" r:id="rId16"/>
    <p:sldId id="1060" r:id="rId17"/>
    <p:sldId id="1006" r:id="rId18"/>
    <p:sldId id="1042" r:id="rId19"/>
    <p:sldId id="1043" r:id="rId20"/>
    <p:sldId id="1056" r:id="rId21"/>
    <p:sldId id="1025" r:id="rId22"/>
    <p:sldId id="1032" r:id="rId23"/>
    <p:sldId id="1057" r:id="rId24"/>
    <p:sldId id="1033" r:id="rId25"/>
    <p:sldId id="1034" r:id="rId26"/>
    <p:sldId id="1044" r:id="rId27"/>
    <p:sldId id="1046" r:id="rId28"/>
    <p:sldId id="1014" r:id="rId29"/>
    <p:sldId id="1023" r:id="rId30"/>
    <p:sldId id="1015" r:id="rId31"/>
    <p:sldId id="1016" r:id="rId32"/>
    <p:sldId id="1024" r:id="rId33"/>
    <p:sldId id="1059" r:id="rId34"/>
    <p:sldId id="1017" r:id="rId35"/>
    <p:sldId id="1018" r:id="rId36"/>
    <p:sldId id="1019" r:id="rId37"/>
    <p:sldId id="1020" r:id="rId38"/>
    <p:sldId id="1021" r:id="rId39"/>
    <p:sldId id="930" r:id="rId40"/>
    <p:sldId id="1022" r:id="rId41"/>
    <p:sldId id="93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3">
          <p15:clr>
            <a:srgbClr val="A4A3A4"/>
          </p15:clr>
        </p15:guide>
        <p15:guide id="2" orient="horz" pos="3471">
          <p15:clr>
            <a:srgbClr val="A4A3A4"/>
          </p15:clr>
        </p15:guide>
        <p15:guide id="3" orient="horz" pos="2978">
          <p15:clr>
            <a:srgbClr val="A4A3A4"/>
          </p15:clr>
        </p15:guide>
        <p15:guide id="4" orient="horz" pos="3645">
          <p15:clr>
            <a:srgbClr val="A4A3A4"/>
          </p15:clr>
        </p15:guide>
        <p15:guide id="5" orient="horz" pos="4056">
          <p15:clr>
            <a:srgbClr val="A4A3A4"/>
          </p15:clr>
        </p15:guide>
        <p15:guide id="6" pos="4594">
          <p15:clr>
            <a:srgbClr val="A4A3A4"/>
          </p15:clr>
        </p15:guide>
        <p15:guide id="7" pos="2018">
          <p15:clr>
            <a:srgbClr val="A4A3A4"/>
          </p15:clr>
        </p15:guide>
        <p15:guide id="8" pos="2594">
          <p15:clr>
            <a:srgbClr val="A4A3A4"/>
          </p15:clr>
        </p15:guide>
        <p15:guide id="9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99"/>
    <a:srgbClr val="FF0066"/>
    <a:srgbClr val="993366"/>
    <a:srgbClr val="CC66FF"/>
    <a:srgbClr val="FF9966"/>
    <a:srgbClr val="3333FF"/>
    <a:srgbClr val="000099"/>
    <a:srgbClr val="467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388" autoAdjust="0"/>
  </p:normalViewPr>
  <p:slideViewPr>
    <p:cSldViewPr snapToGrid="0">
      <p:cViewPr varScale="1">
        <p:scale>
          <a:sx n="68" d="100"/>
          <a:sy n="68" d="100"/>
        </p:scale>
        <p:origin x="1148" y="68"/>
      </p:cViewPr>
      <p:guideLst>
        <p:guide orient="horz" pos="3153"/>
        <p:guide orient="horz" pos="3471"/>
        <p:guide orient="horz" pos="2978"/>
        <p:guide orient="horz" pos="3645"/>
        <p:guide orient="horz" pos="4056"/>
        <p:guide pos="4594"/>
        <p:guide pos="2018"/>
        <p:guide pos="259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98"/>
    </p:cViewPr>
  </p:sorterViewPr>
  <p:notesViewPr>
    <p:cSldViewPr snapToGrid="0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8491-4693-4B50-9B57-3EA69A048613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825D-50D5-4BFB-BFD8-460B6038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0AE424-85B4-42A9-A313-EB44DF0FF9D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79.png"/><Relationship Id="rId9" Type="http://schemas.openxmlformats.org/officeDocument/2006/relationships/image" Target="../media/image7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9" Type="http://schemas.openxmlformats.org/officeDocument/2006/relationships/image" Target="../media/image7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71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6.png"/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2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4.png"/><Relationship Id="rId17" Type="http://schemas.openxmlformats.org/officeDocument/2006/relationships/image" Target="../media/image102.png"/><Relationship Id="rId16" Type="http://schemas.openxmlformats.org/officeDocument/2006/relationships/image" Target="../media/image101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00.png"/><Relationship Id="rId10" Type="http://schemas.openxmlformats.org/officeDocument/2006/relationships/image" Target="../media/image94.png"/><Relationship Id="rId19" Type="http://schemas.openxmlformats.org/officeDocument/2006/relationships/image" Target="../media/image35.png"/><Relationship Id="rId1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311.png"/><Relationship Id="rId7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16.png"/><Relationship Id="rId7" Type="http://schemas.openxmlformats.org/officeDocument/2006/relationships/image" Target="../media/image39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240.png"/><Relationship Id="rId4" Type="http://schemas.openxmlformats.org/officeDocument/2006/relationships/image" Target="../media/image17.png"/><Relationship Id="rId9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-444157" y="400050"/>
                <a:ext cx="10024067" cy="2031390"/>
              </a:xfrm>
            </p:spPr>
            <p:txBody>
              <a:bodyPr anchor="t" anchorCtr="0">
                <a:noAutofit/>
              </a:bodyPr>
              <a:lstStyle/>
              <a:p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</a:rPr>
                  <a:t>Solving CVP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</a:rPr>
                  <a:t> time</a:t>
                </a:r>
                <a:b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</a:rPr>
                  <a:t>via Discrete Gaussian Sampling</a:t>
                </a:r>
                <a:endParaRPr lang="en-US" sz="36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-444157" y="400050"/>
                <a:ext cx="10024067" cy="2031390"/>
              </a:xfrm>
              <a:blipFill rotWithShape="0">
                <a:blip r:embed="rId2"/>
                <a:stretch>
                  <a:fillRect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21" y="1980689"/>
            <a:ext cx="8562109" cy="4255519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Divesh</a:t>
            </a:r>
            <a:r>
              <a:rPr lang="en-US" sz="2800" b="1" dirty="0" smtClean="0">
                <a:solidFill>
                  <a:schemeClr val="tx1"/>
                </a:solidFill>
              </a:rPr>
              <a:t> Aggarwal</a:t>
            </a:r>
          </a:p>
          <a:p>
            <a:r>
              <a:rPr lang="fr-FR" dirty="0">
                <a:solidFill>
                  <a:schemeClr val="tx1"/>
                </a:solidFill>
              </a:rPr>
              <a:t>École </a:t>
            </a:r>
            <a:r>
              <a:rPr lang="fr-FR" dirty="0" smtClean="0">
                <a:solidFill>
                  <a:schemeClr val="tx1"/>
                </a:solidFill>
              </a:rPr>
              <a:t>Polytechnique Fédérale </a:t>
            </a:r>
            <a:r>
              <a:rPr lang="fr-FR" dirty="0">
                <a:solidFill>
                  <a:schemeClr val="tx1"/>
                </a:solidFill>
              </a:rPr>
              <a:t>de </a:t>
            </a:r>
            <a:r>
              <a:rPr lang="fr-FR" dirty="0" smtClean="0">
                <a:solidFill>
                  <a:schemeClr val="tx1"/>
                </a:solidFill>
              </a:rPr>
              <a:t>Lausanne (</a:t>
            </a:r>
            <a:r>
              <a:rPr lang="en-US" dirty="0" smtClean="0">
                <a:solidFill>
                  <a:schemeClr val="tx1"/>
                </a:solidFill>
              </a:rPr>
              <a:t>EPFL)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Daniel </a:t>
            </a:r>
            <a:r>
              <a:rPr lang="en-US" sz="2800" b="1" dirty="0">
                <a:solidFill>
                  <a:schemeClr val="tx1"/>
                </a:solidFill>
              </a:rPr>
              <a:t>Dadush</a:t>
            </a:r>
          </a:p>
          <a:p>
            <a:r>
              <a:rPr lang="en-US" dirty="0">
                <a:solidFill>
                  <a:schemeClr val="tx1"/>
                </a:solidFill>
              </a:rPr>
              <a:t>Centrum </a:t>
            </a:r>
            <a:r>
              <a:rPr lang="en-US" dirty="0" err="1">
                <a:solidFill>
                  <a:schemeClr val="tx1"/>
                </a:solidFill>
              </a:rPr>
              <a:t>Wiskunde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Informatica</a:t>
            </a:r>
            <a:r>
              <a:rPr lang="en-US" dirty="0" smtClean="0">
                <a:solidFill>
                  <a:schemeClr val="tx1"/>
                </a:solidFill>
              </a:rPr>
              <a:t> (CWI)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Noah Stephens-</a:t>
            </a:r>
            <a:r>
              <a:rPr lang="en-US" sz="2800" b="1" dirty="0" err="1">
                <a:solidFill>
                  <a:schemeClr val="tx1"/>
                </a:solidFill>
              </a:rPr>
              <a:t>Davidowitz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York </a:t>
            </a:r>
            <a:r>
              <a:rPr lang="en-US" dirty="0" smtClean="0">
                <a:solidFill>
                  <a:schemeClr val="tx1"/>
                </a:solidFill>
              </a:rPr>
              <a:t>University (NYU)</a:t>
            </a:r>
          </a:p>
        </p:txBody>
      </p:sp>
    </p:spTree>
    <p:extLst>
      <p:ext uri="{BB962C8B-B14F-4D97-AF65-F5344CB8AC3E}">
        <p14:creationId xmlns:p14="http://schemas.microsoft.com/office/powerpoint/2010/main" val="246141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 Box 4"/>
              <p:cNvSpPr txBox="1">
                <a:spLocks noChangeArrowheads="1"/>
              </p:cNvSpPr>
              <p:nvPr/>
            </p:nvSpPr>
            <p:spPr bwMode="auto">
              <a:xfrm>
                <a:off x="5615380" y="5195741"/>
                <a:ext cx="9591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5380" y="5195741"/>
                <a:ext cx="959109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Connector 116"/>
          <p:cNvCxnSpPr>
            <a:endCxn id="111" idx="6"/>
          </p:cNvCxnSpPr>
          <p:nvPr/>
        </p:nvCxnSpPr>
        <p:spPr>
          <a:xfrm>
            <a:off x="5058298" y="5497188"/>
            <a:ext cx="1174904" cy="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Straight Connector 4102"/>
          <p:cNvCxnSpPr>
            <a:stCxn id="32" idx="6"/>
            <a:endCxn id="110" idx="6"/>
          </p:cNvCxnSpPr>
          <p:nvPr/>
        </p:nvCxnSpPr>
        <p:spPr>
          <a:xfrm>
            <a:off x="5051211" y="5496291"/>
            <a:ext cx="759825" cy="1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/>
          <p:cNvSpPr>
            <a:spLocks noChangeAspect="1"/>
          </p:cNvSpPr>
          <p:nvPr/>
        </p:nvSpPr>
        <p:spPr>
          <a:xfrm>
            <a:off x="4583257" y="5070095"/>
            <a:ext cx="852392" cy="85239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4198368" y="4691412"/>
            <a:ext cx="1612668" cy="161266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771596" y="4266943"/>
            <a:ext cx="2461606" cy="246160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Discrete Gaussian and CVP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0" y="1357644"/>
            <a:ext cx="9144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Problem: </a:t>
            </a:r>
            <a:r>
              <a:rPr lang="en-US" sz="3000" dirty="0" smtClean="0">
                <a:latin typeface="+mn-lt"/>
              </a:rPr>
              <a:t>Can have arbitrarily many approximate </a:t>
            </a:r>
            <a:br>
              <a:rPr lang="en-US" sz="3000" dirty="0" smtClean="0">
                <a:latin typeface="+mn-lt"/>
              </a:rPr>
            </a:br>
            <a:r>
              <a:rPr lang="en-US" sz="3000" dirty="0" smtClean="0">
                <a:latin typeface="+mn-lt"/>
              </a:rPr>
              <a:t>closest vectors!</a:t>
            </a:r>
            <a:endParaRPr lang="en-US" sz="3000" dirty="0">
              <a:latin typeface="+mn-lt"/>
            </a:endParaRPr>
          </a:p>
          <a:p>
            <a:pPr algn="ctr" eaLnBrk="1" hangingPunct="1"/>
            <a:r>
              <a:rPr lang="en-US" sz="3000" dirty="0" smtClean="0">
                <a:latin typeface="+mn-lt"/>
              </a:rPr>
              <a:t> </a:t>
            </a:r>
            <a:endParaRPr lang="en-US" sz="30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7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8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2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61" name="Group 60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62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5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8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0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1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2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3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4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5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7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8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0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1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2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3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84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6" name="Oval 44"/>
          <p:cNvSpPr>
            <a:spLocks noChangeAspect="1" noChangeArrowheads="1"/>
          </p:cNvSpPr>
          <p:nvPr/>
        </p:nvSpPr>
        <p:spPr bwMode="auto">
          <a:xfrm>
            <a:off x="4974217" y="4638940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7" name="Oval 44"/>
          <p:cNvSpPr>
            <a:spLocks noChangeAspect="1" noChangeArrowheads="1"/>
          </p:cNvSpPr>
          <p:nvPr/>
        </p:nvSpPr>
        <p:spPr bwMode="auto">
          <a:xfrm>
            <a:off x="4976904" y="6280947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8" name="Oval 44"/>
          <p:cNvSpPr>
            <a:spLocks noChangeAspect="1" noChangeArrowheads="1"/>
          </p:cNvSpPr>
          <p:nvPr/>
        </p:nvSpPr>
        <p:spPr bwMode="auto">
          <a:xfrm>
            <a:off x="5290514" y="62826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9" name="Oval 44"/>
          <p:cNvSpPr>
            <a:spLocks noChangeAspect="1" noChangeArrowheads="1"/>
          </p:cNvSpPr>
          <p:nvPr/>
        </p:nvSpPr>
        <p:spPr bwMode="auto">
          <a:xfrm>
            <a:off x="5599093" y="628524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0" name="Oval 44"/>
          <p:cNvSpPr>
            <a:spLocks noChangeAspect="1" noChangeArrowheads="1"/>
          </p:cNvSpPr>
          <p:nvPr/>
        </p:nvSpPr>
        <p:spPr bwMode="auto">
          <a:xfrm>
            <a:off x="5890048" y="628130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2" name="Oval 44"/>
          <p:cNvSpPr>
            <a:spLocks noChangeAspect="1" noChangeArrowheads="1"/>
          </p:cNvSpPr>
          <p:nvPr/>
        </p:nvSpPr>
        <p:spPr bwMode="auto">
          <a:xfrm>
            <a:off x="4687056" y="627708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3" name="Oval 44"/>
          <p:cNvSpPr>
            <a:spLocks noChangeAspect="1" noChangeArrowheads="1"/>
          </p:cNvSpPr>
          <p:nvPr/>
        </p:nvSpPr>
        <p:spPr bwMode="auto">
          <a:xfrm>
            <a:off x="4376451" y="627793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4" name="Oval 44"/>
          <p:cNvSpPr>
            <a:spLocks noChangeAspect="1" noChangeArrowheads="1"/>
          </p:cNvSpPr>
          <p:nvPr/>
        </p:nvSpPr>
        <p:spPr bwMode="auto">
          <a:xfrm>
            <a:off x="5596042" y="46392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6" name="Oval 44"/>
          <p:cNvSpPr>
            <a:spLocks noChangeAspect="1" noChangeArrowheads="1"/>
          </p:cNvSpPr>
          <p:nvPr/>
        </p:nvSpPr>
        <p:spPr bwMode="auto">
          <a:xfrm>
            <a:off x="4681930" y="463041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8" name="Oval 44"/>
          <p:cNvSpPr>
            <a:spLocks noChangeAspect="1" noChangeArrowheads="1"/>
          </p:cNvSpPr>
          <p:nvPr/>
        </p:nvSpPr>
        <p:spPr bwMode="auto">
          <a:xfrm>
            <a:off x="4059278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9" name="Oval 44"/>
          <p:cNvSpPr>
            <a:spLocks noChangeAspect="1" noChangeArrowheads="1"/>
          </p:cNvSpPr>
          <p:nvPr/>
        </p:nvSpPr>
        <p:spPr bwMode="auto">
          <a:xfrm>
            <a:off x="4372482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1" name="Oval 44"/>
          <p:cNvSpPr>
            <a:spLocks noChangeAspect="1" noChangeArrowheads="1"/>
          </p:cNvSpPr>
          <p:nvPr/>
        </p:nvSpPr>
        <p:spPr bwMode="auto">
          <a:xfrm>
            <a:off x="5287800" y="46397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 Box 4"/>
              <p:cNvSpPr txBox="1">
                <a:spLocks noChangeArrowheads="1"/>
              </p:cNvSpPr>
              <p:nvPr/>
            </p:nvSpPr>
            <p:spPr bwMode="auto">
              <a:xfrm>
                <a:off x="5431188" y="5198122"/>
                <a:ext cx="39395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1188" y="5198122"/>
                <a:ext cx="39395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8447" y="3129091"/>
                <a:ext cx="8778240" cy="701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denote distance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7" y="3129091"/>
                <a:ext cx="8778240" cy="701346"/>
              </a:xfrm>
              <a:prstGeom prst="rect">
                <a:avLst/>
              </a:prstGeom>
              <a:blipFill rotWithShape="0">
                <a:blip r:embed="rId10"/>
                <a:stretch>
                  <a:fillRect t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5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02" grpId="0" animBg="1"/>
      <p:bldP spid="110" grpId="0" animBg="1"/>
      <p:bldP spid="111" grpId="0" animBg="1"/>
      <p:bldP spid="60" grpId="1" animBg="1"/>
      <p:bldP spid="84" grpId="1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6" grpId="0" animBg="1"/>
      <p:bldP spid="98" grpId="0" animBg="1"/>
      <p:bldP spid="99" grpId="0" animBg="1"/>
      <p:bldP spid="101" grpId="0" animBg="1"/>
      <p:bldP spid="11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 Box 4"/>
              <p:cNvSpPr txBox="1">
                <a:spLocks noChangeArrowheads="1"/>
              </p:cNvSpPr>
              <p:nvPr/>
            </p:nvSpPr>
            <p:spPr bwMode="auto">
              <a:xfrm>
                <a:off x="5615380" y="5195741"/>
                <a:ext cx="9591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5380" y="5195741"/>
                <a:ext cx="959109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Connector 116"/>
          <p:cNvCxnSpPr/>
          <p:nvPr/>
        </p:nvCxnSpPr>
        <p:spPr>
          <a:xfrm>
            <a:off x="5058298" y="5497188"/>
            <a:ext cx="1174904" cy="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Straight Connector 4102"/>
          <p:cNvCxnSpPr>
            <a:stCxn id="32" idx="6"/>
            <a:endCxn id="110" idx="6"/>
          </p:cNvCxnSpPr>
          <p:nvPr/>
        </p:nvCxnSpPr>
        <p:spPr>
          <a:xfrm>
            <a:off x="5051211" y="5496291"/>
            <a:ext cx="759825" cy="1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Oval 109"/>
          <p:cNvSpPr>
            <a:spLocks noChangeAspect="1"/>
          </p:cNvSpPr>
          <p:nvPr/>
        </p:nvSpPr>
        <p:spPr>
          <a:xfrm>
            <a:off x="4198368" y="4691412"/>
            <a:ext cx="1612668" cy="161266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771596" y="4266943"/>
            <a:ext cx="2461606" cy="246160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Discrete Gaussian and CVP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0" y="1357644"/>
                <a:ext cx="9144000" cy="14975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        Problem: </a:t>
                </a:r>
                <a:r>
                  <a:rPr lang="en-US" sz="3000" dirty="0" smtClean="0">
                    <a:latin typeface="+mn-lt"/>
                  </a:rPr>
                  <a:t>Have little chance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+mn-lt"/>
                  </a:rPr>
                  <a:t> hits a</a:t>
                </a:r>
                <a:br>
                  <a:rPr lang="en-US" sz="3000" dirty="0" smtClean="0">
                    <a:latin typeface="+mn-lt"/>
                  </a:rPr>
                </a:br>
                <a:r>
                  <a:rPr lang="en-US" sz="3000" dirty="0" smtClean="0">
                    <a:latin typeface="+mn-lt"/>
                  </a:rPr>
                  <a:t>                           closest vector unless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is tiny.</a:t>
                </a:r>
                <a:endParaRPr lang="en-US" sz="3000" dirty="0">
                  <a:latin typeface="+mn-lt"/>
                </a:endParaRPr>
              </a:p>
              <a:p>
                <a:pPr algn="ctr" eaLnBrk="1" hangingPunct="1"/>
                <a:r>
                  <a:rPr lang="en-US" sz="3000" dirty="0" smtClean="0">
                    <a:latin typeface="+mn-lt"/>
                  </a:rPr>
                  <a:t> </a:t>
                </a:r>
                <a:endParaRPr lang="en-US" sz="3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57644"/>
                <a:ext cx="9144000" cy="1497589"/>
              </a:xfrm>
              <a:prstGeom prst="rect">
                <a:avLst/>
              </a:prstGeom>
              <a:blipFill rotWithShape="0">
                <a:blip r:embed="rId4"/>
                <a:stretch>
                  <a:fillRect t="-48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7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8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2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61" name="Group 60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62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5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8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0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1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2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3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4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5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7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8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0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1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2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3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84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6" name="Oval 44"/>
          <p:cNvSpPr>
            <a:spLocks noChangeAspect="1" noChangeArrowheads="1"/>
          </p:cNvSpPr>
          <p:nvPr/>
        </p:nvSpPr>
        <p:spPr bwMode="auto">
          <a:xfrm>
            <a:off x="4974217" y="4638940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7" name="Oval 44"/>
          <p:cNvSpPr>
            <a:spLocks noChangeAspect="1" noChangeArrowheads="1"/>
          </p:cNvSpPr>
          <p:nvPr/>
        </p:nvSpPr>
        <p:spPr bwMode="auto">
          <a:xfrm>
            <a:off x="4976904" y="6280947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8" name="Oval 44"/>
          <p:cNvSpPr>
            <a:spLocks noChangeAspect="1" noChangeArrowheads="1"/>
          </p:cNvSpPr>
          <p:nvPr/>
        </p:nvSpPr>
        <p:spPr bwMode="auto">
          <a:xfrm>
            <a:off x="5290514" y="62826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9" name="Oval 44"/>
          <p:cNvSpPr>
            <a:spLocks noChangeAspect="1" noChangeArrowheads="1"/>
          </p:cNvSpPr>
          <p:nvPr/>
        </p:nvSpPr>
        <p:spPr bwMode="auto">
          <a:xfrm>
            <a:off x="5599093" y="628524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0" name="Oval 44"/>
          <p:cNvSpPr>
            <a:spLocks noChangeAspect="1" noChangeArrowheads="1"/>
          </p:cNvSpPr>
          <p:nvPr/>
        </p:nvSpPr>
        <p:spPr bwMode="auto">
          <a:xfrm>
            <a:off x="5890048" y="628130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2" name="Oval 44"/>
          <p:cNvSpPr>
            <a:spLocks noChangeAspect="1" noChangeArrowheads="1"/>
          </p:cNvSpPr>
          <p:nvPr/>
        </p:nvSpPr>
        <p:spPr bwMode="auto">
          <a:xfrm>
            <a:off x="4687056" y="627708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3" name="Oval 44"/>
          <p:cNvSpPr>
            <a:spLocks noChangeAspect="1" noChangeArrowheads="1"/>
          </p:cNvSpPr>
          <p:nvPr/>
        </p:nvSpPr>
        <p:spPr bwMode="auto">
          <a:xfrm>
            <a:off x="4376451" y="627793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4" name="Oval 44"/>
          <p:cNvSpPr>
            <a:spLocks noChangeAspect="1" noChangeArrowheads="1"/>
          </p:cNvSpPr>
          <p:nvPr/>
        </p:nvSpPr>
        <p:spPr bwMode="auto">
          <a:xfrm>
            <a:off x="5596042" y="46392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6" name="Oval 44"/>
          <p:cNvSpPr>
            <a:spLocks noChangeAspect="1" noChangeArrowheads="1"/>
          </p:cNvSpPr>
          <p:nvPr/>
        </p:nvSpPr>
        <p:spPr bwMode="auto">
          <a:xfrm>
            <a:off x="4681930" y="463041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8" name="Oval 44"/>
          <p:cNvSpPr>
            <a:spLocks noChangeAspect="1" noChangeArrowheads="1"/>
          </p:cNvSpPr>
          <p:nvPr/>
        </p:nvSpPr>
        <p:spPr bwMode="auto">
          <a:xfrm>
            <a:off x="4059278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9" name="Oval 44"/>
          <p:cNvSpPr>
            <a:spLocks noChangeAspect="1" noChangeArrowheads="1"/>
          </p:cNvSpPr>
          <p:nvPr/>
        </p:nvSpPr>
        <p:spPr bwMode="auto">
          <a:xfrm>
            <a:off x="4372482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1" name="Oval 44"/>
          <p:cNvSpPr>
            <a:spLocks noChangeAspect="1" noChangeArrowheads="1"/>
          </p:cNvSpPr>
          <p:nvPr/>
        </p:nvSpPr>
        <p:spPr bwMode="auto">
          <a:xfrm>
            <a:off x="5287800" y="46397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 Box 4"/>
              <p:cNvSpPr txBox="1">
                <a:spLocks noChangeArrowheads="1"/>
              </p:cNvSpPr>
              <p:nvPr/>
            </p:nvSpPr>
            <p:spPr bwMode="auto">
              <a:xfrm>
                <a:off x="5431188" y="5198122"/>
                <a:ext cx="39395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1188" y="5198122"/>
                <a:ext cx="39395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 Box 4"/>
              <p:cNvSpPr txBox="1">
                <a:spLocks noChangeArrowheads="1"/>
              </p:cNvSpPr>
              <p:nvPr/>
            </p:nvSpPr>
            <p:spPr bwMode="auto">
              <a:xfrm>
                <a:off x="5788503" y="5134113"/>
                <a:ext cx="1487010" cy="427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8503" y="5134113"/>
                <a:ext cx="1487010" cy="4277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Connector 116"/>
          <p:cNvCxnSpPr>
            <a:endCxn id="111" idx="6"/>
          </p:cNvCxnSpPr>
          <p:nvPr/>
        </p:nvCxnSpPr>
        <p:spPr>
          <a:xfrm>
            <a:off x="5058298" y="5497188"/>
            <a:ext cx="1174904" cy="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Straight Connector 4102"/>
          <p:cNvCxnSpPr>
            <a:stCxn id="32" idx="6"/>
            <a:endCxn id="110" idx="6"/>
          </p:cNvCxnSpPr>
          <p:nvPr/>
        </p:nvCxnSpPr>
        <p:spPr>
          <a:xfrm>
            <a:off x="5051211" y="5496291"/>
            <a:ext cx="759825" cy="1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Oval 109"/>
          <p:cNvSpPr>
            <a:spLocks noChangeAspect="1"/>
          </p:cNvSpPr>
          <p:nvPr/>
        </p:nvSpPr>
        <p:spPr>
          <a:xfrm>
            <a:off x="4198368" y="4691412"/>
            <a:ext cx="1612668" cy="161266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771596" y="4266943"/>
            <a:ext cx="2461606" cy="246160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Approximate CVP via DGS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0" y="1357644"/>
                <a:ext cx="9144000" cy="1136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      Lemma: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US" sz="3000" dirty="0" smtClean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+mn-lt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then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lit/>
                              </m:r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‖</m:t>
                            </m:r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lit/>
                                  </m:rP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‖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𝑠𝑛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  </a:t>
                </a:r>
                <a:endParaRPr lang="en-US" sz="3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57644"/>
                <a:ext cx="9144000" cy="1136337"/>
              </a:xfrm>
              <a:prstGeom prst="rect">
                <a:avLst/>
              </a:prstGeom>
              <a:blipFill rotWithShape="0">
                <a:blip r:embed="rId9"/>
                <a:stretch>
                  <a:fillRect t="-6452" b="-134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7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8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2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61" name="Group 60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62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5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8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0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1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2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3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4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5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7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8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0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1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2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3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84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6" name="Oval 44"/>
          <p:cNvSpPr>
            <a:spLocks noChangeAspect="1" noChangeArrowheads="1"/>
          </p:cNvSpPr>
          <p:nvPr/>
        </p:nvSpPr>
        <p:spPr bwMode="auto">
          <a:xfrm>
            <a:off x="4974217" y="4638940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7" name="Oval 44"/>
          <p:cNvSpPr>
            <a:spLocks noChangeAspect="1" noChangeArrowheads="1"/>
          </p:cNvSpPr>
          <p:nvPr/>
        </p:nvSpPr>
        <p:spPr bwMode="auto">
          <a:xfrm>
            <a:off x="4976904" y="6280947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8" name="Oval 44"/>
          <p:cNvSpPr>
            <a:spLocks noChangeAspect="1" noChangeArrowheads="1"/>
          </p:cNvSpPr>
          <p:nvPr/>
        </p:nvSpPr>
        <p:spPr bwMode="auto">
          <a:xfrm>
            <a:off x="5290514" y="62826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9" name="Oval 44"/>
          <p:cNvSpPr>
            <a:spLocks noChangeAspect="1" noChangeArrowheads="1"/>
          </p:cNvSpPr>
          <p:nvPr/>
        </p:nvSpPr>
        <p:spPr bwMode="auto">
          <a:xfrm>
            <a:off x="5599093" y="628524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0" name="Oval 44"/>
          <p:cNvSpPr>
            <a:spLocks noChangeAspect="1" noChangeArrowheads="1"/>
          </p:cNvSpPr>
          <p:nvPr/>
        </p:nvSpPr>
        <p:spPr bwMode="auto">
          <a:xfrm>
            <a:off x="5890048" y="628130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2" name="Oval 44"/>
          <p:cNvSpPr>
            <a:spLocks noChangeAspect="1" noChangeArrowheads="1"/>
          </p:cNvSpPr>
          <p:nvPr/>
        </p:nvSpPr>
        <p:spPr bwMode="auto">
          <a:xfrm>
            <a:off x="4687056" y="627708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3" name="Oval 44"/>
          <p:cNvSpPr>
            <a:spLocks noChangeAspect="1" noChangeArrowheads="1"/>
          </p:cNvSpPr>
          <p:nvPr/>
        </p:nvSpPr>
        <p:spPr bwMode="auto">
          <a:xfrm>
            <a:off x="4376451" y="627793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4" name="Oval 44"/>
          <p:cNvSpPr>
            <a:spLocks noChangeAspect="1" noChangeArrowheads="1"/>
          </p:cNvSpPr>
          <p:nvPr/>
        </p:nvSpPr>
        <p:spPr bwMode="auto">
          <a:xfrm>
            <a:off x="5596042" y="46392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6" name="Oval 44"/>
          <p:cNvSpPr>
            <a:spLocks noChangeAspect="1" noChangeArrowheads="1"/>
          </p:cNvSpPr>
          <p:nvPr/>
        </p:nvSpPr>
        <p:spPr bwMode="auto">
          <a:xfrm>
            <a:off x="4681930" y="463041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8" name="Oval 44"/>
          <p:cNvSpPr>
            <a:spLocks noChangeAspect="1" noChangeArrowheads="1"/>
          </p:cNvSpPr>
          <p:nvPr/>
        </p:nvSpPr>
        <p:spPr bwMode="auto">
          <a:xfrm>
            <a:off x="4059278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9" name="Oval 44"/>
          <p:cNvSpPr>
            <a:spLocks noChangeAspect="1" noChangeArrowheads="1"/>
          </p:cNvSpPr>
          <p:nvPr/>
        </p:nvSpPr>
        <p:spPr bwMode="auto">
          <a:xfrm>
            <a:off x="4372482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1" name="Oval 44"/>
          <p:cNvSpPr>
            <a:spLocks noChangeAspect="1" noChangeArrowheads="1"/>
          </p:cNvSpPr>
          <p:nvPr/>
        </p:nvSpPr>
        <p:spPr bwMode="auto">
          <a:xfrm>
            <a:off x="5287800" y="46397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 Box 4"/>
              <p:cNvSpPr txBox="1">
                <a:spLocks noChangeArrowheads="1"/>
              </p:cNvSpPr>
              <p:nvPr/>
            </p:nvSpPr>
            <p:spPr bwMode="auto">
              <a:xfrm>
                <a:off x="5431188" y="5198122"/>
                <a:ext cx="39395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1188" y="5198122"/>
                <a:ext cx="39395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4"/>
              <p:cNvSpPr txBox="1">
                <a:spLocks noChangeArrowheads="1"/>
              </p:cNvSpPr>
              <p:nvPr/>
            </p:nvSpPr>
            <p:spPr bwMode="auto">
              <a:xfrm>
                <a:off x="1837569" y="2913877"/>
                <a:ext cx="5556586" cy="829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800" b="0" dirty="0" smtClean="0"/>
                  <a:t>Note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𝑠𝑛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7569" y="2913877"/>
                <a:ext cx="5556586" cy="829330"/>
              </a:xfrm>
              <a:prstGeom prst="rect">
                <a:avLst/>
              </a:prstGeom>
              <a:blipFill rotWithShape="0">
                <a:blip r:embed="rId11"/>
                <a:stretch>
                  <a:fillRect l="-2193" b="-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45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 Box 4"/>
              <p:cNvSpPr txBox="1">
                <a:spLocks noChangeArrowheads="1"/>
              </p:cNvSpPr>
              <p:nvPr/>
            </p:nvSpPr>
            <p:spPr bwMode="auto">
              <a:xfrm>
                <a:off x="5788503" y="5134113"/>
                <a:ext cx="1487010" cy="427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8503" y="5134113"/>
                <a:ext cx="1487010" cy="4277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Connector 116"/>
          <p:cNvCxnSpPr>
            <a:endCxn id="111" idx="6"/>
          </p:cNvCxnSpPr>
          <p:nvPr/>
        </p:nvCxnSpPr>
        <p:spPr>
          <a:xfrm>
            <a:off x="5058298" y="5497188"/>
            <a:ext cx="1174904" cy="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Straight Connector 4102"/>
          <p:cNvCxnSpPr>
            <a:stCxn id="32" idx="6"/>
            <a:endCxn id="110" idx="6"/>
          </p:cNvCxnSpPr>
          <p:nvPr/>
        </p:nvCxnSpPr>
        <p:spPr>
          <a:xfrm>
            <a:off x="5051211" y="5496291"/>
            <a:ext cx="759825" cy="1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Oval 109"/>
          <p:cNvSpPr>
            <a:spLocks noChangeAspect="1"/>
          </p:cNvSpPr>
          <p:nvPr/>
        </p:nvSpPr>
        <p:spPr>
          <a:xfrm>
            <a:off x="4198368" y="4691412"/>
            <a:ext cx="1612668" cy="161266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771596" y="4266943"/>
            <a:ext cx="2461606" cy="246160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Approximate CVP via DGS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183665" y="1589320"/>
                <a:ext cx="9144000" cy="10810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3000" dirty="0" smtClean="0">
                    <a:latin typeface="+mn-lt"/>
                  </a:rPr>
                  <a:t>To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3000" dirty="0" smtClean="0">
                    <a:latin typeface="+mn-lt"/>
                  </a:rPr>
                  <a:t>-approximate closest vector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000" dirty="0" smtClean="0">
                  <a:latin typeface="+mn-lt"/>
                </a:endParaRPr>
              </a:p>
              <a:p>
                <a:pPr algn="ctr" eaLnBrk="1" hangingPunct="1"/>
                <a:r>
                  <a:rPr lang="en-US" sz="3000" dirty="0" smtClean="0">
                    <a:latin typeface="+mn-lt"/>
                  </a:rPr>
                  <a:t>    it suffices to sample once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+mn-lt"/>
                  </a:rPr>
                  <a:t> for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≤</m:t>
                    </m:r>
                    <m:box>
                      <m:boxPr>
                        <m:ctrlPr>
                          <a:rPr lang="en-US" sz="3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000" dirty="0" smtClean="0">
                    <a:latin typeface="+mn-lt"/>
                  </a:rPr>
                  <a:t> .</a:t>
                </a:r>
                <a:endParaRPr lang="en-US" sz="3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665" y="1589320"/>
                <a:ext cx="9144000" cy="1081065"/>
              </a:xfrm>
              <a:prstGeom prst="rect">
                <a:avLst/>
              </a:prstGeom>
              <a:blipFill rotWithShape="0">
                <a:blip r:embed="rId8"/>
                <a:stretch>
                  <a:fillRect t="-6780" b="-1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7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8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2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61" name="Group 60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62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5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8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0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1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2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3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4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5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7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8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0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1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2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3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84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6" name="Oval 44"/>
          <p:cNvSpPr>
            <a:spLocks noChangeAspect="1" noChangeArrowheads="1"/>
          </p:cNvSpPr>
          <p:nvPr/>
        </p:nvSpPr>
        <p:spPr bwMode="auto">
          <a:xfrm>
            <a:off x="4974217" y="4638940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7" name="Oval 44"/>
          <p:cNvSpPr>
            <a:spLocks noChangeAspect="1" noChangeArrowheads="1"/>
          </p:cNvSpPr>
          <p:nvPr/>
        </p:nvSpPr>
        <p:spPr bwMode="auto">
          <a:xfrm>
            <a:off x="4976904" y="6280947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8" name="Oval 44"/>
          <p:cNvSpPr>
            <a:spLocks noChangeAspect="1" noChangeArrowheads="1"/>
          </p:cNvSpPr>
          <p:nvPr/>
        </p:nvSpPr>
        <p:spPr bwMode="auto">
          <a:xfrm>
            <a:off x="5290514" y="62826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9" name="Oval 44"/>
          <p:cNvSpPr>
            <a:spLocks noChangeAspect="1" noChangeArrowheads="1"/>
          </p:cNvSpPr>
          <p:nvPr/>
        </p:nvSpPr>
        <p:spPr bwMode="auto">
          <a:xfrm>
            <a:off x="5599093" y="628524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0" name="Oval 44"/>
          <p:cNvSpPr>
            <a:spLocks noChangeAspect="1" noChangeArrowheads="1"/>
          </p:cNvSpPr>
          <p:nvPr/>
        </p:nvSpPr>
        <p:spPr bwMode="auto">
          <a:xfrm>
            <a:off x="5890048" y="628130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2" name="Oval 44"/>
          <p:cNvSpPr>
            <a:spLocks noChangeAspect="1" noChangeArrowheads="1"/>
          </p:cNvSpPr>
          <p:nvPr/>
        </p:nvSpPr>
        <p:spPr bwMode="auto">
          <a:xfrm>
            <a:off x="4687056" y="627708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3" name="Oval 44"/>
          <p:cNvSpPr>
            <a:spLocks noChangeAspect="1" noChangeArrowheads="1"/>
          </p:cNvSpPr>
          <p:nvPr/>
        </p:nvSpPr>
        <p:spPr bwMode="auto">
          <a:xfrm>
            <a:off x="4376451" y="627793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4" name="Oval 44"/>
          <p:cNvSpPr>
            <a:spLocks noChangeAspect="1" noChangeArrowheads="1"/>
          </p:cNvSpPr>
          <p:nvPr/>
        </p:nvSpPr>
        <p:spPr bwMode="auto">
          <a:xfrm>
            <a:off x="5596042" y="46392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6" name="Oval 44"/>
          <p:cNvSpPr>
            <a:spLocks noChangeAspect="1" noChangeArrowheads="1"/>
          </p:cNvSpPr>
          <p:nvPr/>
        </p:nvSpPr>
        <p:spPr bwMode="auto">
          <a:xfrm>
            <a:off x="4681930" y="463041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8" name="Oval 44"/>
          <p:cNvSpPr>
            <a:spLocks noChangeAspect="1" noChangeArrowheads="1"/>
          </p:cNvSpPr>
          <p:nvPr/>
        </p:nvSpPr>
        <p:spPr bwMode="auto">
          <a:xfrm>
            <a:off x="4059278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9" name="Oval 44"/>
          <p:cNvSpPr>
            <a:spLocks noChangeAspect="1" noChangeArrowheads="1"/>
          </p:cNvSpPr>
          <p:nvPr/>
        </p:nvSpPr>
        <p:spPr bwMode="auto">
          <a:xfrm>
            <a:off x="4372482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1" name="Oval 44"/>
          <p:cNvSpPr>
            <a:spLocks noChangeAspect="1" noChangeArrowheads="1"/>
          </p:cNvSpPr>
          <p:nvPr/>
        </p:nvSpPr>
        <p:spPr bwMode="auto">
          <a:xfrm>
            <a:off x="5287800" y="46397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 Box 4"/>
              <p:cNvSpPr txBox="1">
                <a:spLocks noChangeArrowheads="1"/>
              </p:cNvSpPr>
              <p:nvPr/>
            </p:nvSpPr>
            <p:spPr bwMode="auto">
              <a:xfrm>
                <a:off x="5431188" y="5198122"/>
                <a:ext cx="39395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1188" y="5198122"/>
                <a:ext cx="39395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16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Hermite-Korkine-Zolotarev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128016" y="1221012"/>
                <a:ext cx="8892774" cy="5454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3200" b="0" dirty="0" smtClean="0">
                    <a:solidFill>
                      <a:schemeClr val="tx1"/>
                    </a:solidFill>
                  </a:rPr>
                  <a:t>For a basis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, define the projections</a:t>
                </a: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3200" dirty="0" err="1" smtClean="0">
                    <a:solidFill>
                      <a:schemeClr val="tx1"/>
                    </a:solidFill>
                    <a:latin typeface="+mn-lt"/>
                  </a:rPr>
                  <a:t>orthog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 projection onto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span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Define the GSO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by</a:t>
                </a:r>
              </a:p>
              <a:p>
                <a:pPr>
                  <a:buFontTx/>
                  <a:buNone/>
                </a:pPr>
                <a:r>
                  <a:rPr lang="en-US" sz="3200" b="0" dirty="0" smtClean="0">
                    <a:solidFill>
                      <a:schemeClr val="tx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Hermite-Korkine-Zolotarev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:r>
                  <a:rPr lang="en-US" sz="3200" dirty="0">
                    <a:solidFill>
                      <a:srgbClr val="FF0000"/>
                    </a:solidFill>
                  </a:rPr>
                  <a:t>HKZ</a:t>
                </a:r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basis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Computable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calls to an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SVP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oracle.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" y="1221012"/>
                <a:ext cx="8892774" cy="5454108"/>
              </a:xfrm>
              <a:prstGeom prst="rect">
                <a:avLst/>
              </a:prstGeom>
              <a:blipFill rotWithShape="0">
                <a:blip r:embed="rId2"/>
                <a:stretch>
                  <a:fillRect l="-1714" t="-1341" b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6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Sampler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0" y="1221012"/>
                <a:ext cx="9232900" cy="45122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rgbClr val="990099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-dimensional lattice,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and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sup>
                    </m:sSup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There is an algorithm which generates at least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lim>
                    </m:limLow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b>
                        </m:sSub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samples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with joint distribution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-close to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1012"/>
                <a:ext cx="9232900" cy="4512276"/>
              </a:xfrm>
              <a:prstGeom prst="rect">
                <a:avLst/>
              </a:prstGeom>
              <a:blipFill rotWithShape="0">
                <a:blip r:embed="rId2"/>
                <a:stretch>
                  <a:fillRect t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V="1">
            <a:off x="2066544" y="4145089"/>
            <a:ext cx="667512" cy="1825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359" y="5888736"/>
                <a:ext cx="76117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Can </a:t>
                </a:r>
                <a:r>
                  <a:rPr lang="en-US" sz="3200" dirty="0"/>
                  <a:t>hit all </a:t>
                </a:r>
                <a:r>
                  <a:rPr lang="en-US" sz="3200" dirty="0">
                    <a:solidFill>
                      <a:srgbClr val="FF0000"/>
                    </a:solidFill>
                  </a:rPr>
                  <a:t>“high weight”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cosets</a:t>
                </a:r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/ 2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/>
                  <a:t>.</a:t>
                </a:r>
                <a:r>
                  <a:rPr lang="en-US" sz="3200" dirty="0"/>
                  <a:t>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59" y="5888736"/>
                <a:ext cx="7611764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208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09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Sampler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0" y="1221012"/>
                <a:ext cx="9232900" cy="53718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-dimensional lattice,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and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sup>
                    </m:sSup>
                    <m:d>
                      <m:dPr>
                        <m:begChr m:val="‖"/>
                        <m:endChr m:val="‖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There is an algorithm which generates at least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lim>
                    </m:limLow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b>
                        </m:sSub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samples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with joint distribution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-close to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</a:p>
              <a:p>
                <a:pPr algn="ctr">
                  <a:buFontTx/>
                  <a:buNone/>
                </a:pP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1012"/>
                <a:ext cx="9232900" cy="5371812"/>
              </a:xfrm>
              <a:prstGeom prst="rect">
                <a:avLst/>
              </a:prstGeom>
              <a:blipFill rotWithShape="0">
                <a:blip r:embed="rId2"/>
                <a:stretch>
                  <a:fillRect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104100" y="5751576"/>
                <a:ext cx="8858964" cy="911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 smtClean="0"/>
                  <a:t> gives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(1+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-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approx!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" y="5751576"/>
                <a:ext cx="8858964" cy="911147"/>
              </a:xfrm>
              <a:prstGeom prst="rect">
                <a:avLst/>
              </a:prstGeom>
              <a:blipFill rotWithShape="0">
                <a:blip r:embed="rId3"/>
                <a:stretch>
                  <a:fillRect l="-1239" r="-1308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55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Sampler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0" y="1221012"/>
                <a:ext cx="9232900" cy="53718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rgbClr val="990099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-dimensional lattice,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and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sup>
                    </m:sSup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There is an algorithm which generates at least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lim>
                    </m:limLow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b>
                        </m:sSub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samples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with joint distribution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-close to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</a:p>
              <a:p>
                <a:pPr algn="ctr">
                  <a:buFontTx/>
                  <a:buNone/>
                </a:pP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1012"/>
                <a:ext cx="9232900" cy="5371812"/>
              </a:xfrm>
              <a:prstGeom prst="rect">
                <a:avLst/>
              </a:prstGeom>
              <a:blipFill rotWithShape="0">
                <a:blip r:embed="rId2"/>
                <a:stretch>
                  <a:fillRect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152037" y="5897880"/>
            <a:ext cx="8653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3200" dirty="0" smtClean="0"/>
              <a:t>More importantly, </a:t>
            </a:r>
            <a:r>
              <a:rPr lang="en-US" sz="3200" dirty="0"/>
              <a:t>will </a:t>
            </a:r>
            <a:r>
              <a:rPr lang="en-US" sz="3200" dirty="0">
                <a:solidFill>
                  <a:srgbClr val="FF0000"/>
                </a:solidFill>
              </a:rPr>
              <a:t>suffice to solve exact CVP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9870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Averaging Discrete Gaussians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73152" y="1428275"/>
                <a:ext cx="9059164" cy="53378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 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Then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,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b="0" dirty="0" smtClean="0">
                    <a:solidFill>
                      <a:schemeClr val="tx1"/>
                    </a:solidFill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,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.</a:t>
                </a:r>
              </a:p>
              <a:p>
                <a:pPr>
                  <a:buFontTx/>
                  <a:buNone/>
                </a:pPr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Hence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conditioned on landing in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is distributed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1428275"/>
                <a:ext cx="9059164" cy="5337803"/>
              </a:xfrm>
              <a:prstGeom prst="rect">
                <a:avLst/>
              </a:prstGeom>
              <a:blipFill rotWithShape="0">
                <a:blip r:embed="rId2"/>
                <a:stretch>
                  <a:fillRect l="-1682" t="-1370" r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Averaging Discrete Gaussians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73152" y="1428275"/>
                <a:ext cx="9059164" cy="53378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 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Then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,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endParaRPr lang="en-US" sz="32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sub>
                        </m:s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With above identity can show amazing inequalities.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1428275"/>
                <a:ext cx="9059164" cy="5337803"/>
              </a:xfrm>
              <a:prstGeom prst="rect">
                <a:avLst/>
              </a:prstGeom>
              <a:blipFill rotWithShape="0">
                <a:blip r:embed="rId2"/>
                <a:stretch>
                  <a:fillRect l="-1682" t="-1370" r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74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846263"/>
                <a:ext cx="5337175" cy="3785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all integral combinations</a:t>
                </a:r>
                <a:r>
                  <a:rPr lang="en-US" sz="3000" dirty="0" smtClean="0">
                    <a:latin typeface="+mn-lt"/>
                  </a:rPr>
                  <a:t> of some </a:t>
                </a:r>
                <a:r>
                  <a:rPr lang="en-US" sz="3000" dirty="0">
                    <a:latin typeface="+mn-lt"/>
                  </a:rPr>
                  <a:t>basis</a:t>
                </a:r>
                <a:endParaRPr lang="en-US" sz="3000" b="0" i="1" dirty="0" smtClean="0"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B</m:t>
                    </m:r>
                    <m:r>
                      <a:rPr lang="en-US" sz="3000" b="0" i="0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  <a:endParaRPr lang="en-US" sz="3000" dirty="0" smtClean="0">
                  <a:latin typeface="+mn-lt"/>
                </a:endParaRP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denotes lattice 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generated by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Define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3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000" b="0" i="0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30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846263"/>
                <a:ext cx="5337175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2743" t="-1932" b="-41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Text Box 27"/>
              <p:cNvSpPr txBox="1">
                <a:spLocks noChangeArrowheads="1"/>
              </p:cNvSpPr>
              <p:nvPr/>
            </p:nvSpPr>
            <p:spPr bwMode="auto">
              <a:xfrm>
                <a:off x="7892389" y="4145079"/>
                <a:ext cx="56316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6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2389" y="4145079"/>
                <a:ext cx="56316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ext Box 28"/>
              <p:cNvSpPr txBox="1">
                <a:spLocks noChangeArrowheads="1"/>
              </p:cNvSpPr>
              <p:nvPr/>
            </p:nvSpPr>
            <p:spPr bwMode="auto">
              <a:xfrm>
                <a:off x="6029325" y="2492375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9325" y="2492375"/>
                <a:ext cx="598241" cy="5132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29"/>
              <p:cNvSpPr txBox="1">
                <a:spLocks noChangeArrowheads="1"/>
              </p:cNvSpPr>
              <p:nvPr/>
            </p:nvSpPr>
            <p:spPr bwMode="auto">
              <a:xfrm>
                <a:off x="7527925" y="1882775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7925" y="1882775"/>
                <a:ext cx="606512" cy="5132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Oval 5"/>
          <p:cNvSpPr>
            <a:spLocks noChangeAspect="1" noChangeArrowheads="1"/>
          </p:cNvSpPr>
          <p:nvPr/>
        </p:nvSpPr>
        <p:spPr bwMode="auto">
          <a:xfrm>
            <a:off x="5651500" y="378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6"/>
          <p:cNvSpPr>
            <a:spLocks noChangeAspect="1" noChangeArrowheads="1"/>
          </p:cNvSpPr>
          <p:nvPr/>
        </p:nvSpPr>
        <p:spPr bwMode="auto">
          <a:xfrm>
            <a:off x="5645150" y="28765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7"/>
          <p:cNvSpPr>
            <a:spLocks noChangeAspect="1" noChangeArrowheads="1"/>
          </p:cNvSpPr>
          <p:nvPr/>
        </p:nvSpPr>
        <p:spPr bwMode="auto">
          <a:xfrm>
            <a:off x="5651500" y="195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2" name="Oval 10"/>
          <p:cNvSpPr>
            <a:spLocks noChangeAspect="1" noChangeArrowheads="1"/>
          </p:cNvSpPr>
          <p:nvPr/>
        </p:nvSpPr>
        <p:spPr bwMode="auto">
          <a:xfrm>
            <a:off x="5645150" y="469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2"/>
          <p:cNvSpPr>
            <a:spLocks noChangeAspect="1" noChangeArrowheads="1"/>
          </p:cNvSpPr>
          <p:nvPr/>
        </p:nvSpPr>
        <p:spPr bwMode="auto">
          <a:xfrm>
            <a:off x="6565900" y="378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13"/>
          <p:cNvSpPr>
            <a:spLocks noChangeAspect="1" noChangeArrowheads="1"/>
          </p:cNvSpPr>
          <p:nvPr/>
        </p:nvSpPr>
        <p:spPr bwMode="auto">
          <a:xfrm>
            <a:off x="6559550" y="28765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4"/>
          <p:cNvSpPr>
            <a:spLocks noChangeAspect="1" noChangeArrowheads="1"/>
          </p:cNvSpPr>
          <p:nvPr/>
        </p:nvSpPr>
        <p:spPr bwMode="auto">
          <a:xfrm>
            <a:off x="6565900" y="195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6" name="Oval 15"/>
          <p:cNvSpPr>
            <a:spLocks noChangeAspect="1" noChangeArrowheads="1"/>
          </p:cNvSpPr>
          <p:nvPr/>
        </p:nvSpPr>
        <p:spPr bwMode="auto">
          <a:xfrm>
            <a:off x="6559550" y="469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6"/>
          <p:cNvSpPr>
            <a:spLocks noChangeAspect="1" noChangeArrowheads="1"/>
          </p:cNvSpPr>
          <p:nvPr/>
        </p:nvSpPr>
        <p:spPr bwMode="auto">
          <a:xfrm>
            <a:off x="7480300" y="3790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Oval 17"/>
          <p:cNvSpPr>
            <a:spLocks noChangeAspect="1" noChangeArrowheads="1"/>
          </p:cNvSpPr>
          <p:nvPr/>
        </p:nvSpPr>
        <p:spPr bwMode="auto">
          <a:xfrm>
            <a:off x="7473950" y="2882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Oval 18"/>
          <p:cNvSpPr>
            <a:spLocks noChangeAspect="1" noChangeArrowheads="1"/>
          </p:cNvSpPr>
          <p:nvPr/>
        </p:nvSpPr>
        <p:spPr bwMode="auto">
          <a:xfrm>
            <a:off x="7480300" y="1962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0" name="Oval 19"/>
          <p:cNvSpPr>
            <a:spLocks noChangeAspect="1" noChangeArrowheads="1"/>
          </p:cNvSpPr>
          <p:nvPr/>
        </p:nvSpPr>
        <p:spPr bwMode="auto">
          <a:xfrm>
            <a:off x="7473950" y="4705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20"/>
          <p:cNvSpPr>
            <a:spLocks noChangeAspect="1" noChangeArrowheads="1"/>
          </p:cNvSpPr>
          <p:nvPr/>
        </p:nvSpPr>
        <p:spPr bwMode="auto">
          <a:xfrm>
            <a:off x="8394700" y="3790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21"/>
          <p:cNvSpPr>
            <a:spLocks noChangeAspect="1" noChangeArrowheads="1"/>
          </p:cNvSpPr>
          <p:nvPr/>
        </p:nvSpPr>
        <p:spPr bwMode="auto">
          <a:xfrm>
            <a:off x="8388350" y="2882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2"/>
          <p:cNvSpPr>
            <a:spLocks noChangeAspect="1" noChangeArrowheads="1"/>
          </p:cNvSpPr>
          <p:nvPr/>
        </p:nvSpPr>
        <p:spPr bwMode="auto">
          <a:xfrm>
            <a:off x="8394700" y="1962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4" name="Oval 23"/>
          <p:cNvSpPr>
            <a:spLocks noChangeAspect="1" noChangeArrowheads="1"/>
          </p:cNvSpPr>
          <p:nvPr/>
        </p:nvSpPr>
        <p:spPr bwMode="auto">
          <a:xfrm>
            <a:off x="8388350" y="4705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Line 24"/>
          <p:cNvSpPr>
            <a:spLocks noChangeShapeType="1"/>
          </p:cNvSpPr>
          <p:nvPr/>
        </p:nvSpPr>
        <p:spPr bwMode="auto">
          <a:xfrm flipV="1">
            <a:off x="5670550" y="2003425"/>
            <a:ext cx="1854200" cy="27495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4"/>
          <p:cNvSpPr>
            <a:spLocks noChangeShapeType="1"/>
          </p:cNvSpPr>
          <p:nvPr/>
        </p:nvSpPr>
        <p:spPr bwMode="auto">
          <a:xfrm flipV="1">
            <a:off x="5683250" y="2914650"/>
            <a:ext cx="920750" cy="18224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Lattices</a:t>
            </a:r>
          </a:p>
        </p:txBody>
      </p:sp>
    </p:spTree>
    <p:extLst>
      <p:ext uri="{BB962C8B-B14F-4D97-AF65-F5344CB8AC3E}">
        <p14:creationId xmlns:p14="http://schemas.microsoft.com/office/powerpoint/2010/main" val="11422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Combiner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09728" y="1419132"/>
                <a:ext cx="9034271" cy="51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Input: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+mn-lt"/>
                  </a:rPr>
                  <a:t>i.i.d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+mn-lt"/>
                  </a:rPr>
                  <a:t>i.i.d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Initialization: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Apply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+mn-lt"/>
                  </a:rPr>
                  <a:t>SVP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solver to compute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+mn-lt"/>
                  </a:rPr>
                  <a:t>HKZ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basis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Use </a:t>
                </a: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[GPV08,BLPRS13]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sampler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to produce</a:t>
                </a: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samples 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in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+mn-lt"/>
                  </a:rPr>
                  <a:t>polytime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" y="1419132"/>
                <a:ext cx="9034271" cy="5144346"/>
              </a:xfrm>
              <a:prstGeom prst="rect">
                <a:avLst/>
              </a:prstGeom>
              <a:blipFill rotWithShape="0">
                <a:blip r:embed="rId2"/>
                <a:stretch>
                  <a:fillRect l="-1687" t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161288" y="1947672"/>
            <a:ext cx="201168" cy="132588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Combiner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09728" y="1419132"/>
                <a:ext cx="9034271" cy="51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Input: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+mn-lt"/>
                  </a:rPr>
                  <a:t>i.i.d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+mn-lt"/>
                  </a:rPr>
                  <a:t>i.i.d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Meta Procedure: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Repeat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times</a:t>
                </a:r>
                <a:endParaRPr lang="en-US" sz="32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sz="3200" b="0" i="1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514350" indent="-514350">
                  <a:buFontTx/>
                  <a:buAutoNum type="arabicPeriod"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Pick unused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, return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" y="1419132"/>
                <a:ext cx="9034271" cy="5144346"/>
              </a:xfrm>
              <a:prstGeom prst="rect">
                <a:avLst/>
              </a:prstGeom>
              <a:blipFill rotWithShape="0">
                <a:blip r:embed="rId2"/>
                <a:stretch>
                  <a:fillRect l="-1754" t="-1422" r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4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Combiner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09728" y="1419132"/>
                <a:ext cx="9043415" cy="51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Input: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990099"/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rgbClr val="990099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Question: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How big can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be?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Should at least not exhaust supply on expectation.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∀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" y="1419132"/>
                <a:ext cx="9043415" cy="5144346"/>
              </a:xfrm>
              <a:prstGeom prst="rect">
                <a:avLst/>
              </a:prstGeom>
              <a:blipFill rotWithShape="0">
                <a:blip r:embed="rId2"/>
                <a:stretch>
                  <a:fillRect l="-1686" t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0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Combiner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09728" y="1419132"/>
                <a:ext cx="9043415" cy="51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Input: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990099"/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rgbClr val="990099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Question: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How big can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be?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Worst case for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∀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" y="1419132"/>
                <a:ext cx="9043415" cy="5144346"/>
              </a:xfrm>
              <a:prstGeom prst="rect">
                <a:avLst/>
              </a:prstGeom>
              <a:blipFill rotWithShape="0">
                <a:blip r:embed="rId2"/>
                <a:stretch>
                  <a:fillRect l="-1686" t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371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Combiner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08954" y="1419132"/>
                <a:ext cx="9556254" cy="51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Input: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990099"/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rgbClr val="990099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Question: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How big can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be?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Worst case for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f>
                              <m:fPr>
                                <m:type m:val="lin"/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den>
                            </m:f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endParaRPr lang="en-US" sz="32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54" y="1419132"/>
                <a:ext cx="9556254" cy="5144346"/>
              </a:xfrm>
              <a:prstGeom prst="rect">
                <a:avLst/>
              </a:prstGeom>
              <a:blipFill rotWithShape="0">
                <a:blip r:embed="rId2"/>
                <a:stretch>
                  <a:fillRect l="-1658" t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962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Combiner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72378" y="1428276"/>
                <a:ext cx="9556254" cy="51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,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 smtClean="0">
                  <a:solidFill>
                    <a:srgbClr val="990099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Theorem: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The loss after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steps</a:t>
                </a:r>
              </a:p>
              <a:p>
                <a:pPr>
                  <a:buFontTx/>
                  <a:buNone/>
                </a:pPr>
                <a:r>
                  <a:rPr lang="en-US" sz="32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Need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initial samples to go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steps.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8" y="1428276"/>
                <a:ext cx="9556254" cy="5144346"/>
              </a:xfrm>
              <a:prstGeom prst="rect">
                <a:avLst/>
              </a:prstGeom>
              <a:blipFill rotWithShape="0">
                <a:blip r:embed="rId2"/>
                <a:stretch>
                  <a:fillRect l="-1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4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Key Inequality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73152" y="1428276"/>
                <a:ext cx="9159748" cy="51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  <a:endParaRPr lang="en-US" sz="3200" dirty="0" smtClean="0">
                  <a:solidFill>
                    <a:srgbClr val="990099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Lemma: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endParaRPr lang="en-US" sz="3200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Proof: 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 Then 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0000CC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f>
                          <m:fPr>
                            <m:type m:val="li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den>
                        </m:f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1428276"/>
                <a:ext cx="9159748" cy="5144346"/>
              </a:xfrm>
              <a:prstGeom prst="rect">
                <a:avLst/>
              </a:prstGeom>
              <a:blipFill rotWithShape="0">
                <a:blip r:embed="rId2"/>
                <a:stretch>
                  <a:fillRect l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4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Key Inequality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73152" y="1428276"/>
                <a:ext cx="9159748" cy="51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  <a:endParaRPr lang="en-US" sz="3200" dirty="0" smtClean="0">
                  <a:solidFill>
                    <a:srgbClr val="990099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Lemma: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endParaRPr lang="en-US" sz="3200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Proof: 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 Then 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0000CC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1428276"/>
                <a:ext cx="9159748" cy="5144346"/>
              </a:xfrm>
              <a:prstGeom prst="rect">
                <a:avLst/>
              </a:prstGeom>
              <a:blipFill rotWithShape="0">
                <a:blip r:embed="rId2"/>
                <a:stretch>
                  <a:fillRect l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696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Arrow Connector 102"/>
          <p:cNvCxnSpPr/>
          <p:nvPr/>
        </p:nvCxnSpPr>
        <p:spPr>
          <a:xfrm>
            <a:off x="1079894" y="6304396"/>
            <a:ext cx="6963892" cy="18544"/>
          </a:xfrm>
          <a:prstGeom prst="straightConnector1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1079894" y="4666089"/>
            <a:ext cx="6963892" cy="18544"/>
          </a:xfrm>
          <a:prstGeom prst="straightConnector1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Oval 110"/>
          <p:cNvSpPr>
            <a:spLocks noChangeAspect="1"/>
          </p:cNvSpPr>
          <p:nvPr/>
        </p:nvSpPr>
        <p:spPr>
          <a:xfrm>
            <a:off x="3771596" y="4266943"/>
            <a:ext cx="2461606" cy="246160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Hope for Exact CVP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72968" y="1680234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latin typeface="+mn-lt"/>
              </a:rPr>
              <a:t>From approximate CVP solutions can try to learn</a:t>
            </a:r>
            <a:br>
              <a:rPr lang="en-US" sz="3000" dirty="0" smtClean="0">
                <a:latin typeface="+mn-lt"/>
              </a:rPr>
            </a:br>
            <a:r>
              <a:rPr lang="en-US" sz="3000" dirty="0" smtClean="0">
                <a:latin typeface="+mn-lt"/>
              </a:rPr>
              <a:t>subspaces that must contain the closest vector.</a:t>
            </a:r>
            <a:endParaRPr lang="en-US" sz="30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7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8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2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61" name="Group 60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62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5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8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0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1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2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3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4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5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7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8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0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1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2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3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84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6" name="Oval 44"/>
          <p:cNvSpPr>
            <a:spLocks noChangeAspect="1" noChangeArrowheads="1"/>
          </p:cNvSpPr>
          <p:nvPr/>
        </p:nvSpPr>
        <p:spPr bwMode="auto">
          <a:xfrm>
            <a:off x="4974217" y="4638940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7" name="Oval 44"/>
          <p:cNvSpPr>
            <a:spLocks noChangeAspect="1" noChangeArrowheads="1"/>
          </p:cNvSpPr>
          <p:nvPr/>
        </p:nvSpPr>
        <p:spPr bwMode="auto">
          <a:xfrm>
            <a:off x="4976904" y="6280947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8" name="Oval 44"/>
          <p:cNvSpPr>
            <a:spLocks noChangeAspect="1" noChangeArrowheads="1"/>
          </p:cNvSpPr>
          <p:nvPr/>
        </p:nvSpPr>
        <p:spPr bwMode="auto">
          <a:xfrm>
            <a:off x="5290514" y="62826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9" name="Oval 44"/>
          <p:cNvSpPr>
            <a:spLocks noChangeAspect="1" noChangeArrowheads="1"/>
          </p:cNvSpPr>
          <p:nvPr/>
        </p:nvSpPr>
        <p:spPr bwMode="auto">
          <a:xfrm>
            <a:off x="5599093" y="628524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0" name="Oval 44"/>
          <p:cNvSpPr>
            <a:spLocks noChangeAspect="1" noChangeArrowheads="1"/>
          </p:cNvSpPr>
          <p:nvPr/>
        </p:nvSpPr>
        <p:spPr bwMode="auto">
          <a:xfrm>
            <a:off x="5890048" y="628130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2" name="Oval 44"/>
          <p:cNvSpPr>
            <a:spLocks noChangeAspect="1" noChangeArrowheads="1"/>
          </p:cNvSpPr>
          <p:nvPr/>
        </p:nvSpPr>
        <p:spPr bwMode="auto">
          <a:xfrm>
            <a:off x="4687056" y="627708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3" name="Oval 44"/>
          <p:cNvSpPr>
            <a:spLocks noChangeAspect="1" noChangeArrowheads="1"/>
          </p:cNvSpPr>
          <p:nvPr/>
        </p:nvSpPr>
        <p:spPr bwMode="auto">
          <a:xfrm>
            <a:off x="4376451" y="627793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4" name="Oval 44"/>
          <p:cNvSpPr>
            <a:spLocks noChangeAspect="1" noChangeArrowheads="1"/>
          </p:cNvSpPr>
          <p:nvPr/>
        </p:nvSpPr>
        <p:spPr bwMode="auto">
          <a:xfrm>
            <a:off x="5596042" y="46392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6" name="Oval 44"/>
          <p:cNvSpPr>
            <a:spLocks noChangeAspect="1" noChangeArrowheads="1"/>
          </p:cNvSpPr>
          <p:nvPr/>
        </p:nvSpPr>
        <p:spPr bwMode="auto">
          <a:xfrm>
            <a:off x="4681930" y="463041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8" name="Oval 44"/>
          <p:cNvSpPr>
            <a:spLocks noChangeAspect="1" noChangeArrowheads="1"/>
          </p:cNvSpPr>
          <p:nvPr/>
        </p:nvSpPr>
        <p:spPr bwMode="auto">
          <a:xfrm>
            <a:off x="4059278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9" name="Oval 44"/>
          <p:cNvSpPr>
            <a:spLocks noChangeAspect="1" noChangeArrowheads="1"/>
          </p:cNvSpPr>
          <p:nvPr/>
        </p:nvSpPr>
        <p:spPr bwMode="auto">
          <a:xfrm>
            <a:off x="4372482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1" name="Oval 44"/>
          <p:cNvSpPr>
            <a:spLocks noChangeAspect="1" noChangeArrowheads="1"/>
          </p:cNvSpPr>
          <p:nvPr/>
        </p:nvSpPr>
        <p:spPr bwMode="auto">
          <a:xfrm>
            <a:off x="5287800" y="46397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1630554" y="4719443"/>
            <a:ext cx="599698" cy="520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1630554" y="5655337"/>
            <a:ext cx="553846" cy="516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4"/>
              <p:cNvSpPr txBox="1">
                <a:spLocks noChangeArrowheads="1"/>
              </p:cNvSpPr>
              <p:nvPr/>
            </p:nvSpPr>
            <p:spPr bwMode="auto">
              <a:xfrm>
                <a:off x="658207" y="5177574"/>
                <a:ext cx="313419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lattice subspaces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207" y="5177574"/>
                <a:ext cx="3134191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0465" b="-32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02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Clustering approx. closest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4"/>
              <p:cNvSpPr txBox="1">
                <a:spLocks noChangeArrowheads="1"/>
              </p:cNvSpPr>
              <p:nvPr/>
            </p:nvSpPr>
            <p:spPr bwMode="auto">
              <a:xfrm>
                <a:off x="4698950" y="4951515"/>
                <a:ext cx="4419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8950" y="4951515"/>
                <a:ext cx="441916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>
            <a:spLocks noChangeAspect="1"/>
          </p:cNvSpPr>
          <p:nvPr/>
        </p:nvSpPr>
        <p:spPr>
          <a:xfrm>
            <a:off x="3443405" y="3489013"/>
            <a:ext cx="3138286" cy="313828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4"/>
          <p:cNvSpPr>
            <a:spLocks noChangeAspect="1" noChangeArrowheads="1"/>
          </p:cNvSpPr>
          <p:nvPr/>
        </p:nvSpPr>
        <p:spPr bwMode="auto">
          <a:xfrm>
            <a:off x="4975011" y="5020056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126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7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8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9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0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1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2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3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4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5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6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7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8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9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0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1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2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3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4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5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6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7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21093" y="3692394"/>
            <a:ext cx="6475728" cy="736500"/>
            <a:chOff x="1317124" y="4577158"/>
            <a:chExt cx="6475728" cy="736500"/>
          </a:xfrm>
        </p:grpSpPr>
        <p:cxnSp>
          <p:nvCxnSpPr>
            <p:cNvPr id="164" name="Straight Arrow Connector 163"/>
            <p:cNvCxnSpPr>
              <a:stCxn id="158" idx="2"/>
              <a:endCxn id="124" idx="6"/>
            </p:cNvCxnSpPr>
            <p:nvPr/>
          </p:nvCxnSpPr>
          <p:spPr>
            <a:xfrm>
              <a:off x="4059278" y="4669422"/>
              <a:ext cx="1904960" cy="75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657810" y="4577158"/>
                  <a:ext cx="498598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0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57810" y="4577158"/>
                  <a:ext cx="498598" cy="52322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844387" y="4577158"/>
                  <a:ext cx="49372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2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44387" y="4577158"/>
                  <a:ext cx="493725" cy="5232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603864" y="4708684"/>
                  <a:ext cx="818494" cy="604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5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03864" y="4708684"/>
                  <a:ext cx="818494" cy="60497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3" name="Group 92"/>
            <p:cNvGrpSpPr/>
            <p:nvPr/>
          </p:nvGrpSpPr>
          <p:grpSpPr>
            <a:xfrm>
              <a:off x="1317124" y="4624190"/>
              <a:ext cx="6475728" cy="96356"/>
              <a:chOff x="1320485" y="2998687"/>
              <a:chExt cx="6475728" cy="96356"/>
            </a:xfrm>
          </p:grpSpPr>
          <p:sp>
            <p:nvSpPr>
              <p:cNvPr id="94" name="Oval 19"/>
              <p:cNvSpPr>
                <a:spLocks noChangeAspect="1" noChangeArrowheads="1"/>
              </p:cNvSpPr>
              <p:nvPr/>
            </p:nvSpPr>
            <p:spPr bwMode="auto">
              <a:xfrm>
                <a:off x="7720013" y="301773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5" name="Oval 22"/>
              <p:cNvSpPr>
                <a:spLocks noChangeAspect="1" noChangeArrowheads="1"/>
              </p:cNvSpPr>
              <p:nvPr/>
            </p:nvSpPr>
            <p:spPr bwMode="auto">
              <a:xfrm>
                <a:off x="2233613" y="29986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6" name="Oval 25"/>
              <p:cNvSpPr>
                <a:spLocks noChangeAspect="1" noChangeArrowheads="1"/>
              </p:cNvSpPr>
              <p:nvPr/>
            </p:nvSpPr>
            <p:spPr bwMode="auto">
              <a:xfrm>
                <a:off x="3148013" y="29986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9" name="Oval 98"/>
              <p:cNvSpPr>
                <a:spLocks noChangeAspect="1" noChangeArrowheads="1"/>
              </p:cNvSpPr>
              <p:nvPr/>
            </p:nvSpPr>
            <p:spPr bwMode="auto">
              <a:xfrm>
                <a:off x="4976813" y="30113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1" name="Oval 13"/>
              <p:cNvSpPr>
                <a:spLocks noChangeAspect="1" noChangeArrowheads="1"/>
              </p:cNvSpPr>
              <p:nvPr/>
            </p:nvSpPr>
            <p:spPr bwMode="auto">
              <a:xfrm>
                <a:off x="5891213" y="30113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3" name="Oval 28"/>
              <p:cNvSpPr>
                <a:spLocks noChangeAspect="1" noChangeArrowheads="1"/>
              </p:cNvSpPr>
              <p:nvPr/>
            </p:nvSpPr>
            <p:spPr bwMode="auto">
              <a:xfrm>
                <a:off x="4062413" y="300503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4" name="Oval 45"/>
              <p:cNvSpPr>
                <a:spLocks noChangeAspect="1" noChangeArrowheads="1"/>
              </p:cNvSpPr>
              <p:nvPr/>
            </p:nvSpPr>
            <p:spPr bwMode="auto">
              <a:xfrm>
                <a:off x="6818313" y="301773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6" name="Oval 22"/>
              <p:cNvSpPr>
                <a:spLocks noChangeAspect="1" noChangeArrowheads="1"/>
              </p:cNvSpPr>
              <p:nvPr/>
            </p:nvSpPr>
            <p:spPr bwMode="auto">
              <a:xfrm>
                <a:off x="1320485" y="299954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7" name="Oval 22"/>
              <p:cNvSpPr>
                <a:spLocks noChangeAspect="1" noChangeArrowheads="1"/>
              </p:cNvSpPr>
              <p:nvPr/>
            </p:nvSpPr>
            <p:spPr bwMode="auto">
              <a:xfrm>
                <a:off x="2547043" y="29986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8" name="Oval 25"/>
              <p:cNvSpPr>
                <a:spLocks noChangeAspect="1" noChangeArrowheads="1"/>
              </p:cNvSpPr>
              <p:nvPr/>
            </p:nvSpPr>
            <p:spPr bwMode="auto">
              <a:xfrm>
                <a:off x="3461443" y="29986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9" name="Oval 10"/>
              <p:cNvSpPr>
                <a:spLocks noChangeAspect="1" noChangeArrowheads="1"/>
              </p:cNvSpPr>
              <p:nvPr/>
            </p:nvSpPr>
            <p:spPr bwMode="auto">
              <a:xfrm>
                <a:off x="5290243" y="30113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0" name="Oval 13"/>
              <p:cNvSpPr>
                <a:spLocks noChangeAspect="1" noChangeArrowheads="1"/>
              </p:cNvSpPr>
              <p:nvPr/>
            </p:nvSpPr>
            <p:spPr bwMode="auto">
              <a:xfrm>
                <a:off x="6204643" y="30113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Oval 28"/>
              <p:cNvSpPr>
                <a:spLocks noChangeAspect="1" noChangeArrowheads="1"/>
              </p:cNvSpPr>
              <p:nvPr/>
            </p:nvSpPr>
            <p:spPr bwMode="auto">
              <a:xfrm>
                <a:off x="4375843" y="300503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3" name="Oval 45"/>
              <p:cNvSpPr>
                <a:spLocks noChangeAspect="1" noChangeArrowheads="1"/>
              </p:cNvSpPr>
              <p:nvPr/>
            </p:nvSpPr>
            <p:spPr bwMode="auto">
              <a:xfrm>
                <a:off x="7131743" y="301773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4" name="Oval 22"/>
              <p:cNvSpPr>
                <a:spLocks noChangeAspect="1" noChangeArrowheads="1"/>
              </p:cNvSpPr>
              <p:nvPr/>
            </p:nvSpPr>
            <p:spPr bwMode="auto">
              <a:xfrm>
                <a:off x="1633915" y="299954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5" name="Oval 114"/>
              <p:cNvSpPr>
                <a:spLocks noChangeAspect="1" noChangeArrowheads="1"/>
              </p:cNvSpPr>
              <p:nvPr/>
            </p:nvSpPr>
            <p:spPr bwMode="auto">
              <a:xfrm>
                <a:off x="2854026" y="299979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6" name="Oval 25"/>
              <p:cNvSpPr>
                <a:spLocks noChangeAspect="1" noChangeArrowheads="1"/>
              </p:cNvSpPr>
              <p:nvPr/>
            </p:nvSpPr>
            <p:spPr bwMode="auto">
              <a:xfrm>
                <a:off x="3768426" y="299979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7" name="Oval 10"/>
              <p:cNvSpPr>
                <a:spLocks noChangeAspect="1" noChangeArrowheads="1"/>
              </p:cNvSpPr>
              <p:nvPr/>
            </p:nvSpPr>
            <p:spPr bwMode="auto">
              <a:xfrm>
                <a:off x="5597226" y="301249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8" name="Oval 13"/>
              <p:cNvSpPr>
                <a:spLocks noChangeAspect="1" noChangeArrowheads="1"/>
              </p:cNvSpPr>
              <p:nvPr/>
            </p:nvSpPr>
            <p:spPr bwMode="auto">
              <a:xfrm>
                <a:off x="6511626" y="301249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9" name="Oval 28"/>
              <p:cNvSpPr>
                <a:spLocks noChangeAspect="1" noChangeArrowheads="1"/>
              </p:cNvSpPr>
              <p:nvPr/>
            </p:nvSpPr>
            <p:spPr bwMode="auto">
              <a:xfrm>
                <a:off x="4682826" y="300614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0" name="Oval 45"/>
              <p:cNvSpPr>
                <a:spLocks noChangeAspect="1" noChangeArrowheads="1"/>
              </p:cNvSpPr>
              <p:nvPr/>
            </p:nvSpPr>
            <p:spPr bwMode="auto">
              <a:xfrm>
                <a:off x="7438726" y="301884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1" name="Oval 22"/>
              <p:cNvSpPr>
                <a:spLocks noChangeAspect="1" noChangeArrowheads="1"/>
              </p:cNvSpPr>
              <p:nvPr/>
            </p:nvSpPr>
            <p:spPr bwMode="auto">
              <a:xfrm>
                <a:off x="1940898" y="3000648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24" name="Oval 44"/>
            <p:cNvSpPr>
              <a:spLocks noChangeAspect="1" noChangeArrowheads="1"/>
            </p:cNvSpPr>
            <p:nvPr/>
          </p:nvSpPr>
          <p:spPr bwMode="auto">
            <a:xfrm>
              <a:off x="5888038" y="4638831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9" name="Oval 44"/>
            <p:cNvSpPr>
              <a:spLocks noChangeAspect="1" noChangeArrowheads="1"/>
            </p:cNvSpPr>
            <p:nvPr/>
          </p:nvSpPr>
          <p:spPr bwMode="auto">
            <a:xfrm>
              <a:off x="4974217" y="4638940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8" name="Oval 44"/>
            <p:cNvSpPr>
              <a:spLocks noChangeAspect="1" noChangeArrowheads="1"/>
            </p:cNvSpPr>
            <p:nvPr/>
          </p:nvSpPr>
          <p:spPr bwMode="auto">
            <a:xfrm>
              <a:off x="4059278" y="4631322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 Box 26"/>
              <p:cNvSpPr txBox="1">
                <a:spLocks noChangeArrowheads="1"/>
              </p:cNvSpPr>
              <p:nvPr/>
            </p:nvSpPr>
            <p:spPr bwMode="auto">
              <a:xfrm>
                <a:off x="88447" y="1357644"/>
                <a:ext cx="9278190" cy="15747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>
                    <a:solidFill>
                      <a:srgbClr val="990099"/>
                    </a:solidFill>
                    <a:latin typeface="+mn-lt"/>
                  </a:rPr>
                  <a:t>Lemma: </a:t>
                </a:r>
                <a:r>
                  <a:rPr lang="en-US" sz="3000" dirty="0">
                    <a:latin typeface="+mn-lt"/>
                  </a:rPr>
                  <a:t>Assume that</a:t>
                </a:r>
                <a:r>
                  <a:rPr lang="en-US" sz="3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>
                    <a:latin typeface="+mn-lt"/>
                  </a:rPr>
                  <a:t>,</a:t>
                </a:r>
                <a:r>
                  <a:rPr lang="en-US" sz="3000" dirty="0">
                    <a:solidFill>
                      <a:srgbClr val="990099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, are at distance at 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000" dirty="0">
                    <a:latin typeface="+mn-lt"/>
                  </a:rPr>
                  <a:t> </a:t>
                </a:r>
                <a:r>
                  <a:rPr lang="en-US" sz="3000" dirty="0" smtClean="0">
                    <a:latin typeface="+mn-lt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</a:p>
              <a:p>
                <a:pPr eaLnBrk="1" hangingPunct="1"/>
                <a:r>
                  <a:rPr lang="en-US" sz="3000" dirty="0">
                    <a:latin typeface="+mn-lt"/>
                    <a:ea typeface="Cambria Math" panose="02040503050406030204" pitchFamily="18" charset="0"/>
                  </a:rPr>
                  <a:t>Then</a:t>
                </a:r>
                <a:r>
                  <a:rPr lang="en-US" sz="3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)/2</m:t>
                            </m:r>
                          </m:e>
                        </m:d>
                      </m:e>
                      <m:sup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  <a:endParaRPr lang="en-US" sz="3000" dirty="0">
                  <a:latin typeface="+mn-lt"/>
                </a:endParaRPr>
              </a:p>
            </p:txBody>
          </p:sp>
        </mc:Choice>
        <mc:Fallback xmlns="">
          <p:sp>
            <p:nvSpPr>
              <p:cNvPr id="17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47" y="1357644"/>
                <a:ext cx="9278190" cy="1574726"/>
              </a:xfrm>
              <a:prstGeom prst="rect">
                <a:avLst/>
              </a:prstGeom>
              <a:blipFill rotWithShape="0">
                <a:blip r:embed="rId18"/>
                <a:stretch>
                  <a:fillRect l="-1577" t="-4651" b="-116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/>
          <p:cNvCxnSpPr>
            <a:stCxn id="122" idx="4"/>
            <a:endCxn id="129" idx="0"/>
          </p:cNvCxnSpPr>
          <p:nvPr/>
        </p:nvCxnSpPr>
        <p:spPr>
          <a:xfrm>
            <a:off x="5013111" y="5096256"/>
            <a:ext cx="2410" cy="11860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30" idx="6"/>
            <a:endCxn id="129" idx="6"/>
          </p:cNvCxnSpPr>
          <p:nvPr/>
        </p:nvCxnSpPr>
        <p:spPr>
          <a:xfrm flipH="1">
            <a:off x="5053621" y="6320433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"/>
              <p:cNvSpPr txBox="1">
                <a:spLocks noChangeArrowheads="1"/>
              </p:cNvSpPr>
              <p:nvPr/>
            </p:nvSpPr>
            <p:spPr bwMode="auto">
              <a:xfrm>
                <a:off x="3749772" y="5425775"/>
                <a:ext cx="131645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9772" y="5425775"/>
                <a:ext cx="1316451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4"/>
              <p:cNvSpPr txBox="1">
                <a:spLocks noChangeArrowheads="1"/>
              </p:cNvSpPr>
              <p:nvPr/>
            </p:nvSpPr>
            <p:spPr bwMode="auto">
              <a:xfrm>
                <a:off x="5274338" y="5818334"/>
                <a:ext cx="47147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4338" y="5818334"/>
                <a:ext cx="471476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2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 animBg="1"/>
      <p:bldP spid="122" grpId="0" animBg="1"/>
      <p:bldP spid="123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spect="1"/>
          </p:cNvSpPr>
          <p:nvPr/>
        </p:nvSpPr>
        <p:spPr>
          <a:xfrm>
            <a:off x="5100638" y="4264025"/>
            <a:ext cx="1289050" cy="128905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92"/>
              <p:cNvSpPr txBox="1">
                <a:spLocks noChangeArrowheads="1"/>
              </p:cNvSpPr>
              <p:nvPr/>
            </p:nvSpPr>
            <p:spPr bwMode="auto">
              <a:xfrm>
                <a:off x="5006975" y="3802063"/>
                <a:ext cx="544513" cy="584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>
                  <a:solidFill>
                    <a:srgbClr val="993366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6975" y="3802063"/>
                <a:ext cx="544513" cy="584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2" y="274860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Closest Vector Problem (CVP)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314451" y="1157727"/>
                <a:ext cx="7353300" cy="1779148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Given: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Lattice basis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, target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</a:br>
                <a:endParaRPr lang="en-US" sz="2800" baseline="30000" dirty="0">
                  <a:latin typeface="+mn-lt"/>
                </a:endParaRPr>
              </a:p>
              <a:p>
                <a:pPr>
                  <a:buNone/>
                </a:pPr>
                <a:r>
                  <a:rPr lang="en-US" sz="2800" dirty="0">
                    <a:solidFill>
                      <a:srgbClr val="990099"/>
                    </a:solidFill>
                    <a:latin typeface="+mn-lt"/>
                  </a:rPr>
                  <a:t>Goal: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minimizing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4451" y="1157727"/>
                <a:ext cx="7353300" cy="1779148"/>
              </a:xfrm>
              <a:blipFill rotWithShape="1">
                <a:blip r:embed="rId3"/>
                <a:stretch>
                  <a:fillRect l="-1741" t="-3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Oval 48"/>
          <p:cNvSpPr>
            <a:spLocks noChangeAspect="1" noChangeArrowheads="1"/>
          </p:cNvSpPr>
          <p:nvPr/>
        </p:nvSpPr>
        <p:spPr bwMode="auto">
          <a:xfrm>
            <a:off x="503396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Oval 49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5" name="Oval 50"/>
          <p:cNvSpPr>
            <a:spLocks noChangeAspect="1" noChangeArrowheads="1"/>
          </p:cNvSpPr>
          <p:nvPr/>
        </p:nvSpPr>
        <p:spPr bwMode="auto">
          <a:xfrm>
            <a:off x="4987465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06" name="Oval 52"/>
          <p:cNvSpPr>
            <a:spLocks noChangeAspect="1" noChangeArrowheads="1"/>
          </p:cNvSpPr>
          <p:nvPr/>
        </p:nvSpPr>
        <p:spPr bwMode="auto">
          <a:xfrm>
            <a:off x="594836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7" name="Oval 53"/>
          <p:cNvSpPr>
            <a:spLocks noChangeAspect="1" noChangeArrowheads="1"/>
          </p:cNvSpPr>
          <p:nvPr/>
        </p:nvSpPr>
        <p:spPr bwMode="auto">
          <a:xfrm>
            <a:off x="54276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8" name="Oval 54"/>
          <p:cNvSpPr>
            <a:spLocks noChangeAspect="1" noChangeArrowheads="1"/>
          </p:cNvSpPr>
          <p:nvPr/>
        </p:nvSpPr>
        <p:spPr bwMode="auto">
          <a:xfrm>
            <a:off x="5901865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09" name="Oval 56"/>
          <p:cNvSpPr>
            <a:spLocks noChangeAspect="1" noChangeArrowheads="1"/>
          </p:cNvSpPr>
          <p:nvPr/>
        </p:nvSpPr>
        <p:spPr bwMode="auto">
          <a:xfrm>
            <a:off x="686276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0" name="Oval 57"/>
          <p:cNvSpPr>
            <a:spLocks noChangeAspect="1" noChangeArrowheads="1"/>
          </p:cNvSpPr>
          <p:nvPr/>
        </p:nvSpPr>
        <p:spPr bwMode="auto">
          <a:xfrm>
            <a:off x="63420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1" name="Oval 58"/>
          <p:cNvSpPr>
            <a:spLocks noChangeAspect="1" noChangeArrowheads="1"/>
          </p:cNvSpPr>
          <p:nvPr/>
        </p:nvSpPr>
        <p:spPr bwMode="auto">
          <a:xfrm>
            <a:off x="6816265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12" name="Oval 60"/>
          <p:cNvSpPr>
            <a:spLocks noChangeAspect="1" noChangeArrowheads="1"/>
          </p:cNvSpPr>
          <p:nvPr/>
        </p:nvSpPr>
        <p:spPr bwMode="auto">
          <a:xfrm>
            <a:off x="777716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3" name="Oval 61"/>
          <p:cNvSpPr>
            <a:spLocks noChangeAspect="1" noChangeArrowheads="1"/>
          </p:cNvSpPr>
          <p:nvPr/>
        </p:nvSpPr>
        <p:spPr bwMode="auto">
          <a:xfrm>
            <a:off x="72564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4" name="Oval 62"/>
          <p:cNvSpPr>
            <a:spLocks noChangeAspect="1" noChangeArrowheads="1"/>
          </p:cNvSpPr>
          <p:nvPr/>
        </p:nvSpPr>
        <p:spPr bwMode="auto">
          <a:xfrm>
            <a:off x="7730665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15" name="Oval 64"/>
          <p:cNvSpPr>
            <a:spLocks noChangeAspect="1" noChangeArrowheads="1"/>
          </p:cNvSpPr>
          <p:nvPr/>
        </p:nvSpPr>
        <p:spPr bwMode="auto">
          <a:xfrm>
            <a:off x="229076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6" name="Oval 65"/>
          <p:cNvSpPr>
            <a:spLocks noChangeAspect="1" noChangeArrowheads="1"/>
          </p:cNvSpPr>
          <p:nvPr/>
        </p:nvSpPr>
        <p:spPr bwMode="auto">
          <a:xfrm>
            <a:off x="17700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7" name="Oval 66"/>
          <p:cNvSpPr>
            <a:spLocks noChangeAspect="1" noChangeArrowheads="1"/>
          </p:cNvSpPr>
          <p:nvPr/>
        </p:nvSpPr>
        <p:spPr bwMode="auto">
          <a:xfrm>
            <a:off x="2244265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18" name="Oval 68"/>
          <p:cNvSpPr>
            <a:spLocks noChangeAspect="1" noChangeArrowheads="1"/>
          </p:cNvSpPr>
          <p:nvPr/>
        </p:nvSpPr>
        <p:spPr bwMode="auto">
          <a:xfrm>
            <a:off x="320516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9" name="Oval 69"/>
          <p:cNvSpPr>
            <a:spLocks noChangeAspect="1" noChangeArrowheads="1"/>
          </p:cNvSpPr>
          <p:nvPr/>
        </p:nvSpPr>
        <p:spPr bwMode="auto">
          <a:xfrm>
            <a:off x="26844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0" name="Oval 70"/>
          <p:cNvSpPr>
            <a:spLocks noChangeAspect="1" noChangeArrowheads="1"/>
          </p:cNvSpPr>
          <p:nvPr/>
        </p:nvSpPr>
        <p:spPr bwMode="auto">
          <a:xfrm>
            <a:off x="3158665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21" name="Oval 72"/>
          <p:cNvSpPr>
            <a:spLocks noChangeAspect="1" noChangeArrowheads="1"/>
          </p:cNvSpPr>
          <p:nvPr/>
        </p:nvSpPr>
        <p:spPr bwMode="auto">
          <a:xfrm>
            <a:off x="4119563" y="56578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2" name="Oval 73"/>
          <p:cNvSpPr>
            <a:spLocks noChangeAspect="1" noChangeArrowheads="1"/>
          </p:cNvSpPr>
          <p:nvPr/>
        </p:nvSpPr>
        <p:spPr bwMode="auto">
          <a:xfrm>
            <a:off x="3598863" y="4292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3" name="Oval 74"/>
          <p:cNvSpPr>
            <a:spLocks noChangeAspect="1" noChangeArrowheads="1"/>
          </p:cNvSpPr>
          <p:nvPr/>
        </p:nvSpPr>
        <p:spPr bwMode="auto">
          <a:xfrm>
            <a:off x="4073065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1820" y="5155625"/>
                <a:ext cx="5295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820" y="5155625"/>
                <a:ext cx="52950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87"/>
              <p:cNvSpPr txBox="1">
                <a:spLocks noChangeArrowheads="1"/>
              </p:cNvSpPr>
              <p:nvPr/>
            </p:nvSpPr>
            <p:spPr bwMode="auto">
              <a:xfrm>
                <a:off x="5822360" y="4608840"/>
                <a:ext cx="4419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2360" y="4608840"/>
                <a:ext cx="44191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49"/>
          <p:cNvSpPr>
            <a:spLocks noChangeAspect="1" noChangeArrowheads="1"/>
          </p:cNvSpPr>
          <p:nvPr/>
        </p:nvSpPr>
        <p:spPr bwMode="auto">
          <a:xfrm>
            <a:off x="5707063" y="4870450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Oval 61"/>
          <p:cNvSpPr>
            <a:spLocks noChangeAspect="1" noChangeArrowheads="1"/>
          </p:cNvSpPr>
          <p:nvPr/>
        </p:nvSpPr>
        <p:spPr bwMode="auto">
          <a:xfrm>
            <a:off x="8189913" y="42957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Clustering approx. closest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88447" y="1357644"/>
                <a:ext cx="8881817" cy="4806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>
                    <a:solidFill>
                      <a:srgbClr val="990099"/>
                    </a:solidFill>
                    <a:latin typeface="+mn-lt"/>
                  </a:rPr>
                  <a:t>Lemma: </a:t>
                </a:r>
                <a:r>
                  <a:rPr lang="en-US" sz="3000" dirty="0">
                    <a:latin typeface="+mn-lt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>
                    <a:latin typeface="+mn-lt"/>
                  </a:rPr>
                  <a:t>,</a:t>
                </a:r>
                <a:r>
                  <a:rPr lang="en-US" sz="3000" dirty="0">
                    <a:solidFill>
                      <a:srgbClr val="990099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, are at distance at 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000" dirty="0">
                    <a:latin typeface="+mn-lt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</a:p>
              <a:p>
                <a:pPr eaLnBrk="1" hangingPunct="1"/>
                <a:r>
                  <a:rPr lang="en-US" sz="3000" dirty="0">
                    <a:latin typeface="+mn-lt"/>
                    <a:ea typeface="Cambria Math" panose="02040503050406030204" pitchFamily="18" charset="0"/>
                  </a:rPr>
                  <a:t>Then</a:t>
                </a:r>
                <a:r>
                  <a:rPr lang="en-US" sz="3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)/2</m:t>
                            </m:r>
                          </m:e>
                        </m:d>
                      </m:e>
                      <m:sup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dirty="0" smtClean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Proof:  </a:t>
                </a:r>
                <a:b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</a:br>
                <a:r>
                  <a:rPr lang="en-US" sz="3000" dirty="0" smtClean="0"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num>
                          <m:den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000" b="0" i="1" dirty="0" smtClean="0">
                    <a:latin typeface="+mn-lt"/>
                  </a:rPr>
                  <a:t>.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)/2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b="0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/2+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/2−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0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30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0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0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0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 smtClean="0">
                  <a:latin typeface="+mn-lt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  <m: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/2+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  <m: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US" sz="30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47" y="1357644"/>
                <a:ext cx="8881817" cy="4806380"/>
              </a:xfrm>
              <a:prstGeom prst="rect">
                <a:avLst/>
              </a:prstGeom>
              <a:blipFill rotWithShape="0">
                <a:blip r:embed="rId2"/>
                <a:stretch>
                  <a:fillRect l="-1647" t="-1523" r="-17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28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How many closest vectors?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155448" y="1357644"/>
                <a:ext cx="8988552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Corollary: </a:t>
                </a:r>
                <a:r>
                  <a:rPr lang="en-US" sz="3000" dirty="0" smtClean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-dimension lattice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  <a:r>
                  <a:rPr lang="en-US" sz="3000" dirty="0" smtClean="0">
                    <a:latin typeface="+mn-lt"/>
                  </a:rPr>
                  <a:t>and target</a:t>
                </a:r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000" dirty="0" smtClean="0">
                  <a:solidFill>
                    <a:srgbClr val="990099"/>
                  </a:solidFill>
                  <a:latin typeface="+mn-lt"/>
                </a:endParaRPr>
              </a:p>
              <a:p>
                <a:pPr algn="ctr" eaLnBrk="1" hangingPunct="1"/>
                <a:r>
                  <a:rPr lang="en-US" sz="3000" dirty="0" smtClean="0">
                    <a:latin typeface="+mn-lt"/>
                  </a:rPr>
                  <a:t>there are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+mn-lt"/>
                  </a:rPr>
                  <a:t> closest vectors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448" y="1357644"/>
                <a:ext cx="8988552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339" t="-7229" b="-186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524114" y="4320752"/>
            <a:ext cx="35477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 dirty="0" smtClean="0">
                <a:latin typeface="+mn-lt"/>
              </a:rPr>
              <a:t>Bound is trivially tight.</a:t>
            </a:r>
            <a:endParaRPr lang="en-US" sz="28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07701" y="3167519"/>
            <a:ext cx="2973285" cy="2884481"/>
            <a:chOff x="4252253" y="3423551"/>
            <a:chExt cx="2973285" cy="2884481"/>
          </a:xfrm>
        </p:grpSpPr>
        <p:grpSp>
          <p:nvGrpSpPr>
            <p:cNvPr id="3" name="Group 2"/>
            <p:cNvGrpSpPr/>
            <p:nvPr/>
          </p:nvGrpSpPr>
          <p:grpSpPr>
            <a:xfrm>
              <a:off x="4699067" y="3884853"/>
              <a:ext cx="2047892" cy="1919468"/>
              <a:chOff x="4864972" y="3330438"/>
              <a:chExt cx="1663844" cy="1642648"/>
            </a:xfrm>
          </p:grpSpPr>
          <p:grpSp>
            <p:nvGrpSpPr>
              <p:cNvPr id="2" name="Group 1"/>
              <p:cNvGrpSpPr>
                <a:grpSpLocks noChangeAspect="1"/>
              </p:cNvGrpSpPr>
              <p:nvPr/>
            </p:nvGrpSpPr>
            <p:grpSpPr>
              <a:xfrm>
                <a:off x="4864972" y="3330438"/>
                <a:ext cx="1663844" cy="1642648"/>
                <a:chOff x="3707947" y="3751077"/>
                <a:chExt cx="996950" cy="98425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3746047" y="3782827"/>
                  <a:ext cx="914400" cy="914400"/>
                </a:xfrm>
                <a:prstGeom prst="rect">
                  <a:avLst/>
                </a:prstGeom>
                <a:solidFill>
                  <a:schemeClr val="accent1">
                    <a:alpha val="6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714297" y="4659127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707947" y="3751077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4628697" y="4659127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4622347" y="3751077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" name="Oval 17"/>
              <p:cNvSpPr>
                <a:spLocks noChangeAspect="1" noChangeArrowheads="1"/>
              </p:cNvSpPr>
              <p:nvPr/>
            </p:nvSpPr>
            <p:spPr bwMode="auto">
              <a:xfrm>
                <a:off x="5628007" y="4082876"/>
                <a:ext cx="127173" cy="12717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757540" y="4912696"/>
                  <a:ext cx="197637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2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57540" y="4912696"/>
                  <a:ext cx="1976375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4441430" y="3534097"/>
              <a:ext cx="2608594" cy="260859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259619" y="5784812"/>
                  <a:ext cx="1061509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(0,0)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4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59619" y="5784812"/>
                  <a:ext cx="1061509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137940" y="5781472"/>
                  <a:ext cx="1061509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(1,0)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5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37940" y="5781472"/>
                  <a:ext cx="1061509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164029" y="3423551"/>
                  <a:ext cx="1061509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6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4029" y="3423551"/>
                  <a:ext cx="1061509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252253" y="3438083"/>
                  <a:ext cx="1061509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(0,1)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7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52253" y="3438083"/>
                  <a:ext cx="1061509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5027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How many closest vectors?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155448" y="1357644"/>
                <a:ext cx="8988552" cy="3785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Corollary: </a:t>
                </a:r>
                <a:r>
                  <a:rPr lang="en-US" sz="3000" dirty="0" smtClean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-dimension lattice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  <a:r>
                  <a:rPr lang="en-US" sz="3000" dirty="0" smtClean="0">
                    <a:latin typeface="+mn-lt"/>
                  </a:rPr>
                  <a:t>and target</a:t>
                </a:r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000" dirty="0" smtClean="0">
                  <a:solidFill>
                    <a:srgbClr val="990099"/>
                  </a:solidFill>
                  <a:latin typeface="+mn-lt"/>
                </a:endParaRPr>
              </a:p>
              <a:p>
                <a:pPr algn="ctr" eaLnBrk="1" hangingPunct="1"/>
                <a:r>
                  <a:rPr lang="en-US" sz="3000" dirty="0" smtClean="0">
                    <a:latin typeface="+mn-lt"/>
                  </a:rPr>
                  <a:t>there are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+mn-lt"/>
                  </a:rPr>
                  <a:t> closest vectors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  <a:p>
                <a:pPr algn="ctr" eaLnBrk="1" hangingPunct="1"/>
                <a:endParaRPr lang="en-US" sz="3000" dirty="0">
                  <a:solidFill>
                    <a:srgbClr val="990099"/>
                  </a:solidFill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Proof: </a:t>
                </a:r>
                <a:r>
                  <a:rPr lang="en-US" sz="3000" dirty="0" smtClean="0">
                    <a:latin typeface="+mn-lt"/>
                  </a:rPr>
                  <a:t>By lemma, any two closest vectors in the same </a:t>
                </a:r>
                <a:r>
                  <a:rPr lang="en-US" sz="3000" dirty="0" err="1" smtClean="0">
                    <a:latin typeface="+mn-lt"/>
                  </a:rPr>
                  <a:t>coset</a:t>
                </a:r>
                <a:r>
                  <a:rPr lang="en-US" sz="3000" dirty="0" smtClean="0">
                    <a:latin typeface="+mn-lt"/>
                  </a:rPr>
                  <a:t>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+mn-lt"/>
                  </a:rPr>
                  <a:t> are equal (their distance is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). </a:t>
                </a:r>
                <a:br>
                  <a:rPr lang="en-US" sz="3000" dirty="0" smtClean="0">
                    <a:latin typeface="+mn-lt"/>
                  </a:rPr>
                </a:br>
                <a:r>
                  <a:rPr lang="en-US" sz="3000" dirty="0" smtClean="0">
                    <a:latin typeface="+mn-lt"/>
                  </a:rPr>
                  <a:t>Furthermore, the number of distinct </a:t>
                </a:r>
                <a:r>
                  <a:rPr lang="en-US" sz="3000" dirty="0" err="1" smtClean="0">
                    <a:latin typeface="+mn-lt"/>
                  </a:rPr>
                  <a:t>cosets</a:t>
                </a:r>
                <a:r>
                  <a:rPr lang="en-US" sz="3000" dirty="0" smtClean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+mn-lt"/>
                  </a:rPr>
                  <a:t>. </a:t>
                </a:r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</a:p>
              <a:p>
                <a:pPr algn="ctr" eaLnBrk="1" hangingPunct="1"/>
                <a:endParaRPr lang="en-US" sz="3000" dirty="0">
                  <a:solidFill>
                    <a:srgbClr val="990099"/>
                  </a:solidFill>
                  <a:latin typeface="+mn-lt"/>
                </a:endParaRPr>
              </a:p>
              <a:p>
                <a:pPr eaLnBrk="1" hangingPunct="1"/>
                <a:endParaRPr lang="en-US" sz="3000" dirty="0" smtClean="0">
                  <a:solidFill>
                    <a:srgbClr val="990099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448" y="1357644"/>
                <a:ext cx="8988552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1628" t="-19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968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Dimension Reduction via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88447" y="1357644"/>
                <a:ext cx="9278190" cy="5095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b="0" dirty="0" smtClean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be an HKZ basis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  <a:br>
                  <a:rPr lang="en-US" sz="3000" dirty="0" smtClean="0">
                    <a:latin typeface="+mn-lt"/>
                  </a:rPr>
                </a:br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Lemma</a:t>
                </a:r>
                <a:r>
                  <a:rPr lang="en-US" sz="3000" dirty="0">
                    <a:solidFill>
                      <a:srgbClr val="990099"/>
                    </a:solidFill>
                    <a:latin typeface="+mn-lt"/>
                  </a:rPr>
                  <a:t>: </a:t>
                </a:r>
                <a:r>
                  <a:rPr lang="en-US" sz="3000" dirty="0">
                    <a:latin typeface="+mn-lt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3000" dirty="0">
                    <a:solidFill>
                      <a:srgbClr val="990099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lang="en-US" sz="3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3000" dirty="0">
                    <a:latin typeface="+mn-lt"/>
                  </a:rPr>
                  <a:t>are at distance at 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000" dirty="0">
                    <a:latin typeface="+mn-lt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Then 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d>
                      <m:dPr>
                        <m:begChr m:val="‖"/>
                        <m:endChr m:val="‖"/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have the same last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000" dirty="0" smtClean="0">
                    <a:latin typeface="+mn-lt"/>
                    <a:ea typeface="Cambria Math" panose="02040503050406030204" pitchFamily="18" charset="0"/>
                  </a:rPr>
                  <a:t> coordinates w.r.t.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000" dirty="0" smtClean="0">
                    <a:latin typeface="+mn-lt"/>
                    <a:ea typeface="Cambria Math" panose="02040503050406030204" pitchFamily="18" charset="0"/>
                  </a:rPr>
                  <a:t>.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/>
                </a:r>
                <a:br>
                  <a:rPr lang="en-US" sz="3000" dirty="0" smtClean="0">
                    <a:latin typeface="+mn-lt"/>
                  </a:rPr>
                </a:br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Proof: </a:t>
                </a:r>
                <a:r>
                  <a:rPr lang="en-US" sz="3000" dirty="0" smtClean="0">
                    <a:latin typeface="+mn-lt"/>
                  </a:rPr>
                  <a:t>Suffices 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)/2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 If not,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)/2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is non-zero and  </a:t>
                </a:r>
              </a:p>
              <a:p>
                <a:pPr algn="ctr" eaLnBrk="1" hangingPunct="1"/>
                <a:endParaRPr lang="en-US" sz="3000" b="0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 smtClean="0"/>
                  <a:t>.</a:t>
                </a:r>
                <a:endParaRPr lang="en-US" sz="3000" dirty="0"/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47" y="1357644"/>
                <a:ext cx="9278190" cy="5095049"/>
              </a:xfrm>
              <a:prstGeom prst="rect">
                <a:avLst/>
              </a:prstGeom>
              <a:blipFill rotWithShape="0">
                <a:blip r:embed="rId2"/>
                <a:stretch>
                  <a:fillRect l="-1577" t="-1435" b="-3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62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Exact CVP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3" y="1357644"/>
                <a:ext cx="9218428" cy="4310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Main Idea:</a:t>
                </a:r>
                <a:r>
                  <a:rPr lang="en-US" sz="3000" dirty="0" smtClean="0">
                    <a:latin typeface="+mn-lt"/>
                  </a:rPr>
                  <a:t> Given 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HKZ</a:t>
                </a:r>
                <a:r>
                  <a:rPr lang="en-US" sz="3000" dirty="0" smtClean="0">
                    <a:latin typeface="+mn-lt"/>
                  </a:rPr>
                  <a:t>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+mn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will show that 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chosen carefully, the last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coordinates of any close enough vector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are determined by their parity.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0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0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close enough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, will show that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is 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essentially</a:t>
                </a:r>
                <a:r>
                  <a:rPr lang="en-US" sz="3000" dirty="0" smtClean="0">
                    <a:latin typeface="+mn-lt"/>
                  </a:rPr>
                  <a:t> determined by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2), …, </m:t>
                    </m:r>
                    <m:sSub>
                      <m:sSubPr>
                        <m:ctrlP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2))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" y="1357644"/>
                <a:ext cx="9218428" cy="4310411"/>
              </a:xfrm>
              <a:prstGeom prst="rect">
                <a:avLst/>
              </a:prstGeom>
              <a:blipFill rotWithShape="0">
                <a:blip r:embed="rId2"/>
                <a:stretch>
                  <a:fillRect l="-1521" r="-1058" b="-35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5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Exact CVP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3" y="1357644"/>
                <a:ext cx="9218428" cy="24088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latin typeface="+mn-lt"/>
                  </a:rPr>
                  <a:t>Can 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group approx. closest vectors</a:t>
                </a:r>
                <a:r>
                  <a:rPr lang="en-US" sz="3000" dirty="0" smtClean="0">
                    <a:latin typeface="+mn-lt"/>
                  </a:rPr>
                  <a:t> by their coefficients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Indexes at most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+mn-lt"/>
                  </a:rPr>
                  <a:t> shifts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dimensional </a:t>
                </a:r>
                <a:r>
                  <a:rPr lang="en-US" sz="3000" dirty="0" err="1" smtClean="0">
                    <a:latin typeface="+mn-lt"/>
                  </a:rPr>
                  <a:t>sublattice</a:t>
                </a:r>
                <a:r>
                  <a:rPr lang="en-US" sz="3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, which we </a:t>
                </a:r>
                <a:r>
                  <a:rPr lang="en-US" sz="3000" dirty="0" err="1" smtClean="0">
                    <a:latin typeface="+mn-lt"/>
                  </a:rPr>
                  <a:t>recurse</a:t>
                </a:r>
                <a:r>
                  <a:rPr lang="en-US" sz="3000" dirty="0" smtClean="0">
                    <a:latin typeface="+mn-lt"/>
                  </a:rPr>
                  <a:t> on.</a:t>
                </a: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" y="1357644"/>
                <a:ext cx="9218428" cy="2408865"/>
              </a:xfrm>
              <a:prstGeom prst="rect">
                <a:avLst/>
              </a:prstGeom>
              <a:blipFill rotWithShape="0">
                <a:blip r:embed="rId2"/>
                <a:stretch>
                  <a:fillRect l="-1521" t="-3038" b="-70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1079894" y="6304396"/>
            <a:ext cx="6963892" cy="18544"/>
          </a:xfrm>
          <a:prstGeom prst="straightConnector1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079894" y="4666089"/>
            <a:ext cx="6963892" cy="18544"/>
          </a:xfrm>
          <a:prstGeom prst="straightConnector1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3771596" y="4266943"/>
            <a:ext cx="2461606" cy="246160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9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12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8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24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2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35" name="Group 34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36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7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8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0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1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2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3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4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5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6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7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8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9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0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1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2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3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4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5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6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7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58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9" name="Oval 44"/>
          <p:cNvSpPr>
            <a:spLocks noChangeAspect="1" noChangeArrowheads="1"/>
          </p:cNvSpPr>
          <p:nvPr/>
        </p:nvSpPr>
        <p:spPr bwMode="auto">
          <a:xfrm>
            <a:off x="4974217" y="4638940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4976904" y="6280947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1" name="Oval 44"/>
          <p:cNvSpPr>
            <a:spLocks noChangeAspect="1" noChangeArrowheads="1"/>
          </p:cNvSpPr>
          <p:nvPr/>
        </p:nvSpPr>
        <p:spPr bwMode="auto">
          <a:xfrm>
            <a:off x="5290514" y="62826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2" name="Oval 44"/>
          <p:cNvSpPr>
            <a:spLocks noChangeAspect="1" noChangeArrowheads="1"/>
          </p:cNvSpPr>
          <p:nvPr/>
        </p:nvSpPr>
        <p:spPr bwMode="auto">
          <a:xfrm>
            <a:off x="5599093" y="628524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3" name="Oval 44"/>
          <p:cNvSpPr>
            <a:spLocks noChangeAspect="1" noChangeArrowheads="1"/>
          </p:cNvSpPr>
          <p:nvPr/>
        </p:nvSpPr>
        <p:spPr bwMode="auto">
          <a:xfrm>
            <a:off x="5890048" y="628130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4" name="Oval 44"/>
          <p:cNvSpPr>
            <a:spLocks noChangeAspect="1" noChangeArrowheads="1"/>
          </p:cNvSpPr>
          <p:nvPr/>
        </p:nvSpPr>
        <p:spPr bwMode="auto">
          <a:xfrm>
            <a:off x="4687056" y="627708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5" name="Oval 44"/>
          <p:cNvSpPr>
            <a:spLocks noChangeAspect="1" noChangeArrowheads="1"/>
          </p:cNvSpPr>
          <p:nvPr/>
        </p:nvSpPr>
        <p:spPr bwMode="auto">
          <a:xfrm>
            <a:off x="4376451" y="627793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6" name="Oval 44"/>
          <p:cNvSpPr>
            <a:spLocks noChangeAspect="1" noChangeArrowheads="1"/>
          </p:cNvSpPr>
          <p:nvPr/>
        </p:nvSpPr>
        <p:spPr bwMode="auto">
          <a:xfrm>
            <a:off x="5596042" y="46392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7" name="Oval 44"/>
          <p:cNvSpPr>
            <a:spLocks noChangeAspect="1" noChangeArrowheads="1"/>
          </p:cNvSpPr>
          <p:nvPr/>
        </p:nvSpPr>
        <p:spPr bwMode="auto">
          <a:xfrm>
            <a:off x="4681930" y="463041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8" name="Oval 44"/>
          <p:cNvSpPr>
            <a:spLocks noChangeAspect="1" noChangeArrowheads="1"/>
          </p:cNvSpPr>
          <p:nvPr/>
        </p:nvSpPr>
        <p:spPr bwMode="auto">
          <a:xfrm>
            <a:off x="4059278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9" name="Oval 44"/>
          <p:cNvSpPr>
            <a:spLocks noChangeAspect="1" noChangeArrowheads="1"/>
          </p:cNvSpPr>
          <p:nvPr/>
        </p:nvSpPr>
        <p:spPr bwMode="auto">
          <a:xfrm>
            <a:off x="4372482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70" name="Oval 44"/>
          <p:cNvSpPr>
            <a:spLocks noChangeAspect="1" noChangeArrowheads="1"/>
          </p:cNvSpPr>
          <p:nvPr/>
        </p:nvSpPr>
        <p:spPr bwMode="auto">
          <a:xfrm>
            <a:off x="5287800" y="46397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1630554" y="4719443"/>
            <a:ext cx="599698" cy="520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630554" y="5655337"/>
            <a:ext cx="553846" cy="516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4"/>
              <p:cNvSpPr txBox="1">
                <a:spLocks noChangeArrowheads="1"/>
              </p:cNvSpPr>
              <p:nvPr/>
            </p:nvSpPr>
            <p:spPr bwMode="auto">
              <a:xfrm>
                <a:off x="658207" y="5177574"/>
                <a:ext cx="313419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lattice subspaces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207" y="5177574"/>
                <a:ext cx="3134191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b="-32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4"/>
          <p:cNvSpPr>
            <a:spLocks noChangeShapeType="1"/>
          </p:cNvSpPr>
          <p:nvPr/>
        </p:nvSpPr>
        <p:spPr bwMode="auto">
          <a:xfrm flipV="1">
            <a:off x="5321343" y="4681754"/>
            <a:ext cx="329195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4"/>
          <p:cNvSpPr>
            <a:spLocks noChangeShapeType="1"/>
          </p:cNvSpPr>
          <p:nvPr/>
        </p:nvSpPr>
        <p:spPr bwMode="auto">
          <a:xfrm flipH="1">
            <a:off x="5324030" y="4681754"/>
            <a:ext cx="13304" cy="1641186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4"/>
              <p:cNvSpPr txBox="1">
                <a:spLocks noChangeArrowheads="1"/>
              </p:cNvSpPr>
              <p:nvPr/>
            </p:nvSpPr>
            <p:spPr bwMode="auto">
              <a:xfrm>
                <a:off x="5036558" y="4193411"/>
                <a:ext cx="63350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6558" y="4193411"/>
                <a:ext cx="633507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4"/>
              <p:cNvSpPr txBox="1">
                <a:spLocks noChangeArrowheads="1"/>
              </p:cNvSpPr>
              <p:nvPr/>
            </p:nvSpPr>
            <p:spPr bwMode="auto">
              <a:xfrm>
                <a:off x="5210589" y="5755572"/>
                <a:ext cx="64177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0589" y="5755572"/>
                <a:ext cx="64177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4"/>
              <p:cNvSpPr txBox="1">
                <a:spLocks noChangeArrowheads="1"/>
              </p:cNvSpPr>
              <p:nvPr/>
            </p:nvSpPr>
            <p:spPr bwMode="auto">
              <a:xfrm>
                <a:off x="6034113" y="4134041"/>
                <a:ext cx="132561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4113" y="4134041"/>
                <a:ext cx="1325619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4"/>
              <p:cNvSpPr txBox="1">
                <a:spLocks noChangeArrowheads="1"/>
              </p:cNvSpPr>
              <p:nvPr/>
            </p:nvSpPr>
            <p:spPr bwMode="auto">
              <a:xfrm>
                <a:off x="6059297" y="5781176"/>
                <a:ext cx="132561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9297" y="5781176"/>
                <a:ext cx="1325619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2" grpId="0" animBg="1"/>
      <p:bldP spid="33" grpId="0"/>
      <p:bldP spid="34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3" grpId="0"/>
      <p:bldP spid="74" grpId="0" animBg="1"/>
      <p:bldP spid="75" grpId="0" animBg="1"/>
      <p:bldP spid="76" grpId="0"/>
      <p:bldP spid="77" grpId="0"/>
      <p:bldP spid="78" grpId="0"/>
      <p:bldP spid="7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High Level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450" y="1157726"/>
                <a:ext cx="8315325" cy="5453386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Input: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-dimensional 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and target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Output: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Closest lattice vectors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Compute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HKZ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basis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, and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of “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high order coordinates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”. 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Sample many approx. closest vectors via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DGS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Group them according to last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coordinates with respect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and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</a:rPr>
                  <a:t>recurse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on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associated shifts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.</a:t>
                </a: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450" y="1157726"/>
                <a:ext cx="8315325" cy="5453386"/>
              </a:xfrm>
              <a:blipFill rotWithShape="0">
                <a:blip r:embed="rId2"/>
                <a:stretch>
                  <a:fillRect l="-1540" t="-1117"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6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Complexity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450" y="1157726"/>
                <a:ext cx="8315325" cy="5700274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Initialization: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(one shot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time)</a:t>
                </a: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Compute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short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basis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, and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of “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high order coordinates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” (can compute for each rec. level).    </a:t>
                </a:r>
                <a:endParaRPr lang="en-US" sz="280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Per level work: 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time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Sample many approx. closest vectors via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DGS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Recursion:  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subproblems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of dim.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Group them according to last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coordinates with respect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and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</a:rPr>
                  <a:t>recurse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0" indent="0" algn="r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Total runtime: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450" y="1157726"/>
                <a:ext cx="8315325" cy="5700274"/>
              </a:xfrm>
              <a:blipFill rotWithShape="0">
                <a:blip r:embed="rId2"/>
                <a:stretch>
                  <a:fillRect l="-1540" t="-749" r="-3079" b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0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Key Challenges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450" y="1157726"/>
                <a:ext cx="8315325" cy="4817772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Runtime: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   </a:t>
                </a:r>
                <a:endParaRPr lang="en-US" sz="280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Getting many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DGS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samples at low parameters.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Show last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coeff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determined by their parity.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Deal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</a:rPr>
                  <a:t>subproblems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in recursion analysis.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Correctness: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Show that we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hit last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coeffs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of an exact closest vector with high probability. 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(will show that we hit exact parity)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450" y="1157726"/>
                <a:ext cx="8315325" cy="4817772"/>
              </a:xfrm>
              <a:blipFill rotWithShape="0">
                <a:blip r:embed="rId2"/>
                <a:stretch>
                  <a:fillRect l="-1540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8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63806"/>
            <a:ext cx="9144000" cy="751115"/>
          </a:xfrm>
        </p:spPr>
        <p:txBody>
          <a:bodyPr/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Conclusions</a:t>
            </a:r>
            <a:endParaRPr lang="en-US" sz="40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285750" y="1118170"/>
                <a:ext cx="8932677" cy="3126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b="0" dirty="0" smtClean="0"/>
                  <a:t> Fastest algorithm for CVP: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time.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Explicitly / implicitly use ideas from all known algorithm types: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basis reduction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sieving</a:t>
                </a:r>
                <a:r>
                  <a:rPr lang="en-US" sz="2800" dirty="0" smtClean="0"/>
                  <a:t>,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Voronoi</a:t>
                </a:r>
                <a:r>
                  <a:rPr lang="en-US" sz="2800" dirty="0" smtClean="0"/>
                  <a:t>.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 The discrete Gaussian is a very powerful tool!</a:t>
                </a:r>
                <a:br>
                  <a:rPr lang="en-US" sz="2800" dirty="0" smtClean="0"/>
                </a:br>
                <a:r>
                  <a:rPr lang="en-US" sz="2800" dirty="0" smtClean="0"/>
                  <a:t> Many of its properties are still poorly understood...</a:t>
                </a: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118170"/>
                <a:ext cx="8932677" cy="3126433"/>
              </a:xfrm>
              <a:prstGeom prst="rect">
                <a:avLst/>
              </a:prstGeom>
              <a:blipFill rotWithShape="0">
                <a:blip r:embed="rId2"/>
                <a:stretch>
                  <a:fillRect l="-1433" t="-1365" b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6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Applications of SVP &amp; CVP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187590"/>
            <a:ext cx="9144000" cy="586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Hardness of CVP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97963" y="1050851"/>
            <a:ext cx="8953503" cy="2723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 smtClean="0">
                <a:solidFill>
                  <a:srgbClr val="0000CC"/>
                </a:solidFill>
              </a:rPr>
              <a:t>Optimization: </a:t>
            </a:r>
            <a:r>
              <a:rPr lang="en-US" dirty="0" smtClean="0">
                <a:solidFill>
                  <a:schemeClr val="tx1"/>
                </a:solidFill>
              </a:rPr>
              <a:t>Integer and Linear Programming  </a:t>
            </a:r>
            <a:endParaRPr lang="en-US" dirty="0" smtClean="0">
              <a:solidFill>
                <a:srgbClr val="0000CC"/>
              </a:solidFill>
              <a:latin typeface="+mn-lt"/>
            </a:endParaRPr>
          </a:p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rgbClr val="0000CC"/>
                </a:solidFill>
                <a:latin typeface="+mn-lt"/>
              </a:rPr>
              <a:t>Number Theory: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Factoring Polynomials, Number Field Sieve</a:t>
            </a:r>
          </a:p>
          <a:p>
            <a:pPr>
              <a:buNone/>
            </a:pPr>
            <a:r>
              <a:rPr lang="en-US" dirty="0">
                <a:solidFill>
                  <a:srgbClr val="0000CC"/>
                </a:solidFill>
              </a:rPr>
              <a:t>Communication Theory: </a:t>
            </a:r>
            <a:r>
              <a:rPr lang="en-US" dirty="0">
                <a:solidFill>
                  <a:schemeClr val="tx1"/>
                </a:solidFill>
              </a:rPr>
              <a:t>Decoding Gaussian </a:t>
            </a:r>
            <a:r>
              <a:rPr lang="en-US" dirty="0" smtClean="0">
                <a:solidFill>
                  <a:schemeClr val="tx1"/>
                </a:solidFill>
              </a:rPr>
              <a:t>Channels</a:t>
            </a:r>
          </a:p>
          <a:p>
            <a:pPr>
              <a:buNone/>
            </a:pPr>
            <a:r>
              <a:rPr lang="en-US" dirty="0" smtClean="0">
                <a:solidFill>
                  <a:srgbClr val="0000CC"/>
                </a:solidFill>
              </a:rPr>
              <a:t>Database Search: </a:t>
            </a:r>
            <a:r>
              <a:rPr lang="en-US" dirty="0" smtClean="0">
                <a:solidFill>
                  <a:schemeClr val="tx1"/>
                </a:solidFill>
              </a:rPr>
              <a:t>Approximate Nearest Neighbor Search 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rgbClr val="0000CC"/>
                </a:solidFill>
                <a:latin typeface="+mn-lt"/>
              </a:rPr>
              <a:t>Cryptanalysis: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RSA with Small Exponent, Knapsack Crypto Systems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rgbClr val="0000CC"/>
                </a:solidFill>
                <a:latin typeface="+mn-lt"/>
              </a:rPr>
              <a:t>Cryptography: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Lattice based Crypto (hardness of LWE / SIS)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70127" y="4830882"/>
                <a:ext cx="8335697" cy="1903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  <a:latin typeface="+mn-lt"/>
                  </a:rPr>
                  <a:t>-SVP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  <a:latin typeface="+mn-lt"/>
                  </a:rPr>
                  <a:t>-CVP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(CVP is the ``hardest’’ lattice problem)</a:t>
                </a:r>
              </a:p>
              <a:p>
                <a:pPr>
                  <a:buNone/>
                </a:pPr>
                <a:endParaRPr lang="en-US" dirty="0">
                  <a:solidFill>
                    <a:srgbClr val="FF0000"/>
                  </a:solidFill>
                  <a:latin typeface="+mn-lt"/>
                </a:endParaRPr>
              </a:p>
              <a:p>
                <a:pPr>
                  <a:buFont typeface="Arial" pitchFamily="34" charset="0"/>
                  <a:buNone/>
                </a:pP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 typeface="Arial" pitchFamily="34" charset="0"/>
                  <a:buNone/>
                </a:pP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7" y="4830882"/>
                <a:ext cx="8335697" cy="1903576"/>
              </a:xfrm>
              <a:prstGeom prst="rect">
                <a:avLst/>
              </a:prstGeom>
              <a:blipFill rotWithShape="0">
                <a:blip r:embed="rId2"/>
                <a:stretch>
                  <a:fillRect t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08113" y="5648209"/>
            <a:ext cx="7583557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01417" y="5558757"/>
            <a:ext cx="0" cy="178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3287" y="5562071"/>
            <a:ext cx="0" cy="178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13105" y="5555444"/>
            <a:ext cx="0" cy="178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87"/>
              <p:cNvSpPr txBox="1">
                <a:spLocks noChangeArrowheads="1"/>
              </p:cNvSpPr>
              <p:nvPr/>
            </p:nvSpPr>
            <p:spPr bwMode="auto">
              <a:xfrm>
                <a:off x="760332" y="5759528"/>
                <a:ext cx="1461362" cy="721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  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  <a:p>
                <a:pPr eaLnBrk="1" hangingPunct="1"/>
                <a:r>
                  <a:rPr lang="en-US" sz="2000" dirty="0" smtClean="0"/>
                  <a:t>NP-Hard</a:t>
                </a:r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332" y="5759528"/>
                <a:ext cx="1461362" cy="721672"/>
              </a:xfrm>
              <a:prstGeom prst="rect">
                <a:avLst/>
              </a:prstGeom>
              <a:blipFill rotWithShape="0">
                <a:blip r:embed="rId3"/>
                <a:stretch>
                  <a:fillRect l="-4603" b="-144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87"/>
              <p:cNvSpPr txBox="1">
                <a:spLocks noChangeArrowheads="1"/>
              </p:cNvSpPr>
              <p:nvPr/>
            </p:nvSpPr>
            <p:spPr bwMode="auto">
              <a:xfrm>
                <a:off x="2198265" y="5712480"/>
                <a:ext cx="1749197" cy="1080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 smtClean="0">
                  <a:latin typeface="Comic Sans MS" pitchFamily="66" charset="0"/>
                </a:endParaRPr>
              </a:p>
              <a:p>
                <a:pPr eaLnBrk="1" hangingPunct="1"/>
                <a:r>
                  <a:rPr lang="en-US" sz="2000" dirty="0">
                    <a:latin typeface="Comic Sans MS" pitchFamily="66" charset="0"/>
                  </a:rPr>
                  <a:t> </a:t>
                </a:r>
                <a:r>
                  <a:rPr lang="en-US" sz="2000" dirty="0" smtClean="0">
                    <a:latin typeface="Comic Sans MS" pitchFamily="66" charset="0"/>
                  </a:rPr>
                  <a:t>   </a:t>
                </a:r>
                <a:r>
                  <a:rPr lang="en-US" sz="2000" dirty="0" smtClean="0">
                    <a:latin typeface="+mn-lt"/>
                  </a:rPr>
                  <a:t>NP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en-US" sz="2000" dirty="0" smtClean="0"/>
                  <a:t>coAM</a:t>
                </a:r>
                <a:endParaRPr lang="en-US" sz="2000" dirty="0" smtClean="0">
                  <a:latin typeface="Comic Sans MS" pitchFamily="66" charset="0"/>
                </a:endParaRPr>
              </a:p>
              <a:p>
                <a:pPr algn="l" eaLnBrk="1" hangingPunct="1"/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265" y="5712480"/>
                <a:ext cx="1749197" cy="1080617"/>
              </a:xfrm>
              <a:prstGeom prst="rect">
                <a:avLst/>
              </a:prstGeom>
              <a:blipFill rotWithShape="0">
                <a:blip r:embed="rId4"/>
                <a:stretch>
                  <a:fillRect t="-37853" r="-2787" b="-90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4484279" y="5570023"/>
            <a:ext cx="0" cy="178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87"/>
              <p:cNvSpPr txBox="1">
                <a:spLocks noChangeArrowheads="1"/>
              </p:cNvSpPr>
              <p:nvPr/>
            </p:nvSpPr>
            <p:spPr bwMode="auto">
              <a:xfrm>
                <a:off x="3889919" y="5771720"/>
                <a:ext cx="1495476" cy="1019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0" dirty="0" smtClean="0"/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000" dirty="0" smtClean="0"/>
              </a:p>
              <a:p>
                <a:pPr algn="ctr" eaLnBrk="1" hangingPunct="1"/>
                <a:r>
                  <a:rPr lang="en-US" sz="2000" dirty="0" smtClean="0">
                    <a:latin typeface="+mn-lt"/>
                  </a:rPr>
                  <a:t>NP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en-US" sz="2000" dirty="0" err="1" smtClean="0"/>
                  <a:t>coNP</a:t>
                </a:r>
                <a:endParaRPr lang="en-US" sz="2000" dirty="0" smtClean="0">
                  <a:latin typeface="Comic Sans MS" pitchFamily="66" charset="0"/>
                </a:endParaRPr>
              </a:p>
              <a:p>
                <a:pPr algn="l" eaLnBrk="1" hangingPunct="1"/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9919" y="5771720"/>
                <a:ext cx="1495476" cy="1019125"/>
              </a:xfrm>
              <a:prstGeom prst="rect">
                <a:avLst/>
              </a:prstGeom>
              <a:blipFill rotWithShape="0">
                <a:blip r:embed="rId5"/>
                <a:stretch>
                  <a:fillRect l="-1633" r="-16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87"/>
              <p:cNvSpPr txBox="1">
                <a:spLocks noChangeArrowheads="1"/>
              </p:cNvSpPr>
              <p:nvPr/>
            </p:nvSpPr>
            <p:spPr bwMode="auto">
              <a:xfrm>
                <a:off x="6084868" y="5729049"/>
                <a:ext cx="2074761" cy="727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type m:val="li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sup>
                    </m:sSup>
                  </m:oMath>
                </a14:m>
                <a:r>
                  <a:rPr lang="en-US" sz="2000" dirty="0" smtClean="0">
                    <a:latin typeface="+mn-lt"/>
                  </a:rPr>
                  <a:t> P</a:t>
                </a:r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868" y="5729049"/>
                <a:ext cx="2074761" cy="727122"/>
              </a:xfrm>
              <a:prstGeom prst="rect">
                <a:avLst/>
              </a:prstGeom>
              <a:blipFill rotWithShape="0">
                <a:blip r:embed="rId6"/>
                <a:stretch>
                  <a:fillRect t="-49580" b="-159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25738" y="5570023"/>
            <a:ext cx="0" cy="178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87"/>
              <p:cNvSpPr txBox="1">
                <a:spLocks noChangeArrowheads="1"/>
              </p:cNvSpPr>
              <p:nvPr/>
            </p:nvSpPr>
            <p:spPr bwMode="auto">
              <a:xfrm>
                <a:off x="123599" y="5748927"/>
                <a:ext cx="40427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599" y="5748927"/>
                <a:ext cx="404278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6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0" grpId="0"/>
      <p:bldP spid="11" grpId="0"/>
      <p:bldP spid="13" grpId="0"/>
      <p:bldP spid="14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63806"/>
            <a:ext cx="9144000" cy="751115"/>
          </a:xfrm>
        </p:spPr>
        <p:txBody>
          <a:bodyPr/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Open Problems</a:t>
            </a:r>
            <a:endParaRPr lang="en-US" sz="40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285750" y="1118170"/>
                <a:ext cx="8932677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optimal under SETH? (matches # closest vectors</a:t>
                </a:r>
                <a:r>
                  <a:rPr lang="en-US" sz="2800" dirty="0" smtClean="0"/>
                  <a:t>)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Is there a deterministic / Las Vegas algorithm?</a:t>
                </a:r>
                <a:br>
                  <a:rPr lang="en-US" sz="2800" dirty="0" smtClean="0"/>
                </a:b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time once the </a:t>
                </a:r>
                <a:r>
                  <a:rPr lang="en-US" sz="2800" dirty="0" err="1"/>
                  <a:t>Voronoi</a:t>
                </a:r>
                <a:r>
                  <a:rPr lang="en-US" sz="2800" dirty="0"/>
                  <a:t> cell is </a:t>
                </a:r>
                <a:r>
                  <a:rPr lang="en-US" sz="2800" dirty="0" smtClean="0"/>
                  <a:t>computed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[BD 15]</a:t>
                </a:r>
                <a:r>
                  <a:rPr lang="en-US" sz="2800" dirty="0" smtClean="0"/>
                  <a:t>)</a:t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/>
              </a:p>
              <a:p>
                <a:pPr marL="514350" indent="-514350">
                  <a:buFontTx/>
                  <a:buAutoNum type="arabicPeriod"/>
                </a:pPr>
                <a:r>
                  <a:rPr lang="en-US" sz="2800" dirty="0" smtClean="0"/>
                  <a:t>Find a simpler &amp; cleaner algorithm…</a:t>
                </a: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118170"/>
                <a:ext cx="8932677" cy="5262979"/>
              </a:xfrm>
              <a:prstGeom prst="rect">
                <a:avLst/>
              </a:prstGeom>
              <a:blipFill rotWithShape="0">
                <a:blip r:embed="rId4"/>
                <a:stretch>
                  <a:fillRect l="-1433" t="-1157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439320" y="3026664"/>
            <a:ext cx="6254391" cy="2634807"/>
            <a:chOff x="1439320" y="3026664"/>
            <a:chExt cx="6254391" cy="2634807"/>
          </a:xfrm>
        </p:grpSpPr>
        <p:sp>
          <p:nvSpPr>
            <p:cNvPr id="43" name="Line 4"/>
            <p:cNvSpPr>
              <a:spLocks noChangeShapeType="1"/>
            </p:cNvSpPr>
            <p:nvPr/>
          </p:nvSpPr>
          <p:spPr bwMode="auto">
            <a:xfrm flipV="1">
              <a:off x="4236827" y="3567684"/>
              <a:ext cx="470318" cy="776382"/>
            </a:xfrm>
            <a:prstGeom prst="line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"/>
            <p:cNvSpPr>
              <a:spLocks noChangeShapeType="1"/>
            </p:cNvSpPr>
            <p:nvPr/>
          </p:nvSpPr>
          <p:spPr bwMode="auto">
            <a:xfrm flipV="1">
              <a:off x="4251960" y="4350720"/>
              <a:ext cx="911967" cy="1824"/>
            </a:xfrm>
            <a:prstGeom prst="line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"/>
            <p:cNvSpPr>
              <a:spLocks noChangeShapeType="1"/>
            </p:cNvSpPr>
            <p:nvPr/>
          </p:nvSpPr>
          <p:spPr bwMode="auto">
            <a:xfrm>
              <a:off x="4251960" y="4352543"/>
              <a:ext cx="436933" cy="777908"/>
            </a:xfrm>
            <a:prstGeom prst="line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"/>
            <p:cNvSpPr>
              <a:spLocks noChangeShapeType="1"/>
            </p:cNvSpPr>
            <p:nvPr/>
          </p:nvSpPr>
          <p:spPr bwMode="auto">
            <a:xfrm flipH="1">
              <a:off x="3797933" y="4350720"/>
              <a:ext cx="438893" cy="779730"/>
            </a:xfrm>
            <a:prstGeom prst="line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"/>
            <p:cNvSpPr>
              <a:spLocks noChangeShapeType="1"/>
            </p:cNvSpPr>
            <p:nvPr/>
          </p:nvSpPr>
          <p:spPr bwMode="auto">
            <a:xfrm flipH="1" flipV="1">
              <a:off x="3792886" y="3567684"/>
              <a:ext cx="443940" cy="776382"/>
            </a:xfrm>
            <a:prstGeom prst="line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"/>
            <p:cNvSpPr>
              <a:spLocks noChangeShapeType="1"/>
            </p:cNvSpPr>
            <p:nvPr/>
          </p:nvSpPr>
          <p:spPr bwMode="auto">
            <a:xfrm flipH="1" flipV="1">
              <a:off x="3337560" y="4350720"/>
              <a:ext cx="912412" cy="0"/>
            </a:xfrm>
            <a:prstGeom prst="line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66"/>
            <p:cNvSpPr>
              <a:spLocks noChangeAspect="1" noChangeArrowheads="1"/>
            </p:cNvSpPr>
            <p:nvPr/>
          </p:nvSpPr>
          <p:spPr bwMode="auto">
            <a:xfrm>
              <a:off x="4212876" y="4312856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70"/>
            <p:cNvSpPr>
              <a:spLocks noChangeAspect="1" noChangeArrowheads="1"/>
            </p:cNvSpPr>
            <p:nvPr/>
          </p:nvSpPr>
          <p:spPr bwMode="auto">
            <a:xfrm>
              <a:off x="5125827" y="431262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66"/>
            <p:cNvSpPr>
              <a:spLocks noChangeAspect="1" noChangeArrowheads="1"/>
            </p:cNvSpPr>
            <p:nvPr/>
          </p:nvSpPr>
          <p:spPr bwMode="auto">
            <a:xfrm>
              <a:off x="3756094" y="352704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70"/>
            <p:cNvSpPr>
              <a:spLocks noChangeAspect="1" noChangeArrowheads="1"/>
            </p:cNvSpPr>
            <p:nvPr/>
          </p:nvSpPr>
          <p:spPr bwMode="auto">
            <a:xfrm>
              <a:off x="6039777" y="431262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70"/>
            <p:cNvSpPr>
              <a:spLocks noChangeAspect="1" noChangeArrowheads="1"/>
            </p:cNvSpPr>
            <p:nvPr/>
          </p:nvSpPr>
          <p:spPr bwMode="auto">
            <a:xfrm>
              <a:off x="3301060" y="431262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70"/>
            <p:cNvSpPr>
              <a:spLocks noChangeAspect="1" noChangeArrowheads="1"/>
            </p:cNvSpPr>
            <p:nvPr/>
          </p:nvSpPr>
          <p:spPr bwMode="auto">
            <a:xfrm>
              <a:off x="2386660" y="431262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70"/>
            <p:cNvSpPr>
              <a:spLocks noChangeAspect="1" noChangeArrowheads="1"/>
            </p:cNvSpPr>
            <p:nvPr/>
          </p:nvSpPr>
          <p:spPr bwMode="auto">
            <a:xfrm>
              <a:off x="2840245" y="352958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6" name="Oval 66"/>
            <p:cNvSpPr>
              <a:spLocks noChangeAspect="1" noChangeArrowheads="1"/>
            </p:cNvSpPr>
            <p:nvPr/>
          </p:nvSpPr>
          <p:spPr bwMode="auto">
            <a:xfrm>
              <a:off x="5587060" y="352958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70"/>
            <p:cNvSpPr>
              <a:spLocks noChangeAspect="1" noChangeArrowheads="1"/>
            </p:cNvSpPr>
            <p:nvPr/>
          </p:nvSpPr>
          <p:spPr bwMode="auto">
            <a:xfrm>
              <a:off x="6501460" y="352958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8" name="Oval 70"/>
            <p:cNvSpPr>
              <a:spLocks noChangeAspect="1" noChangeArrowheads="1"/>
            </p:cNvSpPr>
            <p:nvPr/>
          </p:nvSpPr>
          <p:spPr bwMode="auto">
            <a:xfrm>
              <a:off x="6958660" y="4312856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9" name="Oval 66"/>
            <p:cNvSpPr>
              <a:spLocks noChangeAspect="1" noChangeArrowheads="1"/>
            </p:cNvSpPr>
            <p:nvPr/>
          </p:nvSpPr>
          <p:spPr bwMode="auto">
            <a:xfrm>
              <a:off x="3756618" y="51023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Oval 70"/>
            <p:cNvSpPr>
              <a:spLocks noChangeAspect="1" noChangeArrowheads="1"/>
            </p:cNvSpPr>
            <p:nvPr/>
          </p:nvSpPr>
          <p:spPr bwMode="auto">
            <a:xfrm>
              <a:off x="4669569" y="51023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1" name="Oval 66"/>
            <p:cNvSpPr>
              <a:spLocks noChangeAspect="1" noChangeArrowheads="1"/>
            </p:cNvSpPr>
            <p:nvPr/>
          </p:nvSpPr>
          <p:spPr bwMode="auto">
            <a:xfrm>
              <a:off x="1927818" y="51023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0"/>
            <p:cNvSpPr>
              <a:spLocks noChangeAspect="1" noChangeArrowheads="1"/>
            </p:cNvSpPr>
            <p:nvPr/>
          </p:nvSpPr>
          <p:spPr bwMode="auto">
            <a:xfrm>
              <a:off x="2840769" y="51023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3" name="Oval 66"/>
            <p:cNvSpPr>
              <a:spLocks noChangeAspect="1" noChangeArrowheads="1"/>
            </p:cNvSpPr>
            <p:nvPr/>
          </p:nvSpPr>
          <p:spPr bwMode="auto">
            <a:xfrm>
              <a:off x="5587584" y="51023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4" name="Oval 70"/>
            <p:cNvSpPr>
              <a:spLocks noChangeAspect="1" noChangeArrowheads="1"/>
            </p:cNvSpPr>
            <p:nvPr/>
          </p:nvSpPr>
          <p:spPr bwMode="auto">
            <a:xfrm>
              <a:off x="6501984" y="51023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879352" y="3813048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794760" y="3813048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337560" y="4599432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709160" y="3813048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251960" y="4599432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7207488" y="4916942"/>
                  <a:ext cx="486223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ℒ</m:t>
                        </m:r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0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07488" y="4916942"/>
                  <a:ext cx="486223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/>
            <p:cNvSpPr>
              <a:spLocks noChangeAspect="1" noChangeArrowheads="1"/>
            </p:cNvSpPr>
            <p:nvPr/>
          </p:nvSpPr>
          <p:spPr bwMode="auto">
            <a:xfrm>
              <a:off x="4669045" y="352680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402258" y="3038592"/>
                  <a:ext cx="614142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2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02258" y="3038592"/>
                  <a:ext cx="614142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5124167" y="4087030"/>
                  <a:ext cx="622413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00CC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3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4167" y="4087030"/>
                  <a:ext cx="622413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398282" y="5046955"/>
                  <a:ext cx="62241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00CC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4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8282" y="5046955"/>
                  <a:ext cx="622414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496778" y="5051868"/>
                  <a:ext cx="614142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5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96778" y="5051868"/>
                  <a:ext cx="614142" cy="52322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763628" y="4087004"/>
                  <a:ext cx="62241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00CC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6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63628" y="4087004"/>
                  <a:ext cx="622414" cy="52322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481851" y="3038828"/>
                  <a:ext cx="62241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00CC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7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81851" y="3038828"/>
                  <a:ext cx="622414" cy="523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013423" y="4352452"/>
                  <a:ext cx="46198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8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13423" y="4352452"/>
                  <a:ext cx="461985" cy="52322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Freeform 78"/>
            <p:cNvSpPr/>
            <p:nvPr/>
          </p:nvSpPr>
          <p:spPr>
            <a:xfrm>
              <a:off x="4249972" y="3026664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5572" y="3026664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70"/>
            <p:cNvSpPr>
              <a:spLocks noChangeAspect="1" noChangeArrowheads="1"/>
            </p:cNvSpPr>
            <p:nvPr/>
          </p:nvSpPr>
          <p:spPr bwMode="auto">
            <a:xfrm>
              <a:off x="1998712" y="35292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84" name="Oval 70"/>
            <p:cNvSpPr>
              <a:spLocks noChangeAspect="1" noChangeArrowheads="1"/>
            </p:cNvSpPr>
            <p:nvPr/>
          </p:nvSpPr>
          <p:spPr bwMode="auto">
            <a:xfrm>
              <a:off x="1439320" y="431262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801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6363"/>
            <a:ext cx="9144000" cy="1233897"/>
          </a:xfrm>
        </p:spPr>
        <p:txBody>
          <a:bodyPr/>
          <a:lstStyle/>
          <a:p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</a:rPr>
              <a:t>THANK YOU!</a:t>
            </a:r>
            <a:endParaRPr lang="en-US" sz="9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966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9" y="302733"/>
            <a:ext cx="8229600" cy="612103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Main Result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9511226"/>
                  </p:ext>
                </p:extLst>
              </p:nvPr>
            </p:nvGraphicFramePr>
            <p:xfrm>
              <a:off x="916392" y="1263045"/>
              <a:ext cx="6960783" cy="4392725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410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29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45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8595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038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2749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Basis Reduction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latin typeface="Cambria Math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2000" b="0" i="1" baseline="0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b="0" i="1" baseline="0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b="0" i="1" baseline="0" dirty="0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b="0" i="1" baseline="0" dirty="0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sz="2000" b="0" i="0" baseline="0" smtClean="0">
                                    <a:latin typeface="Cambria Math"/>
                                  </a:rPr>
                                  <m:t>poly</m:t>
                                </m:r>
                                <m:d>
                                  <m:d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sz="2000" i="0" baseline="0" smtClean="0">
                                    <a:latin typeface="Cambria Math"/>
                                  </a:rPr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baseline="0" smtClean="0">
                                    <a:latin typeface="Cambria Math"/>
                                  </a:rPr>
                                  <m:t>oly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LLL 83, Sch.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85, Bab. 86, 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MV 10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2749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i="0" baseline="0" smtClean="0">
                                    <a:latin typeface="Cambria Math"/>
                                  </a:rPr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baseline="0" smtClean="0">
                                    <a:latin typeface="Cambria Math"/>
                                  </a:rPr>
                                  <m:t>oly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LLL 83, Kan. 87,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…, 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HS 08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231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+mn-lt"/>
                            </a:rPr>
                            <a:t>Randomized Sieve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box>
                                  <m:boxPr>
                                    <m:ctrlPr>
                                      <a:rPr lang="en-US" sz="2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4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4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4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b="0" i="1" baseline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4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aseline="0" dirty="0" smtClean="0">
                              <a:latin typeface="+mn-lt"/>
                            </a:rPr>
                            <a:t>AKS 01, AKS 02, BN 07, 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>
                              <a:latin typeface="+mn-lt"/>
                            </a:rPr>
                            <a:t>Voronoi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 Cell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baseline="0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SFS 09, MV 13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Discrete Gaussian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baseline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ADS 15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9511226"/>
                  </p:ext>
                </p:extLst>
              </p:nvPr>
            </p:nvGraphicFramePr>
            <p:xfrm>
              <a:off x="916392" y="1263045"/>
              <a:ext cx="6960783" cy="4392725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41058"/>
                    <a:gridCol w="1000125"/>
                    <a:gridCol w="1329110"/>
                    <a:gridCol w="1204540"/>
                    <a:gridCol w="1885950"/>
                  </a:tblGrid>
                  <a:tr h="6038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701040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Basis Reduction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4878" t="-90435" r="-444512" b="-4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0868" t="-90435" r="-232877" b="-4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3350" t="-90435" r="-158883" b="-4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LLL 83, Sch.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85, Bab. 86, 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MV 10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01040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4878" t="-190435" r="-444512" b="-3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0868" t="-190435" r="-232877" b="-3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3350" t="-190435" r="-158883" b="-3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LLL 83, Kan. 87,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…, 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HS 08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10231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+mn-lt"/>
                            </a:rPr>
                            <a:t>Randomized Sieve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4878" t="-198810" r="-444512" b="-14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0868" t="-198810" r="-232877" b="-14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3350" t="-198810" r="-158883" b="-14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aseline="0" dirty="0" smtClean="0">
                              <a:latin typeface="+mn-lt"/>
                            </a:rPr>
                            <a:t>AKS 01, AKS 02, BN 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07, …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>
                              <a:latin typeface="+mn-lt"/>
                            </a:rPr>
                            <a:t>Voronoi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 Cell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4878" t="-460550" r="-444512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0868" t="-460550" r="-232877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3350" t="-460550" r="-158883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SFS 09, MV 13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Discrete Gaussian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4878" t="-531304" r="-444512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0868" t="-531304" r="-232877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3350" t="-531304" r="-158883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ADS 15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330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9" y="302733"/>
            <a:ext cx="8229600" cy="612103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Outline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20624" y="1157726"/>
            <a:ext cx="8549640" cy="463957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990099"/>
                </a:solidFill>
                <a:latin typeface="+mn-lt"/>
              </a:rPr>
              <a:t>Approximate CVP via (shifted) DGS sampling.</a:t>
            </a:r>
            <a:br>
              <a:rPr lang="en-US" sz="3200" dirty="0" smtClean="0">
                <a:solidFill>
                  <a:srgbClr val="990099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Relation between parameter and approx. factor.</a:t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endParaRPr lang="en-US" sz="3200" dirty="0" smtClean="0">
              <a:solidFill>
                <a:schemeClr val="tx1"/>
              </a:solidFill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990099"/>
                </a:solidFill>
                <a:latin typeface="+mn-lt"/>
              </a:rPr>
              <a:t>A shifted DGS sampler.</a:t>
            </a:r>
            <a:br>
              <a:rPr lang="en-US" sz="3200" dirty="0" smtClean="0">
                <a:solidFill>
                  <a:srgbClr val="990099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Number of samples we can generate at desired parameters.</a:t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endParaRPr lang="en-US" sz="3200" dirty="0" smtClean="0">
              <a:solidFill>
                <a:schemeClr val="tx1"/>
              </a:solidFill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990099"/>
                </a:solidFill>
                <a:latin typeface="+mn-lt"/>
              </a:rPr>
              <a:t>Sample clustering &amp; recursion for exact CVP.</a:t>
            </a:r>
            <a:br>
              <a:rPr lang="en-US" sz="3200" dirty="0" smtClean="0">
                <a:solidFill>
                  <a:srgbClr val="990099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Learning the coordinates of a closest vector.</a:t>
            </a: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606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Discrete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20624" y="1157726"/>
                <a:ext cx="8447151" cy="3021082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+mn-lt"/>
                  </a:rPr>
                  <a:t>discrete Gaussian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+mn-lt"/>
                  </a:rPr>
                  <a:t>distribution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over</a:t>
                </a:r>
                <a:b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with parameter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,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624" y="1157726"/>
                <a:ext cx="8447151" cy="3021082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573914"/>
              </p:ext>
            </p:extLst>
          </p:nvPr>
        </p:nvGraphicFramePr>
        <p:xfrm>
          <a:off x="2272610" y="4018696"/>
          <a:ext cx="4119046" cy="274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4" imgW="2870052" imgH="1911227" progId="AcroExch.Document.11">
                  <p:embed/>
                </p:oleObj>
              </mc:Choice>
              <mc:Fallback>
                <p:oleObj name="Acrobat Document" r:id="rId4" imgW="2870052" imgH="191122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2610" y="4018696"/>
                        <a:ext cx="4119046" cy="2742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19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Discrete Gaussian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366156"/>
              </p:ext>
            </p:extLst>
          </p:nvPr>
        </p:nvGraphicFramePr>
        <p:xfrm>
          <a:off x="377886" y="1097719"/>
          <a:ext cx="4119046" cy="274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Acrobat Document" r:id="rId3" imgW="2870052" imgH="1911227" progId="AcroExch.Document.11">
                  <p:embed/>
                </p:oleObj>
              </mc:Choice>
              <mc:Fallback>
                <p:oleObj name="Acrobat Document" r:id="rId3" imgW="2870052" imgH="191122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886" y="1097719"/>
                        <a:ext cx="4119046" cy="2742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379088"/>
              </p:ext>
            </p:extLst>
          </p:nvPr>
        </p:nvGraphicFramePr>
        <p:xfrm>
          <a:off x="377886" y="3840711"/>
          <a:ext cx="4119357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Acrobat Document" r:id="rId5" imgW="2870052" imgH="1911227" progId="AcroExch.Document.11">
                  <p:embed/>
                </p:oleObj>
              </mc:Choice>
              <mc:Fallback>
                <p:oleObj name="Acrobat Document" r:id="rId5" imgW="2870052" imgH="191122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886" y="3840711"/>
                        <a:ext cx="4119357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4358709" y="3058853"/>
            <a:ext cx="4551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latin typeface="+mn-lt"/>
              </a:rPr>
              <a:t>The discrete Gaussian</a:t>
            </a:r>
            <a:br>
              <a:rPr lang="en-US" sz="3000" dirty="0" smtClean="0">
                <a:latin typeface="+mn-lt"/>
              </a:rPr>
            </a:br>
            <a:r>
              <a:rPr lang="en-US" sz="3000" dirty="0" smtClean="0">
                <a:latin typeface="+mn-lt"/>
              </a:rPr>
              <a:t>is 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more concentrated</a:t>
            </a:r>
          </a:p>
          <a:p>
            <a:pPr algn="ctr" eaLnBrk="1" hangingPunct="1"/>
            <a:r>
              <a:rPr lang="en-US" sz="3000" dirty="0" smtClean="0">
                <a:latin typeface="+mn-lt"/>
              </a:rPr>
              <a:t>as the 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parameter decreases</a:t>
            </a:r>
            <a:r>
              <a:rPr lang="en-US" sz="3000" dirty="0" smtClean="0">
                <a:latin typeface="+mn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6"/>
              <p:cNvSpPr txBox="1">
                <a:spLocks noChangeArrowheads="1"/>
              </p:cNvSpPr>
              <p:nvPr/>
            </p:nvSpPr>
            <p:spPr bwMode="auto">
              <a:xfrm>
                <a:off x="381119" y="3474351"/>
                <a:ext cx="1371599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3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19" y="3474351"/>
                <a:ext cx="1371599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6"/>
              <p:cNvSpPr txBox="1">
                <a:spLocks noChangeArrowheads="1"/>
              </p:cNvSpPr>
              <p:nvPr/>
            </p:nvSpPr>
            <p:spPr bwMode="auto">
              <a:xfrm>
                <a:off x="377886" y="6029705"/>
                <a:ext cx="1092951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3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886" y="6029705"/>
                <a:ext cx="1092951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01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Discrete Gaussian and CVP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0" y="1357644"/>
                <a:ext cx="9144000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3000" dirty="0" smtClean="0">
                    <a:latin typeface="+mn-lt"/>
                  </a:rPr>
                  <a:t>Closest vectors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correspond to </a:t>
                </a:r>
                <a:br>
                  <a:rPr lang="en-US" sz="3000" dirty="0" smtClean="0">
                    <a:latin typeface="+mn-lt"/>
                  </a:rPr>
                </a:br>
                <a:r>
                  <a:rPr lang="en-US" sz="3000" dirty="0" smtClean="0">
                    <a:latin typeface="+mn-lt"/>
                  </a:rPr>
                  <a:t>shortest vectors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  <a:p>
                <a:pPr algn="ctr" eaLnBrk="1" hangingPunct="1"/>
                <a:endParaRPr lang="en-US" sz="3000" dirty="0">
                  <a:solidFill>
                    <a:srgbClr val="FF0000"/>
                  </a:solidFill>
                  <a:latin typeface="+mn-lt"/>
                </a:endParaRPr>
              </a:p>
              <a:p>
                <a:pPr algn="ctr" eaLnBrk="1" hangingPunct="1"/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Question: </a:t>
                </a:r>
                <a:r>
                  <a:rPr lang="en-US" sz="3000" dirty="0" smtClean="0">
                    <a:latin typeface="+mn-lt"/>
                  </a:rPr>
                  <a:t>Can we hit closest vectors by sampling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+mn-lt"/>
                  </a:rPr>
                  <a:t> for small enough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?</a:t>
                </a:r>
                <a:endParaRPr lang="en-US" sz="3000" dirty="0">
                  <a:latin typeface="+mn-lt"/>
                </a:endParaRPr>
              </a:p>
              <a:p>
                <a:pPr algn="ctr" eaLnBrk="1" hangingPunct="1"/>
                <a:r>
                  <a:rPr lang="en-US" sz="3000" dirty="0" smtClean="0">
                    <a:latin typeface="+mn-lt"/>
                  </a:rPr>
                  <a:t> </a:t>
                </a:r>
                <a:endParaRPr lang="en-US" sz="3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57644"/>
                <a:ext cx="9144000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67" t="-2559" r="-9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114782"/>
              </p:ext>
            </p:extLst>
          </p:nvPr>
        </p:nvGraphicFramePr>
        <p:xfrm>
          <a:off x="2715386" y="3954476"/>
          <a:ext cx="3868293" cy="2783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Acrobat Document" r:id="rId4" imgW="2761942" imgH="1987252" progId="AcroExch.Document.11">
                  <p:embed/>
                </p:oleObj>
              </mc:Choice>
              <mc:Fallback>
                <p:oleObj name="Acrobat Document" r:id="rId4" imgW="2761942" imgH="198725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5386" y="3954476"/>
                        <a:ext cx="3868293" cy="2783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8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pf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epfl</Template>
  <TotalTime>43690</TotalTime>
  <Words>682</Words>
  <Application>Microsoft Office PowerPoint</Application>
  <PresentationFormat>On-screen Show (4:3)</PresentationFormat>
  <Paragraphs>341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Cambria Math</vt:lpstr>
      <vt:lpstr>Candara</vt:lpstr>
      <vt:lpstr>Century Gothic</vt:lpstr>
      <vt:lpstr>Comic Sans MS</vt:lpstr>
      <vt:lpstr>Courier New</vt:lpstr>
      <vt:lpstr>epfl</vt:lpstr>
      <vt:lpstr>Acrobat Document</vt:lpstr>
      <vt:lpstr>Solving CVP in 2^n time via Discrete Gaussian Sampling</vt:lpstr>
      <vt:lpstr>PowerPoint Presentation</vt:lpstr>
      <vt:lpstr>Closest Vector Problem (CVP)</vt:lpstr>
      <vt:lpstr>Applications of SVP &amp; CVP</vt:lpstr>
      <vt:lpstr>Main Result</vt:lpstr>
      <vt:lpstr>Outline</vt:lpstr>
      <vt:lpstr>Shifted Discrete Gaussian</vt:lpstr>
      <vt:lpstr>Shifted Discrete Gaussian</vt:lpstr>
      <vt:lpstr>Discrete Gaussian and CVP</vt:lpstr>
      <vt:lpstr>Discrete Gaussian and CVP</vt:lpstr>
      <vt:lpstr>Discrete Gaussian and CVP</vt:lpstr>
      <vt:lpstr>Approximate CVP via DGS</vt:lpstr>
      <vt:lpstr>Approximate CVP via DGS</vt:lpstr>
      <vt:lpstr>Hermite-Korkine-Zolotarev Basis</vt:lpstr>
      <vt:lpstr>Shifted DGS Sampler</vt:lpstr>
      <vt:lpstr>Shifted DGS Sampler</vt:lpstr>
      <vt:lpstr>Shifted DGS Sampler</vt:lpstr>
      <vt:lpstr>Averaging Discrete Gaussians</vt:lpstr>
      <vt:lpstr>Averaging Discrete Gaussians</vt:lpstr>
      <vt:lpstr>Shifted DGS Combiner</vt:lpstr>
      <vt:lpstr>Shifted DGS Combiner</vt:lpstr>
      <vt:lpstr>Shifted DGS Combiner</vt:lpstr>
      <vt:lpstr>Shifted DGS Combiner</vt:lpstr>
      <vt:lpstr>Shifted DGS Combiner</vt:lpstr>
      <vt:lpstr>Shifted DGS Combiner</vt:lpstr>
      <vt:lpstr>Key Inequality</vt:lpstr>
      <vt:lpstr>Key Inequality</vt:lpstr>
      <vt:lpstr>Hope for Exact CVP</vt:lpstr>
      <vt:lpstr>Clustering approx. closest vectors</vt:lpstr>
      <vt:lpstr>Clustering approx. closest vectors</vt:lpstr>
      <vt:lpstr>How many closest vectors?</vt:lpstr>
      <vt:lpstr>How many closest vectors?</vt:lpstr>
      <vt:lpstr>Dimension Reduction via Clustering</vt:lpstr>
      <vt:lpstr>Exact CVP</vt:lpstr>
      <vt:lpstr>Exact CVP</vt:lpstr>
      <vt:lpstr>High Level Algorithm</vt:lpstr>
      <vt:lpstr>Complexity Sketch</vt:lpstr>
      <vt:lpstr>Key Challenges</vt:lpstr>
      <vt:lpstr>Conclusions</vt:lpstr>
      <vt:lpstr>Open Problems</vt:lpstr>
      <vt:lpstr>THANK YOU!</vt:lpstr>
    </vt:vector>
  </TitlesOfParts>
  <Company>Georgia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on Integer Programming and Lattice Problems</dc:title>
  <dc:creator>Daniel Dadush</dc:creator>
  <cp:lastModifiedBy>Daniel Dadush</cp:lastModifiedBy>
  <cp:revision>851</cp:revision>
  <dcterms:created xsi:type="dcterms:W3CDTF">2012-06-08T18:11:31Z</dcterms:created>
  <dcterms:modified xsi:type="dcterms:W3CDTF">2016-01-11T10:13:27Z</dcterms:modified>
</cp:coreProperties>
</file>