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0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7" r:id="rId33"/>
    <p:sldId id="290" r:id="rId34"/>
    <p:sldId id="308" r:id="rId35"/>
    <p:sldId id="300" r:id="rId36"/>
    <p:sldId id="310" r:id="rId37"/>
    <p:sldId id="312" r:id="rId38"/>
    <p:sldId id="314" r:id="rId39"/>
    <p:sldId id="313" r:id="rId40"/>
    <p:sldId id="311" r:id="rId41"/>
    <p:sldId id="309" r:id="rId42"/>
    <p:sldId id="294" r:id="rId43"/>
    <p:sldId id="295" r:id="rId44"/>
    <p:sldId id="296" r:id="rId45"/>
    <p:sldId id="297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3">
          <p15:clr>
            <a:srgbClr val="A4A3A4"/>
          </p15:clr>
        </p15:guide>
        <p15:guide id="2" orient="horz" pos="3471">
          <p15:clr>
            <a:srgbClr val="A4A3A4"/>
          </p15:clr>
        </p15:guide>
        <p15:guide id="3" orient="horz" pos="2978">
          <p15:clr>
            <a:srgbClr val="A4A3A4"/>
          </p15:clr>
        </p15:guide>
        <p15:guide id="4" orient="horz" pos="3645">
          <p15:clr>
            <a:srgbClr val="A4A3A4"/>
          </p15:clr>
        </p15:guide>
        <p15:guide id="5" orient="horz" pos="4056">
          <p15:clr>
            <a:srgbClr val="A4A3A4"/>
          </p15:clr>
        </p15:guide>
        <p15:guide id="6" pos="4594">
          <p15:clr>
            <a:srgbClr val="A4A3A4"/>
          </p15:clr>
        </p15:guide>
        <p15:guide id="7" pos="2018">
          <p15:clr>
            <a:srgbClr val="A4A3A4"/>
          </p15:clr>
        </p15:guide>
        <p15:guide id="8" pos="2594">
          <p15:clr>
            <a:srgbClr val="A4A3A4"/>
          </p15:clr>
        </p15:guide>
        <p15:guide id="9" pos="2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3300"/>
    <a:srgbClr val="990099"/>
    <a:srgbClr val="0000CC"/>
    <a:srgbClr val="FF0066"/>
    <a:srgbClr val="993366"/>
    <a:srgbClr val="CC66FF"/>
    <a:srgbClr val="FF9966"/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388" autoAdjust="0"/>
  </p:normalViewPr>
  <p:slideViewPr>
    <p:cSldViewPr snapToGrid="0">
      <p:cViewPr varScale="1">
        <p:scale>
          <a:sx n="68" d="100"/>
          <a:sy n="68" d="100"/>
        </p:scale>
        <p:origin x="1148" y="68"/>
      </p:cViewPr>
      <p:guideLst>
        <p:guide orient="horz" pos="3153"/>
        <p:guide orient="horz" pos="3471"/>
        <p:guide orient="horz" pos="2978"/>
        <p:guide orient="horz" pos="3645"/>
        <p:guide orient="horz" pos="4056"/>
        <p:guide pos="4594"/>
        <p:guide pos="2018"/>
        <p:guide pos="2594"/>
        <p:guide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98"/>
    </p:cViewPr>
  </p:sorterViewPr>
  <p:notesViewPr>
    <p:cSldViewPr snapToGrid="0"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18491-4693-4B50-9B57-3EA69A048613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825D-50D5-4BFB-BFD8-460B6038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Khot, Popat, Vishnoi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\eps depends on the constant in the asymptotic</a:t>
            </a:r>
          </a:p>
        </p:txBody>
      </p:sp>
    </p:spTree>
    <p:extLst>
      <p:ext uri="{BB962C8B-B14F-4D97-AF65-F5344CB8AC3E}">
        <p14:creationId xmlns:p14="http://schemas.microsoft.com/office/powerpoint/2010/main" val="248217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11596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809857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52451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14975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83541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284523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125189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411972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119687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22427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Khot, Popat, Vishnoi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\eps depends on the constant in the asymptotic</a:t>
            </a:r>
          </a:p>
        </p:txBody>
      </p:sp>
    </p:spTree>
    <p:extLst>
      <p:ext uri="{BB962C8B-B14F-4D97-AF65-F5344CB8AC3E}">
        <p14:creationId xmlns:p14="http://schemas.microsoft.com/office/powerpoint/2010/main" val="1616669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4120673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793039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9030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051681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081251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438704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757120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960865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914389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7" name="Shape 5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27996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523958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3" name="Shape 6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380352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1" name="Shape 6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17380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220764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325274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809033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436962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243248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73207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985697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50853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1823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3002483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6:30-8:30</a:t>
            </a:r>
          </a:p>
          <a:p>
            <a:pPr lvl="0">
              <a:defRPr sz="1800"/>
            </a:pPr>
            <a:r>
              <a:rPr sz="2400"/>
              <a:t>Aharonov and Regev use the periodic Gaussian function. You can see how oracle access to this can be helpful.</a:t>
            </a:r>
          </a:p>
        </p:txBody>
      </p:sp>
    </p:spTree>
    <p:extLst>
      <p:ext uri="{BB962C8B-B14F-4D97-AF65-F5344CB8AC3E}">
        <p14:creationId xmlns:p14="http://schemas.microsoft.com/office/powerpoint/2010/main" val="122180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E424-85B4-42A9-A313-EB44DF0FF9DF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9C99-5F65-4370-B07B-18EC0D286F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0433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 dirty="0"/>
              <a:t>Body Level One</a:t>
            </a:r>
          </a:p>
          <a:p>
            <a:pPr lvl="1">
              <a:defRPr sz="1800"/>
            </a:pPr>
            <a:r>
              <a:rPr sz="2250" dirty="0"/>
              <a:t>Body Level Two</a:t>
            </a:r>
          </a:p>
          <a:p>
            <a:pPr lvl="2">
              <a:defRPr sz="1800"/>
            </a:pPr>
            <a:r>
              <a:rPr sz="2250" dirty="0"/>
              <a:t>Body Level Three</a:t>
            </a:r>
          </a:p>
          <a:p>
            <a:pPr lvl="3">
              <a:defRPr sz="1800"/>
            </a:pPr>
            <a:r>
              <a:rPr sz="2250" dirty="0"/>
              <a:t>Body Level Four</a:t>
            </a:r>
          </a:p>
          <a:p>
            <a:pPr lvl="4">
              <a:defRPr sz="1800"/>
            </a:pPr>
            <a:r>
              <a:rPr sz="225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594297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716"/>
            <a:ext cx="9144000" cy="815788"/>
          </a:xfrm>
        </p:spPr>
        <p:txBody>
          <a:bodyPr anchor="t" anchorCtr="0"/>
          <a:lstStyle>
            <a:lvl1pPr algn="ctr">
              <a:defRPr sz="4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1612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56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50AE424-85B4-42A9-A313-EB44DF0FF9DF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2A79C99-5F65-4370-B07B-18EC0D286F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0" r:id="rId2"/>
    <p:sldLayoutId id="2147483721" r:id="rId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ti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3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"/><Relationship Id="rId3" Type="http://schemas.openxmlformats.org/officeDocument/2006/relationships/image" Target="../media/image56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86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4.png"/><Relationship Id="rId4" Type="http://schemas.openxmlformats.org/officeDocument/2006/relationships/image" Target="../media/image68.png"/><Relationship Id="rId9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8" Type="http://schemas.openxmlformats.org/officeDocument/2006/relationships/image" Target="../media/image77.png"/><Relationship Id="rId26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openxmlformats.org/officeDocument/2006/relationships/image" Target="../media/image11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23" Type="http://schemas.openxmlformats.org/officeDocument/2006/relationships/image" Target="../media/image18.png"/><Relationship Id="rId19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hape 39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310896"/>
                <a:ext cx="8229600" cy="1600200"/>
              </a:xfrm>
              <a:prstGeom prst="rect">
                <a:avLst/>
              </a:prstGeom>
            </p:spPr>
            <p:txBody>
              <a:bodyPr anchor="t"/>
              <a:lstStyle/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</a:rPr>
                  <a:t>Solving SVP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4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4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ar-AE" sz="4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ar-AE" sz="4400" dirty="0" smtClean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</a:rPr>
                  <a:t>Time </a:t>
                </a:r>
                <a:b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</a:rPr>
                  <a:t>Using </a:t>
                </a:r>
                <a:r>
                  <a:rPr lang="en-US" sz="4400" dirty="0">
                    <a:solidFill>
                      <a:schemeClr val="bg2">
                        <a:lumMod val="50000"/>
                      </a:schemeClr>
                    </a:solidFill>
                  </a:rPr>
                  <a:t>Discrete Gaussian Sampling</a:t>
                </a:r>
              </a:p>
            </p:txBody>
          </p:sp>
        </mc:Choice>
        <mc:Fallback xmlns="">
          <p:sp>
            <p:nvSpPr>
              <p:cNvPr id="39" name="Shape 3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310896"/>
                <a:ext cx="8229600" cy="1600200"/>
              </a:xfrm>
              <a:prstGeom prst="rect">
                <a:avLst/>
              </a:prstGeom>
              <a:blipFill rotWithShape="0">
                <a:blip r:embed="rId2"/>
                <a:stretch>
                  <a:fillRect l="-2815" t="-8365" r="-2741" b="-17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2624328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5203">
              <a:defRPr sz="1800"/>
            </a:pPr>
            <a:r>
              <a:rPr lang="en-US" sz="2800" b="1" dirty="0" err="1"/>
              <a:t>Divesh</a:t>
            </a:r>
            <a:r>
              <a:rPr lang="en-US" sz="2800" b="1" dirty="0"/>
              <a:t> </a:t>
            </a:r>
            <a:r>
              <a:rPr lang="en-US" sz="2800" b="1" dirty="0" smtClean="0"/>
              <a:t>Aggarwal</a:t>
            </a:r>
          </a:p>
          <a:p>
            <a:pPr algn="ctr" defTabSz="275203">
              <a:defRPr sz="1800"/>
            </a:pPr>
            <a:r>
              <a:rPr lang="fr-FR" sz="2400" dirty="0"/>
              <a:t>École Polytechnique Fédérale de Lausanne (</a:t>
            </a:r>
            <a:r>
              <a:rPr lang="en-US" sz="2400" dirty="0"/>
              <a:t>EPFL</a:t>
            </a:r>
            <a:r>
              <a:rPr lang="en-US" sz="2400" dirty="0" smtClean="0"/>
              <a:t>)</a:t>
            </a:r>
            <a:endParaRPr lang="en-US" sz="2400" dirty="0"/>
          </a:p>
          <a:p>
            <a:pPr algn="ctr" defTabSz="275203">
              <a:defRPr sz="1800"/>
            </a:pPr>
            <a:r>
              <a:rPr lang="en-US" sz="2800" b="1" dirty="0" smtClean="0"/>
              <a:t>Daniel Dadush</a:t>
            </a:r>
          </a:p>
          <a:p>
            <a:pPr algn="ctr" defTabSz="275203">
              <a:defRPr sz="1800"/>
            </a:pPr>
            <a:r>
              <a:rPr lang="en-US" sz="2400" dirty="0"/>
              <a:t>Centrum </a:t>
            </a:r>
            <a:r>
              <a:rPr lang="en-US" sz="2400" dirty="0" err="1"/>
              <a:t>Wiskunde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Informatica</a:t>
            </a:r>
            <a:r>
              <a:rPr lang="en-US" sz="2400" dirty="0"/>
              <a:t> (CWI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0000CC"/>
              </a:solidFill>
            </a:endParaRPr>
          </a:p>
          <a:p>
            <a:pPr algn="ctr" defTabSz="275203">
              <a:defRPr sz="1800"/>
            </a:pPr>
            <a:r>
              <a:rPr lang="en-US" sz="2800" b="1" dirty="0" err="1" smtClean="0"/>
              <a:t>Oded</a:t>
            </a:r>
            <a:r>
              <a:rPr lang="en-US" sz="2800" b="1" dirty="0" smtClean="0"/>
              <a:t> </a:t>
            </a:r>
            <a:r>
              <a:rPr lang="en-US" sz="2800" b="1" dirty="0" err="1"/>
              <a:t>Regev</a:t>
            </a:r>
            <a:endParaRPr lang="en-US" sz="2800" b="1" dirty="0"/>
          </a:p>
          <a:p>
            <a:pPr algn="ctr" defTabSz="275203">
              <a:defRPr sz="1800"/>
            </a:pPr>
            <a:r>
              <a:rPr lang="en-US" sz="2800" b="1" dirty="0"/>
              <a:t>Noah </a:t>
            </a:r>
            <a:r>
              <a:rPr lang="en-US" sz="2800" b="1" dirty="0" smtClean="0"/>
              <a:t>Stephens-</a:t>
            </a:r>
            <a:r>
              <a:rPr lang="en-US" sz="2800" b="1" dirty="0" err="1" smtClean="0"/>
              <a:t>Davidowitz</a:t>
            </a:r>
            <a:endParaRPr lang="en-US" sz="2800" b="1" dirty="0" smtClean="0"/>
          </a:p>
          <a:p>
            <a:pPr algn="ctr" defTabSz="275203">
              <a:defRPr sz="1800"/>
            </a:pPr>
            <a:r>
              <a:rPr lang="en-US" sz="2400" dirty="0"/>
              <a:t>New York University (NYU</a:t>
            </a:r>
            <a:r>
              <a:rPr 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87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6099" y="2241891"/>
            <a:ext cx="6191803" cy="4118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324" y="5969496"/>
            <a:ext cx="875109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3609611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60" y="5965031"/>
            <a:ext cx="875109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828483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60" y="5965031"/>
            <a:ext cx="875109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793872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59" y="5965031"/>
            <a:ext cx="72330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2600898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59" y="5965031"/>
            <a:ext cx="72330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870672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59" y="5965031"/>
            <a:ext cx="71437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136087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59" y="5965031"/>
            <a:ext cx="71437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543501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60" y="5965031"/>
            <a:ext cx="70544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8590281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99" y="2241352"/>
            <a:ext cx="6188273" cy="411641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 flipH="1">
            <a:off x="5188333" y="3107083"/>
            <a:ext cx="458150" cy="654079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278" name="Shape 278"/>
          <p:cNvSpPr/>
          <p:nvPr/>
        </p:nvSpPr>
        <p:spPr>
          <a:xfrm>
            <a:off x="5172940" y="2666652"/>
            <a:ext cx="1891544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2109"/>
              <a:t>shortest vector!</a:t>
            </a:r>
          </a:p>
        </p:txBody>
      </p:sp>
      <p:sp>
        <p:nvSpPr>
          <p:cNvPr id="279" name="Shape 279"/>
          <p:cNvSpPr/>
          <p:nvPr/>
        </p:nvSpPr>
        <p:spPr>
          <a:xfrm>
            <a:off x="1566853" y="3986709"/>
            <a:ext cx="6010296" cy="1182347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190500" dist="508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600" i="1"/>
            </a:lvl1pPr>
          </a:lstStyle>
          <a:p>
            <a:pPr lvl="0" algn="ctr">
              <a:defRPr sz="1800" i="0"/>
            </a:pPr>
            <a:r>
              <a:rPr sz="1828" dirty="0"/>
              <a:t>If we can obtain “enough” samples from the discrete Gaussian with the “right” (small) parameter, then we can solve SVP.</a:t>
            </a:r>
          </a:p>
        </p:txBody>
      </p:sp>
      <p:pic>
        <p:nvPicPr>
          <p:cNvPr id="280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859" y="5965031"/>
            <a:ext cx="714375" cy="23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233" y="1541055"/>
            <a:ext cx="4085583" cy="50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4452602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  <p:bldP spid="278" grpId="0" animBg="1" advAuto="0"/>
      <p:bldP spid="27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36633" y="1600200"/>
                <a:ext cx="8786649" cy="5051612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US" sz="2400" dirty="0"/>
                  <a:t>We need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 smtClean="0"/>
                  <a:t> vectors </a:t>
                </a:r>
                <a:r>
                  <a:rPr lang="en-US" sz="2400" dirty="0"/>
                  <a:t>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4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ar-AE" sz="24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ar-AE" sz="2400" dirty="0"/>
                  <a:t>  </a:t>
                </a:r>
                <a:r>
                  <a:rPr lang="en-US" sz="2400" dirty="0" smtClean="0"/>
                  <a:t>[KL78].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is very well-studied for very high parameters,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≿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i.e. above the “smoothing parameter” of the lattice</a:t>
                </a:r>
                <a:r>
                  <a:rPr lang="en-US" sz="2400" dirty="0" smtClean="0"/>
                  <a:t>.</a:t>
                </a:r>
              </a:p>
              <a:p>
                <a:endParaRPr lang="en-US" dirty="0"/>
              </a:p>
              <a:p>
                <a:pPr lvl="0"/>
                <a:r>
                  <a:rPr lang="en-US" sz="2400" dirty="0"/>
                  <a:t>[</a:t>
                </a:r>
                <a:r>
                  <a:rPr lang="en-US" sz="2400" dirty="0" smtClean="0"/>
                  <a:t>Kle00</a:t>
                </a:r>
                <a:r>
                  <a:rPr lang="en-US" sz="2400" dirty="0"/>
                  <a:t>, GPV08] show how to sample in this regime in polynomial time</a:t>
                </a:r>
                <a:r>
                  <a:rPr lang="en-US" sz="2400" dirty="0" smtClean="0"/>
                  <a:t>.</a:t>
                </a:r>
              </a:p>
              <a:p>
                <a:pPr lvl="0"/>
                <a:endParaRPr lang="en-US" sz="2400" dirty="0"/>
              </a:p>
              <a:p>
                <a:pPr lvl="0"/>
                <a:r>
                  <a:rPr lang="en-US" sz="2400" dirty="0"/>
                  <a:t>(Previously could not do much better, even in exponential time</a:t>
                </a:r>
                <a:r>
                  <a:rPr lang="en-US" sz="2400" dirty="0" smtClean="0"/>
                  <a:t>.)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633" y="1600200"/>
                <a:ext cx="8786649" cy="5051612"/>
              </a:xfrm>
              <a:blipFill rotWithShape="0">
                <a:blip r:embed="rId2"/>
                <a:stretch>
                  <a:fillRect l="-1040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15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306" name="Text Box 26"/>
              <p:cNvSpPr txBox="1">
                <a:spLocks noChangeArrowheads="1"/>
              </p:cNvSpPr>
              <p:nvPr/>
            </p:nvSpPr>
            <p:spPr bwMode="auto">
              <a:xfrm>
                <a:off x="187325" y="1846263"/>
                <a:ext cx="5337175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000" dirty="0" smtClean="0">
                    <a:latin typeface="+mn-lt"/>
                  </a:rPr>
                  <a:t>A lattice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rgbClr val="0000CC"/>
                        </a:solidFill>
                        <a:latin typeface="Cambria Math"/>
                      </a:rPr>
                      <m:t>ℒ</m:t>
                    </m:r>
                    <m:r>
                      <a:rPr lang="en-US" sz="3000" dirty="0">
                        <a:latin typeface="Cambria Math"/>
                        <a:ea typeface="Cambria Math"/>
                      </a:rPr>
                      <m:t>⊆</m:t>
                    </m:r>
                    <m:sSup>
                      <m:sSupPr>
                        <m:ctrlPr>
                          <a:rPr lang="en-US" sz="3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3000" i="1" dirty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3000" i="1" dirty="0">
                            <a:latin typeface="Cambria Math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000" dirty="0">
                    <a:latin typeface="+mn-lt"/>
                  </a:rPr>
                  <a:t> is all integral combinations</a:t>
                </a:r>
                <a:r>
                  <a:rPr lang="en-US" sz="3000" dirty="0" smtClean="0">
                    <a:latin typeface="+mn-lt"/>
                  </a:rPr>
                  <a:t> of some </a:t>
                </a:r>
                <a:r>
                  <a:rPr lang="en-US" sz="3000" dirty="0">
                    <a:latin typeface="+mn-lt"/>
                  </a:rPr>
                  <a:t>basis</a:t>
                </a:r>
                <a:endParaRPr lang="en-US" sz="3000" b="0" i="1" dirty="0" smtClean="0">
                  <a:latin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dirty="0" smtClean="0">
                        <a:solidFill>
                          <a:srgbClr val="0000CC"/>
                        </a:solidFill>
                        <a:latin typeface="Cambria Math"/>
                      </a:rPr>
                      <m:t>B</m:t>
                    </m:r>
                    <m:r>
                      <a:rPr lang="en-US" sz="3000" b="0" i="0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 dirty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000" b="0" i="1" dirty="0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3000" i="1" dirty="0">
                            <a:solidFill>
                              <a:srgbClr val="0000CC"/>
                            </a:solidFill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sz="30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 dirty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000" b="0" i="1" dirty="0" smtClean="0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000" dirty="0">
                    <a:latin typeface="+mn-lt"/>
                  </a:rPr>
                  <a:t>. </a:t>
                </a:r>
                <a:endParaRPr lang="en-US" sz="3000" dirty="0" smtClean="0">
                  <a:latin typeface="+mn-lt"/>
                </a:endParaRPr>
              </a:p>
              <a:p>
                <a:pPr eaLnBrk="1" hangingPunct="1"/>
                <a:endParaRPr lang="en-US" sz="3000" dirty="0">
                  <a:latin typeface="+mn-lt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0000CC"/>
                        </a:solidFill>
                        <a:latin typeface="Cambria Math"/>
                      </a:rPr>
                      <m:t>ℒ</m:t>
                    </m:r>
                    <m:r>
                      <a:rPr lang="en-US" sz="3000" b="0" i="1" smtClean="0">
                        <a:solidFill>
                          <a:srgbClr val="0000CC"/>
                        </a:solidFill>
                        <a:latin typeface="Cambria Math"/>
                      </a:rPr>
                      <m:t>(</m:t>
                    </m:r>
                    <m:r>
                      <a:rPr lang="en-US" sz="3000" b="0" i="1" smtClean="0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  <m:r>
                      <a:rPr lang="en-US" sz="3000" b="0" i="1" smtClean="0">
                        <a:solidFill>
                          <a:srgbClr val="0000CC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3000" dirty="0" smtClean="0">
                    <a:latin typeface="+mn-lt"/>
                  </a:rPr>
                  <a:t> denotes lattice </a:t>
                </a:r>
              </a:p>
              <a:p>
                <a:pPr eaLnBrk="1" hangingPunct="1"/>
                <a:r>
                  <a:rPr lang="en-US" sz="3000" dirty="0" smtClean="0">
                    <a:latin typeface="+mn-lt"/>
                  </a:rPr>
                  <a:t>generated by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</m:oMath>
                </a14:m>
                <a:r>
                  <a:rPr lang="en-US" sz="3000" dirty="0" smtClean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9730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325" y="1846263"/>
                <a:ext cx="5337175" cy="2862322"/>
              </a:xfrm>
              <a:prstGeom prst="rect">
                <a:avLst/>
              </a:prstGeom>
              <a:blipFill rotWithShape="0">
                <a:blip r:embed="rId2"/>
                <a:stretch>
                  <a:fillRect l="-2743" t="-2559" b="-5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6" name="Text Box 27"/>
              <p:cNvSpPr txBox="1">
                <a:spLocks noChangeArrowheads="1"/>
              </p:cNvSpPr>
              <p:nvPr/>
            </p:nvSpPr>
            <p:spPr bwMode="auto">
              <a:xfrm>
                <a:off x="7892389" y="4145079"/>
                <a:ext cx="563167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ℒ</m:t>
                      </m:r>
                    </m:oMath>
                  </m:oMathPara>
                </a14:m>
                <a:endParaRPr lang="en-US" sz="32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076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2389" y="4145079"/>
                <a:ext cx="563167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Text Box 28"/>
              <p:cNvSpPr txBox="1">
                <a:spLocks noChangeArrowheads="1"/>
              </p:cNvSpPr>
              <p:nvPr/>
            </p:nvSpPr>
            <p:spPr bwMode="auto">
              <a:xfrm>
                <a:off x="6029325" y="2492375"/>
                <a:ext cx="598241" cy="513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sz="2800" i="1" dirty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baseline="-250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077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9325" y="2492375"/>
                <a:ext cx="598241" cy="5132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Text Box 29"/>
              <p:cNvSpPr txBox="1">
                <a:spLocks noChangeArrowheads="1"/>
              </p:cNvSpPr>
              <p:nvPr/>
            </p:nvSpPr>
            <p:spPr bwMode="auto">
              <a:xfrm>
                <a:off x="7527925" y="1882775"/>
                <a:ext cx="606512" cy="513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baseline="-250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078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7925" y="1882775"/>
                <a:ext cx="606512" cy="5132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Oval 5"/>
          <p:cNvSpPr>
            <a:spLocks noChangeAspect="1" noChangeArrowheads="1"/>
          </p:cNvSpPr>
          <p:nvPr/>
        </p:nvSpPr>
        <p:spPr bwMode="auto">
          <a:xfrm>
            <a:off x="5651500" y="378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6"/>
          <p:cNvSpPr>
            <a:spLocks noChangeAspect="1" noChangeArrowheads="1"/>
          </p:cNvSpPr>
          <p:nvPr/>
        </p:nvSpPr>
        <p:spPr bwMode="auto">
          <a:xfrm>
            <a:off x="5645150" y="28765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7"/>
          <p:cNvSpPr>
            <a:spLocks noChangeAspect="1" noChangeArrowheads="1"/>
          </p:cNvSpPr>
          <p:nvPr/>
        </p:nvSpPr>
        <p:spPr bwMode="auto">
          <a:xfrm>
            <a:off x="5651500" y="1955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3082" name="Oval 10"/>
          <p:cNvSpPr>
            <a:spLocks noChangeAspect="1" noChangeArrowheads="1"/>
          </p:cNvSpPr>
          <p:nvPr/>
        </p:nvSpPr>
        <p:spPr bwMode="auto">
          <a:xfrm>
            <a:off x="5645150" y="4699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2"/>
          <p:cNvSpPr>
            <a:spLocks noChangeAspect="1" noChangeArrowheads="1"/>
          </p:cNvSpPr>
          <p:nvPr/>
        </p:nvSpPr>
        <p:spPr bwMode="auto">
          <a:xfrm>
            <a:off x="6565900" y="378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3"/>
          <p:cNvSpPr>
            <a:spLocks noChangeAspect="1" noChangeArrowheads="1"/>
          </p:cNvSpPr>
          <p:nvPr/>
        </p:nvSpPr>
        <p:spPr bwMode="auto">
          <a:xfrm>
            <a:off x="6559550" y="28765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4"/>
          <p:cNvSpPr>
            <a:spLocks noChangeAspect="1" noChangeArrowheads="1"/>
          </p:cNvSpPr>
          <p:nvPr/>
        </p:nvSpPr>
        <p:spPr bwMode="auto">
          <a:xfrm>
            <a:off x="6565900" y="1955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3086" name="Oval 15"/>
          <p:cNvSpPr>
            <a:spLocks noChangeAspect="1" noChangeArrowheads="1"/>
          </p:cNvSpPr>
          <p:nvPr/>
        </p:nvSpPr>
        <p:spPr bwMode="auto">
          <a:xfrm>
            <a:off x="6559550" y="4699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6"/>
          <p:cNvSpPr>
            <a:spLocks noChangeAspect="1" noChangeArrowheads="1"/>
          </p:cNvSpPr>
          <p:nvPr/>
        </p:nvSpPr>
        <p:spPr bwMode="auto">
          <a:xfrm>
            <a:off x="7480300" y="37909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7"/>
          <p:cNvSpPr>
            <a:spLocks noChangeAspect="1" noChangeArrowheads="1"/>
          </p:cNvSpPr>
          <p:nvPr/>
        </p:nvSpPr>
        <p:spPr bwMode="auto">
          <a:xfrm>
            <a:off x="7473950" y="28829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18"/>
          <p:cNvSpPr>
            <a:spLocks noChangeAspect="1" noChangeArrowheads="1"/>
          </p:cNvSpPr>
          <p:nvPr/>
        </p:nvSpPr>
        <p:spPr bwMode="auto">
          <a:xfrm>
            <a:off x="7480300" y="19621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3090" name="Oval 19"/>
          <p:cNvSpPr>
            <a:spLocks noChangeAspect="1" noChangeArrowheads="1"/>
          </p:cNvSpPr>
          <p:nvPr/>
        </p:nvSpPr>
        <p:spPr bwMode="auto">
          <a:xfrm>
            <a:off x="7473950" y="47053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0"/>
          <p:cNvSpPr>
            <a:spLocks noChangeAspect="1" noChangeArrowheads="1"/>
          </p:cNvSpPr>
          <p:nvPr/>
        </p:nvSpPr>
        <p:spPr bwMode="auto">
          <a:xfrm>
            <a:off x="8394700" y="37909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1"/>
          <p:cNvSpPr>
            <a:spLocks noChangeAspect="1" noChangeArrowheads="1"/>
          </p:cNvSpPr>
          <p:nvPr/>
        </p:nvSpPr>
        <p:spPr bwMode="auto">
          <a:xfrm>
            <a:off x="8388350" y="28829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2"/>
          <p:cNvSpPr>
            <a:spLocks noChangeAspect="1" noChangeArrowheads="1"/>
          </p:cNvSpPr>
          <p:nvPr/>
        </p:nvSpPr>
        <p:spPr bwMode="auto">
          <a:xfrm>
            <a:off x="8394700" y="19621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3094" name="Oval 23"/>
          <p:cNvSpPr>
            <a:spLocks noChangeAspect="1" noChangeArrowheads="1"/>
          </p:cNvSpPr>
          <p:nvPr/>
        </p:nvSpPr>
        <p:spPr bwMode="auto">
          <a:xfrm>
            <a:off x="8388350" y="47053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Line 24"/>
          <p:cNvSpPr>
            <a:spLocks noChangeShapeType="1"/>
          </p:cNvSpPr>
          <p:nvPr/>
        </p:nvSpPr>
        <p:spPr bwMode="auto">
          <a:xfrm flipV="1">
            <a:off x="5670550" y="2003425"/>
            <a:ext cx="1854200" cy="274955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4"/>
          <p:cNvSpPr>
            <a:spLocks noChangeShapeType="1"/>
          </p:cNvSpPr>
          <p:nvPr/>
        </p:nvSpPr>
        <p:spPr bwMode="auto">
          <a:xfrm flipV="1">
            <a:off x="5683250" y="2914650"/>
            <a:ext cx="920750" cy="182245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57200" y="252882"/>
            <a:ext cx="8229600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Lattices</a:t>
            </a:r>
          </a:p>
        </p:txBody>
      </p:sp>
    </p:spTree>
    <p:extLst>
      <p:ext uri="{BB962C8B-B14F-4D97-AF65-F5344CB8AC3E}">
        <p14:creationId xmlns:p14="http://schemas.microsoft.com/office/powerpoint/2010/main" val="20387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40" y="2367702"/>
            <a:ext cx="3686688" cy="243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6022" y="2379079"/>
            <a:ext cx="3686688" cy="243507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1486084" y="1417873"/>
            <a:ext cx="892873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00F9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75" dirty="0"/>
              <a:t>Easy</a:t>
            </a:r>
          </a:p>
        </p:txBody>
      </p:sp>
      <p:sp>
        <p:nvSpPr>
          <p:cNvPr id="300" name="Shape 300"/>
          <p:cNvSpPr/>
          <p:nvPr/>
        </p:nvSpPr>
        <p:spPr>
          <a:xfrm>
            <a:off x="6716837" y="1417873"/>
            <a:ext cx="958597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75"/>
              <a:t>Hard</a:t>
            </a:r>
          </a:p>
        </p:txBody>
      </p:sp>
      <p:sp>
        <p:nvSpPr>
          <p:cNvPr id="301" name="Shape 301"/>
          <p:cNvSpPr/>
          <p:nvPr/>
        </p:nvSpPr>
        <p:spPr>
          <a:xfrm>
            <a:off x="782062" y="5824719"/>
            <a:ext cx="7362593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2109"/>
              <a:t>Can we use samples from the LHS to get samples from the RHS?</a:t>
            </a:r>
          </a:p>
        </p:txBody>
      </p:sp>
      <p:sp>
        <p:nvSpPr>
          <p:cNvPr id="302" name="Shape 302"/>
          <p:cNvSpPr/>
          <p:nvPr/>
        </p:nvSpPr>
        <p:spPr>
          <a:xfrm>
            <a:off x="3915668" y="3674748"/>
            <a:ext cx="1312664" cy="1"/>
          </a:xfrm>
          <a:prstGeom prst="line">
            <a:avLst/>
          </a:prstGeom>
          <a:ln w="1143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303" name="Shape 303"/>
          <p:cNvSpPr/>
          <p:nvPr/>
        </p:nvSpPr>
        <p:spPr>
          <a:xfrm>
            <a:off x="3906560" y="3033001"/>
            <a:ext cx="1243931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Our goal</a:t>
            </a:r>
          </a:p>
        </p:txBody>
      </p:sp>
      <p:pic>
        <p:nvPicPr>
          <p:cNvPr id="30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18538" y="5085457"/>
            <a:ext cx="1821657" cy="31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9703" y="5076528"/>
            <a:ext cx="1401962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990094" y="1922217"/>
            <a:ext cx="193001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2250" dirty="0" smtClean="0"/>
              <a:t>[</a:t>
            </a:r>
            <a:r>
              <a:rPr lang="en-US" sz="2250" dirty="0" smtClean="0"/>
              <a:t>Kle00, </a:t>
            </a:r>
            <a:r>
              <a:rPr sz="2250" dirty="0" smtClean="0"/>
              <a:t>GPV08</a:t>
            </a:r>
            <a:r>
              <a:rPr sz="2250" dirty="0"/>
              <a:t>]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444484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 advAuto="0"/>
      <p:bldP spid="302" grpId="0" animBg="1" advAuto="0"/>
      <p:bldP spid="30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039" y="2187774"/>
            <a:ext cx="2857695" cy="2317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8057" y="2327349"/>
            <a:ext cx="2935995" cy="2381418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4134053" y="306829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=</a:t>
            </a:r>
          </a:p>
        </p:txBody>
      </p:sp>
      <p:sp>
        <p:nvSpPr>
          <p:cNvPr id="313" name="Shape 313"/>
          <p:cNvSpPr/>
          <p:nvPr/>
        </p:nvSpPr>
        <p:spPr>
          <a:xfrm>
            <a:off x="257278" y="4554063"/>
            <a:ext cx="3389219" cy="1"/>
          </a:xfrm>
          <a:prstGeom prst="line">
            <a:avLst/>
          </a:prstGeom>
          <a:ln w="635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314" name="Shape 314"/>
          <p:cNvSpPr/>
          <p:nvPr/>
        </p:nvSpPr>
        <p:spPr>
          <a:xfrm>
            <a:off x="1762756" y="4683981"/>
            <a:ext cx="322204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2</a:t>
            </a:r>
          </a:p>
        </p:txBody>
      </p:sp>
      <p:pic>
        <p:nvPicPr>
          <p:cNvPr id="315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6527" y="1617006"/>
            <a:ext cx="2570719" cy="47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01041" y="1617006"/>
            <a:ext cx="2501465" cy="685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42843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 advAuto="0"/>
      <p:bldP spid="311" grpId="0" animBg="1" advAuto="0"/>
      <p:bldP spid="312" grpId="0" animBg="1" advAuto="0"/>
      <p:bldP spid="313" grpId="0" animBg="1" advAuto="0"/>
      <p:bldP spid="314" grpId="0" animBg="1" advAuto="0"/>
      <p:bldP spid="315" grpId="0" animBg="1" advAuto="0"/>
      <p:bldP spid="31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8431" y="2566976"/>
            <a:ext cx="3380943" cy="2233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145" y="2258806"/>
            <a:ext cx="3639352" cy="240380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4355008" y="306829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=</a:t>
            </a:r>
          </a:p>
        </p:txBody>
      </p:sp>
      <p:sp>
        <p:nvSpPr>
          <p:cNvPr id="324" name="Shape 324"/>
          <p:cNvSpPr/>
          <p:nvPr/>
        </p:nvSpPr>
        <p:spPr>
          <a:xfrm>
            <a:off x="4397871" y="2791568"/>
            <a:ext cx="262893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?</a:t>
            </a:r>
          </a:p>
        </p:txBody>
      </p:sp>
      <p:pic>
        <p:nvPicPr>
          <p:cNvPr id="325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3548" y="1664451"/>
            <a:ext cx="111621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283457" y="5116819"/>
            <a:ext cx="3670726" cy="1"/>
          </a:xfrm>
          <a:prstGeom prst="line">
            <a:avLst/>
          </a:prstGeom>
          <a:ln w="635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327" name="Shape 327"/>
          <p:cNvSpPr/>
          <p:nvPr/>
        </p:nvSpPr>
        <p:spPr>
          <a:xfrm>
            <a:off x="1929690" y="5249843"/>
            <a:ext cx="322204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2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7499320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2" grpId="0" animBg="1" advAuto="0"/>
      <p:bldP spid="323" grpId="0" animBg="1" advAuto="0"/>
      <p:bldP spid="324" grpId="0" animBg="1" advAuto="0"/>
      <p:bldP spid="325" grpId="0" animBg="1" advAuto="0"/>
      <p:bldP spid="326" grpId="0" animBg="1" advAuto="0"/>
      <p:bldP spid="32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1919092" y="5129207"/>
            <a:ext cx="307633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362" name="Group 362"/>
          <p:cNvGrpSpPr/>
          <p:nvPr/>
        </p:nvGrpSpPr>
        <p:grpSpPr>
          <a:xfrm>
            <a:off x="1356286" y="2324519"/>
            <a:ext cx="6824126" cy="3902500"/>
            <a:chOff x="0" y="0"/>
            <a:chExt cx="9705421" cy="5550220"/>
          </a:xfrm>
        </p:grpSpPr>
        <p:sp>
          <p:nvSpPr>
            <p:cNvPr id="333" name="Shape 333"/>
            <p:cNvSpPr/>
            <p:nvPr/>
          </p:nvSpPr>
          <p:spPr>
            <a:xfrm>
              <a:off x="602241" y="510056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4" name="Shape 334"/>
            <p:cNvSpPr/>
            <p:nvPr/>
          </p:nvSpPr>
          <p:spPr>
            <a:xfrm>
              <a:off x="2244664" y="510056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5" name="Shape 335"/>
            <p:cNvSpPr/>
            <p:nvPr/>
          </p:nvSpPr>
          <p:spPr>
            <a:xfrm>
              <a:off x="1642421" y="3838053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6" name="Shape 336"/>
            <p:cNvSpPr/>
            <p:nvPr/>
          </p:nvSpPr>
          <p:spPr>
            <a:xfrm>
              <a:off x="3922512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7" name="Shape 337"/>
            <p:cNvSpPr/>
            <p:nvPr/>
          </p:nvSpPr>
          <p:spPr>
            <a:xfrm>
              <a:off x="3320268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8" name="Shape 338"/>
            <p:cNvSpPr/>
            <p:nvPr/>
          </p:nvSpPr>
          <p:spPr>
            <a:xfrm>
              <a:off x="5529507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9" name="Shape 339"/>
            <p:cNvSpPr/>
            <p:nvPr/>
          </p:nvSpPr>
          <p:spPr>
            <a:xfrm>
              <a:off x="4927263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0" name="Shape 340"/>
            <p:cNvSpPr/>
            <p:nvPr/>
          </p:nvSpPr>
          <p:spPr>
            <a:xfrm>
              <a:off x="7136502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1" name="Shape 341"/>
            <p:cNvSpPr/>
            <p:nvPr/>
          </p:nvSpPr>
          <p:spPr>
            <a:xfrm>
              <a:off x="6534259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2" name="Shape 342"/>
            <p:cNvSpPr/>
            <p:nvPr/>
          </p:nvSpPr>
          <p:spPr>
            <a:xfrm>
              <a:off x="2718025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3" name="Shape 343"/>
            <p:cNvSpPr/>
            <p:nvPr/>
          </p:nvSpPr>
          <p:spPr>
            <a:xfrm>
              <a:off x="4342733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>
              <a:off x="5967234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>
              <a:off x="0" y="3802627"/>
              <a:ext cx="437521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>
              <a:off x="1040178" y="2540112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>
              <a:off x="7618410" y="259136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>
              <a:off x="8814143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>
              <a:off x="8211899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>
              <a:off x="2096178" y="1297940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>
              <a:off x="3774026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>
              <a:off x="5381021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>
              <a:off x="6988018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>
              <a:off x="3171783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5" name="Shape 355"/>
            <p:cNvSpPr/>
            <p:nvPr/>
          </p:nvSpPr>
          <p:spPr>
            <a:xfrm>
              <a:off x="4796490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6" name="Shape 356"/>
            <p:cNvSpPr/>
            <p:nvPr/>
          </p:nvSpPr>
          <p:spPr>
            <a:xfrm>
              <a:off x="6420992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7" name="Shape 357"/>
            <p:cNvSpPr/>
            <p:nvPr/>
          </p:nvSpPr>
          <p:spPr>
            <a:xfrm>
              <a:off x="453756" y="126251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8" name="Shape 358"/>
            <p:cNvSpPr/>
            <p:nvPr/>
          </p:nvSpPr>
          <p:spPr>
            <a:xfrm>
              <a:off x="1493934" y="0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59" name="Shape 359"/>
            <p:cNvSpPr/>
            <p:nvPr/>
          </p:nvSpPr>
          <p:spPr>
            <a:xfrm>
              <a:off x="8072167" y="5124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60" name="Shape 360"/>
            <p:cNvSpPr/>
            <p:nvPr/>
          </p:nvSpPr>
          <p:spPr>
            <a:xfrm>
              <a:off x="9267900" y="2573279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61" name="Shape 361"/>
            <p:cNvSpPr/>
            <p:nvPr/>
          </p:nvSpPr>
          <p:spPr>
            <a:xfrm>
              <a:off x="8665657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363" name="Shape 363"/>
          <p:cNvSpPr/>
          <p:nvPr/>
        </p:nvSpPr>
        <p:spPr>
          <a:xfrm>
            <a:off x="1838787" y="6187207"/>
            <a:ext cx="308254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9"/>
              <a:t>0</a:t>
            </a:r>
          </a:p>
        </p:txBody>
      </p:sp>
      <p:sp>
        <p:nvSpPr>
          <p:cNvPr id="364" name="Shape 364"/>
          <p:cNvSpPr/>
          <p:nvPr/>
        </p:nvSpPr>
        <p:spPr>
          <a:xfrm flipV="1">
            <a:off x="1955575" y="4414065"/>
            <a:ext cx="228698" cy="1564602"/>
          </a:xfrm>
          <a:prstGeom prst="line">
            <a:avLst/>
          </a:prstGeom>
          <a:ln w="63500">
            <a:solidFill>
              <a:srgbClr val="9411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pic>
        <p:nvPicPr>
          <p:cNvPr id="36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6416" y="1600656"/>
            <a:ext cx="3411141" cy="4250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5422" y="4794590"/>
            <a:ext cx="169665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asted-image.jpg"/>
          <p:cNvPicPr/>
          <p:nvPr/>
        </p:nvPicPr>
        <p:blipFill>
          <a:blip r:embed="rId7">
            <a:alphaModFix amt="62827"/>
            <a:extLst/>
          </a:blip>
          <a:stretch>
            <a:fillRect/>
          </a:stretch>
        </p:blipFill>
        <p:spPr>
          <a:xfrm>
            <a:off x="2191661" y="5480088"/>
            <a:ext cx="187524" cy="52685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Discrete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6032111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4531" y="2597539"/>
            <a:ext cx="5214938" cy="651868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708006" y="1997157"/>
            <a:ext cx="7727988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What if we </a:t>
            </a:r>
            <a:r>
              <a:rPr sz="2531" i="1"/>
              <a:t>condition on</a:t>
            </a:r>
            <a:r>
              <a:rPr sz="2531"/>
              <a:t> the result being in the lattice?</a:t>
            </a:r>
          </a:p>
        </p:txBody>
      </p:sp>
      <p:sp>
        <p:nvSpPr>
          <p:cNvPr id="374" name="Shape 374"/>
          <p:cNvSpPr/>
          <p:nvPr/>
        </p:nvSpPr>
        <p:spPr>
          <a:xfrm>
            <a:off x="5588454" y="3656724"/>
            <a:ext cx="135934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Progress!</a:t>
            </a:r>
          </a:p>
        </p:txBody>
      </p:sp>
      <p:sp>
        <p:nvSpPr>
          <p:cNvPr id="375" name="Shape 375"/>
          <p:cNvSpPr/>
          <p:nvPr/>
        </p:nvSpPr>
        <p:spPr>
          <a:xfrm flipV="1">
            <a:off x="6204853" y="2921661"/>
            <a:ext cx="1" cy="761905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376" name="Shape 376"/>
          <p:cNvSpPr/>
          <p:nvPr/>
        </p:nvSpPr>
        <p:spPr>
          <a:xfrm>
            <a:off x="291001" y="4501588"/>
            <a:ext cx="833241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Unfortunately, this requires us to throw out a lot of vectors.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Shape 377"/>
              <p:cNvSpPr/>
              <p:nvPr/>
            </p:nvSpPr>
            <p:spPr>
              <a:xfrm>
                <a:off x="192952" y="5160088"/>
                <a:ext cx="9033435" cy="8510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:r>
                  <a:rPr lang="en-US" sz="2531" dirty="0" smtClean="0"/>
                  <a:t>We only keep one from every </a:t>
                </a:r>
                <a14:m>
                  <m:oMath xmlns:m="http://schemas.openxmlformats.org/officeDocument/2006/math">
                    <m:r>
                      <a:rPr lang="en-US" sz="2531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531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31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531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531" dirty="0" smtClean="0"/>
                  <a:t> vectors </a:t>
                </a:r>
                <a:r>
                  <a:rPr lang="en-US" sz="2531" dirty="0"/>
                  <a:t>each time we do this, </a:t>
                </a:r>
                <a:endParaRPr lang="en-US" sz="2531" dirty="0" smtClean="0"/>
              </a:p>
              <a:p>
                <a:pPr lvl="0">
                  <a:defRPr sz="1800"/>
                </a:pPr>
                <a:r>
                  <a:rPr lang="en-US" sz="2531" dirty="0" smtClean="0"/>
                  <a:t>leading </a:t>
                </a:r>
                <a:r>
                  <a:rPr lang="en-US" sz="2531" dirty="0"/>
                  <a:t>to a very slow algorithm!</a:t>
                </a:r>
                <a:endParaRPr sz="2531" dirty="0"/>
              </a:p>
            </p:txBody>
          </p:sp>
        </mc:Choice>
        <mc:Fallback xmlns="">
          <p:sp>
            <p:nvSpPr>
              <p:cNvPr id="377" name="Shape 3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2" y="5160088"/>
                <a:ext cx="9033435" cy="851067"/>
              </a:xfrm>
              <a:prstGeom prst="rect">
                <a:avLst/>
              </a:prstGeom>
              <a:blipFill rotWithShape="0">
                <a:blip r:embed="rId4"/>
                <a:stretch>
                  <a:fillRect l="-1822" t="-6429" b="-19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1692719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 animBg="1" advAuto="0"/>
      <p:bldP spid="374" grpId="0" animBg="1" advAuto="0"/>
      <p:bldP spid="375" grpId="0" animBg="1" advAuto="0"/>
      <p:bldP spid="376" grpId="0" animBg="1" advAuto="0"/>
      <p:bldP spid="377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039" y="2187774"/>
            <a:ext cx="2300685" cy="1866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4942" y="2189631"/>
            <a:ext cx="2296106" cy="186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8991" y="2187774"/>
            <a:ext cx="2300685" cy="186611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2994366" y="276012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+</a:t>
            </a:r>
          </a:p>
        </p:txBody>
      </p:sp>
      <p:sp>
        <p:nvSpPr>
          <p:cNvPr id="387" name="Shape 387"/>
          <p:cNvSpPr/>
          <p:nvPr/>
        </p:nvSpPr>
        <p:spPr>
          <a:xfrm>
            <a:off x="6070317" y="276012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=</a:t>
            </a:r>
          </a:p>
        </p:txBody>
      </p:sp>
      <p:sp>
        <p:nvSpPr>
          <p:cNvPr id="388" name="Shape 388"/>
          <p:cNvSpPr/>
          <p:nvPr/>
        </p:nvSpPr>
        <p:spPr>
          <a:xfrm flipV="1">
            <a:off x="562502" y="4286991"/>
            <a:ext cx="5297712" cy="1"/>
          </a:xfrm>
          <a:prstGeom prst="line">
            <a:avLst/>
          </a:prstGeom>
          <a:ln w="635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389" name="Shape 389"/>
          <p:cNvSpPr/>
          <p:nvPr/>
        </p:nvSpPr>
        <p:spPr>
          <a:xfrm>
            <a:off x="3022226" y="4385420"/>
            <a:ext cx="322204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2</a:t>
            </a:r>
          </a:p>
        </p:txBody>
      </p:sp>
      <p:pic>
        <p:nvPicPr>
          <p:cNvPr id="390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906" y="1646592"/>
            <a:ext cx="191095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93856" y="1646592"/>
            <a:ext cx="191095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96967" y="1601903"/>
            <a:ext cx="2619884" cy="5068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379"/>
          <p:cNvSpPr txBox="1">
            <a:spLocks/>
          </p:cNvSpPr>
          <p:nvPr/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400" smtClean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363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 advAuto="0"/>
      <p:bldP spid="384" grpId="0" animBg="1" advAuto="0"/>
      <p:bldP spid="385" grpId="0" animBg="1" advAuto="0"/>
      <p:bldP spid="386" grpId="0" animBg="1" advAuto="0"/>
      <p:bldP spid="387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6398" y="2258806"/>
            <a:ext cx="2610200" cy="1724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13370" y="2256547"/>
            <a:ext cx="2617039" cy="1728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145" y="2258806"/>
            <a:ext cx="2610200" cy="172404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2994366" y="276012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+</a:t>
            </a:r>
          </a:p>
        </p:txBody>
      </p:sp>
      <p:sp>
        <p:nvSpPr>
          <p:cNvPr id="401" name="Shape 401"/>
          <p:cNvSpPr/>
          <p:nvPr/>
        </p:nvSpPr>
        <p:spPr>
          <a:xfrm>
            <a:off x="6070317" y="2760121"/>
            <a:ext cx="344646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=</a:t>
            </a:r>
          </a:p>
        </p:txBody>
      </p:sp>
      <p:sp>
        <p:nvSpPr>
          <p:cNvPr id="402" name="Shape 402"/>
          <p:cNvSpPr/>
          <p:nvPr/>
        </p:nvSpPr>
        <p:spPr>
          <a:xfrm flipV="1">
            <a:off x="562502" y="4286991"/>
            <a:ext cx="5297712" cy="1"/>
          </a:xfrm>
          <a:prstGeom prst="line">
            <a:avLst/>
          </a:prstGeom>
          <a:ln w="635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403" name="Shape 403"/>
          <p:cNvSpPr/>
          <p:nvPr/>
        </p:nvSpPr>
        <p:spPr>
          <a:xfrm>
            <a:off x="3022226" y="4385420"/>
            <a:ext cx="322204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2</a:t>
            </a:r>
          </a:p>
        </p:txBody>
      </p:sp>
      <p:sp>
        <p:nvSpPr>
          <p:cNvPr id="404" name="Shape 404"/>
          <p:cNvSpPr/>
          <p:nvPr/>
        </p:nvSpPr>
        <p:spPr>
          <a:xfrm>
            <a:off x="6113179" y="2483397"/>
            <a:ext cx="262893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19"/>
              <a:t>?</a:t>
            </a:r>
          </a:p>
        </p:txBody>
      </p:sp>
      <p:pic>
        <p:nvPicPr>
          <p:cNvPr id="405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7729" y="1734571"/>
            <a:ext cx="1393032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5374" y="1664451"/>
            <a:ext cx="1393032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23564" y="1658919"/>
            <a:ext cx="1933769" cy="46384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31124692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 advAuto="0"/>
      <p:bldP spid="398" grpId="0" animBg="1" advAuto="0"/>
      <p:bldP spid="399" grpId="0" animBg="1" advAuto="0"/>
      <p:bldP spid="400" grpId="0" animBg="1" advAuto="0"/>
      <p:bldP spid="401" grpId="0" animBg="1" advAuto="0"/>
      <p:bldP spid="402" grpId="0" animBg="1" advAuto="0"/>
      <p:bldP spid="403" grpId="0" animBg="1" advAuto="0"/>
      <p:bldP spid="404" grpId="0" animBg="1" advAuto="0"/>
      <p:bldP spid="405" grpId="0" animBg="1" advAuto="0"/>
      <p:bldP spid="406" grpId="0" animBg="1" advAuto="0"/>
      <p:bldP spid="40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asted-image.jpg"/>
          <p:cNvPicPr/>
          <p:nvPr/>
        </p:nvPicPr>
        <p:blipFill>
          <a:blip r:embed="rId3">
            <a:alphaModFix amt="59088"/>
            <a:extLst/>
          </a:blip>
          <a:stretch>
            <a:fillRect/>
          </a:stretch>
        </p:blipFill>
        <p:spPr>
          <a:xfrm>
            <a:off x="2913527" y="4516719"/>
            <a:ext cx="786798" cy="4655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Group 442"/>
          <p:cNvGrpSpPr/>
          <p:nvPr/>
        </p:nvGrpSpPr>
        <p:grpSpPr>
          <a:xfrm>
            <a:off x="1356286" y="2324519"/>
            <a:ext cx="6824126" cy="3902500"/>
            <a:chOff x="0" y="0"/>
            <a:chExt cx="9705421" cy="5550220"/>
          </a:xfrm>
        </p:grpSpPr>
        <p:sp>
          <p:nvSpPr>
            <p:cNvPr id="413" name="Shape 413"/>
            <p:cNvSpPr/>
            <p:nvPr/>
          </p:nvSpPr>
          <p:spPr>
            <a:xfrm>
              <a:off x="602241" y="510056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4" name="Shape 414"/>
            <p:cNvSpPr/>
            <p:nvPr/>
          </p:nvSpPr>
          <p:spPr>
            <a:xfrm>
              <a:off x="2244664" y="510056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5" name="Shape 415"/>
            <p:cNvSpPr/>
            <p:nvPr/>
          </p:nvSpPr>
          <p:spPr>
            <a:xfrm>
              <a:off x="1642421" y="3838053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6" name="Shape 416"/>
            <p:cNvSpPr/>
            <p:nvPr/>
          </p:nvSpPr>
          <p:spPr>
            <a:xfrm>
              <a:off x="3922512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7" name="Shape 417"/>
            <p:cNvSpPr/>
            <p:nvPr/>
          </p:nvSpPr>
          <p:spPr>
            <a:xfrm>
              <a:off x="3320268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8" name="Shape 418"/>
            <p:cNvSpPr/>
            <p:nvPr/>
          </p:nvSpPr>
          <p:spPr>
            <a:xfrm>
              <a:off x="5529507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19" name="Shape 419"/>
            <p:cNvSpPr/>
            <p:nvPr/>
          </p:nvSpPr>
          <p:spPr>
            <a:xfrm>
              <a:off x="4927263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0" name="Shape 420"/>
            <p:cNvSpPr/>
            <p:nvPr/>
          </p:nvSpPr>
          <p:spPr>
            <a:xfrm>
              <a:off x="7136502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1" name="Shape 421"/>
            <p:cNvSpPr/>
            <p:nvPr/>
          </p:nvSpPr>
          <p:spPr>
            <a:xfrm>
              <a:off x="6534259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2" name="Shape 422"/>
            <p:cNvSpPr/>
            <p:nvPr/>
          </p:nvSpPr>
          <p:spPr>
            <a:xfrm>
              <a:off x="2718025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3" name="Shape 423"/>
            <p:cNvSpPr/>
            <p:nvPr/>
          </p:nvSpPr>
          <p:spPr>
            <a:xfrm>
              <a:off x="4342733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4" name="Shape 424"/>
            <p:cNvSpPr/>
            <p:nvPr/>
          </p:nvSpPr>
          <p:spPr>
            <a:xfrm>
              <a:off x="5967234" y="257553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5" name="Shape 425"/>
            <p:cNvSpPr/>
            <p:nvPr/>
          </p:nvSpPr>
          <p:spPr>
            <a:xfrm>
              <a:off x="0" y="3802627"/>
              <a:ext cx="437521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6" name="Shape 426"/>
            <p:cNvSpPr/>
            <p:nvPr/>
          </p:nvSpPr>
          <p:spPr>
            <a:xfrm>
              <a:off x="1040178" y="2540112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7" name="Shape 427"/>
            <p:cNvSpPr/>
            <p:nvPr/>
          </p:nvSpPr>
          <p:spPr>
            <a:xfrm>
              <a:off x="7618410" y="259136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8" name="Shape 428"/>
            <p:cNvSpPr/>
            <p:nvPr/>
          </p:nvSpPr>
          <p:spPr>
            <a:xfrm>
              <a:off x="8814143" y="5113391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29" name="Shape 429"/>
            <p:cNvSpPr/>
            <p:nvPr/>
          </p:nvSpPr>
          <p:spPr>
            <a:xfrm>
              <a:off x="8211899" y="3850876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0" name="Shape 430"/>
            <p:cNvSpPr/>
            <p:nvPr/>
          </p:nvSpPr>
          <p:spPr>
            <a:xfrm>
              <a:off x="2096178" y="1297940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1" name="Shape 431"/>
            <p:cNvSpPr/>
            <p:nvPr/>
          </p:nvSpPr>
          <p:spPr>
            <a:xfrm>
              <a:off x="3774026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2" name="Shape 432"/>
            <p:cNvSpPr/>
            <p:nvPr/>
          </p:nvSpPr>
          <p:spPr>
            <a:xfrm>
              <a:off x="5381021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3" name="Shape 433"/>
            <p:cNvSpPr/>
            <p:nvPr/>
          </p:nvSpPr>
          <p:spPr>
            <a:xfrm>
              <a:off x="6988018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4" name="Shape 434"/>
            <p:cNvSpPr/>
            <p:nvPr/>
          </p:nvSpPr>
          <p:spPr>
            <a:xfrm>
              <a:off x="3171783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5" name="Shape 435"/>
            <p:cNvSpPr/>
            <p:nvPr/>
          </p:nvSpPr>
          <p:spPr>
            <a:xfrm>
              <a:off x="4796490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6" name="Shape 436"/>
            <p:cNvSpPr/>
            <p:nvPr/>
          </p:nvSpPr>
          <p:spPr>
            <a:xfrm>
              <a:off x="6420992" y="35425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7" name="Shape 437"/>
            <p:cNvSpPr/>
            <p:nvPr/>
          </p:nvSpPr>
          <p:spPr>
            <a:xfrm>
              <a:off x="453756" y="126251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8" name="Shape 438"/>
            <p:cNvSpPr/>
            <p:nvPr/>
          </p:nvSpPr>
          <p:spPr>
            <a:xfrm>
              <a:off x="1493934" y="0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39" name="Shape 439"/>
            <p:cNvSpPr/>
            <p:nvPr/>
          </p:nvSpPr>
          <p:spPr>
            <a:xfrm>
              <a:off x="8072167" y="51248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40" name="Shape 440"/>
            <p:cNvSpPr/>
            <p:nvPr/>
          </p:nvSpPr>
          <p:spPr>
            <a:xfrm>
              <a:off x="9267900" y="2573279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41" name="Shape 441"/>
            <p:cNvSpPr/>
            <p:nvPr/>
          </p:nvSpPr>
          <p:spPr>
            <a:xfrm>
              <a:off x="8665657" y="1310764"/>
              <a:ext cx="437522" cy="43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443" name="Shape 443"/>
          <p:cNvSpPr/>
          <p:nvPr/>
        </p:nvSpPr>
        <p:spPr>
          <a:xfrm>
            <a:off x="1838787" y="6187207"/>
            <a:ext cx="308254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9"/>
              <a:t>0</a:t>
            </a:r>
          </a:p>
        </p:txBody>
      </p:sp>
      <p:sp>
        <p:nvSpPr>
          <p:cNvPr id="444" name="Shape 444"/>
          <p:cNvSpPr/>
          <p:nvPr/>
        </p:nvSpPr>
        <p:spPr>
          <a:xfrm flipV="1">
            <a:off x="1985933" y="5345515"/>
            <a:ext cx="1759641" cy="683637"/>
          </a:xfrm>
          <a:prstGeom prst="line">
            <a:avLst/>
          </a:prstGeom>
          <a:ln w="63500">
            <a:solidFill>
              <a:srgbClr val="9411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445" name="Shape 445"/>
          <p:cNvSpPr/>
          <p:nvPr/>
        </p:nvSpPr>
        <p:spPr>
          <a:xfrm flipV="1">
            <a:off x="1955575" y="5309654"/>
            <a:ext cx="669012" cy="669012"/>
          </a:xfrm>
          <a:prstGeom prst="line">
            <a:avLst/>
          </a:prstGeom>
          <a:ln w="63500">
            <a:solidFill>
              <a:srgbClr val="9411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pic>
        <p:nvPicPr>
          <p:cNvPr id="446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7284" y="5957325"/>
            <a:ext cx="29468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7753" y="5404107"/>
            <a:ext cx="303610" cy="21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/>
        </p:nvSpPr>
        <p:spPr>
          <a:xfrm>
            <a:off x="3117456" y="5005242"/>
            <a:ext cx="307633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49" name="Shape 449"/>
          <p:cNvSpPr/>
          <p:nvPr/>
        </p:nvSpPr>
        <p:spPr>
          <a:xfrm flipV="1">
            <a:off x="1978793" y="5289729"/>
            <a:ext cx="1171425" cy="743614"/>
          </a:xfrm>
          <a:prstGeom prst="line">
            <a:avLst/>
          </a:prstGeom>
          <a:ln w="63500">
            <a:solidFill>
              <a:srgbClr val="941100">
                <a:alpha val="69000"/>
              </a:srgb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pic>
        <p:nvPicPr>
          <p:cNvPr id="450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2297" y="1730727"/>
            <a:ext cx="6831211" cy="425053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1111235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 advAuto="0"/>
      <p:bldP spid="442" grpId="0" animBg="1" advAuto="0"/>
      <p:bldP spid="443" grpId="0" animBg="1" advAuto="0"/>
      <p:bldP spid="444" grpId="0" animBg="1" advAuto="0"/>
      <p:bldP spid="445" grpId="0" animBg="1" advAuto="0"/>
      <p:bldP spid="446" grpId="0" animBg="1" advAuto="0"/>
      <p:bldP spid="447" grpId="0" animBg="1" advAuto="0"/>
      <p:bldP spid="448" grpId="0" animBg="1" advAuto="0"/>
      <p:bldP spid="449" grpId="0" animBg="1" advAuto="0"/>
      <p:bldP spid="450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/>
        </p:nvSpPr>
        <p:spPr>
          <a:xfrm>
            <a:off x="796024" y="2092735"/>
            <a:ext cx="7727988" cy="140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883"/>
              <a:t>What about the average of two discrete Gaussian vectors </a:t>
            </a:r>
            <a:r>
              <a:rPr sz="2883" i="1"/>
              <a:t>conditioned on</a:t>
            </a:r>
            <a:r>
              <a:rPr sz="2883"/>
              <a:t> the result being in the lattice?</a:t>
            </a:r>
          </a:p>
        </p:txBody>
      </p:sp>
      <p:sp>
        <p:nvSpPr>
          <p:cNvPr id="5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194085877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281" y="3635228"/>
            <a:ext cx="6929438" cy="6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7924" y="3077535"/>
            <a:ext cx="3687962" cy="321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115" y="3077535"/>
            <a:ext cx="3687962" cy="321469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708006" y="2015016"/>
            <a:ext cx="7727988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 dirty="0"/>
              <a:t>When do we have                     </a:t>
            </a:r>
            <a:r>
              <a:rPr lang="en-US" sz="2531" dirty="0" smtClean="0"/>
              <a:t>     </a:t>
            </a:r>
            <a:r>
              <a:rPr sz="2531" dirty="0" smtClean="0"/>
              <a:t> </a:t>
            </a:r>
            <a:r>
              <a:rPr sz="2531" dirty="0"/>
              <a:t>?</a:t>
            </a:r>
          </a:p>
        </p:txBody>
      </p:sp>
      <p:pic>
        <p:nvPicPr>
          <p:cNvPr id="464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7033" y="1928813"/>
            <a:ext cx="1714501" cy="63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55602" y="4831544"/>
            <a:ext cx="5232797" cy="63400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6" name="Shape 466"/>
              <p:cNvSpPr/>
              <p:nvPr/>
            </p:nvSpPr>
            <p:spPr>
              <a:xfrm>
                <a:off x="1566853" y="3243626"/>
                <a:ext cx="6010296" cy="1365211"/>
              </a:xfrm>
              <a:prstGeom prst="rect">
                <a:avLst/>
              </a:prstGeom>
              <a:solidFill>
                <a:srgbClr val="F5D328"/>
              </a:solid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/>
              <a:p>
                <a:pPr lvl="0">
                  <a:defRPr sz="1800"/>
                </a:pPr>
                <a:r>
                  <a:rPr lang="en-US" sz="1828" i="1" dirty="0" smtClean="0"/>
                  <a:t>  We have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28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28" i="1" smtClean="0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28" i="1" smtClean="0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28" i="1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28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28" i="1" smtClean="0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28" i="1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28" i="1">
                                <a:solidFill>
                                  <a:srgbClr val="9933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1828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28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828" b="0" i="1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1828" i="1" dirty="0" smtClean="0"/>
                  <a:t>   if </a:t>
                </a:r>
                <a:r>
                  <a:rPr lang="en-US" sz="1828" i="1" dirty="0"/>
                  <a:t>and only if  </a:t>
                </a:r>
                <a:r>
                  <a:rPr lang="en-US" sz="1828" i="1" dirty="0" smtClean="0"/>
                  <a:t>    </a:t>
                </a:r>
              </a:p>
              <a:p>
                <a:pPr lvl="0">
                  <a:defRPr sz="1800"/>
                </a:pPr>
                <a:r>
                  <a:rPr lang="en-US" sz="1828" b="0" i="1" dirty="0">
                    <a:solidFill>
                      <a:srgbClr val="990099"/>
                    </a:solidFill>
                  </a:rPr>
                  <a:t> </a:t>
                </a:r>
                <a:r>
                  <a:rPr lang="en-US" sz="1828" b="0" i="1" dirty="0" smtClean="0">
                    <a:solidFill>
                      <a:srgbClr val="990099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28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28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28" i="1" dirty="0" smtClean="0"/>
                  <a:t>  </a:t>
                </a:r>
                <a:r>
                  <a:rPr lang="en-US" sz="1828" i="1" dirty="0"/>
                  <a:t>are in the </a:t>
                </a:r>
                <a:r>
                  <a:rPr lang="en-US" sz="1828" i="1" dirty="0" smtClean="0"/>
                  <a:t>same  </a:t>
                </a:r>
                <a:r>
                  <a:rPr lang="en-US" sz="1828" b="1" i="1" dirty="0" err="1" smtClean="0">
                    <a:latin typeface="Helvetica"/>
                    <a:ea typeface="Helvetica"/>
                    <a:cs typeface="Helvetica"/>
                    <a:sym typeface="Helvetica"/>
                  </a:rPr>
                  <a:t>coset</a:t>
                </a:r>
                <a:r>
                  <a:rPr lang="en-US" sz="1828" i="1" dirty="0" smtClean="0"/>
                  <a:t> </a:t>
                </a:r>
                <a:r>
                  <a:rPr lang="en-US" sz="1828" i="1" dirty="0"/>
                  <a:t>of </a:t>
                </a:r>
                <a14:m>
                  <m:oMath xmlns:m="http://schemas.openxmlformats.org/officeDocument/2006/math">
                    <m:r>
                      <a:rPr lang="en-US" sz="1828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28" b="0" i="1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1828" i="1" dirty="0" smtClean="0"/>
                  <a:t> .</a:t>
                </a:r>
              </a:p>
              <a:p>
                <a:pPr lvl="0">
                  <a:defRPr sz="1800"/>
                </a:pPr>
                <a:r>
                  <a:rPr lang="en-US" sz="1828" i="1" dirty="0" smtClean="0"/>
                  <a:t>  (</a:t>
                </a:r>
                <a:r>
                  <a:rPr lang="en-US" sz="1828" i="1" dirty="0"/>
                  <a:t>Note that there </a:t>
                </a:r>
                <a:r>
                  <a:rPr lang="en-US" sz="1828" i="1" dirty="0" smtClean="0"/>
                  <a:t>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2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28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28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28" i="1" dirty="0" smtClean="0"/>
                  <a:t> cosets)</a:t>
                </a:r>
                <a:endParaRPr sz="1828" i="1" dirty="0"/>
              </a:p>
            </p:txBody>
          </p:sp>
        </mc:Choice>
        <mc:Fallback xmlns="">
          <p:sp>
            <p:nvSpPr>
              <p:cNvPr id="466" name="Shape 4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853" y="3243626"/>
                <a:ext cx="6010296" cy="136521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1" name="pasted-image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69933" y="5688259"/>
            <a:ext cx="3268266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14988752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 advAuto="0"/>
      <p:bldP spid="461" grpId="0" animBg="1" advAuto="0"/>
      <p:bldP spid="462" grpId="0" animBg="1" advAuto="0"/>
      <p:bldP spid="463" grpId="0" animBg="1" advAuto="0"/>
      <p:bldP spid="464" grpId="0" animBg="1" advAuto="0"/>
      <p:bldP spid="465" grpId="0" animBg="1" advAuto="0"/>
      <p:bldP spid="466" grpId="0" animBg="1" advAuto="0"/>
      <p:bldP spid="47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4543364" y="3414651"/>
            <a:ext cx="1844798" cy="184479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2"/>
              <p:cNvSpPr txBox="1">
                <a:spLocks noChangeArrowheads="1"/>
              </p:cNvSpPr>
              <p:nvPr/>
            </p:nvSpPr>
            <p:spPr bwMode="auto">
              <a:xfrm>
                <a:off x="5059792" y="4292884"/>
                <a:ext cx="544513" cy="584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rgbClr val="993366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6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792" y="4292884"/>
                <a:ext cx="544513" cy="58420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2" y="219996"/>
            <a:ext cx="9144000" cy="816192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Shortest Vector Problem (SVP)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314450" y="1157727"/>
                <a:ext cx="7509509" cy="1779148"/>
              </a:xfrm>
            </p:spPr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en-US" sz="2800" dirty="0" smtClean="0">
                    <a:solidFill>
                      <a:srgbClr val="990099"/>
                    </a:solidFill>
                    <a:latin typeface="+mn-lt"/>
                  </a:rPr>
                  <a:t>Given: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  <a:t>Lattice basis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/>
                      </a:rPr>
                      <m:t>𝜖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  <a:t>.</a:t>
                </a:r>
                <a:b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</a:br>
                <a:endParaRPr lang="en-US" sz="2800" baseline="30000" dirty="0">
                  <a:latin typeface="+mn-lt"/>
                </a:endParaRPr>
              </a:p>
              <a:p>
                <a:pPr>
                  <a:buNone/>
                </a:pPr>
                <a:r>
                  <a:rPr lang="en-US" sz="2800" dirty="0">
                    <a:solidFill>
                      <a:srgbClr val="990099"/>
                    </a:solidFill>
                    <a:latin typeface="+mn-lt"/>
                  </a:rPr>
                  <a:t>Goal: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  <a:t>Compute shortest non-zero vector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  <a:t>.</a:t>
                </a:r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4450" y="1157727"/>
                <a:ext cx="7509509" cy="1779148"/>
              </a:xfrm>
              <a:blipFill rotWithShape="0">
                <a:blip r:embed="rId3"/>
                <a:stretch>
                  <a:fillRect l="-1706" t="-3425" r="-1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Oval 48"/>
          <p:cNvSpPr>
            <a:spLocks noChangeAspect="1" noChangeArrowheads="1"/>
          </p:cNvSpPr>
          <p:nvPr/>
        </p:nvSpPr>
        <p:spPr bwMode="auto">
          <a:xfrm>
            <a:off x="5033963" y="56642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Oval 49"/>
          <p:cNvSpPr>
            <a:spLocks noChangeAspect="1" noChangeArrowheads="1"/>
          </p:cNvSpPr>
          <p:nvPr/>
        </p:nvSpPr>
        <p:spPr bwMode="auto">
          <a:xfrm>
            <a:off x="4513263" y="42989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5" name="Oval 50"/>
          <p:cNvSpPr>
            <a:spLocks noChangeAspect="1" noChangeArrowheads="1"/>
          </p:cNvSpPr>
          <p:nvPr/>
        </p:nvSpPr>
        <p:spPr bwMode="auto">
          <a:xfrm>
            <a:off x="4987465" y="29210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06" name="Oval 52"/>
          <p:cNvSpPr>
            <a:spLocks noChangeAspect="1" noChangeArrowheads="1"/>
          </p:cNvSpPr>
          <p:nvPr/>
        </p:nvSpPr>
        <p:spPr bwMode="auto">
          <a:xfrm>
            <a:off x="5948363" y="56642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7" name="Oval 53"/>
          <p:cNvSpPr>
            <a:spLocks noChangeAspect="1" noChangeArrowheads="1"/>
          </p:cNvSpPr>
          <p:nvPr/>
        </p:nvSpPr>
        <p:spPr bwMode="auto">
          <a:xfrm>
            <a:off x="5427663" y="42989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8" name="Oval 54"/>
          <p:cNvSpPr>
            <a:spLocks noChangeAspect="1" noChangeArrowheads="1"/>
          </p:cNvSpPr>
          <p:nvPr/>
        </p:nvSpPr>
        <p:spPr bwMode="auto">
          <a:xfrm>
            <a:off x="5901865" y="29210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09" name="Oval 56"/>
          <p:cNvSpPr>
            <a:spLocks noChangeAspect="1" noChangeArrowheads="1"/>
          </p:cNvSpPr>
          <p:nvPr/>
        </p:nvSpPr>
        <p:spPr bwMode="auto">
          <a:xfrm>
            <a:off x="6862763" y="56705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0" name="Oval 57"/>
          <p:cNvSpPr>
            <a:spLocks noChangeAspect="1" noChangeArrowheads="1"/>
          </p:cNvSpPr>
          <p:nvPr/>
        </p:nvSpPr>
        <p:spPr bwMode="auto">
          <a:xfrm>
            <a:off x="6342063" y="4305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Oval 58"/>
          <p:cNvSpPr>
            <a:spLocks noChangeAspect="1" noChangeArrowheads="1"/>
          </p:cNvSpPr>
          <p:nvPr/>
        </p:nvSpPr>
        <p:spPr bwMode="auto">
          <a:xfrm>
            <a:off x="6816265" y="29273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2" name="Oval 60"/>
          <p:cNvSpPr>
            <a:spLocks noChangeAspect="1" noChangeArrowheads="1"/>
          </p:cNvSpPr>
          <p:nvPr/>
        </p:nvSpPr>
        <p:spPr bwMode="auto">
          <a:xfrm>
            <a:off x="7777163" y="56705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3" name="Oval 61"/>
          <p:cNvSpPr>
            <a:spLocks noChangeAspect="1" noChangeArrowheads="1"/>
          </p:cNvSpPr>
          <p:nvPr/>
        </p:nvSpPr>
        <p:spPr bwMode="auto">
          <a:xfrm>
            <a:off x="7256463" y="4305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4" name="Oval 62"/>
          <p:cNvSpPr>
            <a:spLocks noChangeAspect="1" noChangeArrowheads="1"/>
          </p:cNvSpPr>
          <p:nvPr/>
        </p:nvSpPr>
        <p:spPr bwMode="auto">
          <a:xfrm>
            <a:off x="7730665" y="29273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5" name="Oval 64"/>
          <p:cNvSpPr>
            <a:spLocks noChangeAspect="1" noChangeArrowheads="1"/>
          </p:cNvSpPr>
          <p:nvPr/>
        </p:nvSpPr>
        <p:spPr bwMode="auto">
          <a:xfrm>
            <a:off x="2290763" y="56515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6" name="Oval 65"/>
          <p:cNvSpPr>
            <a:spLocks noChangeAspect="1" noChangeArrowheads="1"/>
          </p:cNvSpPr>
          <p:nvPr/>
        </p:nvSpPr>
        <p:spPr bwMode="auto">
          <a:xfrm>
            <a:off x="1770063" y="42862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7" name="Oval 66"/>
          <p:cNvSpPr>
            <a:spLocks noChangeAspect="1" noChangeArrowheads="1"/>
          </p:cNvSpPr>
          <p:nvPr/>
        </p:nvSpPr>
        <p:spPr bwMode="auto">
          <a:xfrm>
            <a:off x="2244265" y="2908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8" name="Oval 68"/>
          <p:cNvSpPr>
            <a:spLocks noChangeAspect="1" noChangeArrowheads="1"/>
          </p:cNvSpPr>
          <p:nvPr/>
        </p:nvSpPr>
        <p:spPr bwMode="auto">
          <a:xfrm>
            <a:off x="3205163" y="56515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9" name="Oval 69"/>
          <p:cNvSpPr>
            <a:spLocks noChangeAspect="1" noChangeArrowheads="1"/>
          </p:cNvSpPr>
          <p:nvPr/>
        </p:nvSpPr>
        <p:spPr bwMode="auto">
          <a:xfrm>
            <a:off x="2684463" y="42862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0" name="Oval 70"/>
          <p:cNvSpPr>
            <a:spLocks noChangeAspect="1" noChangeArrowheads="1"/>
          </p:cNvSpPr>
          <p:nvPr/>
        </p:nvSpPr>
        <p:spPr bwMode="auto">
          <a:xfrm>
            <a:off x="3158665" y="2908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21" name="Oval 72"/>
          <p:cNvSpPr>
            <a:spLocks noChangeAspect="1" noChangeArrowheads="1"/>
          </p:cNvSpPr>
          <p:nvPr/>
        </p:nvSpPr>
        <p:spPr bwMode="auto">
          <a:xfrm>
            <a:off x="4119563" y="56578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2" name="Oval 73"/>
          <p:cNvSpPr>
            <a:spLocks noChangeAspect="1" noChangeArrowheads="1"/>
          </p:cNvSpPr>
          <p:nvPr/>
        </p:nvSpPr>
        <p:spPr bwMode="auto">
          <a:xfrm>
            <a:off x="3598863" y="42926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3" name="Oval 74"/>
          <p:cNvSpPr>
            <a:spLocks noChangeAspect="1" noChangeArrowheads="1"/>
          </p:cNvSpPr>
          <p:nvPr/>
        </p:nvSpPr>
        <p:spPr bwMode="auto">
          <a:xfrm>
            <a:off x="4073065" y="29146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31820" y="5155625"/>
                <a:ext cx="5295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/>
                        </a:rPr>
                        <m:t>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820" y="5155625"/>
                <a:ext cx="529504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87"/>
              <p:cNvSpPr txBox="1">
                <a:spLocks noChangeArrowheads="1"/>
              </p:cNvSpPr>
              <p:nvPr/>
            </p:nvSpPr>
            <p:spPr bwMode="auto">
              <a:xfrm>
                <a:off x="6364165" y="4286250"/>
                <a:ext cx="49859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3" name="Text 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4165" y="4286250"/>
                <a:ext cx="49859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61"/>
          <p:cNvSpPr>
            <a:spLocks noChangeAspect="1" noChangeArrowheads="1"/>
          </p:cNvSpPr>
          <p:nvPr/>
        </p:nvSpPr>
        <p:spPr bwMode="auto">
          <a:xfrm>
            <a:off x="8189913" y="4295775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5503864" y="4339813"/>
            <a:ext cx="838200" cy="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/>
        </p:nvSpPr>
        <p:spPr>
          <a:xfrm>
            <a:off x="815100" y="5611745"/>
            <a:ext cx="7727988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What about the average of two discrete Gaussian vectors </a:t>
            </a:r>
            <a:r>
              <a:rPr sz="2531" i="1"/>
              <a:t>conditioned on</a:t>
            </a:r>
            <a:r>
              <a:rPr sz="2531"/>
              <a:t> the result being in the lattice?</a:t>
            </a:r>
          </a:p>
        </p:txBody>
      </p:sp>
      <p:sp>
        <p:nvSpPr>
          <p:cNvPr id="5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16171134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 flipV="1">
            <a:off x="4680323" y="1745015"/>
            <a:ext cx="1" cy="3771049"/>
          </a:xfrm>
          <a:prstGeom prst="line">
            <a:avLst/>
          </a:prstGeom>
          <a:ln w="25400">
            <a:solidFill/>
            <a:miter lim="400000"/>
            <a:headEnd type="stealth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500" name="Shape 500"/>
          <p:cNvSpPr/>
          <p:nvPr/>
        </p:nvSpPr>
        <p:spPr>
          <a:xfrm flipV="1">
            <a:off x="2295761" y="3630539"/>
            <a:ext cx="4987927" cy="1"/>
          </a:xfrm>
          <a:prstGeom prst="line">
            <a:avLst/>
          </a:prstGeom>
          <a:ln w="25400">
            <a:solidFill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501" name="Shape 501"/>
          <p:cNvSpPr/>
          <p:nvPr/>
        </p:nvSpPr>
        <p:spPr>
          <a:xfrm>
            <a:off x="4510112" y="3487088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2" name="Shape 502"/>
          <p:cNvSpPr/>
          <p:nvPr/>
        </p:nvSpPr>
        <p:spPr>
          <a:xfrm>
            <a:off x="5133962" y="3487088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3" name="Shape 503"/>
          <p:cNvSpPr/>
          <p:nvPr/>
        </p:nvSpPr>
        <p:spPr>
          <a:xfrm>
            <a:off x="5759040" y="3481398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4" name="Shape 504"/>
          <p:cNvSpPr/>
          <p:nvPr/>
        </p:nvSpPr>
        <p:spPr>
          <a:xfrm>
            <a:off x="6384118" y="3483200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5" name="Shape 505"/>
          <p:cNvSpPr/>
          <p:nvPr/>
        </p:nvSpPr>
        <p:spPr>
          <a:xfrm>
            <a:off x="4510112" y="4108278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6" name="Shape 506"/>
          <p:cNvSpPr/>
          <p:nvPr/>
        </p:nvSpPr>
        <p:spPr>
          <a:xfrm>
            <a:off x="4508884" y="4733355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7" name="Shape 507"/>
          <p:cNvSpPr/>
          <p:nvPr/>
        </p:nvSpPr>
        <p:spPr>
          <a:xfrm>
            <a:off x="4508884" y="285812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8" name="Shape 508"/>
          <p:cNvSpPr/>
          <p:nvPr/>
        </p:nvSpPr>
        <p:spPr>
          <a:xfrm>
            <a:off x="4508884" y="2233043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9" name="Shape 509"/>
          <p:cNvSpPr/>
          <p:nvPr/>
        </p:nvSpPr>
        <p:spPr>
          <a:xfrm>
            <a:off x="5133962" y="285812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0" name="Shape 510"/>
          <p:cNvSpPr/>
          <p:nvPr/>
        </p:nvSpPr>
        <p:spPr>
          <a:xfrm>
            <a:off x="5759040" y="285812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1" name="Shape 511"/>
          <p:cNvSpPr/>
          <p:nvPr/>
        </p:nvSpPr>
        <p:spPr>
          <a:xfrm>
            <a:off x="6384118" y="285812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2" name="Shape 512"/>
          <p:cNvSpPr/>
          <p:nvPr/>
        </p:nvSpPr>
        <p:spPr>
          <a:xfrm>
            <a:off x="5133962" y="2233043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3" name="Shape 513"/>
          <p:cNvSpPr/>
          <p:nvPr/>
        </p:nvSpPr>
        <p:spPr>
          <a:xfrm>
            <a:off x="5759040" y="2233043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4" name="Shape 514"/>
          <p:cNvSpPr/>
          <p:nvPr/>
        </p:nvSpPr>
        <p:spPr>
          <a:xfrm>
            <a:off x="6384118" y="2233043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5" name="Shape 515"/>
          <p:cNvSpPr/>
          <p:nvPr/>
        </p:nvSpPr>
        <p:spPr>
          <a:xfrm>
            <a:off x="5133962" y="4108278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6" name="Shape 516"/>
          <p:cNvSpPr/>
          <p:nvPr/>
        </p:nvSpPr>
        <p:spPr>
          <a:xfrm>
            <a:off x="5759040" y="4108278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7" name="Shape 517"/>
          <p:cNvSpPr/>
          <p:nvPr/>
        </p:nvSpPr>
        <p:spPr>
          <a:xfrm>
            <a:off x="6384118" y="4104388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8" name="Shape 518"/>
          <p:cNvSpPr/>
          <p:nvPr/>
        </p:nvSpPr>
        <p:spPr>
          <a:xfrm>
            <a:off x="5133962" y="4731556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9" name="Shape 519"/>
          <p:cNvSpPr/>
          <p:nvPr/>
        </p:nvSpPr>
        <p:spPr>
          <a:xfrm>
            <a:off x="5759040" y="4731556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0" name="Shape 520"/>
          <p:cNvSpPr/>
          <p:nvPr/>
        </p:nvSpPr>
        <p:spPr>
          <a:xfrm>
            <a:off x="6384118" y="4733355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1" name="Shape 521"/>
          <p:cNvSpPr/>
          <p:nvPr/>
        </p:nvSpPr>
        <p:spPr>
          <a:xfrm>
            <a:off x="2636108" y="4112166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2" name="Shape 522"/>
          <p:cNvSpPr/>
          <p:nvPr/>
        </p:nvSpPr>
        <p:spPr>
          <a:xfrm>
            <a:off x="3261186" y="4112166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3" name="Shape 523"/>
          <p:cNvSpPr/>
          <p:nvPr/>
        </p:nvSpPr>
        <p:spPr>
          <a:xfrm>
            <a:off x="3886264" y="4108278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4" name="Shape 524"/>
          <p:cNvSpPr/>
          <p:nvPr/>
        </p:nvSpPr>
        <p:spPr>
          <a:xfrm>
            <a:off x="2636108" y="4735444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5" name="Shape 525"/>
          <p:cNvSpPr/>
          <p:nvPr/>
        </p:nvSpPr>
        <p:spPr>
          <a:xfrm>
            <a:off x="3261186" y="4735444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6" name="Shape 526"/>
          <p:cNvSpPr/>
          <p:nvPr/>
        </p:nvSpPr>
        <p:spPr>
          <a:xfrm>
            <a:off x="3886264" y="4737244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7" name="Shape 527"/>
          <p:cNvSpPr/>
          <p:nvPr/>
        </p:nvSpPr>
        <p:spPr>
          <a:xfrm>
            <a:off x="2633650" y="2854232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8" name="Shape 528"/>
          <p:cNvSpPr/>
          <p:nvPr/>
        </p:nvSpPr>
        <p:spPr>
          <a:xfrm>
            <a:off x="3258728" y="2854232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29" name="Shape 529"/>
          <p:cNvSpPr/>
          <p:nvPr/>
        </p:nvSpPr>
        <p:spPr>
          <a:xfrm>
            <a:off x="3883806" y="285812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0" name="Shape 530"/>
          <p:cNvSpPr/>
          <p:nvPr/>
        </p:nvSpPr>
        <p:spPr>
          <a:xfrm>
            <a:off x="2633650" y="3477510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1" name="Shape 531"/>
          <p:cNvSpPr/>
          <p:nvPr/>
        </p:nvSpPr>
        <p:spPr>
          <a:xfrm>
            <a:off x="3258728" y="3477510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2" name="Shape 532"/>
          <p:cNvSpPr/>
          <p:nvPr/>
        </p:nvSpPr>
        <p:spPr>
          <a:xfrm>
            <a:off x="3883806" y="3479310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3" name="Shape 533"/>
          <p:cNvSpPr/>
          <p:nvPr/>
        </p:nvSpPr>
        <p:spPr>
          <a:xfrm>
            <a:off x="2636108" y="2233043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4" name="Shape 534"/>
          <p:cNvSpPr/>
          <p:nvPr/>
        </p:nvSpPr>
        <p:spPr>
          <a:xfrm>
            <a:off x="3261186" y="2233043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5" name="Shape 535"/>
          <p:cNvSpPr/>
          <p:nvPr/>
        </p:nvSpPr>
        <p:spPr>
          <a:xfrm>
            <a:off x="3886264" y="2233043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7" name="Shape 537"/>
          <p:cNvSpPr/>
          <p:nvPr/>
        </p:nvSpPr>
        <p:spPr>
          <a:xfrm>
            <a:off x="5133962" y="2865897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8" name="Shape 538"/>
          <p:cNvSpPr/>
          <p:nvPr/>
        </p:nvSpPr>
        <p:spPr>
          <a:xfrm>
            <a:off x="6384118" y="2865897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39" name="Shape 539"/>
          <p:cNvSpPr/>
          <p:nvPr/>
        </p:nvSpPr>
        <p:spPr>
          <a:xfrm>
            <a:off x="5133962" y="4116054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0" name="Shape 540"/>
          <p:cNvSpPr/>
          <p:nvPr/>
        </p:nvSpPr>
        <p:spPr>
          <a:xfrm>
            <a:off x="6384118" y="4103236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1" name="Shape 541"/>
          <p:cNvSpPr/>
          <p:nvPr/>
        </p:nvSpPr>
        <p:spPr>
          <a:xfrm>
            <a:off x="2636108" y="4119943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2" name="Shape 542"/>
          <p:cNvSpPr/>
          <p:nvPr/>
        </p:nvSpPr>
        <p:spPr>
          <a:xfrm>
            <a:off x="3886264" y="4116054"/>
            <a:ext cx="340422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3" name="Shape 543"/>
          <p:cNvSpPr/>
          <p:nvPr/>
        </p:nvSpPr>
        <p:spPr>
          <a:xfrm>
            <a:off x="2633650" y="2862010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4" name="Shape 544"/>
          <p:cNvSpPr/>
          <p:nvPr/>
        </p:nvSpPr>
        <p:spPr>
          <a:xfrm>
            <a:off x="3883806" y="2865897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39019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5" name="Shape 545"/>
          <p:cNvSpPr/>
          <p:nvPr/>
        </p:nvSpPr>
        <p:spPr>
          <a:xfrm>
            <a:off x="4511342" y="3499835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6" name="Shape 546"/>
          <p:cNvSpPr/>
          <p:nvPr/>
        </p:nvSpPr>
        <p:spPr>
          <a:xfrm>
            <a:off x="5760269" y="3494146"/>
            <a:ext cx="340422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7" name="Shape 547"/>
          <p:cNvSpPr/>
          <p:nvPr/>
        </p:nvSpPr>
        <p:spPr>
          <a:xfrm>
            <a:off x="4510114" y="4746102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8" name="Shape 548"/>
          <p:cNvSpPr/>
          <p:nvPr/>
        </p:nvSpPr>
        <p:spPr>
          <a:xfrm>
            <a:off x="4510114" y="224579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9" name="Shape 549"/>
          <p:cNvSpPr/>
          <p:nvPr/>
        </p:nvSpPr>
        <p:spPr>
          <a:xfrm>
            <a:off x="5760269" y="2245791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50" name="Shape 550"/>
          <p:cNvSpPr/>
          <p:nvPr/>
        </p:nvSpPr>
        <p:spPr>
          <a:xfrm>
            <a:off x="5760269" y="4744303"/>
            <a:ext cx="340422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51" name="Shape 551"/>
          <p:cNvSpPr/>
          <p:nvPr/>
        </p:nvSpPr>
        <p:spPr>
          <a:xfrm>
            <a:off x="3262416" y="4748192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52" name="Shape 552"/>
          <p:cNvSpPr/>
          <p:nvPr/>
        </p:nvSpPr>
        <p:spPr>
          <a:xfrm>
            <a:off x="3259957" y="3490258"/>
            <a:ext cx="340421" cy="2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53" name="Shape 553"/>
          <p:cNvSpPr/>
          <p:nvPr/>
        </p:nvSpPr>
        <p:spPr>
          <a:xfrm>
            <a:off x="3262416" y="2245791"/>
            <a:ext cx="340421" cy="29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54" name="Shape 554"/>
          <p:cNvSpPr/>
          <p:nvPr/>
        </p:nvSpPr>
        <p:spPr>
          <a:xfrm>
            <a:off x="815100" y="5611745"/>
            <a:ext cx="7727988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What about the average of two discrete Gaussian vectors </a:t>
            </a:r>
            <a:r>
              <a:rPr sz="2531" i="1"/>
              <a:t>conditioned on</a:t>
            </a:r>
            <a:r>
              <a:rPr sz="2531"/>
              <a:t> the result being in the lattice?</a:t>
            </a:r>
          </a:p>
        </p:txBody>
      </p:sp>
      <p:sp>
        <p:nvSpPr>
          <p:cNvPr id="60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54016" y="1186109"/>
                <a:ext cx="12602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016" y="1186109"/>
                <a:ext cx="1260281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710656" y="1133947"/>
                <a:ext cx="6508961" cy="598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2</m:t>
                          </m:r>
                          <m:r>
                            <a:rPr lang="en-US" sz="32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56" y="1133947"/>
                <a:ext cx="6508961" cy="5981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7244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2" grpId="0" animBg="1" advAuto="0"/>
      <p:bldP spid="503" grpId="0" animBg="1" advAuto="0"/>
      <p:bldP spid="504" grpId="0" animBg="1" advAuto="0"/>
      <p:bldP spid="505" grpId="0" animBg="1" advAuto="0"/>
      <p:bldP spid="506" grpId="0" animBg="1" advAuto="0"/>
      <p:bldP spid="507" grpId="0" animBg="1" advAuto="0"/>
      <p:bldP spid="508" grpId="0" animBg="1" advAuto="0"/>
      <p:bldP spid="509" grpId="0" animBg="1" advAuto="0"/>
      <p:bldP spid="510" grpId="0" animBg="1" advAuto="0"/>
      <p:bldP spid="511" grpId="0" animBg="1" advAuto="0"/>
      <p:bldP spid="512" grpId="0" animBg="1" advAuto="0"/>
      <p:bldP spid="513" grpId="0" animBg="1" advAuto="0"/>
      <p:bldP spid="514" grpId="0" animBg="1" advAuto="0"/>
      <p:bldP spid="515" grpId="0" animBg="1" advAuto="0"/>
      <p:bldP spid="516" grpId="0" animBg="1" advAuto="0"/>
      <p:bldP spid="517" grpId="0" animBg="1" advAuto="0"/>
      <p:bldP spid="518" grpId="0" animBg="1" advAuto="0"/>
      <p:bldP spid="519" grpId="0" animBg="1" advAuto="0"/>
      <p:bldP spid="520" grpId="0" animBg="1" advAuto="0"/>
      <p:bldP spid="521" grpId="0" animBg="1" advAuto="0"/>
      <p:bldP spid="522" grpId="0" animBg="1" advAuto="0"/>
      <p:bldP spid="523" grpId="0" animBg="1" advAuto="0"/>
      <p:bldP spid="524" grpId="0" animBg="1" advAuto="0"/>
      <p:bldP spid="525" grpId="0" animBg="1" advAuto="0"/>
      <p:bldP spid="526" grpId="0" animBg="1" advAuto="0"/>
      <p:bldP spid="527" grpId="0" animBg="1" advAuto="0"/>
      <p:bldP spid="528" grpId="0" animBg="1" advAuto="0"/>
      <p:bldP spid="529" grpId="0" animBg="1" advAuto="0"/>
      <p:bldP spid="530" grpId="0" animBg="1" advAuto="0"/>
      <p:bldP spid="531" grpId="0" animBg="1" advAuto="0"/>
      <p:bldP spid="532" grpId="0" animBg="1" advAuto="0"/>
      <p:bldP spid="533" grpId="0" animBg="1" advAuto="0"/>
      <p:bldP spid="534" grpId="0" animBg="1" advAuto="0"/>
      <p:bldP spid="535" grpId="0" animBg="1" advAuto="0"/>
      <p:bldP spid="537" grpId="0" animBg="1" advAuto="0"/>
      <p:bldP spid="538" grpId="0" animBg="1" advAuto="0"/>
      <p:bldP spid="539" grpId="0" animBg="1" advAuto="0"/>
      <p:bldP spid="540" grpId="0" animBg="1" advAuto="0"/>
      <p:bldP spid="541" grpId="0" animBg="1" advAuto="0"/>
      <p:bldP spid="542" grpId="0" animBg="1" advAuto="0"/>
      <p:bldP spid="543" grpId="0" animBg="1" advAuto="0"/>
      <p:bldP spid="544" grpId="0" animBg="1" advAuto="0"/>
      <p:bldP spid="545" grpId="0" animBg="1" advAuto="0"/>
      <p:bldP spid="546" grpId="0" animBg="1" advAuto="0"/>
      <p:bldP spid="547" grpId="0" animBg="1" advAuto="0"/>
      <p:bldP spid="548" grpId="0" animBg="1" advAuto="0"/>
      <p:bldP spid="549" grpId="0" animBg="1" advAuto="0"/>
      <p:bldP spid="550" grpId="0" animBg="1" advAuto="0"/>
      <p:bldP spid="551" grpId="0" animBg="1" advAuto="0"/>
      <p:bldP spid="552" grpId="0" animBg="1" advAuto="0"/>
      <p:bldP spid="553" grpId="0" animBg="1" advAuto="0"/>
      <p:bldP spid="2" grpId="0"/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706231" y="1099841"/>
                <a:ext cx="5125762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avg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31" y="1099841"/>
                <a:ext cx="5125762" cy="6682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0" name="Shape 560"/>
          <p:cNvSpPr/>
          <p:nvPr/>
        </p:nvSpPr>
        <p:spPr>
          <a:xfrm flipV="1">
            <a:off x="4680323" y="1745015"/>
            <a:ext cx="1" cy="3771049"/>
          </a:xfrm>
          <a:prstGeom prst="line">
            <a:avLst/>
          </a:prstGeom>
          <a:ln w="25400">
            <a:solidFill/>
            <a:miter lim="400000"/>
            <a:headEnd type="stealth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561" name="Shape 561"/>
          <p:cNvSpPr/>
          <p:nvPr/>
        </p:nvSpPr>
        <p:spPr>
          <a:xfrm>
            <a:off x="815100" y="5611745"/>
            <a:ext cx="7727988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What about the average of two discrete Gaussian vectors </a:t>
            </a:r>
            <a:r>
              <a:rPr sz="2531" i="1"/>
              <a:t>conditioned on</a:t>
            </a:r>
            <a:r>
              <a:rPr sz="2531"/>
              <a:t> the result being in the lattice?</a:t>
            </a:r>
          </a:p>
        </p:txBody>
      </p:sp>
      <p:sp>
        <p:nvSpPr>
          <p:cNvPr id="562" name="Shape 562"/>
          <p:cNvSpPr/>
          <p:nvPr/>
        </p:nvSpPr>
        <p:spPr>
          <a:xfrm flipV="1">
            <a:off x="2295761" y="3630539"/>
            <a:ext cx="4987927" cy="1"/>
          </a:xfrm>
          <a:prstGeom prst="line">
            <a:avLst/>
          </a:prstGeom>
          <a:ln w="25400">
            <a:solidFill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grpSp>
        <p:nvGrpSpPr>
          <p:cNvPr id="580" name="Group 580"/>
          <p:cNvGrpSpPr/>
          <p:nvPr/>
        </p:nvGrpSpPr>
        <p:grpSpPr>
          <a:xfrm>
            <a:off x="2633649" y="2245791"/>
            <a:ext cx="4090890" cy="2800681"/>
            <a:chOff x="0" y="18129"/>
            <a:chExt cx="5818154" cy="3983190"/>
          </a:xfrm>
        </p:grpSpPr>
        <p:sp>
          <p:nvSpPr>
            <p:cNvPr id="563" name="Shape 563"/>
            <p:cNvSpPr/>
            <p:nvPr/>
          </p:nvSpPr>
          <p:spPr>
            <a:xfrm>
              <a:off x="3555999" y="900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4" name="Shape 564"/>
            <p:cNvSpPr/>
            <p:nvPr/>
          </p:nvSpPr>
          <p:spPr>
            <a:xfrm>
              <a:off x="5333999" y="900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5" name="Shape 565"/>
            <p:cNvSpPr/>
            <p:nvPr/>
          </p:nvSpPr>
          <p:spPr>
            <a:xfrm>
              <a:off x="3555999" y="2678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6" name="Shape 566"/>
            <p:cNvSpPr/>
            <p:nvPr/>
          </p:nvSpPr>
          <p:spPr>
            <a:xfrm>
              <a:off x="5333999" y="265983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7" name="Shape 567"/>
            <p:cNvSpPr/>
            <p:nvPr/>
          </p:nvSpPr>
          <p:spPr>
            <a:xfrm>
              <a:off x="3497" y="2683590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781497" y="267806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9" name="Shape 569"/>
            <p:cNvSpPr/>
            <p:nvPr/>
          </p:nvSpPr>
          <p:spPr>
            <a:xfrm>
              <a:off x="0" y="89453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>
              <a:off x="1778000" y="90006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>
              <a:off x="2670497" y="180165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>
              <a:off x="4446748" y="179356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>
              <a:off x="2668748" y="3574129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2668748" y="1812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5" name="Shape 575"/>
            <p:cNvSpPr/>
            <p:nvPr/>
          </p:nvSpPr>
          <p:spPr>
            <a:xfrm>
              <a:off x="4446748" y="1812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6" name="Shape 576"/>
            <p:cNvSpPr/>
            <p:nvPr/>
          </p:nvSpPr>
          <p:spPr>
            <a:xfrm>
              <a:off x="4446748" y="357156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7" name="Shape 577"/>
            <p:cNvSpPr/>
            <p:nvPr/>
          </p:nvSpPr>
          <p:spPr>
            <a:xfrm>
              <a:off x="894245" y="357709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8" name="Shape 578"/>
            <p:cNvSpPr/>
            <p:nvPr/>
          </p:nvSpPr>
          <p:spPr>
            <a:xfrm>
              <a:off x="890748" y="1788039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9" name="Shape 579"/>
            <p:cNvSpPr/>
            <p:nvPr/>
          </p:nvSpPr>
          <p:spPr>
            <a:xfrm>
              <a:off x="894245" y="1812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27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</p:spTree>
    <p:extLst>
      <p:ext uri="{BB962C8B-B14F-4D97-AF65-F5344CB8AC3E}">
        <p14:creationId xmlns:p14="http://schemas.microsoft.com/office/powerpoint/2010/main" val="28601024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03860" y="1199325"/>
                <a:ext cx="1709314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avg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320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860" y="1199325"/>
                <a:ext cx="1709314" cy="648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0" name="Shape 560"/>
          <p:cNvSpPr/>
          <p:nvPr/>
        </p:nvSpPr>
        <p:spPr>
          <a:xfrm flipV="1">
            <a:off x="4680323" y="1745015"/>
            <a:ext cx="1" cy="3771049"/>
          </a:xfrm>
          <a:prstGeom prst="line">
            <a:avLst/>
          </a:prstGeom>
          <a:ln w="25400">
            <a:solidFill/>
            <a:miter lim="400000"/>
            <a:headEnd type="stealth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561" name="Shape 561"/>
          <p:cNvSpPr/>
          <p:nvPr/>
        </p:nvSpPr>
        <p:spPr>
          <a:xfrm>
            <a:off x="815100" y="5611745"/>
            <a:ext cx="7727988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What about the average of two discrete Gaussian vectors </a:t>
            </a:r>
            <a:r>
              <a:rPr sz="2531" i="1"/>
              <a:t>conditioned on</a:t>
            </a:r>
            <a:r>
              <a:rPr sz="2531"/>
              <a:t> the result being in the lattice?</a:t>
            </a:r>
          </a:p>
        </p:txBody>
      </p:sp>
      <p:sp>
        <p:nvSpPr>
          <p:cNvPr id="562" name="Shape 562"/>
          <p:cNvSpPr/>
          <p:nvPr/>
        </p:nvSpPr>
        <p:spPr>
          <a:xfrm flipV="1">
            <a:off x="2295761" y="3630539"/>
            <a:ext cx="4987927" cy="1"/>
          </a:xfrm>
          <a:prstGeom prst="line">
            <a:avLst/>
          </a:prstGeom>
          <a:ln w="25400">
            <a:solidFill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grpSp>
        <p:nvGrpSpPr>
          <p:cNvPr id="580" name="Group 580"/>
          <p:cNvGrpSpPr/>
          <p:nvPr/>
        </p:nvGrpSpPr>
        <p:grpSpPr>
          <a:xfrm>
            <a:off x="2633649" y="2245791"/>
            <a:ext cx="4090890" cy="2800681"/>
            <a:chOff x="0" y="18129"/>
            <a:chExt cx="5818154" cy="3983190"/>
          </a:xfrm>
        </p:grpSpPr>
        <p:sp>
          <p:nvSpPr>
            <p:cNvPr id="563" name="Shape 563"/>
            <p:cNvSpPr/>
            <p:nvPr/>
          </p:nvSpPr>
          <p:spPr>
            <a:xfrm>
              <a:off x="3555999" y="900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4" name="Shape 564"/>
            <p:cNvSpPr/>
            <p:nvPr/>
          </p:nvSpPr>
          <p:spPr>
            <a:xfrm>
              <a:off x="5333999" y="900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5" name="Shape 565"/>
            <p:cNvSpPr/>
            <p:nvPr/>
          </p:nvSpPr>
          <p:spPr>
            <a:xfrm>
              <a:off x="3555999" y="267806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6" name="Shape 566"/>
            <p:cNvSpPr/>
            <p:nvPr/>
          </p:nvSpPr>
          <p:spPr>
            <a:xfrm>
              <a:off x="5333999" y="2659830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7" name="Shape 567"/>
            <p:cNvSpPr/>
            <p:nvPr/>
          </p:nvSpPr>
          <p:spPr>
            <a:xfrm>
              <a:off x="3497" y="2683590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781497" y="267806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69" name="Shape 569"/>
            <p:cNvSpPr/>
            <p:nvPr/>
          </p:nvSpPr>
          <p:spPr>
            <a:xfrm>
              <a:off x="0" y="89453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>
              <a:off x="1778000" y="900060"/>
              <a:ext cx="484155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39019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>
              <a:off x="2670497" y="180165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>
              <a:off x="4446748" y="179356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>
              <a:off x="2668748" y="3574129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2668748" y="1812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5" name="Shape 575"/>
            <p:cNvSpPr/>
            <p:nvPr/>
          </p:nvSpPr>
          <p:spPr>
            <a:xfrm>
              <a:off x="4446748" y="1812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6" name="Shape 576"/>
            <p:cNvSpPr/>
            <p:nvPr/>
          </p:nvSpPr>
          <p:spPr>
            <a:xfrm>
              <a:off x="4446748" y="3571569"/>
              <a:ext cx="484155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7" name="Shape 577"/>
            <p:cNvSpPr/>
            <p:nvPr/>
          </p:nvSpPr>
          <p:spPr>
            <a:xfrm>
              <a:off x="894245" y="357709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8" name="Shape 578"/>
            <p:cNvSpPr/>
            <p:nvPr/>
          </p:nvSpPr>
          <p:spPr>
            <a:xfrm>
              <a:off x="890748" y="1788039"/>
              <a:ext cx="484156" cy="42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579" name="Shape 579"/>
            <p:cNvSpPr/>
            <p:nvPr/>
          </p:nvSpPr>
          <p:spPr>
            <a:xfrm>
              <a:off x="894245" y="18129"/>
              <a:ext cx="484156" cy="42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27" name="Shape 379"/>
          <p:cNvSpPr>
            <a:spLocks noGrp="1"/>
          </p:cNvSpPr>
          <p:nvPr>
            <p:ph type="title"/>
          </p:nvPr>
        </p:nvSpPr>
        <p:spPr>
          <a:xfrm>
            <a:off x="693665" y="65659"/>
            <a:ext cx="7804547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67173" y="1231819"/>
                <a:ext cx="19497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 </m:t>
                      </m:r>
                      <m:r>
                        <a:rPr lang="en-US" sz="32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173" y="1231819"/>
                <a:ext cx="1949765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4286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1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8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7911" y="4180565"/>
                <a:ext cx="6560899" cy="586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avg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type m:val="li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</m:sub>
                      </m:sSub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11" y="4180565"/>
                <a:ext cx="6560899" cy="5861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Shape 587"/>
          <p:cNvSpPr/>
          <p:nvPr/>
        </p:nvSpPr>
        <p:spPr>
          <a:xfrm>
            <a:off x="5834870" y="5544252"/>
            <a:ext cx="135934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 dirty="0"/>
              <a:t>Progress!</a:t>
            </a:r>
          </a:p>
        </p:txBody>
      </p:sp>
      <p:sp>
        <p:nvSpPr>
          <p:cNvPr id="589" name="Shape 589"/>
          <p:cNvSpPr/>
          <p:nvPr/>
        </p:nvSpPr>
        <p:spPr>
          <a:xfrm flipH="1" flipV="1">
            <a:off x="6710741" y="4874448"/>
            <a:ext cx="836" cy="677662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3" name="Shape 379"/>
          <p:cNvSpPr>
            <a:spLocks noGrp="1"/>
          </p:cNvSpPr>
          <p:nvPr>
            <p:ph type="title"/>
          </p:nvPr>
        </p:nvSpPr>
        <p:spPr>
          <a:xfrm>
            <a:off x="0" y="65659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Converting Gaussian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26506" y="1950236"/>
                <a:ext cx="2859244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avg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06" y="1950236"/>
                <a:ext cx="2859244" cy="5786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3863" y="3012866"/>
                <a:ext cx="7456272" cy="62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avg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box>
                            <m:box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e>
                      </m:d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63" y="3012866"/>
                <a:ext cx="7456272" cy="6257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Shape 592"/>
              <p:cNvSpPr/>
              <p:nvPr/>
            </p:nvSpPr>
            <p:spPr>
              <a:xfrm>
                <a:off x="1254273" y="2654010"/>
                <a:ext cx="6462953" cy="1406869"/>
              </a:xfrm>
              <a:prstGeom prst="rect">
                <a:avLst/>
              </a:prstGeom>
              <a:solidFill>
                <a:srgbClr val="F5D328"/>
              </a:solid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/>
              <a:p>
                <a:pPr lvl="0" algn="ctr">
                  <a:defRPr sz="1800"/>
                </a:pPr>
                <a:r>
                  <a:rPr lang="en-US" sz="1828" i="1" dirty="0" smtClean="0"/>
                  <a:t>   </a:t>
                </a:r>
                <a:r>
                  <a:rPr lang="en-US" i="1" dirty="0" smtClean="0"/>
                  <a:t>If </a:t>
                </a:r>
                <a:r>
                  <a:rPr lang="en-US" i="1" dirty="0"/>
                  <a:t>we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i="1" dirty="0" smtClean="0"/>
                  <a:t>, </a:t>
                </a:r>
                <a:endParaRPr lang="en-US" i="1" dirty="0"/>
              </a:p>
              <a:p>
                <a:pPr lvl="0" algn="ctr">
                  <a:defRPr sz="1800"/>
                </a:pPr>
                <a:r>
                  <a:rPr lang="en-US" i="1" dirty="0" smtClean="0"/>
                  <a:t>   then </a:t>
                </a:r>
                <a:r>
                  <a:rPr lang="en-US" i="1" dirty="0"/>
                  <a:t>their average will be distributed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sub>
                    </m:sSub>
                  </m:oMath>
                </a14:m>
                <a:r>
                  <a:rPr lang="en-US" i="1" dirty="0" smtClean="0"/>
                  <a:t>,</a:t>
                </a:r>
                <a:endParaRPr lang="en-US" i="1" dirty="0"/>
              </a:p>
              <a:p>
                <a:pPr lvl="0" algn="ctr">
                  <a:defRPr sz="1800"/>
                </a:pPr>
                <a:r>
                  <a:rPr lang="en-US" i="1" dirty="0" smtClean="0"/>
                  <a:t>   if </a:t>
                </a:r>
                <a:r>
                  <a:rPr lang="en-US" i="1" dirty="0"/>
                  <a:t>we condition on the result being in the lattice.</a:t>
                </a:r>
                <a:endParaRPr i="1" dirty="0"/>
              </a:p>
            </p:txBody>
          </p:sp>
        </mc:Choice>
        <mc:Fallback xmlns="">
          <p:sp>
            <p:nvSpPr>
              <p:cNvPr id="592" name="Shape 5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73" y="2654010"/>
                <a:ext cx="6462953" cy="14068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7911" y="5461480"/>
            <a:ext cx="4085583" cy="5029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9828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0" animBg="1" advAuto="0"/>
      <p:bldP spid="589" grpId="0" animBg="1" advAuto="0"/>
      <p:bldP spid="592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74652" y="1840691"/>
                <a:ext cx="5637569" cy="860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solidFill>
                                    <a:srgbClr val="9933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box>
                                <m:box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solidFill>
                                    <a:srgbClr val="9933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652" y="1840691"/>
                <a:ext cx="5637569" cy="86030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3294" y="2647723"/>
                <a:ext cx="6579622" cy="957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ℒ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9933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99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solidFill>
                                    <a:srgbClr val="9933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294" y="2647723"/>
                <a:ext cx="6579622" cy="9575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8699" y="2664493"/>
                <a:ext cx="2467855" cy="1105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rgPr>
                            <m:argSz m:val="1"/>
                          </m:argP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" y="2664493"/>
                <a:ext cx="2467855" cy="1105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hape 622"/>
          <p:cNvSpPr txBox="1">
            <a:spLocks/>
          </p:cNvSpPr>
          <p:nvPr/>
        </p:nvSpPr>
        <p:spPr>
          <a:xfrm>
            <a:off x="669727" y="467520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Stitching a Discrete Gaussian Together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10" y="4233708"/>
                <a:ext cx="9064601" cy="2414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Generating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𝓛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type m:val="lin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sub>
                    </m:sSub>
                  </m:oMath>
                </a14:m>
                <a:r>
                  <a:rPr lang="en-US" sz="2800" b="1" dirty="0" smtClean="0"/>
                  <a:t> sample:</a:t>
                </a:r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Sample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Pr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993300"/>
                                    </a:solidFill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.</a:t>
                </a:r>
                <a:br>
                  <a:rPr lang="en-US" sz="2800" dirty="0" smtClean="0"/>
                </a:br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Output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.</a:t>
                </a:r>
                <a:br>
                  <a:rPr lang="en-US" sz="2800" dirty="0" smtClean="0"/>
                </a:br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" y="4233708"/>
                <a:ext cx="9064601" cy="2414635"/>
              </a:xfrm>
              <a:prstGeom prst="rect">
                <a:avLst/>
              </a:prstGeom>
              <a:blipFill rotWithShape="0">
                <a:blip r:embed="rId5"/>
                <a:stretch>
                  <a:fillRect l="-1412" t="-2525" r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746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22"/>
          <p:cNvSpPr txBox="1">
            <a:spLocks/>
          </p:cNvSpPr>
          <p:nvPr/>
        </p:nvSpPr>
        <p:spPr>
          <a:xfrm>
            <a:off x="669727" y="15581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Discrete Gaussian Combiner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7256" y="1574590"/>
                <a:ext cx="8956743" cy="3733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iid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 samples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“Bucket” samples according to their </a:t>
                </a:r>
                <a:r>
                  <a:rPr lang="en-US" sz="2800" dirty="0" err="1" smtClean="0"/>
                  <a:t>coset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pPr marL="342900" indent="-342900">
                  <a:buAutoNum type="arabicPeriod"/>
                </a:pPr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Repeat many times: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Sample </a:t>
                </a:r>
                <a:r>
                  <a:rPr lang="en-US" sz="2800" dirty="0" err="1" smtClean="0"/>
                  <a:t>coset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Pr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993300"/>
                                    </a:solidFill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.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Output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 smtClean="0"/>
                  <a:t>,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 smtClean="0"/>
                  <a:t> from list.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" y="1574590"/>
                <a:ext cx="8956743" cy="3733586"/>
              </a:xfrm>
              <a:prstGeom prst="rect">
                <a:avLst/>
              </a:prstGeom>
              <a:blipFill rotWithShape="0">
                <a:blip r:embed="rId2"/>
                <a:stretch>
                  <a:fillRect l="-1430" t="-1468" b="-3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hape 587"/>
          <p:cNvSpPr/>
          <p:nvPr/>
        </p:nvSpPr>
        <p:spPr>
          <a:xfrm>
            <a:off x="5442706" y="5308176"/>
            <a:ext cx="2893421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lang="en-US" sz="2531" dirty="0" smtClean="0">
                <a:solidFill>
                  <a:srgbClr val="FF0000"/>
                </a:solidFill>
              </a:rPr>
              <a:t>Don’t have access</a:t>
            </a:r>
            <a:r>
              <a:rPr lang="en-US" sz="2531" dirty="0">
                <a:solidFill>
                  <a:srgbClr val="FF0000"/>
                </a:solidFill>
              </a:rPr>
              <a:t> </a:t>
            </a:r>
            <a:r>
              <a:rPr lang="en-US" sz="2531" dirty="0" smtClean="0">
                <a:solidFill>
                  <a:srgbClr val="FF0000"/>
                </a:solidFill>
              </a:rPr>
              <a:t>to</a:t>
            </a:r>
          </a:p>
          <a:p>
            <a:pPr lvl="0">
              <a:defRPr sz="1800"/>
            </a:pPr>
            <a:r>
              <a:rPr lang="en-US" sz="2531" dirty="0" smtClean="0">
                <a:solidFill>
                  <a:srgbClr val="FF0000"/>
                </a:solidFill>
              </a:rPr>
              <a:t>this distribution!</a:t>
            </a:r>
            <a:endParaRPr sz="2531" dirty="0">
              <a:solidFill>
                <a:srgbClr val="FF0000"/>
              </a:solidFill>
            </a:endParaRPr>
          </a:p>
        </p:txBody>
      </p:sp>
      <p:sp>
        <p:nvSpPr>
          <p:cNvPr id="9" name="Shape 589"/>
          <p:cNvSpPr/>
          <p:nvPr/>
        </p:nvSpPr>
        <p:spPr>
          <a:xfrm flipH="1" flipV="1">
            <a:off x="6884276" y="4424855"/>
            <a:ext cx="5977" cy="806240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404479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22"/>
          <p:cNvSpPr txBox="1">
            <a:spLocks/>
          </p:cNvSpPr>
          <p:nvPr/>
        </p:nvSpPr>
        <p:spPr>
          <a:xfrm>
            <a:off x="669727" y="15581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Rejection Sampling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7256" y="1574590"/>
                <a:ext cx="8956743" cy="504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Achieving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𝐏𝐫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993300"/>
                                    </a:solidFill>
                                    <a:latin typeface="Cambria Math" panose="02040503050406030204" pitchFamily="18" charset="0"/>
                                  </a:rPr>
                                  <m:t>𝓛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 smtClean="0"/>
                  <a:t>:</a:t>
                </a:r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First Pass:</a:t>
                </a:r>
                <a:endParaRPr lang="en-US" sz="2800" dirty="0"/>
              </a:p>
              <a:p>
                <a:r>
                  <a:rPr lang="en-US" sz="2800" dirty="0"/>
                  <a:t>Sample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 smtClean="0"/>
                  <a:t>Accept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 smtClean="0"/>
                  <a:t> o/w reject.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Implementation: </a:t>
                </a:r>
              </a:p>
              <a:p>
                <a:r>
                  <a:rPr lang="en-US" sz="2800" dirty="0" smtClean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 and let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Output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" y="1574590"/>
                <a:ext cx="8956743" cy="5048305"/>
              </a:xfrm>
              <a:prstGeom prst="rect">
                <a:avLst/>
              </a:prstGeom>
              <a:blipFill rotWithShape="0">
                <a:blip r:embed="rId2"/>
                <a:stretch>
                  <a:fillRect l="-1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hape 587"/>
          <p:cNvSpPr/>
          <p:nvPr/>
        </p:nvSpPr>
        <p:spPr>
          <a:xfrm>
            <a:off x="5475128" y="1911843"/>
            <a:ext cx="33166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lang="en-US" sz="2531" dirty="0" smtClean="0">
                <a:solidFill>
                  <a:srgbClr val="FF0000"/>
                </a:solidFill>
              </a:rPr>
              <a:t>Same as trivial strategy!</a:t>
            </a:r>
            <a:endParaRPr sz="2531" dirty="0">
              <a:solidFill>
                <a:srgbClr val="FF0000"/>
              </a:solidFill>
            </a:endParaRPr>
          </a:p>
        </p:txBody>
      </p:sp>
      <p:sp>
        <p:nvSpPr>
          <p:cNvPr id="7" name="Shape 589"/>
          <p:cNvSpPr/>
          <p:nvPr/>
        </p:nvSpPr>
        <p:spPr>
          <a:xfrm>
            <a:off x="6680927" y="2519306"/>
            <a:ext cx="30769" cy="909694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493489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22"/>
          <p:cNvSpPr txBox="1">
            <a:spLocks/>
          </p:cNvSpPr>
          <p:nvPr/>
        </p:nvSpPr>
        <p:spPr>
          <a:xfrm>
            <a:off x="669727" y="15581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Rejection Sampling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7256" y="1574590"/>
                <a:ext cx="8956743" cy="4641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Achieving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𝐏𝐫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993300"/>
                                    </a:solidFill>
                                    <a:latin typeface="Cambria Math" panose="02040503050406030204" pitchFamily="18" charset="0"/>
                                  </a:rPr>
                                  <m:t>𝓛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 smtClean="0"/>
                  <a:t>:</a:t>
                </a:r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Second Try:</a:t>
                </a:r>
                <a:endParaRPr lang="en-US" sz="2800" dirty="0"/>
              </a:p>
              <a:p>
                <a:r>
                  <a:rPr lang="en-US" sz="2800" dirty="0" smtClean="0"/>
                  <a:t>Sample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Accept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8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func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 smtClean="0"/>
                  <a:t> o/w reject, </a:t>
                </a:r>
              </a:p>
              <a:p>
                <a:r>
                  <a:rPr lang="en-US" sz="2800" dirty="0" smtClean="0"/>
                  <a:t>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Implementation: 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???</a:t>
                </a:r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" y="1574590"/>
                <a:ext cx="8956743" cy="4641271"/>
              </a:xfrm>
              <a:prstGeom prst="rect">
                <a:avLst/>
              </a:prstGeom>
              <a:blipFill rotWithShape="0">
                <a:blip r:embed="rId2"/>
                <a:stretch>
                  <a:fillRect l="-1430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7176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22"/>
          <p:cNvSpPr txBox="1">
            <a:spLocks/>
          </p:cNvSpPr>
          <p:nvPr/>
        </p:nvSpPr>
        <p:spPr>
          <a:xfrm>
            <a:off x="669727" y="15581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Discrete Gaussian Combiner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7256" y="1574590"/>
                <a:ext cx="8956743" cy="1403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iid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 samples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Use first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800" dirty="0" smtClean="0"/>
                  <a:t> samples 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800" dirty="0" smtClean="0"/>
                  <a:t>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" y="1574590"/>
                <a:ext cx="8956743" cy="1403910"/>
              </a:xfrm>
              <a:prstGeom prst="rect">
                <a:avLst/>
              </a:prstGeom>
              <a:blipFill rotWithShape="0">
                <a:blip r:embed="rId2"/>
                <a:stretch>
                  <a:fillRect l="-1430" t="-3896" b="-1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3788537"/>
                  </p:ext>
                </p:extLst>
              </p:nvPr>
            </p:nvGraphicFramePr>
            <p:xfrm>
              <a:off x="1981200" y="3255264"/>
              <a:ext cx="6493074" cy="26609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719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567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643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060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4059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3788537"/>
                  </p:ext>
                </p:extLst>
              </p:nvPr>
            </p:nvGraphicFramePr>
            <p:xfrm>
              <a:off x="1981200" y="3255264"/>
              <a:ext cx="6493074" cy="26609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71928"/>
                    <a:gridCol w="1856788"/>
                    <a:gridCol w="2164358"/>
                  </a:tblGrid>
                  <a:tr h="4906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93" t="-2469" r="-163547" b="-4419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3770" t="-2469" r="-117705" b="-4419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45" t="-2469" r="-1127" b="-441975"/>
                          </a:stretch>
                        </a:blipFill>
                      </a:tcPr>
                    </a:tc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34059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3405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308378"/>
                <a:ext cx="192328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/>
              </a:p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 smtClean="0"/>
                  <a:t> buckets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08378"/>
                <a:ext cx="1923288" cy="954107"/>
              </a:xfrm>
              <a:prstGeom prst="rect">
                <a:avLst/>
              </a:prstGeom>
              <a:blipFill rotWithShape="0">
                <a:blip r:embed="rId4"/>
                <a:stretch>
                  <a:fillRect r="-4747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102259" y="4585715"/>
            <a:ext cx="224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samples in each bucket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06296" y="6088950"/>
                <a:ext cx="2965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First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samples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296" y="6088950"/>
                <a:ext cx="296570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3292" t="-125000" r="-617" b="-190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64936" y="6088950"/>
                <a:ext cx="2965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Last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samples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936" y="6088950"/>
                <a:ext cx="2965704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3292" t="-125000" b="-190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4112" y="6081083"/>
                <a:ext cx="2965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112" y="6081083"/>
                <a:ext cx="2965704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180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4543364" y="3414651"/>
            <a:ext cx="1844798" cy="184479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2"/>
              <p:cNvSpPr txBox="1">
                <a:spLocks noChangeArrowheads="1"/>
              </p:cNvSpPr>
              <p:nvPr/>
            </p:nvSpPr>
            <p:spPr bwMode="auto">
              <a:xfrm>
                <a:off x="5059792" y="4292884"/>
                <a:ext cx="544513" cy="584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rgbClr val="993366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6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792" y="4292884"/>
                <a:ext cx="544513" cy="58420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2" y="219996"/>
            <a:ext cx="9144000" cy="816192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Shortest Vector Problem (SVP)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314450" y="1157727"/>
                <a:ext cx="7509509" cy="1779148"/>
              </a:xfrm>
            </p:spPr>
            <p:txBody>
              <a:bodyPr>
                <a:noAutofit/>
              </a:bodyPr>
              <a:lstStyle/>
              <a:p>
                <a:pPr>
                  <a:buNone/>
                </a:pPr>
                <a:endParaRPr lang="en-US" dirty="0" smtClean="0"/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+mn-lt"/>
                  </a:rPr>
                  <a:t> length of shortest non-zero vector</a:t>
                </a:r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4450" y="1157727"/>
                <a:ext cx="7509509" cy="177914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Oval 48"/>
          <p:cNvSpPr>
            <a:spLocks noChangeAspect="1" noChangeArrowheads="1"/>
          </p:cNvSpPr>
          <p:nvPr/>
        </p:nvSpPr>
        <p:spPr bwMode="auto">
          <a:xfrm>
            <a:off x="5033963" y="56642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Oval 49"/>
          <p:cNvSpPr>
            <a:spLocks noChangeAspect="1" noChangeArrowheads="1"/>
          </p:cNvSpPr>
          <p:nvPr/>
        </p:nvSpPr>
        <p:spPr bwMode="auto">
          <a:xfrm>
            <a:off x="4513263" y="42989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5" name="Oval 50"/>
          <p:cNvSpPr>
            <a:spLocks noChangeAspect="1" noChangeArrowheads="1"/>
          </p:cNvSpPr>
          <p:nvPr/>
        </p:nvSpPr>
        <p:spPr bwMode="auto">
          <a:xfrm>
            <a:off x="4987465" y="29210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06" name="Oval 52"/>
          <p:cNvSpPr>
            <a:spLocks noChangeAspect="1" noChangeArrowheads="1"/>
          </p:cNvSpPr>
          <p:nvPr/>
        </p:nvSpPr>
        <p:spPr bwMode="auto">
          <a:xfrm>
            <a:off x="5948363" y="56642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7" name="Oval 53"/>
          <p:cNvSpPr>
            <a:spLocks noChangeAspect="1" noChangeArrowheads="1"/>
          </p:cNvSpPr>
          <p:nvPr/>
        </p:nvSpPr>
        <p:spPr bwMode="auto">
          <a:xfrm>
            <a:off x="5427663" y="42989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8" name="Oval 54"/>
          <p:cNvSpPr>
            <a:spLocks noChangeAspect="1" noChangeArrowheads="1"/>
          </p:cNvSpPr>
          <p:nvPr/>
        </p:nvSpPr>
        <p:spPr bwMode="auto">
          <a:xfrm>
            <a:off x="5901865" y="29210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09" name="Oval 56"/>
          <p:cNvSpPr>
            <a:spLocks noChangeAspect="1" noChangeArrowheads="1"/>
          </p:cNvSpPr>
          <p:nvPr/>
        </p:nvSpPr>
        <p:spPr bwMode="auto">
          <a:xfrm>
            <a:off x="6862763" y="56705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0" name="Oval 57"/>
          <p:cNvSpPr>
            <a:spLocks noChangeAspect="1" noChangeArrowheads="1"/>
          </p:cNvSpPr>
          <p:nvPr/>
        </p:nvSpPr>
        <p:spPr bwMode="auto">
          <a:xfrm>
            <a:off x="6342063" y="4305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Oval 58"/>
          <p:cNvSpPr>
            <a:spLocks noChangeAspect="1" noChangeArrowheads="1"/>
          </p:cNvSpPr>
          <p:nvPr/>
        </p:nvSpPr>
        <p:spPr bwMode="auto">
          <a:xfrm>
            <a:off x="6816265" y="29273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2" name="Oval 60"/>
          <p:cNvSpPr>
            <a:spLocks noChangeAspect="1" noChangeArrowheads="1"/>
          </p:cNvSpPr>
          <p:nvPr/>
        </p:nvSpPr>
        <p:spPr bwMode="auto">
          <a:xfrm>
            <a:off x="7777163" y="56705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3" name="Oval 61"/>
          <p:cNvSpPr>
            <a:spLocks noChangeAspect="1" noChangeArrowheads="1"/>
          </p:cNvSpPr>
          <p:nvPr/>
        </p:nvSpPr>
        <p:spPr bwMode="auto">
          <a:xfrm>
            <a:off x="7256463" y="4305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4" name="Oval 62"/>
          <p:cNvSpPr>
            <a:spLocks noChangeAspect="1" noChangeArrowheads="1"/>
          </p:cNvSpPr>
          <p:nvPr/>
        </p:nvSpPr>
        <p:spPr bwMode="auto">
          <a:xfrm>
            <a:off x="7730665" y="29273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5" name="Oval 64"/>
          <p:cNvSpPr>
            <a:spLocks noChangeAspect="1" noChangeArrowheads="1"/>
          </p:cNvSpPr>
          <p:nvPr/>
        </p:nvSpPr>
        <p:spPr bwMode="auto">
          <a:xfrm>
            <a:off x="2290763" y="56515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6" name="Oval 65"/>
          <p:cNvSpPr>
            <a:spLocks noChangeAspect="1" noChangeArrowheads="1"/>
          </p:cNvSpPr>
          <p:nvPr/>
        </p:nvSpPr>
        <p:spPr bwMode="auto">
          <a:xfrm>
            <a:off x="1770063" y="42862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7" name="Oval 66"/>
          <p:cNvSpPr>
            <a:spLocks noChangeAspect="1" noChangeArrowheads="1"/>
          </p:cNvSpPr>
          <p:nvPr/>
        </p:nvSpPr>
        <p:spPr bwMode="auto">
          <a:xfrm>
            <a:off x="2244265" y="2908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18" name="Oval 68"/>
          <p:cNvSpPr>
            <a:spLocks noChangeAspect="1" noChangeArrowheads="1"/>
          </p:cNvSpPr>
          <p:nvPr/>
        </p:nvSpPr>
        <p:spPr bwMode="auto">
          <a:xfrm>
            <a:off x="3205163" y="56515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9" name="Oval 69"/>
          <p:cNvSpPr>
            <a:spLocks noChangeAspect="1" noChangeArrowheads="1"/>
          </p:cNvSpPr>
          <p:nvPr/>
        </p:nvSpPr>
        <p:spPr bwMode="auto">
          <a:xfrm>
            <a:off x="2684463" y="42862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0" name="Oval 70"/>
          <p:cNvSpPr>
            <a:spLocks noChangeAspect="1" noChangeArrowheads="1"/>
          </p:cNvSpPr>
          <p:nvPr/>
        </p:nvSpPr>
        <p:spPr bwMode="auto">
          <a:xfrm>
            <a:off x="3158665" y="29083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p:sp>
        <p:nvSpPr>
          <p:cNvPr id="4121" name="Oval 72"/>
          <p:cNvSpPr>
            <a:spLocks noChangeAspect="1" noChangeArrowheads="1"/>
          </p:cNvSpPr>
          <p:nvPr/>
        </p:nvSpPr>
        <p:spPr bwMode="auto">
          <a:xfrm>
            <a:off x="4119563" y="56578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2" name="Oval 73"/>
          <p:cNvSpPr>
            <a:spLocks noChangeAspect="1" noChangeArrowheads="1"/>
          </p:cNvSpPr>
          <p:nvPr/>
        </p:nvSpPr>
        <p:spPr bwMode="auto">
          <a:xfrm>
            <a:off x="3598863" y="429260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23" name="Oval 74"/>
          <p:cNvSpPr>
            <a:spLocks noChangeAspect="1" noChangeArrowheads="1"/>
          </p:cNvSpPr>
          <p:nvPr/>
        </p:nvSpPr>
        <p:spPr bwMode="auto">
          <a:xfrm>
            <a:off x="4073065" y="2914650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31820" y="5155625"/>
                <a:ext cx="5295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/>
                        </a:rPr>
                        <m:t>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820" y="5155625"/>
                <a:ext cx="529504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87"/>
              <p:cNvSpPr txBox="1">
                <a:spLocks noChangeArrowheads="1"/>
              </p:cNvSpPr>
              <p:nvPr/>
            </p:nvSpPr>
            <p:spPr bwMode="auto">
              <a:xfrm>
                <a:off x="6364165" y="4286250"/>
                <a:ext cx="49859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3" name="Text 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4165" y="4286250"/>
                <a:ext cx="49859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61"/>
          <p:cNvSpPr>
            <a:spLocks noChangeAspect="1" noChangeArrowheads="1"/>
          </p:cNvSpPr>
          <p:nvPr/>
        </p:nvSpPr>
        <p:spPr bwMode="auto">
          <a:xfrm>
            <a:off x="8189913" y="4295775"/>
            <a:ext cx="76200" cy="76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5503864" y="4339813"/>
            <a:ext cx="838200" cy="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87"/>
              <p:cNvSpPr txBox="1">
                <a:spLocks noChangeArrowheads="1"/>
              </p:cNvSpPr>
              <p:nvPr/>
            </p:nvSpPr>
            <p:spPr bwMode="auto">
              <a:xfrm>
                <a:off x="5372938" y="3824585"/>
                <a:ext cx="101656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32" name="Text 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2938" y="3824585"/>
                <a:ext cx="1016560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754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22"/>
          <p:cNvSpPr txBox="1">
            <a:spLocks/>
          </p:cNvSpPr>
          <p:nvPr/>
        </p:nvSpPr>
        <p:spPr>
          <a:xfrm>
            <a:off x="669727" y="15581"/>
            <a:ext cx="7804547" cy="11823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336816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Discrete Gaussian Combiner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7256" y="1574590"/>
                <a:ext cx="8956743" cy="4920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iid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/>
                  <a:t> samples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800" dirty="0" smtClean="0"/>
                  <a:t> and bucket counts (previous slide).</a:t>
                </a:r>
                <a:br>
                  <a:rPr lang="en-US" sz="2800" dirty="0" smtClean="0"/>
                </a:br>
                <a:endParaRPr lang="en-US" sz="2800" dirty="0" smtClean="0"/>
              </a:p>
              <a:p>
                <a:pPr marL="342900" indent="-342900">
                  <a:buAutoNum type="arabicPeriod"/>
                </a:pP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 smtClean="0"/>
                  <a:t> ranging over last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/6</m:t>
                    </m:r>
                  </m:oMath>
                </a14:m>
                <a:r>
                  <a:rPr lang="en-US" sz="2800" dirty="0" smtClean="0"/>
                  <a:t> samples: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Let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Find first unused bucket count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800" dirty="0" smtClean="0"/>
                  <a:t> for </a:t>
                </a:r>
                <a:r>
                  <a:rPr lang="en-US" sz="2800" dirty="0" err="1" smtClean="0"/>
                  <a:t>coset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pPr marL="800100" lvl="1" indent="-342900">
                  <a:buAutoNum type="arabicPeriod"/>
                </a:pPr>
                <a:r>
                  <a:rPr lang="en-US" sz="2800" dirty="0" smtClean="0"/>
                  <a:t>With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{1, </m:t>
                        </m:r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1000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func>
                  </m:oMath>
                </a14:m>
                <a:r>
                  <a:rPr lang="en-US" sz="2800" dirty="0" smtClean="0"/>
                  <a:t>,</a:t>
                </a:r>
              </a:p>
              <a:p>
                <a:pPr lvl="1"/>
                <a:r>
                  <a:rPr lang="en-US" sz="2800" dirty="0" smtClean="0"/>
                  <a:t>                       output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)/2</m:t>
                    </m:r>
                  </m:oMath>
                </a14:m>
                <a:r>
                  <a:rPr lang="en-US" sz="2800" dirty="0" smtClean="0"/>
                  <a:t> </a:t>
                </a:r>
                <a:br>
                  <a:rPr lang="en-US" sz="2800" dirty="0" smtClean="0"/>
                </a:br>
                <a:r>
                  <a:rPr lang="en-US" sz="2800" dirty="0" smtClean="0"/>
                  <a:t>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 smtClean="0"/>
                  <a:t> is any sample contributing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800" dirty="0" smtClean="0"/>
                  <a:t>. </a:t>
                </a:r>
              </a:p>
              <a:p>
                <a:pPr marL="800100" lvl="1" indent="-342900"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" y="1574590"/>
                <a:ext cx="8956743" cy="4920386"/>
              </a:xfrm>
              <a:prstGeom prst="rect">
                <a:avLst/>
              </a:prstGeom>
              <a:blipFill rotWithShape="0">
                <a:blip r:embed="rId2"/>
                <a:stretch>
                  <a:fillRect l="-1430" t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311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 defTabSz="560831">
              <a:defRPr sz="61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How Many Vectors Do We Get?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6" name="Shape 636"/>
              <p:cNvSpPr/>
              <p:nvPr/>
            </p:nvSpPr>
            <p:spPr>
              <a:xfrm>
                <a:off x="1356633" y="4539461"/>
                <a:ext cx="5498045" cy="4857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:r>
                  <a:rPr lang="en-US" sz="2531" dirty="0" smtClean="0"/>
                  <a:t>May drop to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531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31" i="1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531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31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2531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531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2531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sz="2531" dirty="0" smtClean="0"/>
                  <a:t> after </a:t>
                </a:r>
                <a:r>
                  <a:rPr lang="en-US" sz="2531" dirty="0"/>
                  <a:t>a single step</a:t>
                </a:r>
                <a:r>
                  <a:rPr lang="en-US" sz="2531" dirty="0" smtClean="0"/>
                  <a:t>!</a:t>
                </a:r>
                <a:endParaRPr lang="en-US" sz="2531" dirty="0"/>
              </a:p>
            </p:txBody>
          </p:sp>
        </mc:Choice>
        <mc:Fallback xmlns="">
          <p:sp>
            <p:nvSpPr>
              <p:cNvPr id="636" name="Shape 6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633" y="4539461"/>
                <a:ext cx="5498045" cy="485775"/>
              </a:xfrm>
              <a:prstGeom prst="rect">
                <a:avLst/>
              </a:prstGeom>
              <a:blipFill rotWithShape="0">
                <a:blip r:embed="rId3"/>
                <a:stretch>
                  <a:fillRect l="-2997" t="-8861" r="-1998" b="-341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035775"/>
            <a:ext cx="9144001" cy="382994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93823" y="1439581"/>
                <a:ext cx="34098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≔#</m:t>
                    </m:r>
                  </m:oMath>
                </a14:m>
                <a:r>
                  <a:rPr lang="en-US" sz="2800" dirty="0" smtClean="0"/>
                  <a:t> input vectors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823" y="1439581"/>
                <a:ext cx="3409844" cy="523220"/>
              </a:xfrm>
              <a:prstGeom prst="rect">
                <a:avLst/>
              </a:prstGeom>
              <a:blipFill rotWithShape="0">
                <a:blip r:embed="rId8"/>
                <a:stretch>
                  <a:fillRect t="-10465" r="-250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5601" y="2037728"/>
                <a:ext cx="6439191" cy="1027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#</m:t>
                    </m:r>
                  </m:oMath>
                </a14:m>
                <a:r>
                  <a:rPr lang="en-US" sz="2800" dirty="0" smtClean="0"/>
                  <a:t> output vectors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8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ℒ</m:t>
                                            </m:r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nary>
                      </m:num>
                      <m:den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fNam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8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ℒ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01" y="2037728"/>
                <a:ext cx="6439191" cy="102701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hape 589"/>
          <p:cNvSpPr/>
          <p:nvPr/>
        </p:nvSpPr>
        <p:spPr>
          <a:xfrm flipV="1">
            <a:off x="4105656" y="3046243"/>
            <a:ext cx="1280160" cy="521691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hape 636"/>
              <p:cNvSpPr/>
              <p:nvPr/>
            </p:nvSpPr>
            <p:spPr>
              <a:xfrm>
                <a:off x="382305" y="3678879"/>
                <a:ext cx="7626448" cy="5437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:r>
                  <a:rPr lang="en-US" sz="2531" dirty="0" smtClean="0"/>
                  <a:t>Worst case bound:  probability is at least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53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31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531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531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en-US" sz="2531" b="0" i="0" smtClean="0">
                                <a:latin typeface="Cambria Math" panose="02040503050406030204" pitchFamily="18" charset="0"/>
                              </a:rPr>
                              <m:t>support</m:t>
                            </m:r>
                            <m:r>
                              <a:rPr lang="en-US" sz="2531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531" dirty="0" smtClean="0"/>
                  <a:t>.</a:t>
                </a:r>
                <a:endParaRPr lang="en-US" sz="2531" dirty="0"/>
              </a:p>
            </p:txBody>
          </p:sp>
        </mc:Choice>
        <mc:Fallback xmlns="">
          <p:sp>
            <p:nvSpPr>
              <p:cNvPr id="12" name="Shape 6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05" y="3678879"/>
                <a:ext cx="7626448" cy="543740"/>
              </a:xfrm>
              <a:prstGeom prst="rect">
                <a:avLst/>
              </a:prstGeom>
              <a:blipFill rotWithShape="0">
                <a:blip r:embed="rId10"/>
                <a:stretch>
                  <a:fillRect l="-2158" r="-1359" b="-2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576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" grpId="0" animBg="1"/>
      <p:bldP spid="641" grpId="0" animBg="1" advAuto="0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676" y="1705570"/>
            <a:ext cx="6429375" cy="80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5664" y="2863626"/>
            <a:ext cx="3759398" cy="892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7230" y="3864140"/>
            <a:ext cx="2607469" cy="794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05090" y="4907707"/>
            <a:ext cx="1750219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635"/>
          <p:cNvSpPr>
            <a:spLocks noGrp="1"/>
          </p:cNvSpPr>
          <p:nvPr>
            <p:ph type="title"/>
          </p:nvPr>
        </p:nvSpPr>
        <p:spPr>
          <a:xfrm>
            <a:off x="0" y="4434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 defTabSz="560831">
              <a:defRPr sz="61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How Many Vectors Do We Get?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3748" y="5858668"/>
                <a:ext cx="4768060" cy="638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≔ 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num>
                                      <m:den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48" y="5858668"/>
                <a:ext cx="4768060" cy="63850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6666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 advAuto="0"/>
      <p:bldP spid="648" grpId="0" animBg="1" advAuto="0"/>
      <p:bldP spid="649" grpId="0" animBg="1" advAuto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180" y="1906579"/>
            <a:ext cx="7411641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4047" y="2915634"/>
            <a:ext cx="2652117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54933" y="4067381"/>
            <a:ext cx="2750344" cy="88404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635"/>
          <p:cNvSpPr>
            <a:spLocks noGrp="1"/>
          </p:cNvSpPr>
          <p:nvPr>
            <p:ph type="title"/>
          </p:nvPr>
        </p:nvSpPr>
        <p:spPr>
          <a:xfrm>
            <a:off x="0" y="4434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 defTabSz="560831">
              <a:defRPr sz="61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How Many Vectors Do We Get?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3748" y="5858668"/>
                <a:ext cx="4768060" cy="638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≔ 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num>
                                      <m:den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48" y="5858668"/>
                <a:ext cx="4768060" cy="63850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557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" grpId="0" animBg="1" advAuto="0"/>
      <p:bldP spid="656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326" y="3654184"/>
            <a:ext cx="2035969" cy="1982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740" y="1837906"/>
            <a:ext cx="8179326" cy="89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0761" y="3124257"/>
            <a:ext cx="4027290" cy="973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36779" y="4314320"/>
            <a:ext cx="1660923" cy="34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6745" y="5577682"/>
            <a:ext cx="3384352" cy="37504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6" name="Shape 666"/>
              <p:cNvSpPr/>
              <p:nvPr/>
            </p:nvSpPr>
            <p:spPr>
              <a:xfrm>
                <a:off x="1079388" y="5574589"/>
                <a:ext cx="3100785" cy="461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:r>
                  <a:rPr lang="en-US" sz="2531" dirty="0" smtClean="0"/>
                  <a:t>Setting  </a:t>
                </a:r>
                <a14:m>
                  <m:oMath xmlns:m="http://schemas.openxmlformats.org/officeDocument/2006/math">
                    <m:r>
                      <a:rPr lang="en-US" sz="2531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531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531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31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531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531" dirty="0" smtClean="0"/>
                  <a:t> gives</a:t>
                </a:r>
                <a:endParaRPr sz="2531" dirty="0"/>
              </a:p>
            </p:txBody>
          </p:sp>
        </mc:Choice>
        <mc:Fallback xmlns="">
          <p:sp>
            <p:nvSpPr>
              <p:cNvPr id="666" name="Shape 6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88" y="5574589"/>
                <a:ext cx="3100785" cy="461601"/>
              </a:xfrm>
              <a:prstGeom prst="rect">
                <a:avLst/>
              </a:prstGeom>
              <a:blipFill rotWithShape="0">
                <a:blip r:embed="rId8"/>
                <a:stretch>
                  <a:fillRect l="-5305" t="-13158" r="-1965" b="-355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8" name="Shape 668"/>
              <p:cNvSpPr/>
              <p:nvPr/>
            </p:nvSpPr>
            <p:spPr>
              <a:xfrm>
                <a:off x="1583435" y="2658607"/>
                <a:ext cx="5977130" cy="789907"/>
              </a:xfrm>
              <a:prstGeom prst="rect">
                <a:avLst/>
              </a:prstGeom>
              <a:solidFill>
                <a:srgbClr val="F5D328"/>
              </a:solid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>
                <a:lvl1pPr>
                  <a:defRPr sz="2600"/>
                </a:lvl1pPr>
              </a:lstStyle>
              <a:p>
                <a:pPr lvl="0">
                  <a:defRPr sz="1800"/>
                </a:pPr>
                <a:r>
                  <a:rPr lang="en-US" sz="1828" dirty="0" smtClean="0"/>
                  <a:t>Recall that we only need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2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28" b="0" i="1" smtClean="0">
                            <a:latin typeface="Cambria Math" panose="02040503050406030204" pitchFamily="18" charset="0"/>
                          </a:rPr>
                          <m:t>1.38</m:t>
                        </m:r>
                      </m:e>
                      <m:sup>
                        <m:r>
                          <a:rPr lang="en-US" sz="1828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28" dirty="0" smtClean="0"/>
                  <a:t> samples </a:t>
                </a:r>
                <a:r>
                  <a:rPr lang="en-US" sz="1828" dirty="0"/>
                  <a:t>to solve SVP!</a:t>
                </a:r>
                <a:endParaRPr sz="1828" dirty="0"/>
              </a:p>
            </p:txBody>
          </p:sp>
        </mc:Choice>
        <mc:Fallback xmlns="">
          <p:sp>
            <p:nvSpPr>
              <p:cNvPr id="668" name="Shape 6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435" y="2658607"/>
                <a:ext cx="5977130" cy="78990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190500" dist="50800" dir="540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hape 635"/>
          <p:cNvSpPr>
            <a:spLocks noGrp="1"/>
          </p:cNvSpPr>
          <p:nvPr>
            <p:ph type="title"/>
          </p:nvPr>
        </p:nvSpPr>
        <p:spPr>
          <a:xfrm>
            <a:off x="0" y="4434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 defTabSz="560831">
              <a:defRPr sz="61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How Many Vectors Do We Get?</a:t>
            </a:r>
          </a:p>
        </p:txBody>
      </p:sp>
    </p:spTree>
    <p:extLst>
      <p:ext uri="{BB962C8B-B14F-4D97-AF65-F5344CB8AC3E}">
        <p14:creationId xmlns:p14="http://schemas.microsoft.com/office/powerpoint/2010/main" val="3064996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" grpId="0" animBg="1" advAuto="0"/>
      <p:bldP spid="663" grpId="0" animBg="1" advAuto="0"/>
      <p:bldP spid="664" grpId="0" animBg="1" advAuto="0"/>
      <p:bldP spid="665" grpId="0" animBg="1" advAuto="0"/>
      <p:bldP spid="666" grpId="0" animBg="1" advAuto="0"/>
      <p:bldP spid="668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/>
          </p:cNvSpPr>
          <p:nvPr>
            <p:ph type="title"/>
          </p:nvPr>
        </p:nvSpPr>
        <p:spPr>
          <a:xfrm>
            <a:off x="0" y="15469"/>
            <a:ext cx="9143999" cy="1182347"/>
          </a:xfrm>
          <a:prstGeom prst="rect">
            <a:avLst/>
          </a:prstGeom>
        </p:spPr>
        <p:txBody>
          <a:bodyPr anchor="ctr" anchorCtr="0"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  <a:effectLst/>
              </a:rPr>
              <a:t>Final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" name="Shape 675"/>
              <p:cNvSpPr/>
              <p:nvPr/>
            </p:nvSpPr>
            <p:spPr>
              <a:xfrm>
                <a:off x="91004" y="2267519"/>
                <a:ext cx="8961993" cy="23051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446468" indent="-446468">
                  <a:buSzPct val="100000"/>
                  <a:buAutoNum type="arabicPeriod"/>
                  <a:defRPr sz="1800"/>
                </a:pPr>
                <a:r>
                  <a:rPr lang="en-US" sz="2461" dirty="0" smtClean="0"/>
                  <a:t>Use GPV to get </a:t>
                </a:r>
                <a14:m>
                  <m:oMath xmlns:m="http://schemas.openxmlformats.org/officeDocument/2006/math"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61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61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61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61" dirty="0" smtClean="0"/>
                  <a:t> samples </a:t>
                </a:r>
                <a:r>
                  <a:rPr lang="en-US" sz="2461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6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61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61" dirty="0" smtClean="0"/>
                  <a:t> with </a:t>
                </a:r>
                <a14:m>
                  <m:oMath xmlns:m="http://schemas.openxmlformats.org/officeDocument/2006/math"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en-US" sz="2461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61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61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61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61" b="0" i="1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61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61" dirty="0"/>
                  <a:t>.</a:t>
                </a:r>
              </a:p>
              <a:p>
                <a:pPr marL="446468" indent="-446468">
                  <a:buSzPct val="100000"/>
                  <a:buAutoNum type="arabicPeriod"/>
                  <a:defRPr sz="1800"/>
                </a:pPr>
                <a:r>
                  <a:rPr lang="en-US" sz="2461" dirty="0"/>
                  <a:t>Run the (“squaring”) discrete Gaussian combiner on the result repeatedly.</a:t>
                </a:r>
              </a:p>
              <a:p>
                <a:pPr marL="446468" indent="-446468">
                  <a:buSzPct val="100000"/>
                  <a:buAutoNum type="arabicPeriod"/>
                  <a:defRPr sz="1800"/>
                </a:pPr>
                <a:r>
                  <a:rPr lang="en-US" sz="2461" dirty="0"/>
                  <a:t>Output </a:t>
                </a:r>
                <a14:m>
                  <m:oMath xmlns:m="http://schemas.openxmlformats.org/officeDocument/2006/math">
                    <m:r>
                      <a:rPr lang="en-US" sz="2461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6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61" dirty="0"/>
                  <a:t> </a:t>
                </a:r>
                <a:r>
                  <a:rPr lang="en-US" sz="2461" dirty="0" smtClean="0"/>
                  <a:t>samples </a:t>
                </a:r>
                <a:r>
                  <a:rPr lang="en-US" sz="2461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61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61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61" b="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461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61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61" dirty="0" smtClean="0"/>
                  <a:t> with </a:t>
                </a:r>
                <a14:m>
                  <m:oMath xmlns:m="http://schemas.openxmlformats.org/officeDocument/2006/math"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type m:val="lin"/>
                        <m:ctrlPr>
                          <a:rPr lang="en-US" sz="2461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6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61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61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61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sz="246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61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61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61" dirty="0" smtClean="0"/>
                  <a:t>.                      </a:t>
                </a:r>
                <a:r>
                  <a:rPr lang="en-US" sz="2461" dirty="0"/>
                  <a:t>.                       </a:t>
                </a:r>
              </a:p>
              <a:p>
                <a:pPr marL="446468" indent="-446468">
                  <a:buSzPct val="100000"/>
                  <a:buAutoNum type="arabicPeriod"/>
                  <a:defRPr sz="1800"/>
                </a:pPr>
                <a:r>
                  <a:rPr lang="en-US" sz="2461" dirty="0"/>
                  <a:t>We can then simply output a shortest non-zero vector from our samples.</a:t>
                </a:r>
                <a:endParaRPr sz="2461" dirty="0"/>
              </a:p>
            </p:txBody>
          </p:sp>
        </mc:Choice>
        <mc:Fallback xmlns="">
          <p:sp>
            <p:nvSpPr>
              <p:cNvPr id="675" name="Shape 6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4" y="2267519"/>
                <a:ext cx="8961993" cy="2305118"/>
              </a:xfrm>
              <a:prstGeom prst="rect">
                <a:avLst/>
              </a:prstGeom>
              <a:blipFill rotWithShape="0">
                <a:blip r:embed="rId3"/>
                <a:stretch>
                  <a:fillRect l="-2177" t="-4233" r="-17959" b="-740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675"/>
              <p:cNvSpPr/>
              <p:nvPr/>
            </p:nvSpPr>
            <p:spPr>
              <a:xfrm>
                <a:off x="140443" y="1706410"/>
                <a:ext cx="1833830" cy="37869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>
                  <a:buSzPct val="100000"/>
                  <a:defRPr sz="1800"/>
                </a:pPr>
                <a:r>
                  <a:rPr lang="en-US" sz="2461" b="1" dirty="0" smtClean="0"/>
                  <a:t>SVPSolver</a:t>
                </a:r>
                <a:r>
                  <a:rPr lang="en-US" sz="2461" dirty="0" smtClean="0"/>
                  <a:t>(</a:t>
                </a:r>
                <a14:m>
                  <m:oMath xmlns:m="http://schemas.openxmlformats.org/officeDocument/2006/math">
                    <m:r>
                      <a:rPr lang="en-US" sz="2461" b="0" i="1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461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461" dirty="0"/>
              </a:p>
            </p:txBody>
          </p:sp>
        </mc:Choice>
        <mc:Fallback xmlns="">
          <p:sp>
            <p:nvSpPr>
              <p:cNvPr id="11" name="Shape 6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43" y="1706410"/>
                <a:ext cx="1833830" cy="378693"/>
              </a:xfrm>
              <a:prstGeom prst="rect">
                <a:avLst/>
              </a:prstGeom>
              <a:blipFill rotWithShape="0">
                <a:blip r:embed="rId4"/>
                <a:stretch>
                  <a:fillRect l="-10299" t="-24194" r="-5648" b="-5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2171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uiExpand="1" build="p" bldLvl="5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68" y="102864"/>
            <a:ext cx="7358063" cy="907458"/>
          </a:xfrm>
        </p:spPr>
        <p:txBody>
          <a:bodyPr anchor="t" anchorCtr="0"/>
          <a:lstStyle/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Summary of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9857" y="1010322"/>
                <a:ext cx="8571506" cy="5660822"/>
              </a:xfrm>
            </p:spPr>
            <p:txBody>
              <a:bodyPr>
                <a:normAutofit/>
              </a:bodyPr>
              <a:lstStyle/>
              <a:p>
                <a:pPr lvl="0" algn="l">
                  <a:defRPr sz="1800"/>
                </a:pPr>
                <a:r>
                  <a:rPr lang="en-US" sz="2400" b="1" dirty="0" smtClean="0">
                    <a:solidFill>
                      <a:schemeClr val="tx1"/>
                    </a:solidFill>
                    <a:ea typeface="Helvetica"/>
                    <a:cs typeface="Helvetica"/>
                    <a:sym typeface="Helvetica"/>
                  </a:rPr>
                  <a:t>Discussed in this talk</a:t>
                </a:r>
              </a:p>
              <a:p>
                <a:pPr marL="312528" indent="-312528" algn="l">
                  <a:buSzPct val="75000"/>
                  <a:buChar char="•"/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algorithm for SVP.</a:t>
                </a:r>
              </a:p>
              <a:p>
                <a:pPr algn="l">
                  <a:buSzPct val="75000"/>
                  <a:defRPr sz="1800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    (sample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vectors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time)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lvl="0" algn="l">
                  <a:defRPr sz="1800"/>
                </a:pPr>
                <a:r>
                  <a:rPr lang="en-US" sz="2400" b="1" dirty="0">
                    <a:solidFill>
                      <a:schemeClr val="tx1"/>
                    </a:solidFill>
                    <a:ea typeface="Helvetica"/>
                    <a:cs typeface="Helvetica"/>
                    <a:sym typeface="Helvetica"/>
                  </a:rPr>
                  <a:t>Additional results from this work</a:t>
                </a:r>
              </a:p>
              <a:p>
                <a:pPr marL="342900" indent="-342900" algn="l">
                  <a:buSzPct val="75000"/>
                  <a:buFont typeface="Arial" panose="020B0604020202020204" pitchFamily="34" charset="0"/>
                  <a:buChar char="•"/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-time algorithm for sampling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vectors above smoothing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 </a:t>
                </a:r>
              </a:p>
              <a:p>
                <a:pPr marL="342900" lvl="3" indent="-342900" algn="l">
                  <a:buSzPct val="75000"/>
                  <a:buFont typeface="Arial" panose="020B0604020202020204" pitchFamily="34" charset="0"/>
                  <a:buChar char="•"/>
                  <a:defRPr sz="1800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-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GapSVP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lvl="3" indent="-342900" algn="l">
                  <a:buSzPct val="75000"/>
                  <a:buFont typeface="Arial" panose="020B0604020202020204" pitchFamily="34" charset="0"/>
                  <a:buChar char="•"/>
                  <a:defRPr sz="1800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-BDD.</a:t>
                </a:r>
              </a:p>
              <a:p>
                <a:pPr lvl="0" algn="l">
                  <a:defRPr sz="1800"/>
                </a:pPr>
                <a:r>
                  <a:rPr lang="en-US" sz="2400" b="1" dirty="0">
                    <a:solidFill>
                      <a:schemeClr val="tx1"/>
                    </a:solidFill>
                    <a:ea typeface="Helvetica"/>
                    <a:cs typeface="Helvetica"/>
                    <a:sym typeface="Helvetica"/>
                  </a:rPr>
                  <a:t>Recent </a:t>
                </a:r>
                <a:r>
                  <a:rPr lang="en-US" sz="2400" b="1" dirty="0" smtClean="0">
                    <a:solidFill>
                      <a:schemeClr val="tx1"/>
                    </a:solidFill>
                    <a:ea typeface="Helvetica"/>
                    <a:cs typeface="Helvetica"/>
                    <a:sym typeface="Helvetica"/>
                  </a:rPr>
                  <a:t>addition</a:t>
                </a:r>
              </a:p>
              <a:p>
                <a:pPr marL="312528" indent="-312528" algn="l">
                  <a:buSzPct val="75000"/>
                  <a:buChar char="•"/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𝑜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ea typeface="Helvetica"/>
                    <a:cs typeface="Helvetica"/>
                    <a:sym typeface="Helvetica"/>
                  </a:rPr>
                  <a:t> time algorithm for CVP. [ADS15]</a:t>
                </a:r>
                <a:endParaRPr lang="en-US" sz="2400" dirty="0">
                  <a:solidFill>
                    <a:schemeClr val="tx1"/>
                  </a:solidFill>
                  <a:ea typeface="Helvetica"/>
                  <a:cs typeface="Helvetica"/>
                  <a:sym typeface="Helvetica"/>
                </a:endParaRPr>
              </a:p>
              <a:p>
                <a:pPr marL="312528" indent="-312528" algn="l">
                  <a:buSzPct val="75000"/>
                  <a:buChar char="•"/>
                  <a:defRPr sz="1800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Sampling </a:t>
                </a:r>
                <a:r>
                  <a:rPr lang="en-US" sz="2400" dirty="0">
                    <a:solidFill>
                      <a:schemeClr val="tx1"/>
                    </a:solidFill>
                  </a:rPr>
                  <a:t>from DGS reduces to SVP.  [Ste16]</a:t>
                </a:r>
              </a:p>
              <a:p>
                <a:pPr marL="312528" lvl="1" indent="0" algn="l">
                  <a:buSzPct val="75000"/>
                  <a:defRPr sz="1800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(not </a:t>
                </a:r>
                <a:r>
                  <a:rPr lang="en-US" sz="2400" dirty="0">
                    <a:solidFill>
                      <a:schemeClr val="tx1"/>
                    </a:solidFill>
                  </a:rPr>
                  <a:t>equivalence because the reduction in the other direction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samples.)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9857" y="1010322"/>
                <a:ext cx="8571506" cy="5660822"/>
              </a:xfrm>
              <a:blipFill rotWithShape="0">
                <a:blip r:embed="rId2"/>
                <a:stretch>
                  <a:fillRect l="-1067" t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11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/>
        </p:nvSpPr>
        <p:spPr>
          <a:xfrm>
            <a:off x="879998" y="2277070"/>
            <a:ext cx="7804548" cy="233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12528" indent="-312528">
              <a:buSzPct val="75000"/>
              <a:buChar char="•"/>
              <a:defRPr sz="1800"/>
            </a:pPr>
            <a:r>
              <a:rPr sz="2531" dirty="0"/>
              <a:t>Other uses for discrete Gaussian sampling at arbitrary parameters?</a:t>
            </a:r>
          </a:p>
          <a:p>
            <a:pPr marL="312528" indent="-312528">
              <a:buSzPct val="75000"/>
              <a:buChar char="•"/>
              <a:defRPr sz="1800"/>
            </a:pPr>
            <a:r>
              <a:rPr sz="2531" dirty="0"/>
              <a:t>Faster discrete Gaussian sampling?</a:t>
            </a:r>
          </a:p>
          <a:p>
            <a:pPr marL="312528" indent="-312528">
              <a:buSzPct val="75000"/>
              <a:buChar char="•"/>
              <a:defRPr sz="1800"/>
            </a:pPr>
            <a:r>
              <a:rPr sz="2531" dirty="0"/>
              <a:t>Is centered discrete Gaussian sampling NP-hard? </a:t>
            </a:r>
          </a:p>
          <a:p>
            <a:pPr marL="312528" indent="-312528">
              <a:buSzPct val="75000"/>
              <a:buChar char="•"/>
              <a:defRPr sz="1800"/>
            </a:pPr>
            <a:r>
              <a:rPr lang="en-US" sz="2531" dirty="0" smtClean="0"/>
              <a:t>Strong lower</a:t>
            </a:r>
            <a:r>
              <a:rPr sz="2531" dirty="0" smtClean="0"/>
              <a:t> </a:t>
            </a:r>
            <a:r>
              <a:rPr sz="2531" dirty="0"/>
              <a:t>bounds for CVP/SVP assuming SETH (or something similar)?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2968" y="102864"/>
            <a:ext cx="7358063" cy="9074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Open Questions/Future Work</a:t>
            </a:r>
          </a:p>
        </p:txBody>
      </p:sp>
    </p:spTree>
    <p:extLst>
      <p:ext uri="{BB962C8B-B14F-4D97-AF65-F5344CB8AC3E}">
        <p14:creationId xmlns:p14="http://schemas.microsoft.com/office/powerpoint/2010/main" val="408740746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/>
          </p:cNvSpPr>
          <p:nvPr>
            <p:ph type="title"/>
          </p:nvPr>
        </p:nvSpPr>
        <p:spPr>
          <a:xfrm>
            <a:off x="669727" y="2688776"/>
            <a:ext cx="7804547" cy="1182348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chemeClr val="bg2">
                    <a:lumMod val="50000"/>
                  </a:schemeClr>
                </a:solidFill>
              </a:rPr>
              <a:t>Thanks!</a:t>
            </a:r>
          </a:p>
        </p:txBody>
      </p:sp>
      <p:sp>
        <p:nvSpPr>
          <p:cNvPr id="714" name="Shape 714"/>
          <p:cNvSpPr/>
          <p:nvPr/>
        </p:nvSpPr>
        <p:spPr>
          <a:xfrm flipV="1">
            <a:off x="4396963" y="4554229"/>
            <a:ext cx="195179" cy="195179"/>
          </a:xfrm>
          <a:prstGeom prst="line">
            <a:avLst/>
          </a:prstGeom>
          <a:ln w="63500">
            <a:solidFill>
              <a:srgbClr val="941100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699574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hape 166"/>
              <p:cNvSpPr/>
              <p:nvPr/>
            </p:nvSpPr>
            <p:spPr>
              <a:xfrm>
                <a:off x="5164559" y="3477107"/>
                <a:ext cx="2458173" cy="3711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Shape 1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559" y="3477107"/>
                <a:ext cx="2458173" cy="371192"/>
              </a:xfrm>
              <a:prstGeom prst="rect">
                <a:avLst/>
              </a:prstGeom>
              <a:blipFill rotWithShape="0">
                <a:blip r:embed="rId3"/>
                <a:stretch>
                  <a:fillRect t="-85246" b="-1032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Shape 177"/>
              <p:cNvSpPr/>
              <p:nvPr/>
            </p:nvSpPr>
            <p:spPr>
              <a:xfrm>
                <a:off x="1478755" y="3415133"/>
                <a:ext cx="1003416" cy="8279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smtClean="0"/>
                  <a:t> time</a:t>
                </a:r>
                <a:endParaRPr lang="en-US" dirty="0"/>
              </a:p>
              <a:p>
                <a:pPr lvl="0">
                  <a:defRPr sz="1800"/>
                </a:pPr>
                <a:r>
                  <a:rPr lang="en-US" sz="1600" dirty="0"/>
                  <a:t>[A</a:t>
                </a:r>
                <a:r>
                  <a:rPr lang="en-US" sz="1600" dirty="0">
                    <a:solidFill>
                      <a:srgbClr val="0000CC"/>
                    </a:solidFill>
                  </a:rPr>
                  <a:t>D</a:t>
                </a:r>
                <a:r>
                  <a:rPr lang="en-US" sz="1600" dirty="0"/>
                  <a:t>RS15</a:t>
                </a:r>
                <a:r>
                  <a:rPr lang="en-US" sz="1600" dirty="0" smtClean="0"/>
                  <a:t>]</a:t>
                </a:r>
              </a:p>
              <a:p>
                <a:pPr lvl="0">
                  <a:defRPr sz="1800"/>
                </a:pPr>
                <a:r>
                  <a:rPr lang="en-US" sz="1400" dirty="0" smtClean="0"/>
                  <a:t>(Decisional)</a:t>
                </a:r>
                <a:endParaRPr sz="1400" dirty="0"/>
              </a:p>
            </p:txBody>
          </p:sp>
        </mc:Choice>
        <mc:Fallback xmlns="">
          <p:sp>
            <p:nvSpPr>
              <p:cNvPr id="177" name="Shape 1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755" y="3415133"/>
                <a:ext cx="1003416" cy="827920"/>
              </a:xfrm>
              <a:prstGeom prst="rect">
                <a:avLst/>
              </a:prstGeom>
              <a:blipFill rotWithShape="0">
                <a:blip r:embed="rId4"/>
                <a:stretch>
                  <a:fillRect l="-9146" t="-38235" r="-10976" b="-88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Shape 174"/>
              <p:cNvSpPr/>
              <p:nvPr/>
            </p:nvSpPr>
            <p:spPr>
              <a:xfrm>
                <a:off x="438227" y="3436437"/>
                <a:ext cx="876843" cy="5953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time</a:t>
                </a:r>
              </a:p>
              <a:p>
                <a:pPr lvl="0">
                  <a:defRPr sz="1800"/>
                </a:pPr>
                <a:r>
                  <a:rPr lang="en-US" sz="1600" dirty="0" smtClean="0"/>
                  <a:t>[</a:t>
                </a:r>
                <a:r>
                  <a:rPr lang="en-US" sz="1600" dirty="0"/>
                  <a:t>A</a:t>
                </a:r>
                <a:r>
                  <a:rPr lang="en-US" sz="1600" dirty="0">
                    <a:solidFill>
                      <a:srgbClr val="0000CC"/>
                    </a:solidFill>
                  </a:rPr>
                  <a:t>D</a:t>
                </a:r>
                <a:r>
                  <a:rPr lang="en-US" sz="1600" dirty="0"/>
                  <a:t>RS15]</a:t>
                </a:r>
                <a:endParaRPr sz="1600" dirty="0"/>
              </a:p>
            </p:txBody>
          </p:sp>
        </mc:Choice>
        <mc:Fallback xmlns="">
          <p:sp>
            <p:nvSpPr>
              <p:cNvPr id="174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27" y="3436437"/>
                <a:ext cx="876843" cy="595356"/>
              </a:xfrm>
              <a:prstGeom prst="rect">
                <a:avLst/>
              </a:prstGeom>
              <a:blipFill rotWithShape="0">
                <a:blip r:embed="rId5"/>
                <a:stretch>
                  <a:fillRect l="-10417" t="-7216" r="-8333" b="-154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Shape 141"/>
          <p:cNvSpPr/>
          <p:nvPr/>
        </p:nvSpPr>
        <p:spPr>
          <a:xfrm>
            <a:off x="393254" y="2850013"/>
            <a:ext cx="8344794" cy="9756"/>
          </a:xfrm>
          <a:prstGeom prst="line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42" name="Shape 142"/>
          <p:cNvSpPr/>
          <p:nvPr/>
        </p:nvSpPr>
        <p:spPr>
          <a:xfrm>
            <a:off x="394047" y="4863870"/>
            <a:ext cx="8344000" cy="1"/>
          </a:xfrm>
          <a:prstGeom prst="line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44" name="Shape 144"/>
          <p:cNvSpPr/>
          <p:nvPr/>
        </p:nvSpPr>
        <p:spPr>
          <a:xfrm>
            <a:off x="2694619" y="5040700"/>
            <a:ext cx="1183017" cy="595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ctr">
              <a:defRPr sz="1800"/>
            </a:pPr>
            <a:r>
              <a:rPr dirty="0"/>
              <a:t>Hard </a:t>
            </a:r>
            <a:endParaRPr sz="1400" dirty="0"/>
          </a:p>
          <a:p>
            <a:pPr lvl="0">
              <a:defRPr sz="1800"/>
            </a:pPr>
            <a:r>
              <a:rPr sz="1600" dirty="0" smtClean="0"/>
              <a:t>[</a:t>
            </a:r>
            <a:r>
              <a:rPr lang="en-US" sz="1600" dirty="0" smtClean="0"/>
              <a:t>Kh05, </a:t>
            </a:r>
            <a:r>
              <a:rPr sz="1600" dirty="0" smtClean="0"/>
              <a:t>HR12</a:t>
            </a:r>
            <a:r>
              <a:rPr sz="1600" dirty="0"/>
              <a:t>]</a:t>
            </a:r>
          </a:p>
        </p:txBody>
      </p:sp>
      <p:sp>
        <p:nvSpPr>
          <p:cNvPr id="145" name="Shape 145"/>
          <p:cNvSpPr/>
          <p:nvPr/>
        </p:nvSpPr>
        <p:spPr>
          <a:xfrm flipH="1">
            <a:off x="3115635" y="5848545"/>
            <a:ext cx="3959357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46" name="Shape 146"/>
          <p:cNvSpPr/>
          <p:nvPr/>
        </p:nvSpPr>
        <p:spPr>
          <a:xfrm flipH="1">
            <a:off x="3941650" y="1561293"/>
            <a:ext cx="1" cy="4421499"/>
          </a:xfrm>
          <a:prstGeom prst="line">
            <a:avLst/>
          </a:prstGeom>
          <a:ln w="762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47" name="Shape 147"/>
          <p:cNvSpPr/>
          <p:nvPr/>
        </p:nvSpPr>
        <p:spPr>
          <a:xfrm flipH="1">
            <a:off x="400552" y="1600750"/>
            <a:ext cx="1" cy="4376134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50" name="Shape 150"/>
          <p:cNvSpPr/>
          <p:nvPr/>
        </p:nvSpPr>
        <p:spPr>
          <a:xfrm flipH="1">
            <a:off x="4692020" y="1581536"/>
            <a:ext cx="1" cy="4414560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Shape 151"/>
              <p:cNvSpPr/>
              <p:nvPr/>
            </p:nvSpPr>
            <p:spPr>
              <a:xfrm>
                <a:off x="4126945" y="5031660"/>
                <a:ext cx="1128515" cy="5953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:r>
                  <a:rPr lang="en-US" dirty="0" smtClean="0"/>
                  <a:t>NP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 smtClean="0"/>
                  <a:t> coNP</a:t>
                </a:r>
                <a:endParaRPr lang="en-US" dirty="0"/>
              </a:p>
              <a:p>
                <a:pPr lvl="0" algn="ctr">
                  <a:defRPr sz="1800"/>
                </a:pPr>
                <a:r>
                  <a:rPr lang="en-US" sz="1600" dirty="0"/>
                  <a:t>[</a:t>
                </a:r>
                <a:r>
                  <a:rPr lang="en-US" sz="1600" dirty="0" smtClean="0"/>
                  <a:t>AR 05</a:t>
                </a:r>
                <a:r>
                  <a:rPr lang="en-US" sz="1600" dirty="0"/>
                  <a:t>]</a:t>
                </a:r>
                <a:endParaRPr sz="1600" dirty="0"/>
              </a:p>
            </p:txBody>
          </p:sp>
        </mc:Choice>
        <mc:Fallback xmlns="">
          <p:sp>
            <p:nvSpPr>
              <p:cNvPr id="151" name="Shape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45" y="5031660"/>
                <a:ext cx="1128515" cy="595356"/>
              </a:xfrm>
              <a:prstGeom prst="rect">
                <a:avLst/>
              </a:prstGeom>
              <a:blipFill rotWithShape="0">
                <a:blip r:embed="rId6"/>
                <a:stretch>
                  <a:fillRect l="-9730" t="-6122" r="-9189" b="-1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Shape 154"/>
          <p:cNvSpPr/>
          <p:nvPr/>
        </p:nvSpPr>
        <p:spPr>
          <a:xfrm flipH="1">
            <a:off x="7143134" y="5848574"/>
            <a:ext cx="408600" cy="1"/>
          </a:xfrm>
          <a:prstGeom prst="line">
            <a:avLst/>
          </a:prstGeom>
          <a:ln w="38100" cap="rnd">
            <a:solidFill/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55" name="Shape 155"/>
          <p:cNvSpPr/>
          <p:nvPr/>
        </p:nvSpPr>
        <p:spPr>
          <a:xfrm flipH="1">
            <a:off x="7595901" y="5854634"/>
            <a:ext cx="1246973" cy="1"/>
          </a:xfrm>
          <a:prstGeom prst="line">
            <a:avLst/>
          </a:prstGeom>
          <a:ln w="25400">
            <a:solidFill/>
            <a:miter lim="400000"/>
            <a:head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56" name="Shape 156"/>
          <p:cNvSpPr/>
          <p:nvPr/>
        </p:nvSpPr>
        <p:spPr>
          <a:xfrm flipH="1">
            <a:off x="7604830" y="1561812"/>
            <a:ext cx="1" cy="4483339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57" name="Shape 157"/>
          <p:cNvSpPr/>
          <p:nvPr/>
        </p:nvSpPr>
        <p:spPr>
          <a:xfrm>
            <a:off x="7657927" y="5031293"/>
            <a:ext cx="1393010" cy="595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ctr">
              <a:defRPr sz="1800"/>
            </a:pPr>
            <a:r>
              <a:rPr lang="en-US" dirty="0" smtClean="0"/>
              <a:t>   P</a:t>
            </a:r>
            <a:endParaRPr lang="en-US" dirty="0"/>
          </a:p>
          <a:p>
            <a:pPr lvl="0">
              <a:defRPr sz="1800"/>
            </a:pPr>
            <a:r>
              <a:rPr lang="en-US" sz="1600" dirty="0"/>
              <a:t>[</a:t>
            </a:r>
            <a:r>
              <a:rPr lang="en-US" sz="1600" dirty="0" err="1"/>
              <a:t>Sch</a:t>
            </a:r>
            <a:r>
              <a:rPr lang="en-US" sz="1600" dirty="0"/>
              <a:t> 87 </a:t>
            </a:r>
            <a:r>
              <a:rPr lang="en-US" sz="1600" dirty="0" smtClean="0"/>
              <a:t>, MV10</a:t>
            </a:r>
            <a:r>
              <a:rPr lang="en-US" sz="1600" dirty="0"/>
              <a:t>]</a:t>
            </a:r>
            <a:endParaRPr sz="1600" dirty="0"/>
          </a:p>
        </p:txBody>
      </p:sp>
      <p:sp>
        <p:nvSpPr>
          <p:cNvPr id="161" name="Shape 161"/>
          <p:cNvSpPr/>
          <p:nvPr/>
        </p:nvSpPr>
        <p:spPr>
          <a:xfrm flipH="1">
            <a:off x="2638894" y="5830715"/>
            <a:ext cx="408599" cy="1"/>
          </a:xfrm>
          <a:prstGeom prst="line">
            <a:avLst/>
          </a:prstGeom>
          <a:ln w="38100" cap="rnd">
            <a:solidFill/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62" name="Shape 162"/>
          <p:cNvSpPr/>
          <p:nvPr/>
        </p:nvSpPr>
        <p:spPr>
          <a:xfrm flipH="1">
            <a:off x="407177" y="5834608"/>
            <a:ext cx="2068154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63" name="Shape 163"/>
          <p:cNvSpPr/>
          <p:nvPr/>
        </p:nvSpPr>
        <p:spPr>
          <a:xfrm flipH="1">
            <a:off x="5231689" y="1577055"/>
            <a:ext cx="1" cy="4423523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65" name="Shape 165"/>
          <p:cNvSpPr/>
          <p:nvPr/>
        </p:nvSpPr>
        <p:spPr>
          <a:xfrm>
            <a:off x="5652340" y="5019689"/>
            <a:ext cx="1490794" cy="595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u="sng" dirty="0"/>
              <a:t>Lots</a:t>
            </a:r>
            <a:r>
              <a:rPr dirty="0"/>
              <a:t> of crypto!</a:t>
            </a:r>
          </a:p>
          <a:p>
            <a:pPr lvl="0" algn="ctr">
              <a:defRPr sz="1800"/>
            </a:pPr>
            <a:r>
              <a:rPr sz="1600" dirty="0"/>
              <a:t>[…]</a:t>
            </a:r>
          </a:p>
        </p:txBody>
      </p:sp>
      <p:sp>
        <p:nvSpPr>
          <p:cNvPr id="166" name="Shape 166"/>
          <p:cNvSpPr/>
          <p:nvPr/>
        </p:nvSpPr>
        <p:spPr>
          <a:xfrm>
            <a:off x="5370136" y="3747204"/>
            <a:ext cx="204274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lang="en-US" sz="1600" dirty="0" smtClean="0"/>
              <a:t>[</a:t>
            </a:r>
            <a:r>
              <a:rPr lang="en-US" sz="1600" dirty="0"/>
              <a:t>Sch87, </a:t>
            </a:r>
            <a:r>
              <a:rPr lang="en-US" sz="1600" dirty="0" smtClean="0"/>
              <a:t>NV08</a:t>
            </a:r>
            <a:r>
              <a:rPr lang="en-US" sz="1600" dirty="0"/>
              <a:t>, LWXZ11]</a:t>
            </a:r>
            <a:endParaRPr sz="1600" dirty="0"/>
          </a:p>
        </p:txBody>
      </p:sp>
      <p:sp>
        <p:nvSpPr>
          <p:cNvPr id="168" name="Shape 168"/>
          <p:cNvSpPr/>
          <p:nvPr/>
        </p:nvSpPr>
        <p:spPr>
          <a:xfrm flipH="1">
            <a:off x="2481311" y="1577055"/>
            <a:ext cx="1" cy="4407211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Shape 170"/>
              <p:cNvSpPr/>
              <p:nvPr/>
            </p:nvSpPr>
            <p:spPr>
              <a:xfrm>
                <a:off x="2762015" y="3450866"/>
                <a:ext cx="1043171" cy="5953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time</a:t>
                </a:r>
                <a:endParaRPr lang="en-US" dirty="0"/>
              </a:p>
              <a:p>
                <a:pPr lvl="0">
                  <a:defRPr sz="1800"/>
                </a:pPr>
                <a:r>
                  <a:rPr lang="en-US" sz="1600" dirty="0"/>
                  <a:t>[LWXZ11]</a:t>
                </a:r>
                <a:endParaRPr sz="1600" dirty="0"/>
              </a:p>
            </p:txBody>
          </p:sp>
        </mc:Choice>
        <mc:Fallback xmlns="">
          <p:sp>
            <p:nvSpPr>
              <p:cNvPr id="170" name="Shape 1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015" y="3450866"/>
                <a:ext cx="1043171" cy="595356"/>
              </a:xfrm>
              <a:prstGeom prst="rect">
                <a:avLst/>
              </a:prstGeom>
              <a:blipFill rotWithShape="0">
                <a:blip r:embed="rId7"/>
                <a:stretch>
                  <a:fillRect l="-8772" t="-7143" r="-9942" b="-1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Shape 175"/>
          <p:cNvSpPr/>
          <p:nvPr/>
        </p:nvSpPr>
        <p:spPr>
          <a:xfrm flipH="1">
            <a:off x="1425419" y="1593368"/>
            <a:ext cx="1" cy="4390898"/>
          </a:xfrm>
          <a:prstGeom prst="line">
            <a:avLst/>
          </a:prstGeom>
          <a:ln w="25400">
            <a:solidFill/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pic>
        <p:nvPicPr>
          <p:cNvPr id="181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906" y="1706900"/>
            <a:ext cx="559291" cy="95015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21772" y="219996"/>
                <a:ext cx="9144000" cy="816192"/>
              </a:xfrm>
            </p:spPr>
            <p:txBody>
              <a:bodyPr/>
              <a:lstStyle/>
              <a:p>
                <a:pPr eaLnBrk="1" hangingPunct="1"/>
                <a: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Status of (provable)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4400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-SVP</a:t>
                </a:r>
              </a:p>
            </p:txBody>
          </p:sp>
        </mc:Choice>
        <mc:Fallback xmlns="">
          <p:sp>
            <p:nvSpPr>
              <p:cNvPr id="4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772" y="219996"/>
                <a:ext cx="9144000" cy="816192"/>
              </a:xfrm>
              <a:blipFill rotWithShape="0">
                <a:blip r:embed="rId9"/>
                <a:stretch>
                  <a:fillRect t="-14925" b="-4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Shape 174"/>
              <p:cNvSpPr/>
              <p:nvPr/>
            </p:nvSpPr>
            <p:spPr>
              <a:xfrm>
                <a:off x="32228" y="5542798"/>
                <a:ext cx="309637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46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8" y="5542798"/>
                <a:ext cx="309637" cy="441468"/>
              </a:xfrm>
              <a:prstGeom prst="rect">
                <a:avLst/>
              </a:prstGeom>
              <a:blipFill rotWithShape="0">
                <a:blip r:embed="rId18"/>
                <a:stretch>
                  <a:fillRect l="-9804" r="-9804" b="-109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Shape 174"/>
              <p:cNvSpPr/>
              <p:nvPr/>
            </p:nvSpPr>
            <p:spPr>
              <a:xfrm>
                <a:off x="232267" y="5949104"/>
                <a:ext cx="309637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47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7" y="5949104"/>
                <a:ext cx="309637" cy="441468"/>
              </a:xfrm>
              <a:prstGeom prst="rect">
                <a:avLst/>
              </a:prstGeom>
              <a:blipFill rotWithShape="0">
                <a:blip r:embed="rId19"/>
                <a:stretch>
                  <a:fillRect l="-11765" r="-1176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Shape 174"/>
              <p:cNvSpPr/>
              <p:nvPr/>
            </p:nvSpPr>
            <p:spPr>
              <a:xfrm>
                <a:off x="1249289" y="5964049"/>
                <a:ext cx="309637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48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289" y="5964049"/>
                <a:ext cx="309637" cy="441468"/>
              </a:xfrm>
              <a:prstGeom prst="rect">
                <a:avLst/>
              </a:prstGeom>
              <a:blipFill rotWithShape="0">
                <a:blip r:embed="rId20"/>
                <a:stretch>
                  <a:fillRect l="-11765" r="-1176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Shape 174"/>
              <p:cNvSpPr/>
              <p:nvPr/>
            </p:nvSpPr>
            <p:spPr>
              <a:xfrm>
                <a:off x="2118664" y="5988653"/>
                <a:ext cx="661912" cy="3799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49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64" y="5988653"/>
                <a:ext cx="661912" cy="379912"/>
              </a:xfrm>
              <a:prstGeom prst="rect">
                <a:avLst/>
              </a:prstGeom>
              <a:blipFill rotWithShape="0">
                <a:blip r:embed="rId21"/>
                <a:stretch>
                  <a:fillRect l="-3704" r="-7407" b="-1904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Shape 174"/>
              <p:cNvSpPr/>
              <p:nvPr/>
            </p:nvSpPr>
            <p:spPr>
              <a:xfrm>
                <a:off x="3119837" y="5991424"/>
                <a:ext cx="1265411" cy="3991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func>
                                </m:e>
                              </m:func>
                            </m:den>
                          </m:f>
                        </m:sup>
                      </m:sSup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1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837" y="5991424"/>
                <a:ext cx="1265411" cy="399148"/>
              </a:xfrm>
              <a:prstGeom prst="rect">
                <a:avLst/>
              </a:prstGeom>
              <a:blipFill rotWithShape="0">
                <a:blip r:embed="rId22"/>
                <a:stretch>
                  <a:fillRect l="-966" t="-92308" b="-1107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Shape 174"/>
              <p:cNvSpPr/>
              <p:nvPr/>
            </p:nvSpPr>
            <p:spPr>
              <a:xfrm>
                <a:off x="4464499" y="5980502"/>
                <a:ext cx="448521" cy="3833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3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99" y="5980502"/>
                <a:ext cx="448521" cy="38337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hape 174"/>
              <p:cNvSpPr/>
              <p:nvPr/>
            </p:nvSpPr>
            <p:spPr>
              <a:xfrm>
                <a:off x="5111318" y="5974633"/>
                <a:ext cx="336182" cy="3799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 smtClean="0"/>
                  <a:t>  </a:t>
                </a:r>
                <a:endParaRPr sz="2000" dirty="0"/>
              </a:p>
            </p:txBody>
          </p:sp>
        </mc:Choice>
        <mc:Fallback xmlns="">
          <p:sp>
            <p:nvSpPr>
              <p:cNvPr id="54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318" y="5974633"/>
                <a:ext cx="336182" cy="379912"/>
              </a:xfrm>
              <a:prstGeom prst="rect">
                <a:avLst/>
              </a:prstGeom>
              <a:blipFill rotWithShape="0">
                <a:blip r:embed="rId24"/>
                <a:stretch>
                  <a:fillRect l="-7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Shape 174"/>
              <p:cNvSpPr/>
              <p:nvPr/>
            </p:nvSpPr>
            <p:spPr>
              <a:xfrm>
                <a:off x="6723691" y="6051285"/>
                <a:ext cx="1762278" cy="4062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den>
                          </m:f>
                        </m:sup>
                      </m:sSup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5" name="Shap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691" y="6051285"/>
                <a:ext cx="1762278" cy="406266"/>
              </a:xfrm>
              <a:prstGeom prst="rect">
                <a:avLst/>
              </a:prstGeom>
              <a:blipFill rotWithShape="0">
                <a:blip r:embed="rId25"/>
                <a:stretch>
                  <a:fillRect t="-90909" r="-3460" b="-1075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hape 166"/>
              <p:cNvSpPr/>
              <p:nvPr/>
            </p:nvSpPr>
            <p:spPr>
              <a:xfrm>
                <a:off x="5443520" y="3500851"/>
                <a:ext cx="1043171" cy="3491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lvl="0"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time</a:t>
                </a:r>
                <a:endParaRPr lang="en-US" dirty="0"/>
              </a:p>
            </p:txBody>
          </p:sp>
        </mc:Choice>
        <mc:Fallback xmlns="">
          <p:sp>
            <p:nvSpPr>
              <p:cNvPr id="45" name="Shape 1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520" y="3500851"/>
                <a:ext cx="1043171" cy="349135"/>
              </a:xfrm>
              <a:prstGeom prst="rect">
                <a:avLst/>
              </a:prstGeom>
              <a:blipFill rotWithShape="0">
                <a:blip r:embed="rId26"/>
                <a:stretch>
                  <a:fillRect l="-4678" t="-12069" r="-9942" b="-2931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77939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dvAuto="0"/>
      <p:bldP spid="177" grpId="0" animBg="1" advAuto="0"/>
      <p:bldP spid="174" grpId="0" animBg="1" advAuto="0"/>
      <p:bldP spid="144" grpId="0" animBg="1" advAuto="0"/>
      <p:bldP spid="146" grpId="0" animBg="1" advAuto="0"/>
      <p:bldP spid="150" grpId="0" animBg="1"/>
      <p:bldP spid="151" grpId="0" animBg="1" advAuto="0"/>
      <p:bldP spid="156" grpId="0" animBg="1" advAuto="0"/>
      <p:bldP spid="157" grpId="0" animBg="1" advAuto="0"/>
      <p:bldP spid="163" grpId="0" animBg="1" advAuto="0"/>
      <p:bldP spid="165" grpId="0" animBg="1" advAuto="0"/>
      <p:bldP spid="166" grpId="0" animBg="1" advAuto="0"/>
      <p:bldP spid="168" grpId="0" animBg="1" advAuto="0"/>
      <p:bldP spid="170" grpId="0" animBg="1" advAuto="0"/>
      <p:bldP spid="175" grpId="0" animBg="1" advAuto="0"/>
      <p:bldP spid="181" grpId="0" animBg="1" advAuto="0"/>
      <p:bldP spid="48" grpId="0" animBg="1" advAuto="0"/>
      <p:bldP spid="49" grpId="0" animBg="1" advAuto="0"/>
      <p:bldP spid="51" grpId="0" animBg="1" advAuto="0"/>
      <p:bldP spid="53" grpId="0" animBg="1" advAuto="0"/>
      <p:bldP spid="54" grpId="0" animBg="1" advAuto="0"/>
      <p:bldP spid="55" grpId="0" animBg="1" advAuto="0"/>
      <p:bldP spid="45" grpId="0" animBg="1" advAuto="0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924774" y="180623"/>
            <a:ext cx="7358063" cy="883604"/>
          </a:xfrm>
          <a:prstGeom prst="rect">
            <a:avLst/>
          </a:prstGeom>
        </p:spPr>
        <p:txBody>
          <a:bodyPr anchor="t" anchorCtr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Progress on SVP</a:t>
            </a:r>
            <a:endParaRPr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4" name="Table 186"/>
          <p:cNvGraphicFramePr/>
          <p:nvPr/>
        </p:nvGraphicFramePr>
        <p:xfrm>
          <a:off x="1194311" y="1654106"/>
          <a:ext cx="6327795" cy="4835742"/>
        </p:xfrm>
        <a:graphic>
          <a:graphicData uri="http://schemas.openxmlformats.org/drawingml/2006/table">
            <a:tbl>
              <a:tblPr firstRow="1" firstCol="1"/>
              <a:tblGrid>
                <a:gridCol w="235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727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sz="2600">
                          <a:sym typeface="Helvetica"/>
                        </a:defRPr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 dirty="0" smtClean="0">
                          <a:sym typeface="Helvetica"/>
                        </a:rPr>
                        <a:t>Time</a:t>
                      </a:r>
                      <a:endParaRPr sz="1800" b="1" dirty="0">
                        <a:sym typeface="Helvetica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 dirty="0">
                          <a:sym typeface="Helvetica"/>
                        </a:rPr>
                        <a:t>Space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727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 dirty="0">
                          <a:sym typeface="Helvetica"/>
                        </a:rPr>
                        <a:t>[Kan86]</a:t>
                      </a:r>
                    </a:p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dirty="0">
                          <a:sym typeface="Helvetica"/>
                        </a:rPr>
                        <a:t>(Enumeration)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727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 dirty="0">
                          <a:sym typeface="Helvetica"/>
                        </a:rPr>
                        <a:t>[AKS01]</a:t>
                      </a:r>
                    </a:p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dirty="0">
                          <a:sym typeface="Helvetica"/>
                        </a:rPr>
                        <a:t>(Sieving)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727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[NV08, PS09, MV10a, …]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56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[MV10b]</a:t>
                      </a:r>
                    </a:p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>
                          <a:sym typeface="Helvetica"/>
                        </a:rPr>
                        <a:t>(Voronoi cell,</a:t>
                      </a:r>
                    </a:p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>
                          <a:sym typeface="Helvetica"/>
                        </a:rPr>
                        <a:t>deterministic, CVP)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9578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 dirty="0">
                          <a:solidFill>
                            <a:srgbClr val="0433FF"/>
                          </a:solidFill>
                          <a:sym typeface="Helvetica"/>
                        </a:rPr>
                        <a:t>This work
(Discrete Gaussian sampling)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469" y="2495799"/>
            <a:ext cx="723305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2292" y="2508940"/>
            <a:ext cx="1026915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887" y="3888879"/>
            <a:ext cx="1553766" cy="31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02410" y="4655385"/>
            <a:ext cx="1089423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53546" y="4655385"/>
            <a:ext cx="964407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4918" y="5421892"/>
            <a:ext cx="964407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53546" y="5421892"/>
            <a:ext cx="964407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03328" y="3192339"/>
            <a:ext cx="687587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asted-image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91956" y="3207839"/>
            <a:ext cx="687587" cy="31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4188" y="3871020"/>
            <a:ext cx="1553766" cy="312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18235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593420" y="2837827"/>
            <a:ext cx="7804548" cy="1182347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Our Algorithm</a:t>
            </a:r>
          </a:p>
        </p:txBody>
      </p:sp>
    </p:spTree>
    <p:extLst>
      <p:ext uri="{BB962C8B-B14F-4D97-AF65-F5344CB8AC3E}">
        <p14:creationId xmlns:p14="http://schemas.microsoft.com/office/powerpoint/2010/main" val="27209745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9027" y="2341413"/>
            <a:ext cx="4189984" cy="339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820" y="5661422"/>
            <a:ext cx="1169790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40496" y="1631338"/>
            <a:ext cx="4063008" cy="4286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6031930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 advAuto="0"/>
      <p:bldP spid="206" grpId="0" animBg="1" advAuto="0"/>
      <p:bldP spid="20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820" y="5661422"/>
            <a:ext cx="1169790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8086" y="2340059"/>
            <a:ext cx="4275865" cy="346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820" y="5661422"/>
            <a:ext cx="1169790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40496" y="1631338"/>
            <a:ext cx="4063008" cy="428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772" y="219996"/>
            <a:ext cx="9144000" cy="816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9020046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pf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epfl</Template>
  <TotalTime>44871</TotalTime>
  <Words>1402</Words>
  <Application>Microsoft Office PowerPoint</Application>
  <PresentationFormat>On-screen Show (4:3)</PresentationFormat>
  <Paragraphs>325</Paragraphs>
  <Slides>48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Cambria Math</vt:lpstr>
      <vt:lpstr>Candara</vt:lpstr>
      <vt:lpstr>Century Gothic</vt:lpstr>
      <vt:lpstr>Comic Sans MS</vt:lpstr>
      <vt:lpstr>Courier New</vt:lpstr>
      <vt:lpstr>Helvetica</vt:lpstr>
      <vt:lpstr>epfl</vt:lpstr>
      <vt:lpstr>Solving SVP in 2^n Time  Using Discrete Gaussian Sampling</vt:lpstr>
      <vt:lpstr>PowerPoint Presentation</vt:lpstr>
      <vt:lpstr>Shortest Vector Problem (SVP)</vt:lpstr>
      <vt:lpstr>Shortest Vector Problem (SVP)</vt:lpstr>
      <vt:lpstr>Status of (provable) γ-SVP</vt:lpstr>
      <vt:lpstr>Progress on SVP</vt:lpstr>
      <vt:lpstr>Our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Converting Gaussian Vectors</vt:lpstr>
      <vt:lpstr>PowerPoint Presentation</vt:lpstr>
      <vt:lpstr>Converting Gaussian Vectors</vt:lpstr>
      <vt:lpstr>Converting Gaussian Vectors</vt:lpstr>
      <vt:lpstr>Converting Gaussian Vectors</vt:lpstr>
      <vt:lpstr>Converting Gaussian Vectors</vt:lpstr>
      <vt:lpstr>Converting Gaussian Vectors</vt:lpstr>
      <vt:lpstr>Converting Gaussian Vectors</vt:lpstr>
      <vt:lpstr>Converting Gaussian Vectors</vt:lpstr>
      <vt:lpstr>Converting Gaussian Vectors</vt:lpstr>
      <vt:lpstr>Converting Gaussian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Vectors Do We Get?</vt:lpstr>
      <vt:lpstr>How Many Vectors Do We Get?</vt:lpstr>
      <vt:lpstr>How Many Vectors Do We Get?</vt:lpstr>
      <vt:lpstr>How Many Vectors Do We Get?</vt:lpstr>
      <vt:lpstr>Final Algorithm</vt:lpstr>
      <vt:lpstr>Summary of Results</vt:lpstr>
      <vt:lpstr>PowerPoint Presentation</vt:lpstr>
      <vt:lpstr>Thanks!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Progress on Integer Programming and Lattice Problems</dc:title>
  <dc:creator>Daniel Dadush</dc:creator>
  <cp:lastModifiedBy>Daniel Dadush</cp:lastModifiedBy>
  <cp:revision>918</cp:revision>
  <dcterms:created xsi:type="dcterms:W3CDTF">2012-06-08T18:11:31Z</dcterms:created>
  <dcterms:modified xsi:type="dcterms:W3CDTF">2016-01-11T10:27:42Z</dcterms:modified>
</cp:coreProperties>
</file>