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97" r:id="rId3"/>
    <p:sldId id="353" r:id="rId4"/>
    <p:sldId id="371" r:id="rId5"/>
    <p:sldId id="302" r:id="rId6"/>
    <p:sldId id="350" r:id="rId7"/>
    <p:sldId id="352" r:id="rId8"/>
    <p:sldId id="354" r:id="rId9"/>
    <p:sldId id="368" r:id="rId10"/>
    <p:sldId id="367" r:id="rId11"/>
    <p:sldId id="369" r:id="rId12"/>
    <p:sldId id="370" r:id="rId13"/>
    <p:sldId id="357" r:id="rId14"/>
    <p:sldId id="383" r:id="rId15"/>
    <p:sldId id="373" r:id="rId16"/>
    <p:sldId id="372" r:id="rId17"/>
    <p:sldId id="381" r:id="rId18"/>
    <p:sldId id="365" r:id="rId19"/>
    <p:sldId id="361" r:id="rId20"/>
    <p:sldId id="400" r:id="rId21"/>
    <p:sldId id="374" r:id="rId22"/>
    <p:sldId id="382" r:id="rId23"/>
    <p:sldId id="387" r:id="rId24"/>
    <p:sldId id="377" r:id="rId25"/>
    <p:sldId id="378" r:id="rId26"/>
    <p:sldId id="379" r:id="rId27"/>
    <p:sldId id="386" r:id="rId28"/>
    <p:sldId id="384" r:id="rId29"/>
    <p:sldId id="385" r:id="rId30"/>
    <p:sldId id="388" r:id="rId31"/>
    <p:sldId id="392" r:id="rId32"/>
    <p:sldId id="394" r:id="rId33"/>
    <p:sldId id="395" r:id="rId34"/>
    <p:sldId id="397" r:id="rId35"/>
    <p:sldId id="398" r:id="rId36"/>
    <p:sldId id="399" r:id="rId37"/>
    <p:sldId id="318" r:id="rId38"/>
    <p:sldId id="35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1" autoAdjust="0"/>
    <p:restoredTop sz="94388" autoAdjust="0"/>
  </p:normalViewPr>
  <p:slideViewPr>
    <p:cSldViewPr snapToGrid="0">
      <p:cViewPr varScale="1">
        <p:scale>
          <a:sx n="64" d="100"/>
          <a:sy n="64" d="100"/>
        </p:scale>
        <p:origin x="13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8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9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9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3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7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6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12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2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44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92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9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1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2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5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8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1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0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4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3.png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3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4.png"/><Relationship Id="rId4" Type="http://schemas.openxmlformats.org/officeDocument/2006/relationships/image" Target="../media/image1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4" Type="http://schemas.openxmlformats.org/officeDocument/2006/relationships/image" Target="../media/image1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4" Type="http://schemas.openxmlformats.org/officeDocument/2006/relationships/image" Target="../media/image8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1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1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3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86" y="457202"/>
            <a:ext cx="8559535" cy="2362201"/>
          </a:xfrm>
        </p:spPr>
        <p:txBody>
          <a:bodyPr anchor="ctr" anchorCtr="0">
            <a:no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Faster Deterministic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Volume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Estimation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in the Oracle Model</a:t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via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Thin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Lattice Coverings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258" y="3153878"/>
            <a:ext cx="6400800" cy="2286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Daniel Dadush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Centrum </a:t>
            </a:r>
            <a:r>
              <a:rPr lang="en-US" sz="2800" dirty="0" err="1" smtClean="0">
                <a:solidFill>
                  <a:schemeClr val="tx1"/>
                </a:solidFill>
              </a:rPr>
              <a:t>Wiskunde</a:t>
            </a:r>
            <a:r>
              <a:rPr lang="en-US" sz="2800" dirty="0" smtClean="0">
                <a:solidFill>
                  <a:schemeClr val="tx1"/>
                </a:solidFill>
              </a:rPr>
              <a:t> &amp; </a:t>
            </a:r>
            <a:r>
              <a:rPr lang="en-US" sz="2800" dirty="0" err="1" smtClean="0">
                <a:solidFill>
                  <a:schemeClr val="tx1"/>
                </a:solidFill>
              </a:rPr>
              <a:t>Informatica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437"/>
            <a:ext cx="8229600" cy="65314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295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  <a:p>
                <a:pPr algn="l" eaLnBrk="1" hangingPunct="1"/>
                <a:r>
                  <a:rPr lang="en-US" sz="3000" dirty="0" smtClean="0">
                    <a:latin typeface="+mn-lt"/>
                  </a:rPr>
                  <a:t>The determinant of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is</a:t>
                </a:r>
                <a:r>
                  <a:rPr lang="en-US" sz="3000" dirty="0">
                    <a:latin typeface="+mn-lt"/>
                  </a:rPr>
                  <a:t/>
                </a:r>
                <a:br>
                  <a:rPr lang="en-US" sz="3000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=|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det</m:t>
                    </m:r>
                    <m:r>
                      <a:rPr lang="en-US" sz="3000" b="0" i="1" smtClean="0">
                        <a:latin typeface="Cambria Math"/>
                      </a:rPr>
                      <m:t>⁡(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2954655"/>
              </a:xfrm>
              <a:prstGeom prst="rect">
                <a:avLst/>
              </a:prstGeom>
              <a:blipFill rotWithShape="0">
                <a:blip r:embed="rId2"/>
                <a:stretch>
                  <a:fillRect l="-2743" t="-2474" b="-3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683250" y="3441700"/>
            <a:ext cx="2749550" cy="1809750"/>
          </a:xfrm>
          <a:custGeom>
            <a:avLst/>
            <a:gdLst>
              <a:gd name="connsiteX0" fmla="*/ 0 w 2749550"/>
              <a:gd name="connsiteY0" fmla="*/ 1809750 h 1809750"/>
              <a:gd name="connsiteX1" fmla="*/ 908050 w 2749550"/>
              <a:gd name="connsiteY1" fmla="*/ 908050 h 1809750"/>
              <a:gd name="connsiteX2" fmla="*/ 2749550 w 2749550"/>
              <a:gd name="connsiteY2" fmla="*/ 0 h 1809750"/>
              <a:gd name="connsiteX3" fmla="*/ 1835150 w 2749550"/>
              <a:gd name="connsiteY3" fmla="*/ 895350 h 1809750"/>
              <a:gd name="connsiteX4" fmla="*/ 0 w 2749550"/>
              <a:gd name="connsiteY4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9550" h="1809750">
                <a:moveTo>
                  <a:pt x="0" y="1809750"/>
                </a:moveTo>
                <a:lnTo>
                  <a:pt x="908050" y="908050"/>
                </a:lnTo>
                <a:lnTo>
                  <a:pt x="2749550" y="0"/>
                </a:lnTo>
                <a:lnTo>
                  <a:pt x="1835150" y="8953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6584022" y="3413126"/>
            <a:ext cx="1880528" cy="936624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7500931" y="3398611"/>
            <a:ext cx="958850" cy="952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5676900" y="4337050"/>
            <a:ext cx="927100" cy="914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V="1">
            <a:off x="5670551" y="4337049"/>
            <a:ext cx="1857374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8354215" y="5125623"/>
                <a:ext cx="5631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4215" y="5125623"/>
                <a:ext cx="56316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71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967369" y="2062002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68902" y="297180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48500" y="479425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970241" y="479425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969713" y="388620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049491" y="3893977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47958" y="2973227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46619" y="2063379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43928" y="2062002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45461" y="297180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25059" y="479425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46800" y="479425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46272" y="3886200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26050" y="3893977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4517" y="2973227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23178" y="2063379"/>
            <a:ext cx="914400" cy="9144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437"/>
            <a:ext cx="8229600" cy="65314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2893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  <a:p>
                <a:pPr eaLnBrk="1" hangingPunct="1"/>
                <a:r>
                  <a:rPr lang="en-US" sz="3000" b="1" dirty="0" smtClean="0">
                    <a:latin typeface="+mn-lt"/>
                  </a:rPr>
                  <a:t>Every tiling domain   </a:t>
                </a:r>
                <a:br>
                  <a:rPr lang="en-US" sz="3000" b="1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has volume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2893100"/>
              </a:xfrm>
              <a:prstGeom prst="rect">
                <a:avLst/>
              </a:prstGeom>
              <a:blipFill rotWithShape="0">
                <a:blip r:embed="rId2"/>
                <a:stretch>
                  <a:fillRect l="-2743" t="-2526" b="-5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8354215" y="5125623"/>
                <a:ext cx="5631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4215" y="5125623"/>
                <a:ext cx="56316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70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>
            <a:spLocks noChangeAspect="1"/>
          </p:cNvSpPr>
          <p:nvPr/>
        </p:nvSpPr>
        <p:spPr>
          <a:xfrm>
            <a:off x="2969608" y="3356055"/>
            <a:ext cx="3647082" cy="1777568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814053" y="2813575"/>
            <a:ext cx="3846897" cy="2506155"/>
            <a:chOff x="2814053" y="2813575"/>
            <a:chExt cx="3846897" cy="2506155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>
            <a:xfrm>
              <a:off x="5377080" y="3443294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6019233" y="3443295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5381471" y="4069479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>
            <a:xfrm>
              <a:off x="4737777" y="3443294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>
            <a:xfrm>
              <a:off x="4737159" y="4069348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>
            <a:xfrm>
              <a:off x="4095239" y="4069871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>
            <a:xfrm>
              <a:off x="3455332" y="4068724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>
              <a:spLocks noChangeAspect="1"/>
            </p:cNvSpPr>
            <p:nvPr/>
          </p:nvSpPr>
          <p:spPr>
            <a:xfrm>
              <a:off x="4096246" y="4693612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4736212" y="4692606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3456117" y="4693936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4095239" y="3443294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>
              <a:spLocks noChangeAspect="1"/>
            </p:cNvSpPr>
            <p:nvPr/>
          </p:nvSpPr>
          <p:spPr>
            <a:xfrm>
              <a:off x="3454398" y="3442873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>
            <a:xfrm>
              <a:off x="2814053" y="3442873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>
            <a:xfrm>
              <a:off x="2815988" y="4068807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>
            <a:xfrm>
              <a:off x="6019233" y="2813575"/>
              <a:ext cx="641717" cy="625794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4601" y="4178514"/>
                <a:ext cx="470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601" y="4178514"/>
                <a:ext cx="47087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High Level Idea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938" y="1207234"/>
                <a:ext cx="809625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Reduce approximating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3200" dirty="0" smtClean="0"/>
                  <a:t> to counting lattice points in a ``well-calibrated’’ lattice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8" y="1207234"/>
                <a:ext cx="8096251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883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4400466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4396037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4400466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" name="Oval 13"/>
          <p:cNvSpPr>
            <a:spLocks noChangeAspect="1" noChangeArrowheads="1"/>
          </p:cNvSpPr>
          <p:nvPr/>
        </p:nvSpPr>
        <p:spPr bwMode="auto">
          <a:xfrm>
            <a:off x="5038495" y="49671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spect="1" noChangeArrowheads="1"/>
          </p:cNvSpPr>
          <p:nvPr/>
        </p:nvSpPr>
        <p:spPr bwMode="auto">
          <a:xfrm>
            <a:off x="5034064" y="43522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5038495" y="37287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5676523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8"/>
          <p:cNvSpPr>
            <a:spLocks noChangeAspect="1" noChangeArrowheads="1"/>
          </p:cNvSpPr>
          <p:nvPr/>
        </p:nvSpPr>
        <p:spPr bwMode="auto">
          <a:xfrm>
            <a:off x="5672092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spect="1" noChangeArrowheads="1"/>
          </p:cNvSpPr>
          <p:nvPr/>
        </p:nvSpPr>
        <p:spPr bwMode="auto">
          <a:xfrm>
            <a:off x="5676523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" name="Oval 21"/>
          <p:cNvSpPr>
            <a:spLocks noChangeAspect="1" noChangeArrowheads="1"/>
          </p:cNvSpPr>
          <p:nvPr/>
        </p:nvSpPr>
        <p:spPr bwMode="auto">
          <a:xfrm>
            <a:off x="6314550" y="497147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spect="1" noChangeArrowheads="1"/>
          </p:cNvSpPr>
          <p:nvPr/>
        </p:nvSpPr>
        <p:spPr bwMode="auto">
          <a:xfrm>
            <a:off x="6323291" y="43565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spect="1" noChangeArrowheads="1"/>
          </p:cNvSpPr>
          <p:nvPr/>
        </p:nvSpPr>
        <p:spPr bwMode="auto">
          <a:xfrm>
            <a:off x="6314550" y="373300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" name="Oval 35"/>
          <p:cNvSpPr>
            <a:spLocks noChangeAspect="1" noChangeArrowheads="1"/>
          </p:cNvSpPr>
          <p:nvPr/>
        </p:nvSpPr>
        <p:spPr bwMode="auto">
          <a:xfrm>
            <a:off x="3762440" y="49628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3758009" y="43479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7"/>
          <p:cNvSpPr>
            <a:spLocks noChangeAspect="1" noChangeArrowheads="1"/>
          </p:cNvSpPr>
          <p:nvPr/>
        </p:nvSpPr>
        <p:spPr bwMode="auto">
          <a:xfrm>
            <a:off x="3762440" y="37244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5" name="Oval 10"/>
          <p:cNvSpPr>
            <a:spLocks noChangeAspect="1" noChangeArrowheads="1"/>
          </p:cNvSpPr>
          <p:nvPr/>
        </p:nvSpPr>
        <p:spPr bwMode="auto">
          <a:xfrm>
            <a:off x="4393880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spect="1" noChangeArrowheads="1"/>
          </p:cNvSpPr>
          <p:nvPr/>
        </p:nvSpPr>
        <p:spPr bwMode="auto">
          <a:xfrm>
            <a:off x="5031907" y="55986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>
            <a:off x="5669935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spect="1" noChangeArrowheads="1"/>
          </p:cNvSpPr>
          <p:nvPr/>
        </p:nvSpPr>
        <p:spPr bwMode="auto">
          <a:xfrm>
            <a:off x="6321134" y="56029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6"/>
          <p:cNvSpPr>
            <a:spLocks noChangeAspect="1" noChangeArrowheads="1"/>
          </p:cNvSpPr>
          <p:nvPr/>
        </p:nvSpPr>
        <p:spPr bwMode="auto">
          <a:xfrm>
            <a:off x="3755852" y="559437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"/>
          <p:cNvSpPr>
            <a:spLocks noChangeAspect="1" noChangeArrowheads="1"/>
          </p:cNvSpPr>
          <p:nvPr/>
        </p:nvSpPr>
        <p:spPr bwMode="auto">
          <a:xfrm>
            <a:off x="4388499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4"/>
          <p:cNvSpPr>
            <a:spLocks noChangeAspect="1" noChangeArrowheads="1"/>
          </p:cNvSpPr>
          <p:nvPr/>
        </p:nvSpPr>
        <p:spPr bwMode="auto">
          <a:xfrm>
            <a:off x="5026526" y="31164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8"/>
          <p:cNvSpPr>
            <a:spLocks noChangeAspect="1" noChangeArrowheads="1"/>
          </p:cNvSpPr>
          <p:nvPr/>
        </p:nvSpPr>
        <p:spPr bwMode="auto">
          <a:xfrm>
            <a:off x="5664554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2"/>
          <p:cNvSpPr>
            <a:spLocks noChangeAspect="1" noChangeArrowheads="1"/>
          </p:cNvSpPr>
          <p:nvPr/>
        </p:nvSpPr>
        <p:spPr bwMode="auto">
          <a:xfrm>
            <a:off x="6315753" y="312079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7"/>
          <p:cNvSpPr>
            <a:spLocks noChangeAspect="1" noChangeArrowheads="1"/>
          </p:cNvSpPr>
          <p:nvPr/>
        </p:nvSpPr>
        <p:spPr bwMode="auto">
          <a:xfrm>
            <a:off x="2486385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8"/>
          <p:cNvSpPr>
            <a:spLocks noChangeAspect="1" noChangeArrowheads="1"/>
          </p:cNvSpPr>
          <p:nvPr/>
        </p:nvSpPr>
        <p:spPr bwMode="auto">
          <a:xfrm>
            <a:off x="2481954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9"/>
          <p:cNvSpPr>
            <a:spLocks noChangeAspect="1" noChangeArrowheads="1"/>
          </p:cNvSpPr>
          <p:nvPr/>
        </p:nvSpPr>
        <p:spPr bwMode="auto">
          <a:xfrm>
            <a:off x="2486385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5" name="Oval 31"/>
          <p:cNvSpPr>
            <a:spLocks noChangeAspect="1" noChangeArrowheads="1"/>
          </p:cNvSpPr>
          <p:nvPr/>
        </p:nvSpPr>
        <p:spPr bwMode="auto">
          <a:xfrm>
            <a:off x="3124413" y="495856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2"/>
          <p:cNvSpPr>
            <a:spLocks noChangeAspect="1" noChangeArrowheads="1"/>
          </p:cNvSpPr>
          <p:nvPr/>
        </p:nvSpPr>
        <p:spPr bwMode="auto">
          <a:xfrm>
            <a:off x="3119981" y="434363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3"/>
          <p:cNvSpPr>
            <a:spLocks noChangeAspect="1" noChangeArrowheads="1"/>
          </p:cNvSpPr>
          <p:nvPr/>
        </p:nvSpPr>
        <p:spPr bwMode="auto">
          <a:xfrm>
            <a:off x="3124413" y="37201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28"/>
          <p:cNvSpPr>
            <a:spLocks noChangeAspect="1" noChangeArrowheads="1"/>
          </p:cNvSpPr>
          <p:nvPr/>
        </p:nvSpPr>
        <p:spPr bwMode="auto">
          <a:xfrm>
            <a:off x="2479797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2"/>
          <p:cNvSpPr>
            <a:spLocks noChangeAspect="1" noChangeArrowheads="1"/>
          </p:cNvSpPr>
          <p:nvPr/>
        </p:nvSpPr>
        <p:spPr bwMode="auto">
          <a:xfrm>
            <a:off x="3117824" y="559007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28"/>
          <p:cNvSpPr>
            <a:spLocks noChangeAspect="1" noChangeArrowheads="1"/>
          </p:cNvSpPr>
          <p:nvPr/>
        </p:nvSpPr>
        <p:spPr bwMode="auto">
          <a:xfrm>
            <a:off x="2474416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32"/>
          <p:cNvSpPr>
            <a:spLocks noChangeAspect="1" noChangeArrowheads="1"/>
          </p:cNvSpPr>
          <p:nvPr/>
        </p:nvSpPr>
        <p:spPr bwMode="auto">
          <a:xfrm>
            <a:off x="3112443" y="31078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36"/>
          <p:cNvSpPr>
            <a:spLocks noChangeAspect="1" noChangeArrowheads="1"/>
          </p:cNvSpPr>
          <p:nvPr/>
        </p:nvSpPr>
        <p:spPr bwMode="auto">
          <a:xfrm>
            <a:off x="3750471" y="3112197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7"/>
          <p:cNvSpPr>
            <a:spLocks noChangeAspect="1" noChangeArrowheads="1"/>
          </p:cNvSpPr>
          <p:nvPr/>
        </p:nvSpPr>
        <p:spPr bwMode="auto">
          <a:xfrm>
            <a:off x="1846148" y="49566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28"/>
          <p:cNvSpPr>
            <a:spLocks noChangeAspect="1" noChangeArrowheads="1"/>
          </p:cNvSpPr>
          <p:nvPr/>
        </p:nvSpPr>
        <p:spPr bwMode="auto">
          <a:xfrm>
            <a:off x="1841717" y="434175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29"/>
          <p:cNvSpPr>
            <a:spLocks noChangeAspect="1" noChangeArrowheads="1"/>
          </p:cNvSpPr>
          <p:nvPr/>
        </p:nvSpPr>
        <p:spPr bwMode="auto">
          <a:xfrm>
            <a:off x="1846148" y="37182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4" name="Oval 28"/>
          <p:cNvSpPr>
            <a:spLocks noChangeAspect="1" noChangeArrowheads="1"/>
          </p:cNvSpPr>
          <p:nvPr/>
        </p:nvSpPr>
        <p:spPr bwMode="auto">
          <a:xfrm>
            <a:off x="1839561" y="55881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1834179" y="310601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31"/>
          <p:cNvSpPr>
            <a:spLocks noChangeAspect="1" noChangeArrowheads="1"/>
          </p:cNvSpPr>
          <p:nvPr/>
        </p:nvSpPr>
        <p:spPr bwMode="auto">
          <a:xfrm>
            <a:off x="6957905" y="49717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2"/>
          <p:cNvSpPr>
            <a:spLocks noChangeAspect="1" noChangeArrowheads="1"/>
          </p:cNvSpPr>
          <p:nvPr/>
        </p:nvSpPr>
        <p:spPr bwMode="auto">
          <a:xfrm>
            <a:off x="6953473" y="435685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3"/>
          <p:cNvSpPr>
            <a:spLocks noChangeAspect="1" noChangeArrowheads="1"/>
          </p:cNvSpPr>
          <p:nvPr/>
        </p:nvSpPr>
        <p:spPr bwMode="auto">
          <a:xfrm>
            <a:off x="6957905" y="373331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6" name="Oval 32"/>
          <p:cNvSpPr>
            <a:spLocks noChangeAspect="1" noChangeArrowheads="1"/>
          </p:cNvSpPr>
          <p:nvPr/>
        </p:nvSpPr>
        <p:spPr bwMode="auto">
          <a:xfrm>
            <a:off x="6951317" y="560329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2"/>
          <p:cNvSpPr>
            <a:spLocks noChangeAspect="1" noChangeArrowheads="1"/>
          </p:cNvSpPr>
          <p:nvPr/>
        </p:nvSpPr>
        <p:spPr bwMode="auto">
          <a:xfrm>
            <a:off x="6945936" y="312111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009037" y="4692408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37" y="4692408"/>
                <a:ext cx="5295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>
            <a:stCxn id="127" idx="0"/>
          </p:cNvCxnSpPr>
          <p:nvPr/>
        </p:nvCxnSpPr>
        <p:spPr>
          <a:xfrm flipH="1" flipV="1">
            <a:off x="4529445" y="5209234"/>
            <a:ext cx="299873" cy="7832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291781" y="5992472"/>
                <a:ext cx="3075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volume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det</m:t>
                    </m:r>
                    <m:r>
                      <a:rPr lang="en-US" sz="3200" b="0" i="0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781" y="5992472"/>
                <a:ext cx="3075073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51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93366"/>
                    </a:solidFill>
                  </a:rPr>
                  <a:t>Input: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convex body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approx</a:t>
                </a:r>
                <a:r>
                  <a:rPr lang="en-US" sz="2800" dirty="0" smtClean="0"/>
                  <a:t>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9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>
            <a:spLocks noChangeAspect="1"/>
          </p:cNvSpPr>
          <p:nvPr/>
        </p:nvSpPr>
        <p:spPr>
          <a:xfrm>
            <a:off x="2314610" y="3809824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rrowheads="1"/>
              </p:cNvSpPr>
              <p:nvPr/>
            </p:nvSpPr>
            <p:spPr bwMode="auto">
              <a:xfrm>
                <a:off x="2937456" y="4509357"/>
                <a:ext cx="553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56" y="4509357"/>
                <a:ext cx="5530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60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230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/>
                  <a:t>Compute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 about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 is ``approximately symmetric’’: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2302233"/>
              </a:xfrm>
              <a:prstGeom prst="rect">
                <a:avLst/>
              </a:prstGeom>
              <a:blipFill rotWithShape="0">
                <a:blip r:embed="rId3"/>
                <a:stretch>
                  <a:fillRect l="-1691" t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>
            <a:spLocks noChangeAspect="1"/>
          </p:cNvSpPr>
          <p:nvPr/>
        </p:nvSpPr>
        <p:spPr>
          <a:xfrm rot="10800000">
            <a:off x="2327922" y="3809824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2314610" y="3809824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93232" y="4053794"/>
            <a:ext cx="2911453" cy="1870627"/>
          </a:xfrm>
          <a:custGeom>
            <a:avLst/>
            <a:gdLst>
              <a:gd name="connsiteX0" fmla="*/ 0 w 1263650"/>
              <a:gd name="connsiteY0" fmla="*/ 482600 h 692150"/>
              <a:gd name="connsiteX1" fmla="*/ 444500 w 1263650"/>
              <a:gd name="connsiteY1" fmla="*/ 692150 h 692150"/>
              <a:gd name="connsiteX2" fmla="*/ 901700 w 1263650"/>
              <a:gd name="connsiteY2" fmla="*/ 552450 h 692150"/>
              <a:gd name="connsiteX3" fmla="*/ 1263650 w 1263650"/>
              <a:gd name="connsiteY3" fmla="*/ 63500 h 692150"/>
              <a:gd name="connsiteX4" fmla="*/ 831850 w 1263650"/>
              <a:gd name="connsiteY4" fmla="*/ 0 h 692150"/>
              <a:gd name="connsiteX5" fmla="*/ 330200 w 1263650"/>
              <a:gd name="connsiteY5" fmla="*/ 222250 h 692150"/>
              <a:gd name="connsiteX6" fmla="*/ 0 w 1263650"/>
              <a:gd name="connsiteY6" fmla="*/ 482600 h 692150"/>
              <a:gd name="connsiteX0" fmla="*/ 0 w 1263650"/>
              <a:gd name="connsiteY0" fmla="*/ 673100 h 882650"/>
              <a:gd name="connsiteX1" fmla="*/ 444500 w 1263650"/>
              <a:gd name="connsiteY1" fmla="*/ 882650 h 882650"/>
              <a:gd name="connsiteX2" fmla="*/ 901700 w 1263650"/>
              <a:gd name="connsiteY2" fmla="*/ 742950 h 882650"/>
              <a:gd name="connsiteX3" fmla="*/ 1263650 w 1263650"/>
              <a:gd name="connsiteY3" fmla="*/ 254000 h 882650"/>
              <a:gd name="connsiteX4" fmla="*/ 615950 w 1263650"/>
              <a:gd name="connsiteY4" fmla="*/ 0 h 882650"/>
              <a:gd name="connsiteX5" fmla="*/ 330200 w 1263650"/>
              <a:gd name="connsiteY5" fmla="*/ 412750 h 882650"/>
              <a:gd name="connsiteX6" fmla="*/ 0 w 1263650"/>
              <a:gd name="connsiteY6" fmla="*/ 673100 h 882650"/>
              <a:gd name="connsiteX0" fmla="*/ 0 w 1263650"/>
              <a:gd name="connsiteY0" fmla="*/ 636918 h 846468"/>
              <a:gd name="connsiteX1" fmla="*/ 444500 w 1263650"/>
              <a:gd name="connsiteY1" fmla="*/ 846468 h 846468"/>
              <a:gd name="connsiteX2" fmla="*/ 901700 w 1263650"/>
              <a:gd name="connsiteY2" fmla="*/ 706768 h 846468"/>
              <a:gd name="connsiteX3" fmla="*/ 1263650 w 1263650"/>
              <a:gd name="connsiteY3" fmla="*/ 217818 h 846468"/>
              <a:gd name="connsiteX4" fmla="*/ 645553 w 1263650"/>
              <a:gd name="connsiteY4" fmla="*/ 0 h 846468"/>
              <a:gd name="connsiteX5" fmla="*/ 330200 w 1263650"/>
              <a:gd name="connsiteY5" fmla="*/ 376568 h 846468"/>
              <a:gd name="connsiteX6" fmla="*/ 0 w 1263650"/>
              <a:gd name="connsiteY6" fmla="*/ 636918 h 846468"/>
              <a:gd name="connsiteX0" fmla="*/ 0 w 1263650"/>
              <a:gd name="connsiteY0" fmla="*/ 659943 h 869493"/>
              <a:gd name="connsiteX1" fmla="*/ 444500 w 1263650"/>
              <a:gd name="connsiteY1" fmla="*/ 869493 h 869493"/>
              <a:gd name="connsiteX2" fmla="*/ 901700 w 1263650"/>
              <a:gd name="connsiteY2" fmla="*/ 729793 h 869493"/>
              <a:gd name="connsiteX3" fmla="*/ 1263650 w 1263650"/>
              <a:gd name="connsiteY3" fmla="*/ 240843 h 869493"/>
              <a:gd name="connsiteX4" fmla="*/ 622529 w 1263650"/>
              <a:gd name="connsiteY4" fmla="*/ 0 h 869493"/>
              <a:gd name="connsiteX5" fmla="*/ 330200 w 1263650"/>
              <a:gd name="connsiteY5" fmla="*/ 399593 h 869493"/>
              <a:gd name="connsiteX6" fmla="*/ 0 w 1263650"/>
              <a:gd name="connsiteY6" fmla="*/ 659943 h 869493"/>
              <a:gd name="connsiteX0" fmla="*/ 0 w 1214312"/>
              <a:gd name="connsiteY0" fmla="*/ 744732 h 954282"/>
              <a:gd name="connsiteX1" fmla="*/ 444500 w 1214312"/>
              <a:gd name="connsiteY1" fmla="*/ 954282 h 954282"/>
              <a:gd name="connsiteX2" fmla="*/ 901700 w 1214312"/>
              <a:gd name="connsiteY2" fmla="*/ 814582 h 954282"/>
              <a:gd name="connsiteX3" fmla="*/ 1214312 w 1214312"/>
              <a:gd name="connsiteY3" fmla="*/ 0 h 954282"/>
              <a:gd name="connsiteX4" fmla="*/ 622529 w 1214312"/>
              <a:gd name="connsiteY4" fmla="*/ 84789 h 954282"/>
              <a:gd name="connsiteX5" fmla="*/ 330200 w 1214312"/>
              <a:gd name="connsiteY5" fmla="*/ 484382 h 954282"/>
              <a:gd name="connsiteX6" fmla="*/ 0 w 1214312"/>
              <a:gd name="connsiteY6" fmla="*/ 744732 h 954282"/>
              <a:gd name="connsiteX0" fmla="*/ 0 w 1668085"/>
              <a:gd name="connsiteY0" fmla="*/ 744732 h 954282"/>
              <a:gd name="connsiteX1" fmla="*/ 444500 w 1668085"/>
              <a:gd name="connsiteY1" fmla="*/ 954282 h 954282"/>
              <a:gd name="connsiteX2" fmla="*/ 1668085 w 1668085"/>
              <a:gd name="connsiteY2" fmla="*/ 390274 h 954282"/>
              <a:gd name="connsiteX3" fmla="*/ 1214312 w 1668085"/>
              <a:gd name="connsiteY3" fmla="*/ 0 h 954282"/>
              <a:gd name="connsiteX4" fmla="*/ 622529 w 1668085"/>
              <a:gd name="connsiteY4" fmla="*/ 84789 h 954282"/>
              <a:gd name="connsiteX5" fmla="*/ 330200 w 1668085"/>
              <a:gd name="connsiteY5" fmla="*/ 484382 h 954282"/>
              <a:gd name="connsiteX6" fmla="*/ 0 w 1668085"/>
              <a:gd name="connsiteY6" fmla="*/ 744732 h 954282"/>
              <a:gd name="connsiteX0" fmla="*/ 0 w 1668085"/>
              <a:gd name="connsiteY0" fmla="*/ 744732 h 1368722"/>
              <a:gd name="connsiteX1" fmla="*/ 414898 w 1668085"/>
              <a:gd name="connsiteY1" fmla="*/ 1368722 h 1368722"/>
              <a:gd name="connsiteX2" fmla="*/ 1668085 w 1668085"/>
              <a:gd name="connsiteY2" fmla="*/ 390274 h 1368722"/>
              <a:gd name="connsiteX3" fmla="*/ 1214312 w 1668085"/>
              <a:gd name="connsiteY3" fmla="*/ 0 h 1368722"/>
              <a:gd name="connsiteX4" fmla="*/ 622529 w 1668085"/>
              <a:gd name="connsiteY4" fmla="*/ 84789 h 1368722"/>
              <a:gd name="connsiteX5" fmla="*/ 330200 w 1668085"/>
              <a:gd name="connsiteY5" fmla="*/ 484382 h 1368722"/>
              <a:gd name="connsiteX6" fmla="*/ 0 w 1668085"/>
              <a:gd name="connsiteY6" fmla="*/ 744732 h 1368722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497949 w 1835834"/>
              <a:gd name="connsiteY5" fmla="*/ 484382 h 1461780"/>
              <a:gd name="connsiteX6" fmla="*/ 0 w 1835834"/>
              <a:gd name="connsiteY6" fmla="*/ 1461780 h 1461780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139425 w 1835834"/>
              <a:gd name="connsiteY5" fmla="*/ 721205 h 1461780"/>
              <a:gd name="connsiteX6" fmla="*/ 0 w 1835834"/>
              <a:gd name="connsiteY6" fmla="*/ 1461780 h 1461780"/>
              <a:gd name="connsiteX0" fmla="*/ 449343 w 2285177"/>
              <a:gd name="connsiteY0" fmla="*/ 1461780 h 1461780"/>
              <a:gd name="connsiteX1" fmla="*/ 1031990 w 2285177"/>
              <a:gd name="connsiteY1" fmla="*/ 1368722 h 1461780"/>
              <a:gd name="connsiteX2" fmla="*/ 2285177 w 2285177"/>
              <a:gd name="connsiteY2" fmla="*/ 390274 h 1461780"/>
              <a:gd name="connsiteX3" fmla="*/ 1831404 w 2285177"/>
              <a:gd name="connsiteY3" fmla="*/ 0 h 1461780"/>
              <a:gd name="connsiteX4" fmla="*/ 1239621 w 2285177"/>
              <a:gd name="connsiteY4" fmla="*/ 84789 h 1461780"/>
              <a:gd name="connsiteX5" fmla="*/ 0 w 2285177"/>
              <a:gd name="connsiteY5" fmla="*/ 1066572 h 1461780"/>
              <a:gd name="connsiteX6" fmla="*/ 449343 w 2285177"/>
              <a:gd name="connsiteY6" fmla="*/ 1461780 h 1461780"/>
              <a:gd name="connsiteX0" fmla="*/ 449343 w 2285177"/>
              <a:gd name="connsiteY0" fmla="*/ 1466670 h 1466670"/>
              <a:gd name="connsiteX1" fmla="*/ 1031990 w 2285177"/>
              <a:gd name="connsiteY1" fmla="*/ 1373612 h 1466670"/>
              <a:gd name="connsiteX2" fmla="*/ 2285177 w 2285177"/>
              <a:gd name="connsiteY2" fmla="*/ 395164 h 1466670"/>
              <a:gd name="connsiteX3" fmla="*/ 1824070 w 2285177"/>
              <a:gd name="connsiteY3" fmla="*/ 0 h 1466670"/>
              <a:gd name="connsiteX4" fmla="*/ 1239621 w 2285177"/>
              <a:gd name="connsiteY4" fmla="*/ 89679 h 1466670"/>
              <a:gd name="connsiteX5" fmla="*/ 0 w 2285177"/>
              <a:gd name="connsiteY5" fmla="*/ 1071462 h 1466670"/>
              <a:gd name="connsiteX6" fmla="*/ 449343 w 2285177"/>
              <a:gd name="connsiteY6" fmla="*/ 1466670 h 1466670"/>
              <a:gd name="connsiteX0" fmla="*/ 449343 w 2282732"/>
              <a:gd name="connsiteY0" fmla="*/ 1466670 h 1466670"/>
              <a:gd name="connsiteX1" fmla="*/ 1031990 w 2282732"/>
              <a:gd name="connsiteY1" fmla="*/ 1373612 h 1466670"/>
              <a:gd name="connsiteX2" fmla="*/ 2282732 w 2282732"/>
              <a:gd name="connsiteY2" fmla="*/ 397609 h 1466670"/>
              <a:gd name="connsiteX3" fmla="*/ 1824070 w 2282732"/>
              <a:gd name="connsiteY3" fmla="*/ 0 h 1466670"/>
              <a:gd name="connsiteX4" fmla="*/ 1239621 w 2282732"/>
              <a:gd name="connsiteY4" fmla="*/ 89679 h 1466670"/>
              <a:gd name="connsiteX5" fmla="*/ 0 w 2282732"/>
              <a:gd name="connsiteY5" fmla="*/ 1071462 h 1466670"/>
              <a:gd name="connsiteX6" fmla="*/ 449343 w 2282732"/>
              <a:gd name="connsiteY6" fmla="*/ 1466670 h 14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732" h="1466670">
                <a:moveTo>
                  <a:pt x="449343" y="1466670"/>
                </a:moveTo>
                <a:lnTo>
                  <a:pt x="1031990" y="1373612"/>
                </a:lnTo>
                <a:lnTo>
                  <a:pt x="2282732" y="397609"/>
                </a:lnTo>
                <a:lnTo>
                  <a:pt x="1824070" y="0"/>
                </a:lnTo>
                <a:lnTo>
                  <a:pt x="1239621" y="89679"/>
                </a:lnTo>
                <a:lnTo>
                  <a:pt x="0" y="1071462"/>
                </a:lnTo>
                <a:lnTo>
                  <a:pt x="449343" y="14666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49"/>
          <p:cNvSpPr>
            <a:spLocks noChangeAspect="1" noChangeArrowheads="1"/>
          </p:cNvSpPr>
          <p:nvPr/>
        </p:nvSpPr>
        <p:spPr bwMode="auto">
          <a:xfrm>
            <a:off x="4694320" y="4946692"/>
            <a:ext cx="81870" cy="8588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rrowheads="1"/>
              </p:cNvSpPr>
              <p:nvPr/>
            </p:nvSpPr>
            <p:spPr bwMode="auto">
              <a:xfrm>
                <a:off x="2937456" y="4509357"/>
                <a:ext cx="553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56" y="4509357"/>
                <a:ext cx="5530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3"/>
              <p:cNvSpPr txBox="1">
                <a:spLocks noChangeArrowheads="1"/>
              </p:cNvSpPr>
              <p:nvPr/>
            </p:nvSpPr>
            <p:spPr bwMode="auto">
              <a:xfrm>
                <a:off x="5711119" y="4999854"/>
                <a:ext cx="117820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1119" y="4999854"/>
                <a:ext cx="117820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3"/>
              <p:cNvSpPr txBox="1">
                <a:spLocks noChangeArrowheads="1"/>
              </p:cNvSpPr>
              <p:nvPr/>
            </p:nvSpPr>
            <p:spPr bwMode="auto">
              <a:xfrm>
                <a:off x="4285057" y="4365282"/>
                <a:ext cx="184396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057" y="4365282"/>
                <a:ext cx="1843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3"/>
              <p:cNvSpPr txBox="1">
                <a:spLocks noChangeArrowheads="1"/>
              </p:cNvSpPr>
              <p:nvPr/>
            </p:nvSpPr>
            <p:spPr bwMode="auto">
              <a:xfrm>
                <a:off x="4446908" y="4984874"/>
                <a:ext cx="46859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908" y="4984874"/>
                <a:ext cx="46859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-9624" y="2831165"/>
            <a:ext cx="91692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+mn-lt"/>
              </a:rPr>
              <a:t>Treat above as optimization problem.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7" grpId="0"/>
      <p:bldP spid="18" grpId="0"/>
      <p:bldP spid="1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572375" cy="230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/>
                  <a:t>Compute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 about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 is ``approximately symmetric’’: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572375" cy="2302233"/>
              </a:xfrm>
              <a:prstGeom prst="rect">
                <a:avLst/>
              </a:prstGeom>
              <a:blipFill rotWithShape="0">
                <a:blip r:embed="rId3"/>
                <a:stretch>
                  <a:fillRect l="-1691" t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>
            <a:spLocks noChangeAspect="1"/>
          </p:cNvSpPr>
          <p:nvPr/>
        </p:nvSpPr>
        <p:spPr>
          <a:xfrm rot="10800000">
            <a:off x="2327922" y="3809824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2314610" y="3809824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93232" y="4053794"/>
            <a:ext cx="2911453" cy="1870627"/>
          </a:xfrm>
          <a:custGeom>
            <a:avLst/>
            <a:gdLst>
              <a:gd name="connsiteX0" fmla="*/ 0 w 1263650"/>
              <a:gd name="connsiteY0" fmla="*/ 482600 h 692150"/>
              <a:gd name="connsiteX1" fmla="*/ 444500 w 1263650"/>
              <a:gd name="connsiteY1" fmla="*/ 692150 h 692150"/>
              <a:gd name="connsiteX2" fmla="*/ 901700 w 1263650"/>
              <a:gd name="connsiteY2" fmla="*/ 552450 h 692150"/>
              <a:gd name="connsiteX3" fmla="*/ 1263650 w 1263650"/>
              <a:gd name="connsiteY3" fmla="*/ 63500 h 692150"/>
              <a:gd name="connsiteX4" fmla="*/ 831850 w 1263650"/>
              <a:gd name="connsiteY4" fmla="*/ 0 h 692150"/>
              <a:gd name="connsiteX5" fmla="*/ 330200 w 1263650"/>
              <a:gd name="connsiteY5" fmla="*/ 222250 h 692150"/>
              <a:gd name="connsiteX6" fmla="*/ 0 w 1263650"/>
              <a:gd name="connsiteY6" fmla="*/ 482600 h 692150"/>
              <a:gd name="connsiteX0" fmla="*/ 0 w 1263650"/>
              <a:gd name="connsiteY0" fmla="*/ 673100 h 882650"/>
              <a:gd name="connsiteX1" fmla="*/ 444500 w 1263650"/>
              <a:gd name="connsiteY1" fmla="*/ 882650 h 882650"/>
              <a:gd name="connsiteX2" fmla="*/ 901700 w 1263650"/>
              <a:gd name="connsiteY2" fmla="*/ 742950 h 882650"/>
              <a:gd name="connsiteX3" fmla="*/ 1263650 w 1263650"/>
              <a:gd name="connsiteY3" fmla="*/ 254000 h 882650"/>
              <a:gd name="connsiteX4" fmla="*/ 615950 w 1263650"/>
              <a:gd name="connsiteY4" fmla="*/ 0 h 882650"/>
              <a:gd name="connsiteX5" fmla="*/ 330200 w 1263650"/>
              <a:gd name="connsiteY5" fmla="*/ 412750 h 882650"/>
              <a:gd name="connsiteX6" fmla="*/ 0 w 1263650"/>
              <a:gd name="connsiteY6" fmla="*/ 673100 h 882650"/>
              <a:gd name="connsiteX0" fmla="*/ 0 w 1263650"/>
              <a:gd name="connsiteY0" fmla="*/ 636918 h 846468"/>
              <a:gd name="connsiteX1" fmla="*/ 444500 w 1263650"/>
              <a:gd name="connsiteY1" fmla="*/ 846468 h 846468"/>
              <a:gd name="connsiteX2" fmla="*/ 901700 w 1263650"/>
              <a:gd name="connsiteY2" fmla="*/ 706768 h 846468"/>
              <a:gd name="connsiteX3" fmla="*/ 1263650 w 1263650"/>
              <a:gd name="connsiteY3" fmla="*/ 217818 h 846468"/>
              <a:gd name="connsiteX4" fmla="*/ 645553 w 1263650"/>
              <a:gd name="connsiteY4" fmla="*/ 0 h 846468"/>
              <a:gd name="connsiteX5" fmla="*/ 330200 w 1263650"/>
              <a:gd name="connsiteY5" fmla="*/ 376568 h 846468"/>
              <a:gd name="connsiteX6" fmla="*/ 0 w 1263650"/>
              <a:gd name="connsiteY6" fmla="*/ 636918 h 846468"/>
              <a:gd name="connsiteX0" fmla="*/ 0 w 1263650"/>
              <a:gd name="connsiteY0" fmla="*/ 659943 h 869493"/>
              <a:gd name="connsiteX1" fmla="*/ 444500 w 1263650"/>
              <a:gd name="connsiteY1" fmla="*/ 869493 h 869493"/>
              <a:gd name="connsiteX2" fmla="*/ 901700 w 1263650"/>
              <a:gd name="connsiteY2" fmla="*/ 729793 h 869493"/>
              <a:gd name="connsiteX3" fmla="*/ 1263650 w 1263650"/>
              <a:gd name="connsiteY3" fmla="*/ 240843 h 869493"/>
              <a:gd name="connsiteX4" fmla="*/ 622529 w 1263650"/>
              <a:gd name="connsiteY4" fmla="*/ 0 h 869493"/>
              <a:gd name="connsiteX5" fmla="*/ 330200 w 1263650"/>
              <a:gd name="connsiteY5" fmla="*/ 399593 h 869493"/>
              <a:gd name="connsiteX6" fmla="*/ 0 w 1263650"/>
              <a:gd name="connsiteY6" fmla="*/ 659943 h 869493"/>
              <a:gd name="connsiteX0" fmla="*/ 0 w 1214312"/>
              <a:gd name="connsiteY0" fmla="*/ 744732 h 954282"/>
              <a:gd name="connsiteX1" fmla="*/ 444500 w 1214312"/>
              <a:gd name="connsiteY1" fmla="*/ 954282 h 954282"/>
              <a:gd name="connsiteX2" fmla="*/ 901700 w 1214312"/>
              <a:gd name="connsiteY2" fmla="*/ 814582 h 954282"/>
              <a:gd name="connsiteX3" fmla="*/ 1214312 w 1214312"/>
              <a:gd name="connsiteY3" fmla="*/ 0 h 954282"/>
              <a:gd name="connsiteX4" fmla="*/ 622529 w 1214312"/>
              <a:gd name="connsiteY4" fmla="*/ 84789 h 954282"/>
              <a:gd name="connsiteX5" fmla="*/ 330200 w 1214312"/>
              <a:gd name="connsiteY5" fmla="*/ 484382 h 954282"/>
              <a:gd name="connsiteX6" fmla="*/ 0 w 1214312"/>
              <a:gd name="connsiteY6" fmla="*/ 744732 h 954282"/>
              <a:gd name="connsiteX0" fmla="*/ 0 w 1668085"/>
              <a:gd name="connsiteY0" fmla="*/ 744732 h 954282"/>
              <a:gd name="connsiteX1" fmla="*/ 444500 w 1668085"/>
              <a:gd name="connsiteY1" fmla="*/ 954282 h 954282"/>
              <a:gd name="connsiteX2" fmla="*/ 1668085 w 1668085"/>
              <a:gd name="connsiteY2" fmla="*/ 390274 h 954282"/>
              <a:gd name="connsiteX3" fmla="*/ 1214312 w 1668085"/>
              <a:gd name="connsiteY3" fmla="*/ 0 h 954282"/>
              <a:gd name="connsiteX4" fmla="*/ 622529 w 1668085"/>
              <a:gd name="connsiteY4" fmla="*/ 84789 h 954282"/>
              <a:gd name="connsiteX5" fmla="*/ 330200 w 1668085"/>
              <a:gd name="connsiteY5" fmla="*/ 484382 h 954282"/>
              <a:gd name="connsiteX6" fmla="*/ 0 w 1668085"/>
              <a:gd name="connsiteY6" fmla="*/ 744732 h 954282"/>
              <a:gd name="connsiteX0" fmla="*/ 0 w 1668085"/>
              <a:gd name="connsiteY0" fmla="*/ 744732 h 1368722"/>
              <a:gd name="connsiteX1" fmla="*/ 414898 w 1668085"/>
              <a:gd name="connsiteY1" fmla="*/ 1368722 h 1368722"/>
              <a:gd name="connsiteX2" fmla="*/ 1668085 w 1668085"/>
              <a:gd name="connsiteY2" fmla="*/ 390274 h 1368722"/>
              <a:gd name="connsiteX3" fmla="*/ 1214312 w 1668085"/>
              <a:gd name="connsiteY3" fmla="*/ 0 h 1368722"/>
              <a:gd name="connsiteX4" fmla="*/ 622529 w 1668085"/>
              <a:gd name="connsiteY4" fmla="*/ 84789 h 1368722"/>
              <a:gd name="connsiteX5" fmla="*/ 330200 w 1668085"/>
              <a:gd name="connsiteY5" fmla="*/ 484382 h 1368722"/>
              <a:gd name="connsiteX6" fmla="*/ 0 w 1668085"/>
              <a:gd name="connsiteY6" fmla="*/ 744732 h 1368722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497949 w 1835834"/>
              <a:gd name="connsiteY5" fmla="*/ 484382 h 1461780"/>
              <a:gd name="connsiteX6" fmla="*/ 0 w 1835834"/>
              <a:gd name="connsiteY6" fmla="*/ 1461780 h 1461780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139425 w 1835834"/>
              <a:gd name="connsiteY5" fmla="*/ 721205 h 1461780"/>
              <a:gd name="connsiteX6" fmla="*/ 0 w 1835834"/>
              <a:gd name="connsiteY6" fmla="*/ 1461780 h 1461780"/>
              <a:gd name="connsiteX0" fmla="*/ 449343 w 2285177"/>
              <a:gd name="connsiteY0" fmla="*/ 1461780 h 1461780"/>
              <a:gd name="connsiteX1" fmla="*/ 1031990 w 2285177"/>
              <a:gd name="connsiteY1" fmla="*/ 1368722 h 1461780"/>
              <a:gd name="connsiteX2" fmla="*/ 2285177 w 2285177"/>
              <a:gd name="connsiteY2" fmla="*/ 390274 h 1461780"/>
              <a:gd name="connsiteX3" fmla="*/ 1831404 w 2285177"/>
              <a:gd name="connsiteY3" fmla="*/ 0 h 1461780"/>
              <a:gd name="connsiteX4" fmla="*/ 1239621 w 2285177"/>
              <a:gd name="connsiteY4" fmla="*/ 84789 h 1461780"/>
              <a:gd name="connsiteX5" fmla="*/ 0 w 2285177"/>
              <a:gd name="connsiteY5" fmla="*/ 1066572 h 1461780"/>
              <a:gd name="connsiteX6" fmla="*/ 449343 w 2285177"/>
              <a:gd name="connsiteY6" fmla="*/ 1461780 h 1461780"/>
              <a:gd name="connsiteX0" fmla="*/ 449343 w 2285177"/>
              <a:gd name="connsiteY0" fmla="*/ 1466670 h 1466670"/>
              <a:gd name="connsiteX1" fmla="*/ 1031990 w 2285177"/>
              <a:gd name="connsiteY1" fmla="*/ 1373612 h 1466670"/>
              <a:gd name="connsiteX2" fmla="*/ 2285177 w 2285177"/>
              <a:gd name="connsiteY2" fmla="*/ 395164 h 1466670"/>
              <a:gd name="connsiteX3" fmla="*/ 1824070 w 2285177"/>
              <a:gd name="connsiteY3" fmla="*/ 0 h 1466670"/>
              <a:gd name="connsiteX4" fmla="*/ 1239621 w 2285177"/>
              <a:gd name="connsiteY4" fmla="*/ 89679 h 1466670"/>
              <a:gd name="connsiteX5" fmla="*/ 0 w 2285177"/>
              <a:gd name="connsiteY5" fmla="*/ 1071462 h 1466670"/>
              <a:gd name="connsiteX6" fmla="*/ 449343 w 2285177"/>
              <a:gd name="connsiteY6" fmla="*/ 1466670 h 1466670"/>
              <a:gd name="connsiteX0" fmla="*/ 449343 w 2282732"/>
              <a:gd name="connsiteY0" fmla="*/ 1466670 h 1466670"/>
              <a:gd name="connsiteX1" fmla="*/ 1031990 w 2282732"/>
              <a:gd name="connsiteY1" fmla="*/ 1373612 h 1466670"/>
              <a:gd name="connsiteX2" fmla="*/ 2282732 w 2282732"/>
              <a:gd name="connsiteY2" fmla="*/ 397609 h 1466670"/>
              <a:gd name="connsiteX3" fmla="*/ 1824070 w 2282732"/>
              <a:gd name="connsiteY3" fmla="*/ 0 h 1466670"/>
              <a:gd name="connsiteX4" fmla="*/ 1239621 w 2282732"/>
              <a:gd name="connsiteY4" fmla="*/ 89679 h 1466670"/>
              <a:gd name="connsiteX5" fmla="*/ 0 w 2282732"/>
              <a:gd name="connsiteY5" fmla="*/ 1071462 h 1466670"/>
              <a:gd name="connsiteX6" fmla="*/ 449343 w 2282732"/>
              <a:gd name="connsiteY6" fmla="*/ 1466670 h 14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732" h="1466670">
                <a:moveTo>
                  <a:pt x="449343" y="1466670"/>
                </a:moveTo>
                <a:lnTo>
                  <a:pt x="1031990" y="1373612"/>
                </a:lnTo>
                <a:lnTo>
                  <a:pt x="2282732" y="397609"/>
                </a:lnTo>
                <a:lnTo>
                  <a:pt x="1824070" y="0"/>
                </a:lnTo>
                <a:lnTo>
                  <a:pt x="1239621" y="89679"/>
                </a:lnTo>
                <a:lnTo>
                  <a:pt x="0" y="1071462"/>
                </a:lnTo>
                <a:lnTo>
                  <a:pt x="449343" y="14666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49"/>
          <p:cNvSpPr>
            <a:spLocks noChangeAspect="1" noChangeArrowheads="1"/>
          </p:cNvSpPr>
          <p:nvPr/>
        </p:nvSpPr>
        <p:spPr bwMode="auto">
          <a:xfrm>
            <a:off x="4694320" y="4946692"/>
            <a:ext cx="81870" cy="8588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rrowheads="1"/>
              </p:cNvSpPr>
              <p:nvPr/>
            </p:nvSpPr>
            <p:spPr bwMode="auto">
              <a:xfrm>
                <a:off x="2937456" y="4509357"/>
                <a:ext cx="553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56" y="4509357"/>
                <a:ext cx="5530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3"/>
              <p:cNvSpPr txBox="1">
                <a:spLocks noChangeArrowheads="1"/>
              </p:cNvSpPr>
              <p:nvPr/>
            </p:nvSpPr>
            <p:spPr bwMode="auto">
              <a:xfrm>
                <a:off x="5711119" y="4999854"/>
                <a:ext cx="117820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1119" y="4999854"/>
                <a:ext cx="117820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3"/>
              <p:cNvSpPr txBox="1">
                <a:spLocks noChangeArrowheads="1"/>
              </p:cNvSpPr>
              <p:nvPr/>
            </p:nvSpPr>
            <p:spPr bwMode="auto">
              <a:xfrm>
                <a:off x="4285057" y="4365282"/>
                <a:ext cx="184396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057" y="4365282"/>
                <a:ext cx="1843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3"/>
              <p:cNvSpPr txBox="1">
                <a:spLocks noChangeArrowheads="1"/>
              </p:cNvSpPr>
              <p:nvPr/>
            </p:nvSpPr>
            <p:spPr bwMode="auto">
              <a:xfrm>
                <a:off x="4446908" y="4984874"/>
                <a:ext cx="46859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908" y="4984874"/>
                <a:ext cx="46859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93"/>
              <p:cNvSpPr txBox="1">
                <a:spLocks noChangeArrowheads="1"/>
              </p:cNvSpPr>
              <p:nvPr/>
            </p:nvSpPr>
            <p:spPr bwMode="auto">
              <a:xfrm>
                <a:off x="0" y="2797527"/>
                <a:ext cx="9143999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800" dirty="0" smtClean="0">
                    <a:latin typeface="+mn-lt"/>
                  </a:rPr>
                  <a:t> Build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using an “evolving net”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, evaluating</a:t>
                </a:r>
                <a:br>
                  <a:rPr lang="en-US" sz="2800" dirty="0" smtClean="0">
                    <a:latin typeface="+mn-lt"/>
                  </a:rPr>
                </a:br>
                <a:r>
                  <a:rPr lang="en-US" sz="2800" dirty="0" smtClean="0">
                    <a:latin typeface="+mn-lt"/>
                  </a:rPr>
                  <a:t>the objective using volume algorithm for </a:t>
                </a:r>
                <a:r>
                  <a:rPr lang="en-US" sz="2800" b="1" dirty="0" smtClean="0">
                    <a:latin typeface="+mn-lt"/>
                  </a:rPr>
                  <a:t>symmetric bodies</a:t>
                </a:r>
                <a:r>
                  <a:rPr lang="en-US" sz="2800" dirty="0" smtClean="0">
                    <a:latin typeface="+mn-lt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97527"/>
                <a:ext cx="9143999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1267" t="-6410" r="-1267"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4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08"/>
          <p:cNvSpPr>
            <a:spLocks noChangeAspect="1"/>
          </p:cNvSpPr>
          <p:nvPr/>
        </p:nvSpPr>
        <p:spPr>
          <a:xfrm>
            <a:off x="3433626" y="4237182"/>
            <a:ext cx="1757798" cy="1129398"/>
          </a:xfrm>
          <a:custGeom>
            <a:avLst/>
            <a:gdLst>
              <a:gd name="connsiteX0" fmla="*/ 0 w 1263650"/>
              <a:gd name="connsiteY0" fmla="*/ 482600 h 692150"/>
              <a:gd name="connsiteX1" fmla="*/ 444500 w 1263650"/>
              <a:gd name="connsiteY1" fmla="*/ 692150 h 692150"/>
              <a:gd name="connsiteX2" fmla="*/ 901700 w 1263650"/>
              <a:gd name="connsiteY2" fmla="*/ 552450 h 692150"/>
              <a:gd name="connsiteX3" fmla="*/ 1263650 w 1263650"/>
              <a:gd name="connsiteY3" fmla="*/ 63500 h 692150"/>
              <a:gd name="connsiteX4" fmla="*/ 831850 w 1263650"/>
              <a:gd name="connsiteY4" fmla="*/ 0 h 692150"/>
              <a:gd name="connsiteX5" fmla="*/ 330200 w 1263650"/>
              <a:gd name="connsiteY5" fmla="*/ 222250 h 692150"/>
              <a:gd name="connsiteX6" fmla="*/ 0 w 1263650"/>
              <a:gd name="connsiteY6" fmla="*/ 482600 h 692150"/>
              <a:gd name="connsiteX0" fmla="*/ 0 w 1263650"/>
              <a:gd name="connsiteY0" fmla="*/ 673100 h 882650"/>
              <a:gd name="connsiteX1" fmla="*/ 444500 w 1263650"/>
              <a:gd name="connsiteY1" fmla="*/ 882650 h 882650"/>
              <a:gd name="connsiteX2" fmla="*/ 901700 w 1263650"/>
              <a:gd name="connsiteY2" fmla="*/ 742950 h 882650"/>
              <a:gd name="connsiteX3" fmla="*/ 1263650 w 1263650"/>
              <a:gd name="connsiteY3" fmla="*/ 254000 h 882650"/>
              <a:gd name="connsiteX4" fmla="*/ 615950 w 1263650"/>
              <a:gd name="connsiteY4" fmla="*/ 0 h 882650"/>
              <a:gd name="connsiteX5" fmla="*/ 330200 w 1263650"/>
              <a:gd name="connsiteY5" fmla="*/ 412750 h 882650"/>
              <a:gd name="connsiteX6" fmla="*/ 0 w 1263650"/>
              <a:gd name="connsiteY6" fmla="*/ 673100 h 882650"/>
              <a:gd name="connsiteX0" fmla="*/ 0 w 1263650"/>
              <a:gd name="connsiteY0" fmla="*/ 636918 h 846468"/>
              <a:gd name="connsiteX1" fmla="*/ 444500 w 1263650"/>
              <a:gd name="connsiteY1" fmla="*/ 846468 h 846468"/>
              <a:gd name="connsiteX2" fmla="*/ 901700 w 1263650"/>
              <a:gd name="connsiteY2" fmla="*/ 706768 h 846468"/>
              <a:gd name="connsiteX3" fmla="*/ 1263650 w 1263650"/>
              <a:gd name="connsiteY3" fmla="*/ 217818 h 846468"/>
              <a:gd name="connsiteX4" fmla="*/ 645553 w 1263650"/>
              <a:gd name="connsiteY4" fmla="*/ 0 h 846468"/>
              <a:gd name="connsiteX5" fmla="*/ 330200 w 1263650"/>
              <a:gd name="connsiteY5" fmla="*/ 376568 h 846468"/>
              <a:gd name="connsiteX6" fmla="*/ 0 w 1263650"/>
              <a:gd name="connsiteY6" fmla="*/ 636918 h 846468"/>
              <a:gd name="connsiteX0" fmla="*/ 0 w 1263650"/>
              <a:gd name="connsiteY0" fmla="*/ 659943 h 869493"/>
              <a:gd name="connsiteX1" fmla="*/ 444500 w 1263650"/>
              <a:gd name="connsiteY1" fmla="*/ 869493 h 869493"/>
              <a:gd name="connsiteX2" fmla="*/ 901700 w 1263650"/>
              <a:gd name="connsiteY2" fmla="*/ 729793 h 869493"/>
              <a:gd name="connsiteX3" fmla="*/ 1263650 w 1263650"/>
              <a:gd name="connsiteY3" fmla="*/ 240843 h 869493"/>
              <a:gd name="connsiteX4" fmla="*/ 622529 w 1263650"/>
              <a:gd name="connsiteY4" fmla="*/ 0 h 869493"/>
              <a:gd name="connsiteX5" fmla="*/ 330200 w 1263650"/>
              <a:gd name="connsiteY5" fmla="*/ 399593 h 869493"/>
              <a:gd name="connsiteX6" fmla="*/ 0 w 1263650"/>
              <a:gd name="connsiteY6" fmla="*/ 659943 h 869493"/>
              <a:gd name="connsiteX0" fmla="*/ 0 w 1214312"/>
              <a:gd name="connsiteY0" fmla="*/ 744732 h 954282"/>
              <a:gd name="connsiteX1" fmla="*/ 444500 w 1214312"/>
              <a:gd name="connsiteY1" fmla="*/ 954282 h 954282"/>
              <a:gd name="connsiteX2" fmla="*/ 901700 w 1214312"/>
              <a:gd name="connsiteY2" fmla="*/ 814582 h 954282"/>
              <a:gd name="connsiteX3" fmla="*/ 1214312 w 1214312"/>
              <a:gd name="connsiteY3" fmla="*/ 0 h 954282"/>
              <a:gd name="connsiteX4" fmla="*/ 622529 w 1214312"/>
              <a:gd name="connsiteY4" fmla="*/ 84789 h 954282"/>
              <a:gd name="connsiteX5" fmla="*/ 330200 w 1214312"/>
              <a:gd name="connsiteY5" fmla="*/ 484382 h 954282"/>
              <a:gd name="connsiteX6" fmla="*/ 0 w 1214312"/>
              <a:gd name="connsiteY6" fmla="*/ 744732 h 954282"/>
              <a:gd name="connsiteX0" fmla="*/ 0 w 1668085"/>
              <a:gd name="connsiteY0" fmla="*/ 744732 h 954282"/>
              <a:gd name="connsiteX1" fmla="*/ 444500 w 1668085"/>
              <a:gd name="connsiteY1" fmla="*/ 954282 h 954282"/>
              <a:gd name="connsiteX2" fmla="*/ 1668085 w 1668085"/>
              <a:gd name="connsiteY2" fmla="*/ 390274 h 954282"/>
              <a:gd name="connsiteX3" fmla="*/ 1214312 w 1668085"/>
              <a:gd name="connsiteY3" fmla="*/ 0 h 954282"/>
              <a:gd name="connsiteX4" fmla="*/ 622529 w 1668085"/>
              <a:gd name="connsiteY4" fmla="*/ 84789 h 954282"/>
              <a:gd name="connsiteX5" fmla="*/ 330200 w 1668085"/>
              <a:gd name="connsiteY5" fmla="*/ 484382 h 954282"/>
              <a:gd name="connsiteX6" fmla="*/ 0 w 1668085"/>
              <a:gd name="connsiteY6" fmla="*/ 744732 h 954282"/>
              <a:gd name="connsiteX0" fmla="*/ 0 w 1668085"/>
              <a:gd name="connsiteY0" fmla="*/ 744732 h 1368722"/>
              <a:gd name="connsiteX1" fmla="*/ 414898 w 1668085"/>
              <a:gd name="connsiteY1" fmla="*/ 1368722 h 1368722"/>
              <a:gd name="connsiteX2" fmla="*/ 1668085 w 1668085"/>
              <a:gd name="connsiteY2" fmla="*/ 390274 h 1368722"/>
              <a:gd name="connsiteX3" fmla="*/ 1214312 w 1668085"/>
              <a:gd name="connsiteY3" fmla="*/ 0 h 1368722"/>
              <a:gd name="connsiteX4" fmla="*/ 622529 w 1668085"/>
              <a:gd name="connsiteY4" fmla="*/ 84789 h 1368722"/>
              <a:gd name="connsiteX5" fmla="*/ 330200 w 1668085"/>
              <a:gd name="connsiteY5" fmla="*/ 484382 h 1368722"/>
              <a:gd name="connsiteX6" fmla="*/ 0 w 1668085"/>
              <a:gd name="connsiteY6" fmla="*/ 744732 h 1368722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497949 w 1835834"/>
              <a:gd name="connsiteY5" fmla="*/ 484382 h 1461780"/>
              <a:gd name="connsiteX6" fmla="*/ 0 w 1835834"/>
              <a:gd name="connsiteY6" fmla="*/ 1461780 h 1461780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139425 w 1835834"/>
              <a:gd name="connsiteY5" fmla="*/ 721205 h 1461780"/>
              <a:gd name="connsiteX6" fmla="*/ 0 w 1835834"/>
              <a:gd name="connsiteY6" fmla="*/ 1461780 h 1461780"/>
              <a:gd name="connsiteX0" fmla="*/ 449343 w 2285177"/>
              <a:gd name="connsiteY0" fmla="*/ 1461780 h 1461780"/>
              <a:gd name="connsiteX1" fmla="*/ 1031990 w 2285177"/>
              <a:gd name="connsiteY1" fmla="*/ 1368722 h 1461780"/>
              <a:gd name="connsiteX2" fmla="*/ 2285177 w 2285177"/>
              <a:gd name="connsiteY2" fmla="*/ 390274 h 1461780"/>
              <a:gd name="connsiteX3" fmla="*/ 1831404 w 2285177"/>
              <a:gd name="connsiteY3" fmla="*/ 0 h 1461780"/>
              <a:gd name="connsiteX4" fmla="*/ 1239621 w 2285177"/>
              <a:gd name="connsiteY4" fmla="*/ 84789 h 1461780"/>
              <a:gd name="connsiteX5" fmla="*/ 0 w 2285177"/>
              <a:gd name="connsiteY5" fmla="*/ 1066572 h 1461780"/>
              <a:gd name="connsiteX6" fmla="*/ 449343 w 2285177"/>
              <a:gd name="connsiteY6" fmla="*/ 1461780 h 1461780"/>
              <a:gd name="connsiteX0" fmla="*/ 449343 w 2285177"/>
              <a:gd name="connsiteY0" fmla="*/ 1466670 h 1466670"/>
              <a:gd name="connsiteX1" fmla="*/ 1031990 w 2285177"/>
              <a:gd name="connsiteY1" fmla="*/ 1373612 h 1466670"/>
              <a:gd name="connsiteX2" fmla="*/ 2285177 w 2285177"/>
              <a:gd name="connsiteY2" fmla="*/ 395164 h 1466670"/>
              <a:gd name="connsiteX3" fmla="*/ 1824070 w 2285177"/>
              <a:gd name="connsiteY3" fmla="*/ 0 h 1466670"/>
              <a:gd name="connsiteX4" fmla="*/ 1239621 w 2285177"/>
              <a:gd name="connsiteY4" fmla="*/ 89679 h 1466670"/>
              <a:gd name="connsiteX5" fmla="*/ 0 w 2285177"/>
              <a:gd name="connsiteY5" fmla="*/ 1071462 h 1466670"/>
              <a:gd name="connsiteX6" fmla="*/ 449343 w 2285177"/>
              <a:gd name="connsiteY6" fmla="*/ 1466670 h 1466670"/>
              <a:gd name="connsiteX0" fmla="*/ 449343 w 2282732"/>
              <a:gd name="connsiteY0" fmla="*/ 1466670 h 1466670"/>
              <a:gd name="connsiteX1" fmla="*/ 1031990 w 2282732"/>
              <a:gd name="connsiteY1" fmla="*/ 1373612 h 1466670"/>
              <a:gd name="connsiteX2" fmla="*/ 2282732 w 2282732"/>
              <a:gd name="connsiteY2" fmla="*/ 397609 h 1466670"/>
              <a:gd name="connsiteX3" fmla="*/ 1824070 w 2282732"/>
              <a:gd name="connsiteY3" fmla="*/ 0 h 1466670"/>
              <a:gd name="connsiteX4" fmla="*/ 1239621 w 2282732"/>
              <a:gd name="connsiteY4" fmla="*/ 89679 h 1466670"/>
              <a:gd name="connsiteX5" fmla="*/ 0 w 2282732"/>
              <a:gd name="connsiteY5" fmla="*/ 1071462 h 1466670"/>
              <a:gd name="connsiteX6" fmla="*/ 449343 w 2282732"/>
              <a:gd name="connsiteY6" fmla="*/ 1466670 h 14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732" h="1466670">
                <a:moveTo>
                  <a:pt x="449343" y="1466670"/>
                </a:moveTo>
                <a:lnTo>
                  <a:pt x="1031990" y="1373612"/>
                </a:lnTo>
                <a:lnTo>
                  <a:pt x="2282732" y="397609"/>
                </a:lnTo>
                <a:lnTo>
                  <a:pt x="1824070" y="0"/>
                </a:lnTo>
                <a:lnTo>
                  <a:pt x="1239621" y="89679"/>
                </a:lnTo>
                <a:lnTo>
                  <a:pt x="0" y="1071462"/>
                </a:lnTo>
                <a:lnTo>
                  <a:pt x="449343" y="14666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669591" y="3426991"/>
            <a:ext cx="10444290" cy="3501292"/>
            <a:chOff x="-669591" y="3426991"/>
            <a:chExt cx="10444290" cy="3501292"/>
          </a:xfrm>
        </p:grpSpPr>
        <p:sp>
          <p:nvSpPr>
            <p:cNvPr id="64" name="Freeform 63"/>
            <p:cNvSpPr>
              <a:spLocks noChangeAspect="1"/>
            </p:cNvSpPr>
            <p:nvPr/>
          </p:nvSpPr>
          <p:spPr>
            <a:xfrm>
              <a:off x="4356192" y="421935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>
              <a:spLocks noChangeAspect="1"/>
            </p:cNvSpPr>
            <p:nvPr/>
          </p:nvSpPr>
          <p:spPr>
            <a:xfrm>
              <a:off x="5269903" y="421918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>
            <a:xfrm>
              <a:off x="4819684" y="500110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>
              <a:spLocks noChangeAspect="1"/>
            </p:cNvSpPr>
            <p:nvPr/>
          </p:nvSpPr>
          <p:spPr>
            <a:xfrm>
              <a:off x="3900758" y="499675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>
              <a:spLocks noChangeAspect="1"/>
            </p:cNvSpPr>
            <p:nvPr/>
          </p:nvSpPr>
          <p:spPr>
            <a:xfrm>
              <a:off x="5731076" y="5002643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>
              <a:spLocks noChangeAspect="1"/>
            </p:cNvSpPr>
            <p:nvPr/>
          </p:nvSpPr>
          <p:spPr>
            <a:xfrm>
              <a:off x="6182324" y="421918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>
              <a:spLocks noChangeAspect="1"/>
            </p:cNvSpPr>
            <p:nvPr/>
          </p:nvSpPr>
          <p:spPr>
            <a:xfrm>
              <a:off x="5272116" y="5782346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>
              <a:spLocks noChangeAspect="1"/>
            </p:cNvSpPr>
            <p:nvPr/>
          </p:nvSpPr>
          <p:spPr>
            <a:xfrm>
              <a:off x="4356934" y="578089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>
              <a:spLocks noChangeAspect="1"/>
            </p:cNvSpPr>
            <p:nvPr/>
          </p:nvSpPr>
          <p:spPr>
            <a:xfrm>
              <a:off x="3443736" y="578297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>
              <a:spLocks noChangeAspect="1"/>
            </p:cNvSpPr>
            <p:nvPr/>
          </p:nvSpPr>
          <p:spPr>
            <a:xfrm>
              <a:off x="4817923" y="343032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>
              <a:spLocks noChangeAspect="1"/>
            </p:cNvSpPr>
            <p:nvPr/>
          </p:nvSpPr>
          <p:spPr>
            <a:xfrm>
              <a:off x="5731634" y="343015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>
              <a:spLocks noChangeAspect="1"/>
            </p:cNvSpPr>
            <p:nvPr/>
          </p:nvSpPr>
          <p:spPr>
            <a:xfrm>
              <a:off x="6644055" y="343015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>
              <a:spLocks noChangeAspect="1"/>
            </p:cNvSpPr>
            <p:nvPr/>
          </p:nvSpPr>
          <p:spPr>
            <a:xfrm>
              <a:off x="7559527" y="342699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>
              <a:spLocks noChangeAspect="1"/>
            </p:cNvSpPr>
            <p:nvPr/>
          </p:nvSpPr>
          <p:spPr>
            <a:xfrm>
              <a:off x="7096143" y="422410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>
              <a:spLocks noChangeAspect="1"/>
            </p:cNvSpPr>
            <p:nvPr/>
          </p:nvSpPr>
          <p:spPr>
            <a:xfrm>
              <a:off x="6645924" y="500602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>
              <a:spLocks noChangeAspect="1"/>
            </p:cNvSpPr>
            <p:nvPr/>
          </p:nvSpPr>
          <p:spPr>
            <a:xfrm>
              <a:off x="7557316" y="500755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>
              <a:spLocks noChangeAspect="1"/>
            </p:cNvSpPr>
            <p:nvPr/>
          </p:nvSpPr>
          <p:spPr>
            <a:xfrm>
              <a:off x="8008564" y="422410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>
              <a:spLocks noChangeAspect="1"/>
            </p:cNvSpPr>
            <p:nvPr/>
          </p:nvSpPr>
          <p:spPr>
            <a:xfrm>
              <a:off x="7098356" y="578726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>
              <a:spLocks noChangeAspect="1"/>
            </p:cNvSpPr>
            <p:nvPr/>
          </p:nvSpPr>
          <p:spPr>
            <a:xfrm>
              <a:off x="6183174" y="5785805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>
              <a:spLocks noChangeAspect="1"/>
            </p:cNvSpPr>
            <p:nvPr/>
          </p:nvSpPr>
          <p:spPr>
            <a:xfrm>
              <a:off x="8016901" y="578726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>
              <a:spLocks noChangeAspect="1"/>
            </p:cNvSpPr>
            <p:nvPr/>
          </p:nvSpPr>
          <p:spPr>
            <a:xfrm>
              <a:off x="693675" y="423243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>
              <a:spLocks noChangeAspect="1"/>
            </p:cNvSpPr>
            <p:nvPr/>
          </p:nvSpPr>
          <p:spPr>
            <a:xfrm>
              <a:off x="1607386" y="423226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>
            <a:xfrm>
              <a:off x="1157167" y="501418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>
              <a:spLocks noChangeAspect="1"/>
            </p:cNvSpPr>
            <p:nvPr/>
          </p:nvSpPr>
          <p:spPr>
            <a:xfrm>
              <a:off x="238241" y="500983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>
              <a:spLocks noChangeAspect="1"/>
            </p:cNvSpPr>
            <p:nvPr/>
          </p:nvSpPr>
          <p:spPr>
            <a:xfrm>
              <a:off x="2068559" y="5015723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>
              <a:spLocks noChangeAspect="1"/>
            </p:cNvSpPr>
            <p:nvPr/>
          </p:nvSpPr>
          <p:spPr>
            <a:xfrm>
              <a:off x="2519807" y="423226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>
              <a:spLocks noChangeAspect="1"/>
            </p:cNvSpPr>
            <p:nvPr/>
          </p:nvSpPr>
          <p:spPr>
            <a:xfrm>
              <a:off x="1609599" y="5795426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>
              <a:spLocks noChangeAspect="1"/>
            </p:cNvSpPr>
            <p:nvPr/>
          </p:nvSpPr>
          <p:spPr>
            <a:xfrm>
              <a:off x="694417" y="579397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>
              <a:spLocks noChangeAspect="1"/>
            </p:cNvSpPr>
            <p:nvPr/>
          </p:nvSpPr>
          <p:spPr>
            <a:xfrm>
              <a:off x="-218781" y="579605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>
              <a:spLocks noChangeAspect="1"/>
            </p:cNvSpPr>
            <p:nvPr/>
          </p:nvSpPr>
          <p:spPr>
            <a:xfrm>
              <a:off x="1155406" y="344340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>
              <a:spLocks noChangeAspect="1"/>
            </p:cNvSpPr>
            <p:nvPr/>
          </p:nvSpPr>
          <p:spPr>
            <a:xfrm>
              <a:off x="2069117" y="344323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>
              <a:spLocks noChangeAspect="1"/>
            </p:cNvSpPr>
            <p:nvPr/>
          </p:nvSpPr>
          <p:spPr>
            <a:xfrm>
              <a:off x="2981538" y="344323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>
              <a:spLocks noChangeAspect="1"/>
            </p:cNvSpPr>
            <p:nvPr/>
          </p:nvSpPr>
          <p:spPr>
            <a:xfrm>
              <a:off x="3897010" y="344007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>
              <a:spLocks noChangeAspect="1"/>
            </p:cNvSpPr>
            <p:nvPr/>
          </p:nvSpPr>
          <p:spPr>
            <a:xfrm>
              <a:off x="2983407" y="501910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>
              <a:spLocks noChangeAspect="1"/>
            </p:cNvSpPr>
            <p:nvPr/>
          </p:nvSpPr>
          <p:spPr>
            <a:xfrm>
              <a:off x="2520657" y="5798885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>
              <a:spLocks noChangeAspect="1"/>
            </p:cNvSpPr>
            <p:nvPr/>
          </p:nvSpPr>
          <p:spPr>
            <a:xfrm>
              <a:off x="-214157" y="421918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>
              <a:spLocks noChangeAspect="1"/>
            </p:cNvSpPr>
            <p:nvPr/>
          </p:nvSpPr>
          <p:spPr>
            <a:xfrm>
              <a:off x="-669591" y="499658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>
              <a:spLocks noChangeAspect="1"/>
            </p:cNvSpPr>
            <p:nvPr/>
          </p:nvSpPr>
          <p:spPr>
            <a:xfrm>
              <a:off x="247574" y="343015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>
              <a:spLocks noChangeAspect="1"/>
            </p:cNvSpPr>
            <p:nvPr/>
          </p:nvSpPr>
          <p:spPr>
            <a:xfrm>
              <a:off x="-666372" y="343737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9397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2"/>
                </a:pPr>
                <a:r>
                  <a:rPr lang="en-US" sz="2800" dirty="0" smtClean="0"/>
                  <a:t>Build “thin”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/>
                  <a:t> which covers space w.r.t.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93976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13" t="-70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3"/>
              <p:cNvSpPr txBox="1">
                <a:spLocks noChangeArrowheads="1"/>
              </p:cNvSpPr>
              <p:nvPr/>
            </p:nvSpPr>
            <p:spPr bwMode="auto">
              <a:xfrm>
                <a:off x="3817166" y="4647487"/>
                <a:ext cx="6696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7166" y="4647487"/>
                <a:ext cx="66960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93"/>
              <p:cNvSpPr txBox="1">
                <a:spLocks noChangeArrowheads="1"/>
              </p:cNvSpPr>
              <p:nvPr/>
            </p:nvSpPr>
            <p:spPr bwMode="auto">
              <a:xfrm>
                <a:off x="4680840" y="2308340"/>
                <a:ext cx="3996800" cy="541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1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840" y="2308340"/>
                <a:ext cx="3996800" cy="541110"/>
              </a:xfrm>
              <a:prstGeom prst="rect">
                <a:avLst/>
              </a:prstGeom>
              <a:blipFill rotWithShape="0">
                <a:blip r:embed="rId5"/>
                <a:stretch>
                  <a:fillRect l="-3206" t="-7955" b="-32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70"/>
          <p:cNvSpPr>
            <a:spLocks noChangeAspect="1" noChangeArrowheads="1"/>
          </p:cNvSpPr>
          <p:nvPr/>
        </p:nvSpPr>
        <p:spPr bwMode="auto">
          <a:xfrm>
            <a:off x="5191778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" name="Oval 70"/>
          <p:cNvSpPr>
            <a:spLocks noChangeAspect="1" noChangeArrowheads="1"/>
          </p:cNvSpPr>
          <p:nvPr/>
        </p:nvSpPr>
        <p:spPr bwMode="auto">
          <a:xfrm>
            <a:off x="6105728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" name="Oval 70"/>
          <p:cNvSpPr>
            <a:spLocks noChangeAspect="1" noChangeArrowheads="1"/>
          </p:cNvSpPr>
          <p:nvPr/>
        </p:nvSpPr>
        <p:spPr bwMode="auto">
          <a:xfrm>
            <a:off x="3367011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" name="Oval 70"/>
          <p:cNvSpPr>
            <a:spLocks noChangeAspect="1" noChangeArrowheads="1"/>
          </p:cNvSpPr>
          <p:nvPr/>
        </p:nvSpPr>
        <p:spPr bwMode="auto">
          <a:xfrm>
            <a:off x="2452611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" name="Oval 70"/>
          <p:cNvSpPr>
            <a:spLocks noChangeAspect="1" noChangeArrowheads="1"/>
          </p:cNvSpPr>
          <p:nvPr/>
        </p:nvSpPr>
        <p:spPr bwMode="auto">
          <a:xfrm>
            <a:off x="6567411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6" name="Oval 70"/>
          <p:cNvSpPr>
            <a:spLocks noChangeAspect="1" noChangeArrowheads="1"/>
          </p:cNvSpPr>
          <p:nvPr/>
        </p:nvSpPr>
        <p:spPr bwMode="auto">
          <a:xfrm>
            <a:off x="7024611" y="473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7" name="Oval 66"/>
          <p:cNvSpPr>
            <a:spLocks noChangeAspect="1" noChangeArrowheads="1"/>
          </p:cNvSpPr>
          <p:nvPr/>
        </p:nvSpPr>
        <p:spPr bwMode="auto">
          <a:xfrm>
            <a:off x="4278827" y="473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>
            <a:spLocks noChangeAspect="1" noChangeArrowheads="1"/>
          </p:cNvSpPr>
          <p:nvPr/>
        </p:nvSpPr>
        <p:spPr bwMode="auto">
          <a:xfrm>
            <a:off x="1993769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9" name="Oval 66"/>
          <p:cNvSpPr>
            <a:spLocks noChangeAspect="1" noChangeArrowheads="1"/>
          </p:cNvSpPr>
          <p:nvPr/>
        </p:nvSpPr>
        <p:spPr bwMode="auto">
          <a:xfrm>
            <a:off x="3822045" y="395416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0" name="Oval 70"/>
          <p:cNvSpPr>
            <a:spLocks noChangeAspect="1" noChangeArrowheads="1"/>
          </p:cNvSpPr>
          <p:nvPr/>
        </p:nvSpPr>
        <p:spPr bwMode="auto">
          <a:xfrm>
            <a:off x="2906196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1" name="Oval 70"/>
          <p:cNvSpPr>
            <a:spLocks noChangeAspect="1" noChangeArrowheads="1"/>
          </p:cNvSpPr>
          <p:nvPr/>
        </p:nvSpPr>
        <p:spPr bwMode="auto">
          <a:xfrm>
            <a:off x="4734996" y="395392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2" name="Oval 66"/>
          <p:cNvSpPr>
            <a:spLocks noChangeAspect="1" noChangeArrowheads="1"/>
          </p:cNvSpPr>
          <p:nvPr/>
        </p:nvSpPr>
        <p:spPr bwMode="auto">
          <a:xfrm>
            <a:off x="5653011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3" name="Oval 70"/>
          <p:cNvSpPr>
            <a:spLocks noChangeAspect="1" noChangeArrowheads="1"/>
          </p:cNvSpPr>
          <p:nvPr/>
        </p:nvSpPr>
        <p:spPr bwMode="auto">
          <a:xfrm>
            <a:off x="6567411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33"/>
          <p:cNvSpPr>
            <a:spLocks noChangeAspect="1" noChangeArrowheads="1"/>
          </p:cNvSpPr>
          <p:nvPr/>
        </p:nvSpPr>
        <p:spPr bwMode="auto">
          <a:xfrm>
            <a:off x="1993769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5" name="Oval 66"/>
          <p:cNvSpPr>
            <a:spLocks noChangeAspect="1" noChangeArrowheads="1"/>
          </p:cNvSpPr>
          <p:nvPr/>
        </p:nvSpPr>
        <p:spPr bwMode="auto">
          <a:xfrm>
            <a:off x="3822045" y="552358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70"/>
          <p:cNvSpPr>
            <a:spLocks noChangeAspect="1" noChangeArrowheads="1"/>
          </p:cNvSpPr>
          <p:nvPr/>
        </p:nvSpPr>
        <p:spPr bwMode="auto">
          <a:xfrm>
            <a:off x="2906196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" name="Oval 70"/>
          <p:cNvSpPr>
            <a:spLocks noChangeAspect="1" noChangeArrowheads="1"/>
          </p:cNvSpPr>
          <p:nvPr/>
        </p:nvSpPr>
        <p:spPr bwMode="auto">
          <a:xfrm>
            <a:off x="4734996" y="55233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/>
          <p:cNvSpPr>
            <a:spLocks noChangeAspect="1" noChangeArrowheads="1"/>
          </p:cNvSpPr>
          <p:nvPr/>
        </p:nvSpPr>
        <p:spPr bwMode="auto">
          <a:xfrm>
            <a:off x="5653011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70"/>
          <p:cNvSpPr>
            <a:spLocks noChangeAspect="1" noChangeArrowheads="1"/>
          </p:cNvSpPr>
          <p:nvPr/>
        </p:nvSpPr>
        <p:spPr bwMode="auto">
          <a:xfrm>
            <a:off x="1538135" y="47395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70"/>
          <p:cNvSpPr>
            <a:spLocks noChangeAspect="1" noChangeArrowheads="1"/>
          </p:cNvSpPr>
          <p:nvPr/>
        </p:nvSpPr>
        <p:spPr bwMode="auto">
          <a:xfrm>
            <a:off x="623735" y="47395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164893" y="395646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164893" y="55258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/>
          <p:cNvSpPr>
            <a:spLocks noChangeAspect="1" noChangeArrowheads="1"/>
          </p:cNvSpPr>
          <p:nvPr/>
        </p:nvSpPr>
        <p:spPr bwMode="auto">
          <a:xfrm>
            <a:off x="1993169" y="55233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4" name="Oval 70"/>
          <p:cNvSpPr>
            <a:spLocks noChangeAspect="1" noChangeArrowheads="1"/>
          </p:cNvSpPr>
          <p:nvPr/>
        </p:nvSpPr>
        <p:spPr bwMode="auto">
          <a:xfrm>
            <a:off x="1077320" y="55258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70"/>
          <p:cNvSpPr>
            <a:spLocks noChangeAspect="1" noChangeArrowheads="1"/>
          </p:cNvSpPr>
          <p:nvPr/>
        </p:nvSpPr>
        <p:spPr bwMode="auto">
          <a:xfrm>
            <a:off x="1078679" y="395738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6" name="Oval 70"/>
          <p:cNvSpPr>
            <a:spLocks noChangeAspect="1" noChangeArrowheads="1"/>
          </p:cNvSpPr>
          <p:nvPr/>
        </p:nvSpPr>
        <p:spPr bwMode="auto">
          <a:xfrm>
            <a:off x="7931944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7" name="Oval 70"/>
          <p:cNvSpPr>
            <a:spLocks noChangeAspect="1" noChangeArrowheads="1"/>
          </p:cNvSpPr>
          <p:nvPr/>
        </p:nvSpPr>
        <p:spPr bwMode="auto">
          <a:xfrm>
            <a:off x="8393627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70"/>
          <p:cNvSpPr>
            <a:spLocks noChangeAspect="1" noChangeArrowheads="1"/>
          </p:cNvSpPr>
          <p:nvPr/>
        </p:nvSpPr>
        <p:spPr bwMode="auto">
          <a:xfrm>
            <a:off x="8850827" y="473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9" name="Oval 66"/>
          <p:cNvSpPr>
            <a:spLocks noChangeAspect="1" noChangeArrowheads="1"/>
          </p:cNvSpPr>
          <p:nvPr/>
        </p:nvSpPr>
        <p:spPr bwMode="auto">
          <a:xfrm>
            <a:off x="7479227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8393627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66"/>
          <p:cNvSpPr>
            <a:spLocks noChangeAspect="1" noChangeArrowheads="1"/>
          </p:cNvSpPr>
          <p:nvPr/>
        </p:nvSpPr>
        <p:spPr bwMode="auto">
          <a:xfrm>
            <a:off x="7479227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23735" y="6308945"/>
            <a:ext cx="8303292" cy="76672"/>
            <a:chOff x="776135" y="4891905"/>
            <a:chExt cx="8303292" cy="76672"/>
          </a:xfrm>
          <a:solidFill>
            <a:schemeClr val="tx1"/>
          </a:solidFill>
        </p:grpSpPr>
        <p:sp>
          <p:nvSpPr>
            <p:cNvPr id="53" name="Oval 70"/>
            <p:cNvSpPr>
              <a:spLocks noChangeAspect="1" noChangeArrowheads="1"/>
            </p:cNvSpPr>
            <p:nvPr/>
          </p:nvSpPr>
          <p:spPr bwMode="auto">
            <a:xfrm>
              <a:off x="5344178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70"/>
            <p:cNvSpPr>
              <a:spLocks noChangeAspect="1" noChangeArrowheads="1"/>
            </p:cNvSpPr>
            <p:nvPr/>
          </p:nvSpPr>
          <p:spPr bwMode="auto">
            <a:xfrm>
              <a:off x="6258128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70"/>
            <p:cNvSpPr>
              <a:spLocks noChangeAspect="1" noChangeArrowheads="1"/>
            </p:cNvSpPr>
            <p:nvPr/>
          </p:nvSpPr>
          <p:spPr bwMode="auto">
            <a:xfrm>
              <a:off x="3519411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70"/>
            <p:cNvSpPr>
              <a:spLocks noChangeAspect="1" noChangeArrowheads="1"/>
            </p:cNvSpPr>
            <p:nvPr/>
          </p:nvSpPr>
          <p:spPr bwMode="auto">
            <a:xfrm>
              <a:off x="2605011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70"/>
            <p:cNvSpPr>
              <a:spLocks noChangeAspect="1" noChangeArrowheads="1"/>
            </p:cNvSpPr>
            <p:nvPr/>
          </p:nvSpPr>
          <p:spPr bwMode="auto">
            <a:xfrm>
              <a:off x="7177011" y="4892377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66"/>
            <p:cNvSpPr>
              <a:spLocks noChangeAspect="1" noChangeArrowheads="1"/>
            </p:cNvSpPr>
            <p:nvPr/>
          </p:nvSpPr>
          <p:spPr bwMode="auto">
            <a:xfrm>
              <a:off x="4431227" y="4892377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70"/>
            <p:cNvSpPr>
              <a:spLocks noChangeAspect="1" noChangeArrowheads="1"/>
            </p:cNvSpPr>
            <p:nvPr/>
          </p:nvSpPr>
          <p:spPr bwMode="auto">
            <a:xfrm>
              <a:off x="1690535" y="4891905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70"/>
            <p:cNvSpPr>
              <a:spLocks noChangeAspect="1" noChangeArrowheads="1"/>
            </p:cNvSpPr>
            <p:nvPr/>
          </p:nvSpPr>
          <p:spPr bwMode="auto">
            <a:xfrm>
              <a:off x="776135" y="4891905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8084344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0"/>
            <p:cNvSpPr>
              <a:spLocks noChangeAspect="1" noChangeArrowheads="1"/>
            </p:cNvSpPr>
            <p:nvPr/>
          </p:nvSpPr>
          <p:spPr bwMode="auto">
            <a:xfrm>
              <a:off x="9003227" y="4892377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93"/>
              <p:cNvSpPr txBox="1">
                <a:spLocks noChangeArrowheads="1"/>
              </p:cNvSpPr>
              <p:nvPr/>
            </p:nvSpPr>
            <p:spPr bwMode="auto">
              <a:xfrm>
                <a:off x="7940249" y="6000361"/>
                <a:ext cx="51507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0249" y="6000361"/>
                <a:ext cx="51507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1284017" y="2335790"/>
                <a:ext cx="2535822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1" dirty="0" smtClean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/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017" y="2335790"/>
                <a:ext cx="2535822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5048" t="-5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1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08"/>
          <p:cNvSpPr>
            <a:spLocks noChangeAspect="1"/>
          </p:cNvSpPr>
          <p:nvPr/>
        </p:nvSpPr>
        <p:spPr>
          <a:xfrm>
            <a:off x="3433626" y="4237182"/>
            <a:ext cx="1757798" cy="1129398"/>
          </a:xfrm>
          <a:custGeom>
            <a:avLst/>
            <a:gdLst>
              <a:gd name="connsiteX0" fmla="*/ 0 w 1263650"/>
              <a:gd name="connsiteY0" fmla="*/ 482600 h 692150"/>
              <a:gd name="connsiteX1" fmla="*/ 444500 w 1263650"/>
              <a:gd name="connsiteY1" fmla="*/ 692150 h 692150"/>
              <a:gd name="connsiteX2" fmla="*/ 901700 w 1263650"/>
              <a:gd name="connsiteY2" fmla="*/ 552450 h 692150"/>
              <a:gd name="connsiteX3" fmla="*/ 1263650 w 1263650"/>
              <a:gd name="connsiteY3" fmla="*/ 63500 h 692150"/>
              <a:gd name="connsiteX4" fmla="*/ 831850 w 1263650"/>
              <a:gd name="connsiteY4" fmla="*/ 0 h 692150"/>
              <a:gd name="connsiteX5" fmla="*/ 330200 w 1263650"/>
              <a:gd name="connsiteY5" fmla="*/ 222250 h 692150"/>
              <a:gd name="connsiteX6" fmla="*/ 0 w 1263650"/>
              <a:gd name="connsiteY6" fmla="*/ 482600 h 692150"/>
              <a:gd name="connsiteX0" fmla="*/ 0 w 1263650"/>
              <a:gd name="connsiteY0" fmla="*/ 673100 h 882650"/>
              <a:gd name="connsiteX1" fmla="*/ 444500 w 1263650"/>
              <a:gd name="connsiteY1" fmla="*/ 882650 h 882650"/>
              <a:gd name="connsiteX2" fmla="*/ 901700 w 1263650"/>
              <a:gd name="connsiteY2" fmla="*/ 742950 h 882650"/>
              <a:gd name="connsiteX3" fmla="*/ 1263650 w 1263650"/>
              <a:gd name="connsiteY3" fmla="*/ 254000 h 882650"/>
              <a:gd name="connsiteX4" fmla="*/ 615950 w 1263650"/>
              <a:gd name="connsiteY4" fmla="*/ 0 h 882650"/>
              <a:gd name="connsiteX5" fmla="*/ 330200 w 1263650"/>
              <a:gd name="connsiteY5" fmla="*/ 412750 h 882650"/>
              <a:gd name="connsiteX6" fmla="*/ 0 w 1263650"/>
              <a:gd name="connsiteY6" fmla="*/ 673100 h 882650"/>
              <a:gd name="connsiteX0" fmla="*/ 0 w 1263650"/>
              <a:gd name="connsiteY0" fmla="*/ 636918 h 846468"/>
              <a:gd name="connsiteX1" fmla="*/ 444500 w 1263650"/>
              <a:gd name="connsiteY1" fmla="*/ 846468 h 846468"/>
              <a:gd name="connsiteX2" fmla="*/ 901700 w 1263650"/>
              <a:gd name="connsiteY2" fmla="*/ 706768 h 846468"/>
              <a:gd name="connsiteX3" fmla="*/ 1263650 w 1263650"/>
              <a:gd name="connsiteY3" fmla="*/ 217818 h 846468"/>
              <a:gd name="connsiteX4" fmla="*/ 645553 w 1263650"/>
              <a:gd name="connsiteY4" fmla="*/ 0 h 846468"/>
              <a:gd name="connsiteX5" fmla="*/ 330200 w 1263650"/>
              <a:gd name="connsiteY5" fmla="*/ 376568 h 846468"/>
              <a:gd name="connsiteX6" fmla="*/ 0 w 1263650"/>
              <a:gd name="connsiteY6" fmla="*/ 636918 h 846468"/>
              <a:gd name="connsiteX0" fmla="*/ 0 w 1263650"/>
              <a:gd name="connsiteY0" fmla="*/ 659943 h 869493"/>
              <a:gd name="connsiteX1" fmla="*/ 444500 w 1263650"/>
              <a:gd name="connsiteY1" fmla="*/ 869493 h 869493"/>
              <a:gd name="connsiteX2" fmla="*/ 901700 w 1263650"/>
              <a:gd name="connsiteY2" fmla="*/ 729793 h 869493"/>
              <a:gd name="connsiteX3" fmla="*/ 1263650 w 1263650"/>
              <a:gd name="connsiteY3" fmla="*/ 240843 h 869493"/>
              <a:gd name="connsiteX4" fmla="*/ 622529 w 1263650"/>
              <a:gd name="connsiteY4" fmla="*/ 0 h 869493"/>
              <a:gd name="connsiteX5" fmla="*/ 330200 w 1263650"/>
              <a:gd name="connsiteY5" fmla="*/ 399593 h 869493"/>
              <a:gd name="connsiteX6" fmla="*/ 0 w 1263650"/>
              <a:gd name="connsiteY6" fmla="*/ 659943 h 869493"/>
              <a:gd name="connsiteX0" fmla="*/ 0 w 1214312"/>
              <a:gd name="connsiteY0" fmla="*/ 744732 h 954282"/>
              <a:gd name="connsiteX1" fmla="*/ 444500 w 1214312"/>
              <a:gd name="connsiteY1" fmla="*/ 954282 h 954282"/>
              <a:gd name="connsiteX2" fmla="*/ 901700 w 1214312"/>
              <a:gd name="connsiteY2" fmla="*/ 814582 h 954282"/>
              <a:gd name="connsiteX3" fmla="*/ 1214312 w 1214312"/>
              <a:gd name="connsiteY3" fmla="*/ 0 h 954282"/>
              <a:gd name="connsiteX4" fmla="*/ 622529 w 1214312"/>
              <a:gd name="connsiteY4" fmla="*/ 84789 h 954282"/>
              <a:gd name="connsiteX5" fmla="*/ 330200 w 1214312"/>
              <a:gd name="connsiteY5" fmla="*/ 484382 h 954282"/>
              <a:gd name="connsiteX6" fmla="*/ 0 w 1214312"/>
              <a:gd name="connsiteY6" fmla="*/ 744732 h 954282"/>
              <a:gd name="connsiteX0" fmla="*/ 0 w 1668085"/>
              <a:gd name="connsiteY0" fmla="*/ 744732 h 954282"/>
              <a:gd name="connsiteX1" fmla="*/ 444500 w 1668085"/>
              <a:gd name="connsiteY1" fmla="*/ 954282 h 954282"/>
              <a:gd name="connsiteX2" fmla="*/ 1668085 w 1668085"/>
              <a:gd name="connsiteY2" fmla="*/ 390274 h 954282"/>
              <a:gd name="connsiteX3" fmla="*/ 1214312 w 1668085"/>
              <a:gd name="connsiteY3" fmla="*/ 0 h 954282"/>
              <a:gd name="connsiteX4" fmla="*/ 622529 w 1668085"/>
              <a:gd name="connsiteY4" fmla="*/ 84789 h 954282"/>
              <a:gd name="connsiteX5" fmla="*/ 330200 w 1668085"/>
              <a:gd name="connsiteY5" fmla="*/ 484382 h 954282"/>
              <a:gd name="connsiteX6" fmla="*/ 0 w 1668085"/>
              <a:gd name="connsiteY6" fmla="*/ 744732 h 954282"/>
              <a:gd name="connsiteX0" fmla="*/ 0 w 1668085"/>
              <a:gd name="connsiteY0" fmla="*/ 744732 h 1368722"/>
              <a:gd name="connsiteX1" fmla="*/ 414898 w 1668085"/>
              <a:gd name="connsiteY1" fmla="*/ 1368722 h 1368722"/>
              <a:gd name="connsiteX2" fmla="*/ 1668085 w 1668085"/>
              <a:gd name="connsiteY2" fmla="*/ 390274 h 1368722"/>
              <a:gd name="connsiteX3" fmla="*/ 1214312 w 1668085"/>
              <a:gd name="connsiteY3" fmla="*/ 0 h 1368722"/>
              <a:gd name="connsiteX4" fmla="*/ 622529 w 1668085"/>
              <a:gd name="connsiteY4" fmla="*/ 84789 h 1368722"/>
              <a:gd name="connsiteX5" fmla="*/ 330200 w 1668085"/>
              <a:gd name="connsiteY5" fmla="*/ 484382 h 1368722"/>
              <a:gd name="connsiteX6" fmla="*/ 0 w 1668085"/>
              <a:gd name="connsiteY6" fmla="*/ 744732 h 1368722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497949 w 1835834"/>
              <a:gd name="connsiteY5" fmla="*/ 484382 h 1461780"/>
              <a:gd name="connsiteX6" fmla="*/ 0 w 1835834"/>
              <a:gd name="connsiteY6" fmla="*/ 1461780 h 1461780"/>
              <a:gd name="connsiteX0" fmla="*/ 0 w 1835834"/>
              <a:gd name="connsiteY0" fmla="*/ 1461780 h 1461780"/>
              <a:gd name="connsiteX1" fmla="*/ 582647 w 1835834"/>
              <a:gd name="connsiteY1" fmla="*/ 1368722 h 1461780"/>
              <a:gd name="connsiteX2" fmla="*/ 1835834 w 1835834"/>
              <a:gd name="connsiteY2" fmla="*/ 390274 h 1461780"/>
              <a:gd name="connsiteX3" fmla="*/ 1382061 w 1835834"/>
              <a:gd name="connsiteY3" fmla="*/ 0 h 1461780"/>
              <a:gd name="connsiteX4" fmla="*/ 790278 w 1835834"/>
              <a:gd name="connsiteY4" fmla="*/ 84789 h 1461780"/>
              <a:gd name="connsiteX5" fmla="*/ 139425 w 1835834"/>
              <a:gd name="connsiteY5" fmla="*/ 721205 h 1461780"/>
              <a:gd name="connsiteX6" fmla="*/ 0 w 1835834"/>
              <a:gd name="connsiteY6" fmla="*/ 1461780 h 1461780"/>
              <a:gd name="connsiteX0" fmla="*/ 449343 w 2285177"/>
              <a:gd name="connsiteY0" fmla="*/ 1461780 h 1461780"/>
              <a:gd name="connsiteX1" fmla="*/ 1031990 w 2285177"/>
              <a:gd name="connsiteY1" fmla="*/ 1368722 h 1461780"/>
              <a:gd name="connsiteX2" fmla="*/ 2285177 w 2285177"/>
              <a:gd name="connsiteY2" fmla="*/ 390274 h 1461780"/>
              <a:gd name="connsiteX3" fmla="*/ 1831404 w 2285177"/>
              <a:gd name="connsiteY3" fmla="*/ 0 h 1461780"/>
              <a:gd name="connsiteX4" fmla="*/ 1239621 w 2285177"/>
              <a:gd name="connsiteY4" fmla="*/ 84789 h 1461780"/>
              <a:gd name="connsiteX5" fmla="*/ 0 w 2285177"/>
              <a:gd name="connsiteY5" fmla="*/ 1066572 h 1461780"/>
              <a:gd name="connsiteX6" fmla="*/ 449343 w 2285177"/>
              <a:gd name="connsiteY6" fmla="*/ 1461780 h 1461780"/>
              <a:gd name="connsiteX0" fmla="*/ 449343 w 2285177"/>
              <a:gd name="connsiteY0" fmla="*/ 1466670 h 1466670"/>
              <a:gd name="connsiteX1" fmla="*/ 1031990 w 2285177"/>
              <a:gd name="connsiteY1" fmla="*/ 1373612 h 1466670"/>
              <a:gd name="connsiteX2" fmla="*/ 2285177 w 2285177"/>
              <a:gd name="connsiteY2" fmla="*/ 395164 h 1466670"/>
              <a:gd name="connsiteX3" fmla="*/ 1824070 w 2285177"/>
              <a:gd name="connsiteY3" fmla="*/ 0 h 1466670"/>
              <a:gd name="connsiteX4" fmla="*/ 1239621 w 2285177"/>
              <a:gd name="connsiteY4" fmla="*/ 89679 h 1466670"/>
              <a:gd name="connsiteX5" fmla="*/ 0 w 2285177"/>
              <a:gd name="connsiteY5" fmla="*/ 1071462 h 1466670"/>
              <a:gd name="connsiteX6" fmla="*/ 449343 w 2285177"/>
              <a:gd name="connsiteY6" fmla="*/ 1466670 h 1466670"/>
              <a:gd name="connsiteX0" fmla="*/ 449343 w 2282732"/>
              <a:gd name="connsiteY0" fmla="*/ 1466670 h 1466670"/>
              <a:gd name="connsiteX1" fmla="*/ 1031990 w 2282732"/>
              <a:gd name="connsiteY1" fmla="*/ 1373612 h 1466670"/>
              <a:gd name="connsiteX2" fmla="*/ 2282732 w 2282732"/>
              <a:gd name="connsiteY2" fmla="*/ 397609 h 1466670"/>
              <a:gd name="connsiteX3" fmla="*/ 1824070 w 2282732"/>
              <a:gd name="connsiteY3" fmla="*/ 0 h 1466670"/>
              <a:gd name="connsiteX4" fmla="*/ 1239621 w 2282732"/>
              <a:gd name="connsiteY4" fmla="*/ 89679 h 1466670"/>
              <a:gd name="connsiteX5" fmla="*/ 0 w 2282732"/>
              <a:gd name="connsiteY5" fmla="*/ 1071462 h 1466670"/>
              <a:gd name="connsiteX6" fmla="*/ 449343 w 2282732"/>
              <a:gd name="connsiteY6" fmla="*/ 1466670 h 14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732" h="1466670">
                <a:moveTo>
                  <a:pt x="449343" y="1466670"/>
                </a:moveTo>
                <a:lnTo>
                  <a:pt x="1031990" y="1373612"/>
                </a:lnTo>
                <a:lnTo>
                  <a:pt x="2282732" y="397609"/>
                </a:lnTo>
                <a:lnTo>
                  <a:pt x="1824070" y="0"/>
                </a:lnTo>
                <a:lnTo>
                  <a:pt x="1239621" y="89679"/>
                </a:lnTo>
                <a:lnTo>
                  <a:pt x="0" y="1071462"/>
                </a:lnTo>
                <a:lnTo>
                  <a:pt x="449343" y="14666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669591" y="3426991"/>
            <a:ext cx="10444290" cy="3501292"/>
            <a:chOff x="-669591" y="3426991"/>
            <a:chExt cx="10444290" cy="3501292"/>
          </a:xfrm>
        </p:grpSpPr>
        <p:sp>
          <p:nvSpPr>
            <p:cNvPr id="64" name="Freeform 63"/>
            <p:cNvSpPr>
              <a:spLocks noChangeAspect="1"/>
            </p:cNvSpPr>
            <p:nvPr/>
          </p:nvSpPr>
          <p:spPr>
            <a:xfrm>
              <a:off x="4356192" y="421935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>
              <a:spLocks noChangeAspect="1"/>
            </p:cNvSpPr>
            <p:nvPr/>
          </p:nvSpPr>
          <p:spPr>
            <a:xfrm>
              <a:off x="5269903" y="421918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>
            <a:xfrm>
              <a:off x="4819684" y="500110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>
              <a:spLocks noChangeAspect="1"/>
            </p:cNvSpPr>
            <p:nvPr/>
          </p:nvSpPr>
          <p:spPr>
            <a:xfrm>
              <a:off x="3900758" y="499675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>
              <a:spLocks noChangeAspect="1"/>
            </p:cNvSpPr>
            <p:nvPr/>
          </p:nvSpPr>
          <p:spPr>
            <a:xfrm>
              <a:off x="5731076" y="5002643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>
              <a:spLocks noChangeAspect="1"/>
            </p:cNvSpPr>
            <p:nvPr/>
          </p:nvSpPr>
          <p:spPr>
            <a:xfrm>
              <a:off x="6182324" y="421918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>
              <a:spLocks noChangeAspect="1"/>
            </p:cNvSpPr>
            <p:nvPr/>
          </p:nvSpPr>
          <p:spPr>
            <a:xfrm>
              <a:off x="5272116" y="5782346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>
              <a:spLocks noChangeAspect="1"/>
            </p:cNvSpPr>
            <p:nvPr/>
          </p:nvSpPr>
          <p:spPr>
            <a:xfrm>
              <a:off x="4356934" y="578089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>
              <a:spLocks noChangeAspect="1"/>
            </p:cNvSpPr>
            <p:nvPr/>
          </p:nvSpPr>
          <p:spPr>
            <a:xfrm>
              <a:off x="3443736" y="578297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>
              <a:spLocks noChangeAspect="1"/>
            </p:cNvSpPr>
            <p:nvPr/>
          </p:nvSpPr>
          <p:spPr>
            <a:xfrm>
              <a:off x="4817923" y="343032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>
              <a:spLocks noChangeAspect="1"/>
            </p:cNvSpPr>
            <p:nvPr/>
          </p:nvSpPr>
          <p:spPr>
            <a:xfrm>
              <a:off x="5731634" y="343015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>
              <a:spLocks noChangeAspect="1"/>
            </p:cNvSpPr>
            <p:nvPr/>
          </p:nvSpPr>
          <p:spPr>
            <a:xfrm>
              <a:off x="6644055" y="343015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>
              <a:spLocks noChangeAspect="1"/>
            </p:cNvSpPr>
            <p:nvPr/>
          </p:nvSpPr>
          <p:spPr>
            <a:xfrm>
              <a:off x="7559527" y="342699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>
              <a:spLocks noChangeAspect="1"/>
            </p:cNvSpPr>
            <p:nvPr/>
          </p:nvSpPr>
          <p:spPr>
            <a:xfrm>
              <a:off x="7096143" y="422410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>
              <a:spLocks noChangeAspect="1"/>
            </p:cNvSpPr>
            <p:nvPr/>
          </p:nvSpPr>
          <p:spPr>
            <a:xfrm>
              <a:off x="6645924" y="500602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>
              <a:spLocks noChangeAspect="1"/>
            </p:cNvSpPr>
            <p:nvPr/>
          </p:nvSpPr>
          <p:spPr>
            <a:xfrm>
              <a:off x="7557316" y="500755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>
              <a:spLocks noChangeAspect="1"/>
            </p:cNvSpPr>
            <p:nvPr/>
          </p:nvSpPr>
          <p:spPr>
            <a:xfrm>
              <a:off x="8008564" y="422410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>
              <a:spLocks noChangeAspect="1"/>
            </p:cNvSpPr>
            <p:nvPr/>
          </p:nvSpPr>
          <p:spPr>
            <a:xfrm>
              <a:off x="7098356" y="578726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>
              <a:spLocks noChangeAspect="1"/>
            </p:cNvSpPr>
            <p:nvPr/>
          </p:nvSpPr>
          <p:spPr>
            <a:xfrm>
              <a:off x="6183174" y="5785805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>
              <a:spLocks noChangeAspect="1"/>
            </p:cNvSpPr>
            <p:nvPr/>
          </p:nvSpPr>
          <p:spPr>
            <a:xfrm>
              <a:off x="8016901" y="578726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>
              <a:spLocks noChangeAspect="1"/>
            </p:cNvSpPr>
            <p:nvPr/>
          </p:nvSpPr>
          <p:spPr>
            <a:xfrm>
              <a:off x="693675" y="423243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>
              <a:spLocks noChangeAspect="1"/>
            </p:cNvSpPr>
            <p:nvPr/>
          </p:nvSpPr>
          <p:spPr>
            <a:xfrm>
              <a:off x="1607386" y="423226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>
            <a:xfrm>
              <a:off x="1157167" y="501418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>
              <a:spLocks noChangeAspect="1"/>
            </p:cNvSpPr>
            <p:nvPr/>
          </p:nvSpPr>
          <p:spPr>
            <a:xfrm>
              <a:off x="238241" y="500983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>
              <a:spLocks noChangeAspect="1"/>
            </p:cNvSpPr>
            <p:nvPr/>
          </p:nvSpPr>
          <p:spPr>
            <a:xfrm>
              <a:off x="2068559" y="5015723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>
              <a:spLocks noChangeAspect="1"/>
            </p:cNvSpPr>
            <p:nvPr/>
          </p:nvSpPr>
          <p:spPr>
            <a:xfrm>
              <a:off x="2519807" y="423226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>
              <a:spLocks noChangeAspect="1"/>
            </p:cNvSpPr>
            <p:nvPr/>
          </p:nvSpPr>
          <p:spPr>
            <a:xfrm>
              <a:off x="1609599" y="5795426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>
              <a:spLocks noChangeAspect="1"/>
            </p:cNvSpPr>
            <p:nvPr/>
          </p:nvSpPr>
          <p:spPr>
            <a:xfrm>
              <a:off x="694417" y="579397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>
              <a:spLocks noChangeAspect="1"/>
            </p:cNvSpPr>
            <p:nvPr/>
          </p:nvSpPr>
          <p:spPr>
            <a:xfrm>
              <a:off x="-218781" y="5796050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>
              <a:spLocks noChangeAspect="1"/>
            </p:cNvSpPr>
            <p:nvPr/>
          </p:nvSpPr>
          <p:spPr>
            <a:xfrm>
              <a:off x="1155406" y="3443402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>
              <a:spLocks noChangeAspect="1"/>
            </p:cNvSpPr>
            <p:nvPr/>
          </p:nvSpPr>
          <p:spPr>
            <a:xfrm>
              <a:off x="2069117" y="344323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>
              <a:spLocks noChangeAspect="1"/>
            </p:cNvSpPr>
            <p:nvPr/>
          </p:nvSpPr>
          <p:spPr>
            <a:xfrm>
              <a:off x="2981538" y="344323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>
              <a:spLocks noChangeAspect="1"/>
            </p:cNvSpPr>
            <p:nvPr/>
          </p:nvSpPr>
          <p:spPr>
            <a:xfrm>
              <a:off x="3897010" y="344007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>
              <a:spLocks noChangeAspect="1"/>
            </p:cNvSpPr>
            <p:nvPr/>
          </p:nvSpPr>
          <p:spPr>
            <a:xfrm>
              <a:off x="2983407" y="5019101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>
              <a:spLocks noChangeAspect="1"/>
            </p:cNvSpPr>
            <p:nvPr/>
          </p:nvSpPr>
          <p:spPr>
            <a:xfrm>
              <a:off x="2520657" y="5798885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>
              <a:spLocks noChangeAspect="1"/>
            </p:cNvSpPr>
            <p:nvPr/>
          </p:nvSpPr>
          <p:spPr>
            <a:xfrm>
              <a:off x="-214157" y="4219188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>
              <a:spLocks noChangeAspect="1"/>
            </p:cNvSpPr>
            <p:nvPr/>
          </p:nvSpPr>
          <p:spPr>
            <a:xfrm>
              <a:off x="-669591" y="4996587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>
              <a:spLocks noChangeAspect="1"/>
            </p:cNvSpPr>
            <p:nvPr/>
          </p:nvSpPr>
          <p:spPr>
            <a:xfrm>
              <a:off x="247574" y="343015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>
              <a:spLocks noChangeAspect="1"/>
            </p:cNvSpPr>
            <p:nvPr/>
          </p:nvSpPr>
          <p:spPr>
            <a:xfrm>
              <a:off x="-666372" y="3437379"/>
              <a:ext cx="1757798" cy="1129398"/>
            </a:xfrm>
            <a:custGeom>
              <a:avLst/>
              <a:gdLst>
                <a:gd name="connsiteX0" fmla="*/ 0 w 1263650"/>
                <a:gd name="connsiteY0" fmla="*/ 482600 h 692150"/>
                <a:gd name="connsiteX1" fmla="*/ 444500 w 1263650"/>
                <a:gd name="connsiteY1" fmla="*/ 692150 h 692150"/>
                <a:gd name="connsiteX2" fmla="*/ 901700 w 1263650"/>
                <a:gd name="connsiteY2" fmla="*/ 552450 h 692150"/>
                <a:gd name="connsiteX3" fmla="*/ 1263650 w 1263650"/>
                <a:gd name="connsiteY3" fmla="*/ 63500 h 692150"/>
                <a:gd name="connsiteX4" fmla="*/ 831850 w 1263650"/>
                <a:gd name="connsiteY4" fmla="*/ 0 h 692150"/>
                <a:gd name="connsiteX5" fmla="*/ 330200 w 1263650"/>
                <a:gd name="connsiteY5" fmla="*/ 222250 h 692150"/>
                <a:gd name="connsiteX6" fmla="*/ 0 w 1263650"/>
                <a:gd name="connsiteY6" fmla="*/ 482600 h 692150"/>
                <a:gd name="connsiteX0" fmla="*/ 0 w 1263650"/>
                <a:gd name="connsiteY0" fmla="*/ 673100 h 882650"/>
                <a:gd name="connsiteX1" fmla="*/ 444500 w 1263650"/>
                <a:gd name="connsiteY1" fmla="*/ 882650 h 882650"/>
                <a:gd name="connsiteX2" fmla="*/ 901700 w 1263650"/>
                <a:gd name="connsiteY2" fmla="*/ 742950 h 882650"/>
                <a:gd name="connsiteX3" fmla="*/ 1263650 w 1263650"/>
                <a:gd name="connsiteY3" fmla="*/ 254000 h 882650"/>
                <a:gd name="connsiteX4" fmla="*/ 615950 w 1263650"/>
                <a:gd name="connsiteY4" fmla="*/ 0 h 882650"/>
                <a:gd name="connsiteX5" fmla="*/ 330200 w 1263650"/>
                <a:gd name="connsiteY5" fmla="*/ 412750 h 882650"/>
                <a:gd name="connsiteX6" fmla="*/ 0 w 1263650"/>
                <a:gd name="connsiteY6" fmla="*/ 673100 h 882650"/>
                <a:gd name="connsiteX0" fmla="*/ 0 w 1263650"/>
                <a:gd name="connsiteY0" fmla="*/ 636918 h 846468"/>
                <a:gd name="connsiteX1" fmla="*/ 444500 w 1263650"/>
                <a:gd name="connsiteY1" fmla="*/ 846468 h 846468"/>
                <a:gd name="connsiteX2" fmla="*/ 901700 w 1263650"/>
                <a:gd name="connsiteY2" fmla="*/ 706768 h 846468"/>
                <a:gd name="connsiteX3" fmla="*/ 1263650 w 1263650"/>
                <a:gd name="connsiteY3" fmla="*/ 217818 h 846468"/>
                <a:gd name="connsiteX4" fmla="*/ 645553 w 1263650"/>
                <a:gd name="connsiteY4" fmla="*/ 0 h 846468"/>
                <a:gd name="connsiteX5" fmla="*/ 330200 w 1263650"/>
                <a:gd name="connsiteY5" fmla="*/ 376568 h 846468"/>
                <a:gd name="connsiteX6" fmla="*/ 0 w 1263650"/>
                <a:gd name="connsiteY6" fmla="*/ 636918 h 846468"/>
                <a:gd name="connsiteX0" fmla="*/ 0 w 1263650"/>
                <a:gd name="connsiteY0" fmla="*/ 659943 h 869493"/>
                <a:gd name="connsiteX1" fmla="*/ 444500 w 1263650"/>
                <a:gd name="connsiteY1" fmla="*/ 869493 h 869493"/>
                <a:gd name="connsiteX2" fmla="*/ 901700 w 1263650"/>
                <a:gd name="connsiteY2" fmla="*/ 729793 h 869493"/>
                <a:gd name="connsiteX3" fmla="*/ 1263650 w 1263650"/>
                <a:gd name="connsiteY3" fmla="*/ 240843 h 869493"/>
                <a:gd name="connsiteX4" fmla="*/ 622529 w 1263650"/>
                <a:gd name="connsiteY4" fmla="*/ 0 h 869493"/>
                <a:gd name="connsiteX5" fmla="*/ 330200 w 1263650"/>
                <a:gd name="connsiteY5" fmla="*/ 399593 h 869493"/>
                <a:gd name="connsiteX6" fmla="*/ 0 w 1263650"/>
                <a:gd name="connsiteY6" fmla="*/ 659943 h 869493"/>
                <a:gd name="connsiteX0" fmla="*/ 0 w 1214312"/>
                <a:gd name="connsiteY0" fmla="*/ 744732 h 954282"/>
                <a:gd name="connsiteX1" fmla="*/ 444500 w 1214312"/>
                <a:gd name="connsiteY1" fmla="*/ 954282 h 954282"/>
                <a:gd name="connsiteX2" fmla="*/ 901700 w 1214312"/>
                <a:gd name="connsiteY2" fmla="*/ 814582 h 954282"/>
                <a:gd name="connsiteX3" fmla="*/ 1214312 w 1214312"/>
                <a:gd name="connsiteY3" fmla="*/ 0 h 954282"/>
                <a:gd name="connsiteX4" fmla="*/ 622529 w 1214312"/>
                <a:gd name="connsiteY4" fmla="*/ 84789 h 954282"/>
                <a:gd name="connsiteX5" fmla="*/ 330200 w 1214312"/>
                <a:gd name="connsiteY5" fmla="*/ 484382 h 954282"/>
                <a:gd name="connsiteX6" fmla="*/ 0 w 1214312"/>
                <a:gd name="connsiteY6" fmla="*/ 744732 h 954282"/>
                <a:gd name="connsiteX0" fmla="*/ 0 w 1668085"/>
                <a:gd name="connsiteY0" fmla="*/ 744732 h 954282"/>
                <a:gd name="connsiteX1" fmla="*/ 444500 w 1668085"/>
                <a:gd name="connsiteY1" fmla="*/ 954282 h 954282"/>
                <a:gd name="connsiteX2" fmla="*/ 1668085 w 1668085"/>
                <a:gd name="connsiteY2" fmla="*/ 390274 h 954282"/>
                <a:gd name="connsiteX3" fmla="*/ 1214312 w 1668085"/>
                <a:gd name="connsiteY3" fmla="*/ 0 h 954282"/>
                <a:gd name="connsiteX4" fmla="*/ 622529 w 1668085"/>
                <a:gd name="connsiteY4" fmla="*/ 84789 h 954282"/>
                <a:gd name="connsiteX5" fmla="*/ 330200 w 1668085"/>
                <a:gd name="connsiteY5" fmla="*/ 484382 h 954282"/>
                <a:gd name="connsiteX6" fmla="*/ 0 w 1668085"/>
                <a:gd name="connsiteY6" fmla="*/ 744732 h 954282"/>
                <a:gd name="connsiteX0" fmla="*/ 0 w 1668085"/>
                <a:gd name="connsiteY0" fmla="*/ 744732 h 1368722"/>
                <a:gd name="connsiteX1" fmla="*/ 414898 w 1668085"/>
                <a:gd name="connsiteY1" fmla="*/ 1368722 h 1368722"/>
                <a:gd name="connsiteX2" fmla="*/ 1668085 w 1668085"/>
                <a:gd name="connsiteY2" fmla="*/ 390274 h 1368722"/>
                <a:gd name="connsiteX3" fmla="*/ 1214312 w 1668085"/>
                <a:gd name="connsiteY3" fmla="*/ 0 h 1368722"/>
                <a:gd name="connsiteX4" fmla="*/ 622529 w 1668085"/>
                <a:gd name="connsiteY4" fmla="*/ 84789 h 1368722"/>
                <a:gd name="connsiteX5" fmla="*/ 330200 w 1668085"/>
                <a:gd name="connsiteY5" fmla="*/ 484382 h 1368722"/>
                <a:gd name="connsiteX6" fmla="*/ 0 w 1668085"/>
                <a:gd name="connsiteY6" fmla="*/ 744732 h 1368722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497949 w 1835834"/>
                <a:gd name="connsiteY5" fmla="*/ 484382 h 1461780"/>
                <a:gd name="connsiteX6" fmla="*/ 0 w 1835834"/>
                <a:gd name="connsiteY6" fmla="*/ 1461780 h 1461780"/>
                <a:gd name="connsiteX0" fmla="*/ 0 w 1835834"/>
                <a:gd name="connsiteY0" fmla="*/ 1461780 h 1461780"/>
                <a:gd name="connsiteX1" fmla="*/ 582647 w 1835834"/>
                <a:gd name="connsiteY1" fmla="*/ 1368722 h 1461780"/>
                <a:gd name="connsiteX2" fmla="*/ 1835834 w 1835834"/>
                <a:gd name="connsiteY2" fmla="*/ 390274 h 1461780"/>
                <a:gd name="connsiteX3" fmla="*/ 1382061 w 1835834"/>
                <a:gd name="connsiteY3" fmla="*/ 0 h 1461780"/>
                <a:gd name="connsiteX4" fmla="*/ 790278 w 1835834"/>
                <a:gd name="connsiteY4" fmla="*/ 84789 h 1461780"/>
                <a:gd name="connsiteX5" fmla="*/ 139425 w 1835834"/>
                <a:gd name="connsiteY5" fmla="*/ 721205 h 1461780"/>
                <a:gd name="connsiteX6" fmla="*/ 0 w 1835834"/>
                <a:gd name="connsiteY6" fmla="*/ 1461780 h 1461780"/>
                <a:gd name="connsiteX0" fmla="*/ 449343 w 2285177"/>
                <a:gd name="connsiteY0" fmla="*/ 1461780 h 1461780"/>
                <a:gd name="connsiteX1" fmla="*/ 1031990 w 2285177"/>
                <a:gd name="connsiteY1" fmla="*/ 1368722 h 1461780"/>
                <a:gd name="connsiteX2" fmla="*/ 2285177 w 2285177"/>
                <a:gd name="connsiteY2" fmla="*/ 390274 h 1461780"/>
                <a:gd name="connsiteX3" fmla="*/ 1831404 w 2285177"/>
                <a:gd name="connsiteY3" fmla="*/ 0 h 1461780"/>
                <a:gd name="connsiteX4" fmla="*/ 1239621 w 2285177"/>
                <a:gd name="connsiteY4" fmla="*/ 84789 h 1461780"/>
                <a:gd name="connsiteX5" fmla="*/ 0 w 2285177"/>
                <a:gd name="connsiteY5" fmla="*/ 1066572 h 1461780"/>
                <a:gd name="connsiteX6" fmla="*/ 449343 w 2285177"/>
                <a:gd name="connsiteY6" fmla="*/ 1461780 h 1461780"/>
                <a:gd name="connsiteX0" fmla="*/ 449343 w 2285177"/>
                <a:gd name="connsiteY0" fmla="*/ 1466670 h 1466670"/>
                <a:gd name="connsiteX1" fmla="*/ 1031990 w 2285177"/>
                <a:gd name="connsiteY1" fmla="*/ 1373612 h 1466670"/>
                <a:gd name="connsiteX2" fmla="*/ 2285177 w 2285177"/>
                <a:gd name="connsiteY2" fmla="*/ 395164 h 1466670"/>
                <a:gd name="connsiteX3" fmla="*/ 1824070 w 2285177"/>
                <a:gd name="connsiteY3" fmla="*/ 0 h 1466670"/>
                <a:gd name="connsiteX4" fmla="*/ 1239621 w 2285177"/>
                <a:gd name="connsiteY4" fmla="*/ 89679 h 1466670"/>
                <a:gd name="connsiteX5" fmla="*/ 0 w 2285177"/>
                <a:gd name="connsiteY5" fmla="*/ 1071462 h 1466670"/>
                <a:gd name="connsiteX6" fmla="*/ 449343 w 2285177"/>
                <a:gd name="connsiteY6" fmla="*/ 1466670 h 1466670"/>
                <a:gd name="connsiteX0" fmla="*/ 449343 w 2282732"/>
                <a:gd name="connsiteY0" fmla="*/ 1466670 h 1466670"/>
                <a:gd name="connsiteX1" fmla="*/ 1031990 w 2282732"/>
                <a:gd name="connsiteY1" fmla="*/ 1373612 h 1466670"/>
                <a:gd name="connsiteX2" fmla="*/ 2282732 w 2282732"/>
                <a:gd name="connsiteY2" fmla="*/ 397609 h 1466670"/>
                <a:gd name="connsiteX3" fmla="*/ 1824070 w 2282732"/>
                <a:gd name="connsiteY3" fmla="*/ 0 h 1466670"/>
                <a:gd name="connsiteX4" fmla="*/ 1239621 w 2282732"/>
                <a:gd name="connsiteY4" fmla="*/ 89679 h 1466670"/>
                <a:gd name="connsiteX5" fmla="*/ 0 w 2282732"/>
                <a:gd name="connsiteY5" fmla="*/ 1071462 h 1466670"/>
                <a:gd name="connsiteX6" fmla="*/ 449343 w 2282732"/>
                <a:gd name="connsiteY6" fmla="*/ 1466670 h 1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732" h="1466670">
                  <a:moveTo>
                    <a:pt x="449343" y="1466670"/>
                  </a:moveTo>
                  <a:lnTo>
                    <a:pt x="1031990" y="1373612"/>
                  </a:lnTo>
                  <a:lnTo>
                    <a:pt x="2282732" y="397609"/>
                  </a:lnTo>
                  <a:lnTo>
                    <a:pt x="1824070" y="0"/>
                  </a:lnTo>
                  <a:lnTo>
                    <a:pt x="1239621" y="89679"/>
                  </a:lnTo>
                  <a:lnTo>
                    <a:pt x="0" y="1071462"/>
                  </a:lnTo>
                  <a:lnTo>
                    <a:pt x="449343" y="146667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1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9397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2"/>
                </a:pPr>
                <a:r>
                  <a:rPr lang="en-US" sz="2800" dirty="0" smtClean="0"/>
                  <a:t>Build “thin”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/>
                  <a:t> which covers space w.r.t.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93976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13" t="-70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3"/>
              <p:cNvSpPr txBox="1">
                <a:spLocks noChangeArrowheads="1"/>
              </p:cNvSpPr>
              <p:nvPr/>
            </p:nvSpPr>
            <p:spPr bwMode="auto">
              <a:xfrm>
                <a:off x="3817166" y="4647487"/>
                <a:ext cx="6696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7166" y="4647487"/>
                <a:ext cx="66960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70"/>
          <p:cNvSpPr>
            <a:spLocks noChangeAspect="1" noChangeArrowheads="1"/>
          </p:cNvSpPr>
          <p:nvPr/>
        </p:nvSpPr>
        <p:spPr bwMode="auto">
          <a:xfrm>
            <a:off x="5191778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" name="Oval 70"/>
          <p:cNvSpPr>
            <a:spLocks noChangeAspect="1" noChangeArrowheads="1"/>
          </p:cNvSpPr>
          <p:nvPr/>
        </p:nvSpPr>
        <p:spPr bwMode="auto">
          <a:xfrm>
            <a:off x="6105728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" name="Oval 70"/>
          <p:cNvSpPr>
            <a:spLocks noChangeAspect="1" noChangeArrowheads="1"/>
          </p:cNvSpPr>
          <p:nvPr/>
        </p:nvSpPr>
        <p:spPr bwMode="auto">
          <a:xfrm>
            <a:off x="3367011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" name="Oval 70"/>
          <p:cNvSpPr>
            <a:spLocks noChangeAspect="1" noChangeArrowheads="1"/>
          </p:cNvSpPr>
          <p:nvPr/>
        </p:nvSpPr>
        <p:spPr bwMode="auto">
          <a:xfrm>
            <a:off x="2452611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" name="Oval 70"/>
          <p:cNvSpPr>
            <a:spLocks noChangeAspect="1" noChangeArrowheads="1"/>
          </p:cNvSpPr>
          <p:nvPr/>
        </p:nvSpPr>
        <p:spPr bwMode="auto">
          <a:xfrm>
            <a:off x="6567411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6" name="Oval 70"/>
          <p:cNvSpPr>
            <a:spLocks noChangeAspect="1" noChangeArrowheads="1"/>
          </p:cNvSpPr>
          <p:nvPr/>
        </p:nvSpPr>
        <p:spPr bwMode="auto">
          <a:xfrm>
            <a:off x="7024611" y="473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7" name="Oval 66"/>
          <p:cNvSpPr>
            <a:spLocks noChangeAspect="1" noChangeArrowheads="1"/>
          </p:cNvSpPr>
          <p:nvPr/>
        </p:nvSpPr>
        <p:spPr bwMode="auto">
          <a:xfrm>
            <a:off x="4278827" y="473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>
            <a:spLocks noChangeAspect="1" noChangeArrowheads="1"/>
          </p:cNvSpPr>
          <p:nvPr/>
        </p:nvSpPr>
        <p:spPr bwMode="auto">
          <a:xfrm>
            <a:off x="1993769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9" name="Oval 66"/>
          <p:cNvSpPr>
            <a:spLocks noChangeAspect="1" noChangeArrowheads="1"/>
          </p:cNvSpPr>
          <p:nvPr/>
        </p:nvSpPr>
        <p:spPr bwMode="auto">
          <a:xfrm>
            <a:off x="3822045" y="395416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0" name="Oval 70"/>
          <p:cNvSpPr>
            <a:spLocks noChangeAspect="1" noChangeArrowheads="1"/>
          </p:cNvSpPr>
          <p:nvPr/>
        </p:nvSpPr>
        <p:spPr bwMode="auto">
          <a:xfrm>
            <a:off x="2906196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1" name="Oval 70"/>
          <p:cNvSpPr>
            <a:spLocks noChangeAspect="1" noChangeArrowheads="1"/>
          </p:cNvSpPr>
          <p:nvPr/>
        </p:nvSpPr>
        <p:spPr bwMode="auto">
          <a:xfrm>
            <a:off x="4734996" y="395392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2" name="Oval 66"/>
          <p:cNvSpPr>
            <a:spLocks noChangeAspect="1" noChangeArrowheads="1"/>
          </p:cNvSpPr>
          <p:nvPr/>
        </p:nvSpPr>
        <p:spPr bwMode="auto">
          <a:xfrm>
            <a:off x="5653011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3" name="Oval 70"/>
          <p:cNvSpPr>
            <a:spLocks noChangeAspect="1" noChangeArrowheads="1"/>
          </p:cNvSpPr>
          <p:nvPr/>
        </p:nvSpPr>
        <p:spPr bwMode="auto">
          <a:xfrm>
            <a:off x="6567411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33"/>
          <p:cNvSpPr>
            <a:spLocks noChangeAspect="1" noChangeArrowheads="1"/>
          </p:cNvSpPr>
          <p:nvPr/>
        </p:nvSpPr>
        <p:spPr bwMode="auto">
          <a:xfrm>
            <a:off x="1993769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5" name="Oval 66"/>
          <p:cNvSpPr>
            <a:spLocks noChangeAspect="1" noChangeArrowheads="1"/>
          </p:cNvSpPr>
          <p:nvPr/>
        </p:nvSpPr>
        <p:spPr bwMode="auto">
          <a:xfrm>
            <a:off x="3822045" y="552358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70"/>
          <p:cNvSpPr>
            <a:spLocks noChangeAspect="1" noChangeArrowheads="1"/>
          </p:cNvSpPr>
          <p:nvPr/>
        </p:nvSpPr>
        <p:spPr bwMode="auto">
          <a:xfrm>
            <a:off x="2906196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" name="Oval 70"/>
          <p:cNvSpPr>
            <a:spLocks noChangeAspect="1" noChangeArrowheads="1"/>
          </p:cNvSpPr>
          <p:nvPr/>
        </p:nvSpPr>
        <p:spPr bwMode="auto">
          <a:xfrm>
            <a:off x="4734996" y="55233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/>
          <p:cNvSpPr>
            <a:spLocks noChangeAspect="1" noChangeArrowheads="1"/>
          </p:cNvSpPr>
          <p:nvPr/>
        </p:nvSpPr>
        <p:spPr bwMode="auto">
          <a:xfrm>
            <a:off x="5653011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70"/>
          <p:cNvSpPr>
            <a:spLocks noChangeAspect="1" noChangeArrowheads="1"/>
          </p:cNvSpPr>
          <p:nvPr/>
        </p:nvSpPr>
        <p:spPr bwMode="auto">
          <a:xfrm>
            <a:off x="1538135" y="47395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70"/>
          <p:cNvSpPr>
            <a:spLocks noChangeAspect="1" noChangeArrowheads="1"/>
          </p:cNvSpPr>
          <p:nvPr/>
        </p:nvSpPr>
        <p:spPr bwMode="auto">
          <a:xfrm>
            <a:off x="623735" y="47395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164893" y="395646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164893" y="55258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/>
          <p:cNvSpPr>
            <a:spLocks noChangeAspect="1" noChangeArrowheads="1"/>
          </p:cNvSpPr>
          <p:nvPr/>
        </p:nvSpPr>
        <p:spPr bwMode="auto">
          <a:xfrm>
            <a:off x="1993169" y="552334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4" name="Oval 70"/>
          <p:cNvSpPr>
            <a:spLocks noChangeAspect="1" noChangeArrowheads="1"/>
          </p:cNvSpPr>
          <p:nvPr/>
        </p:nvSpPr>
        <p:spPr bwMode="auto">
          <a:xfrm>
            <a:off x="1077320" y="55258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70"/>
          <p:cNvSpPr>
            <a:spLocks noChangeAspect="1" noChangeArrowheads="1"/>
          </p:cNvSpPr>
          <p:nvPr/>
        </p:nvSpPr>
        <p:spPr bwMode="auto">
          <a:xfrm>
            <a:off x="1078679" y="395738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6" name="Oval 70"/>
          <p:cNvSpPr>
            <a:spLocks noChangeAspect="1" noChangeArrowheads="1"/>
          </p:cNvSpPr>
          <p:nvPr/>
        </p:nvSpPr>
        <p:spPr bwMode="auto">
          <a:xfrm>
            <a:off x="7931944" y="47397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7" name="Oval 70"/>
          <p:cNvSpPr>
            <a:spLocks noChangeAspect="1" noChangeArrowheads="1"/>
          </p:cNvSpPr>
          <p:nvPr/>
        </p:nvSpPr>
        <p:spPr bwMode="auto">
          <a:xfrm>
            <a:off x="8393627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70"/>
          <p:cNvSpPr>
            <a:spLocks noChangeAspect="1" noChangeArrowheads="1"/>
          </p:cNvSpPr>
          <p:nvPr/>
        </p:nvSpPr>
        <p:spPr bwMode="auto">
          <a:xfrm>
            <a:off x="8850827" y="473997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9" name="Oval 66"/>
          <p:cNvSpPr>
            <a:spLocks noChangeAspect="1" noChangeArrowheads="1"/>
          </p:cNvSpPr>
          <p:nvPr/>
        </p:nvSpPr>
        <p:spPr bwMode="auto">
          <a:xfrm>
            <a:off x="7479227" y="395670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8393627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66"/>
          <p:cNvSpPr>
            <a:spLocks noChangeAspect="1" noChangeArrowheads="1"/>
          </p:cNvSpPr>
          <p:nvPr/>
        </p:nvSpPr>
        <p:spPr bwMode="auto">
          <a:xfrm>
            <a:off x="7479227" y="552612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23735" y="6308945"/>
            <a:ext cx="8303292" cy="76672"/>
            <a:chOff x="776135" y="4891905"/>
            <a:chExt cx="8303292" cy="76672"/>
          </a:xfrm>
          <a:solidFill>
            <a:schemeClr val="tx1"/>
          </a:solidFill>
        </p:grpSpPr>
        <p:sp>
          <p:nvSpPr>
            <p:cNvPr id="53" name="Oval 70"/>
            <p:cNvSpPr>
              <a:spLocks noChangeAspect="1" noChangeArrowheads="1"/>
            </p:cNvSpPr>
            <p:nvPr/>
          </p:nvSpPr>
          <p:spPr bwMode="auto">
            <a:xfrm>
              <a:off x="5344178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70"/>
            <p:cNvSpPr>
              <a:spLocks noChangeAspect="1" noChangeArrowheads="1"/>
            </p:cNvSpPr>
            <p:nvPr/>
          </p:nvSpPr>
          <p:spPr bwMode="auto">
            <a:xfrm>
              <a:off x="6258128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70"/>
            <p:cNvSpPr>
              <a:spLocks noChangeAspect="1" noChangeArrowheads="1"/>
            </p:cNvSpPr>
            <p:nvPr/>
          </p:nvSpPr>
          <p:spPr bwMode="auto">
            <a:xfrm>
              <a:off x="3519411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70"/>
            <p:cNvSpPr>
              <a:spLocks noChangeAspect="1" noChangeArrowheads="1"/>
            </p:cNvSpPr>
            <p:nvPr/>
          </p:nvSpPr>
          <p:spPr bwMode="auto">
            <a:xfrm>
              <a:off x="2605011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70"/>
            <p:cNvSpPr>
              <a:spLocks noChangeAspect="1" noChangeArrowheads="1"/>
            </p:cNvSpPr>
            <p:nvPr/>
          </p:nvSpPr>
          <p:spPr bwMode="auto">
            <a:xfrm>
              <a:off x="7177011" y="4892377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66"/>
            <p:cNvSpPr>
              <a:spLocks noChangeAspect="1" noChangeArrowheads="1"/>
            </p:cNvSpPr>
            <p:nvPr/>
          </p:nvSpPr>
          <p:spPr bwMode="auto">
            <a:xfrm>
              <a:off x="4431227" y="4892377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70"/>
            <p:cNvSpPr>
              <a:spLocks noChangeAspect="1" noChangeArrowheads="1"/>
            </p:cNvSpPr>
            <p:nvPr/>
          </p:nvSpPr>
          <p:spPr bwMode="auto">
            <a:xfrm>
              <a:off x="1690535" y="4891905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70"/>
            <p:cNvSpPr>
              <a:spLocks noChangeAspect="1" noChangeArrowheads="1"/>
            </p:cNvSpPr>
            <p:nvPr/>
          </p:nvSpPr>
          <p:spPr bwMode="auto">
            <a:xfrm>
              <a:off x="776135" y="4891905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8084344" y="4892141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0"/>
            <p:cNvSpPr>
              <a:spLocks noChangeAspect="1" noChangeArrowheads="1"/>
            </p:cNvSpPr>
            <p:nvPr/>
          </p:nvSpPr>
          <p:spPr bwMode="auto">
            <a:xfrm>
              <a:off x="9003227" y="4892377"/>
              <a:ext cx="76200" cy="76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93"/>
              <p:cNvSpPr txBox="1">
                <a:spLocks noChangeArrowheads="1"/>
              </p:cNvSpPr>
              <p:nvPr/>
            </p:nvSpPr>
            <p:spPr bwMode="auto">
              <a:xfrm>
                <a:off x="7940249" y="6000361"/>
                <a:ext cx="51507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0249" y="6000361"/>
                <a:ext cx="51507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297406" y="2278177"/>
                <a:ext cx="8629621" cy="1402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>
                    <a:solidFill>
                      <a:srgbClr val="FF0000"/>
                    </a:solidFill>
                    <a:latin typeface="+mn-lt"/>
                  </a:rPr>
                  <a:t>c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.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Enumeration</a:t>
                </a:r>
                <a:r>
                  <a:rPr lang="en-US" sz="2800" dirty="0" smtClean="0">
                    <a:latin typeface="+mn-lt"/>
                  </a:rPr>
                  <a:t>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requires</a:t>
                </a:r>
                <a:br>
                  <a:rPr lang="en-US" sz="2800" dirty="0" smtClean="0">
                    <a:latin typeface="+mn-lt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-space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-time.</a:t>
                </a:r>
              </a:p>
              <a:p>
                <a:pPr eaLnBrk="1" hangingPunct="1"/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06" y="2278177"/>
                <a:ext cx="8629621" cy="1402885"/>
              </a:xfrm>
              <a:prstGeom prst="rect">
                <a:avLst/>
              </a:prstGeom>
              <a:blipFill rotWithShape="0">
                <a:blip r:embed="rId7"/>
                <a:stretch>
                  <a:fillRect t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1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>
            <a:spLocks noChangeAspect="1"/>
          </p:cNvSpPr>
          <p:nvPr/>
        </p:nvSpPr>
        <p:spPr>
          <a:xfrm>
            <a:off x="2405191" y="4075949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75088" y="3903488"/>
            <a:ext cx="6089192" cy="2717772"/>
            <a:chOff x="1675088" y="3903488"/>
            <a:chExt cx="6089192" cy="2717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942388" y="4481576"/>
                  <a:ext cx="821892" cy="5650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sz="28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4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42388" y="4481576"/>
                  <a:ext cx="821892" cy="5650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675088" y="3903488"/>
              <a:ext cx="5988661" cy="2717772"/>
              <a:chOff x="1675088" y="3903488"/>
              <a:chExt cx="5988661" cy="2717772"/>
            </a:xfrm>
          </p:grpSpPr>
          <p:sp>
            <p:nvSpPr>
              <p:cNvPr id="209" name="Freeform 208"/>
              <p:cNvSpPr>
                <a:spLocks noChangeAspect="1"/>
              </p:cNvSpPr>
              <p:nvPr/>
            </p:nvSpPr>
            <p:spPr>
              <a:xfrm>
                <a:off x="3803819" y="4530483"/>
                <a:ext cx="1365674" cy="877455"/>
              </a:xfrm>
              <a:custGeom>
                <a:avLst/>
                <a:gdLst>
                  <a:gd name="connsiteX0" fmla="*/ 0 w 1263650"/>
                  <a:gd name="connsiteY0" fmla="*/ 482600 h 692150"/>
                  <a:gd name="connsiteX1" fmla="*/ 444500 w 1263650"/>
                  <a:gd name="connsiteY1" fmla="*/ 692150 h 692150"/>
                  <a:gd name="connsiteX2" fmla="*/ 901700 w 1263650"/>
                  <a:gd name="connsiteY2" fmla="*/ 552450 h 692150"/>
                  <a:gd name="connsiteX3" fmla="*/ 1263650 w 1263650"/>
                  <a:gd name="connsiteY3" fmla="*/ 63500 h 692150"/>
                  <a:gd name="connsiteX4" fmla="*/ 831850 w 1263650"/>
                  <a:gd name="connsiteY4" fmla="*/ 0 h 692150"/>
                  <a:gd name="connsiteX5" fmla="*/ 330200 w 1263650"/>
                  <a:gd name="connsiteY5" fmla="*/ 222250 h 692150"/>
                  <a:gd name="connsiteX6" fmla="*/ 0 w 1263650"/>
                  <a:gd name="connsiteY6" fmla="*/ 482600 h 692150"/>
                  <a:gd name="connsiteX0" fmla="*/ 0 w 1263650"/>
                  <a:gd name="connsiteY0" fmla="*/ 673100 h 882650"/>
                  <a:gd name="connsiteX1" fmla="*/ 444500 w 1263650"/>
                  <a:gd name="connsiteY1" fmla="*/ 882650 h 882650"/>
                  <a:gd name="connsiteX2" fmla="*/ 901700 w 1263650"/>
                  <a:gd name="connsiteY2" fmla="*/ 742950 h 882650"/>
                  <a:gd name="connsiteX3" fmla="*/ 1263650 w 1263650"/>
                  <a:gd name="connsiteY3" fmla="*/ 254000 h 882650"/>
                  <a:gd name="connsiteX4" fmla="*/ 615950 w 1263650"/>
                  <a:gd name="connsiteY4" fmla="*/ 0 h 882650"/>
                  <a:gd name="connsiteX5" fmla="*/ 330200 w 1263650"/>
                  <a:gd name="connsiteY5" fmla="*/ 412750 h 882650"/>
                  <a:gd name="connsiteX6" fmla="*/ 0 w 1263650"/>
                  <a:gd name="connsiteY6" fmla="*/ 673100 h 882650"/>
                  <a:gd name="connsiteX0" fmla="*/ 0 w 1263650"/>
                  <a:gd name="connsiteY0" fmla="*/ 636918 h 846468"/>
                  <a:gd name="connsiteX1" fmla="*/ 444500 w 1263650"/>
                  <a:gd name="connsiteY1" fmla="*/ 846468 h 846468"/>
                  <a:gd name="connsiteX2" fmla="*/ 901700 w 1263650"/>
                  <a:gd name="connsiteY2" fmla="*/ 706768 h 846468"/>
                  <a:gd name="connsiteX3" fmla="*/ 1263650 w 1263650"/>
                  <a:gd name="connsiteY3" fmla="*/ 217818 h 846468"/>
                  <a:gd name="connsiteX4" fmla="*/ 645553 w 1263650"/>
                  <a:gd name="connsiteY4" fmla="*/ 0 h 846468"/>
                  <a:gd name="connsiteX5" fmla="*/ 330200 w 1263650"/>
                  <a:gd name="connsiteY5" fmla="*/ 376568 h 846468"/>
                  <a:gd name="connsiteX6" fmla="*/ 0 w 1263650"/>
                  <a:gd name="connsiteY6" fmla="*/ 636918 h 846468"/>
                  <a:gd name="connsiteX0" fmla="*/ 0 w 1263650"/>
                  <a:gd name="connsiteY0" fmla="*/ 659943 h 869493"/>
                  <a:gd name="connsiteX1" fmla="*/ 444500 w 1263650"/>
                  <a:gd name="connsiteY1" fmla="*/ 869493 h 869493"/>
                  <a:gd name="connsiteX2" fmla="*/ 901700 w 1263650"/>
                  <a:gd name="connsiteY2" fmla="*/ 729793 h 869493"/>
                  <a:gd name="connsiteX3" fmla="*/ 1263650 w 1263650"/>
                  <a:gd name="connsiteY3" fmla="*/ 240843 h 869493"/>
                  <a:gd name="connsiteX4" fmla="*/ 622529 w 1263650"/>
                  <a:gd name="connsiteY4" fmla="*/ 0 h 869493"/>
                  <a:gd name="connsiteX5" fmla="*/ 330200 w 1263650"/>
                  <a:gd name="connsiteY5" fmla="*/ 399593 h 869493"/>
                  <a:gd name="connsiteX6" fmla="*/ 0 w 1263650"/>
                  <a:gd name="connsiteY6" fmla="*/ 659943 h 869493"/>
                  <a:gd name="connsiteX0" fmla="*/ 0 w 1214312"/>
                  <a:gd name="connsiteY0" fmla="*/ 744732 h 954282"/>
                  <a:gd name="connsiteX1" fmla="*/ 444500 w 1214312"/>
                  <a:gd name="connsiteY1" fmla="*/ 954282 h 954282"/>
                  <a:gd name="connsiteX2" fmla="*/ 901700 w 1214312"/>
                  <a:gd name="connsiteY2" fmla="*/ 814582 h 954282"/>
                  <a:gd name="connsiteX3" fmla="*/ 1214312 w 1214312"/>
                  <a:gd name="connsiteY3" fmla="*/ 0 h 954282"/>
                  <a:gd name="connsiteX4" fmla="*/ 622529 w 1214312"/>
                  <a:gd name="connsiteY4" fmla="*/ 84789 h 954282"/>
                  <a:gd name="connsiteX5" fmla="*/ 330200 w 1214312"/>
                  <a:gd name="connsiteY5" fmla="*/ 484382 h 954282"/>
                  <a:gd name="connsiteX6" fmla="*/ 0 w 1214312"/>
                  <a:gd name="connsiteY6" fmla="*/ 744732 h 954282"/>
                  <a:gd name="connsiteX0" fmla="*/ 0 w 1668085"/>
                  <a:gd name="connsiteY0" fmla="*/ 744732 h 954282"/>
                  <a:gd name="connsiteX1" fmla="*/ 444500 w 1668085"/>
                  <a:gd name="connsiteY1" fmla="*/ 954282 h 954282"/>
                  <a:gd name="connsiteX2" fmla="*/ 1668085 w 1668085"/>
                  <a:gd name="connsiteY2" fmla="*/ 390274 h 954282"/>
                  <a:gd name="connsiteX3" fmla="*/ 1214312 w 1668085"/>
                  <a:gd name="connsiteY3" fmla="*/ 0 h 954282"/>
                  <a:gd name="connsiteX4" fmla="*/ 622529 w 1668085"/>
                  <a:gd name="connsiteY4" fmla="*/ 84789 h 954282"/>
                  <a:gd name="connsiteX5" fmla="*/ 330200 w 1668085"/>
                  <a:gd name="connsiteY5" fmla="*/ 484382 h 954282"/>
                  <a:gd name="connsiteX6" fmla="*/ 0 w 1668085"/>
                  <a:gd name="connsiteY6" fmla="*/ 744732 h 954282"/>
                  <a:gd name="connsiteX0" fmla="*/ 0 w 1668085"/>
                  <a:gd name="connsiteY0" fmla="*/ 744732 h 1368722"/>
                  <a:gd name="connsiteX1" fmla="*/ 414898 w 1668085"/>
                  <a:gd name="connsiteY1" fmla="*/ 1368722 h 1368722"/>
                  <a:gd name="connsiteX2" fmla="*/ 1668085 w 1668085"/>
                  <a:gd name="connsiteY2" fmla="*/ 390274 h 1368722"/>
                  <a:gd name="connsiteX3" fmla="*/ 1214312 w 1668085"/>
                  <a:gd name="connsiteY3" fmla="*/ 0 h 1368722"/>
                  <a:gd name="connsiteX4" fmla="*/ 622529 w 1668085"/>
                  <a:gd name="connsiteY4" fmla="*/ 84789 h 1368722"/>
                  <a:gd name="connsiteX5" fmla="*/ 330200 w 1668085"/>
                  <a:gd name="connsiteY5" fmla="*/ 484382 h 1368722"/>
                  <a:gd name="connsiteX6" fmla="*/ 0 w 1668085"/>
                  <a:gd name="connsiteY6" fmla="*/ 744732 h 1368722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497949 w 1835834"/>
                  <a:gd name="connsiteY5" fmla="*/ 484382 h 1461780"/>
                  <a:gd name="connsiteX6" fmla="*/ 0 w 1835834"/>
                  <a:gd name="connsiteY6" fmla="*/ 1461780 h 1461780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139425 w 1835834"/>
                  <a:gd name="connsiteY5" fmla="*/ 721205 h 1461780"/>
                  <a:gd name="connsiteX6" fmla="*/ 0 w 1835834"/>
                  <a:gd name="connsiteY6" fmla="*/ 1461780 h 1461780"/>
                  <a:gd name="connsiteX0" fmla="*/ 449343 w 2285177"/>
                  <a:gd name="connsiteY0" fmla="*/ 1461780 h 1461780"/>
                  <a:gd name="connsiteX1" fmla="*/ 1031990 w 2285177"/>
                  <a:gd name="connsiteY1" fmla="*/ 1368722 h 1461780"/>
                  <a:gd name="connsiteX2" fmla="*/ 2285177 w 2285177"/>
                  <a:gd name="connsiteY2" fmla="*/ 390274 h 1461780"/>
                  <a:gd name="connsiteX3" fmla="*/ 1831404 w 2285177"/>
                  <a:gd name="connsiteY3" fmla="*/ 0 h 1461780"/>
                  <a:gd name="connsiteX4" fmla="*/ 1239621 w 2285177"/>
                  <a:gd name="connsiteY4" fmla="*/ 84789 h 1461780"/>
                  <a:gd name="connsiteX5" fmla="*/ 0 w 2285177"/>
                  <a:gd name="connsiteY5" fmla="*/ 1066572 h 1461780"/>
                  <a:gd name="connsiteX6" fmla="*/ 449343 w 2285177"/>
                  <a:gd name="connsiteY6" fmla="*/ 1461780 h 1461780"/>
                  <a:gd name="connsiteX0" fmla="*/ 449343 w 2285177"/>
                  <a:gd name="connsiteY0" fmla="*/ 1466670 h 1466670"/>
                  <a:gd name="connsiteX1" fmla="*/ 1031990 w 2285177"/>
                  <a:gd name="connsiteY1" fmla="*/ 1373612 h 1466670"/>
                  <a:gd name="connsiteX2" fmla="*/ 2285177 w 2285177"/>
                  <a:gd name="connsiteY2" fmla="*/ 395164 h 1466670"/>
                  <a:gd name="connsiteX3" fmla="*/ 1824070 w 2285177"/>
                  <a:gd name="connsiteY3" fmla="*/ 0 h 1466670"/>
                  <a:gd name="connsiteX4" fmla="*/ 1239621 w 2285177"/>
                  <a:gd name="connsiteY4" fmla="*/ 89679 h 1466670"/>
                  <a:gd name="connsiteX5" fmla="*/ 0 w 2285177"/>
                  <a:gd name="connsiteY5" fmla="*/ 1071462 h 1466670"/>
                  <a:gd name="connsiteX6" fmla="*/ 449343 w 2285177"/>
                  <a:gd name="connsiteY6" fmla="*/ 1466670 h 1466670"/>
                  <a:gd name="connsiteX0" fmla="*/ 449343 w 2282732"/>
                  <a:gd name="connsiteY0" fmla="*/ 1466670 h 1466670"/>
                  <a:gd name="connsiteX1" fmla="*/ 1031990 w 2282732"/>
                  <a:gd name="connsiteY1" fmla="*/ 1373612 h 1466670"/>
                  <a:gd name="connsiteX2" fmla="*/ 2282732 w 2282732"/>
                  <a:gd name="connsiteY2" fmla="*/ 397609 h 1466670"/>
                  <a:gd name="connsiteX3" fmla="*/ 1824070 w 2282732"/>
                  <a:gd name="connsiteY3" fmla="*/ 0 h 1466670"/>
                  <a:gd name="connsiteX4" fmla="*/ 1239621 w 2282732"/>
                  <a:gd name="connsiteY4" fmla="*/ 89679 h 1466670"/>
                  <a:gd name="connsiteX5" fmla="*/ 0 w 2282732"/>
                  <a:gd name="connsiteY5" fmla="*/ 1071462 h 1466670"/>
                  <a:gd name="connsiteX6" fmla="*/ 449343 w 2282732"/>
                  <a:gd name="connsiteY6" fmla="*/ 1466670 h 1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732" h="1466670">
                    <a:moveTo>
                      <a:pt x="449343" y="1466670"/>
                    </a:moveTo>
                    <a:lnTo>
                      <a:pt x="1031990" y="1373612"/>
                    </a:lnTo>
                    <a:lnTo>
                      <a:pt x="2282732" y="397609"/>
                    </a:lnTo>
                    <a:lnTo>
                      <a:pt x="1824070" y="0"/>
                    </a:lnTo>
                    <a:lnTo>
                      <a:pt x="1239621" y="89679"/>
                    </a:lnTo>
                    <a:lnTo>
                      <a:pt x="0" y="1071462"/>
                    </a:lnTo>
                    <a:lnTo>
                      <a:pt x="449343" y="14666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1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675088" y="3903488"/>
                <a:ext cx="5988661" cy="2717772"/>
                <a:chOff x="693675" y="3430160"/>
                <a:chExt cx="7708177" cy="3498123"/>
              </a:xfrm>
            </p:grpSpPr>
            <p:sp>
              <p:nvSpPr>
                <p:cNvPr id="64" name="Freeform 63"/>
                <p:cNvSpPr>
                  <a:spLocks noChangeAspect="1"/>
                </p:cNvSpPr>
                <p:nvPr/>
              </p:nvSpPr>
              <p:spPr>
                <a:xfrm>
                  <a:off x="4356192" y="42193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>
                  <a:spLocks noChangeAspect="1"/>
                </p:cNvSpPr>
                <p:nvPr/>
              </p:nvSpPr>
              <p:spPr>
                <a:xfrm>
                  <a:off x="5269903" y="4219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>
                  <a:spLocks noChangeAspect="1"/>
                </p:cNvSpPr>
                <p:nvPr/>
              </p:nvSpPr>
              <p:spPr>
                <a:xfrm>
                  <a:off x="4819683" y="500110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>
                  <a:spLocks noChangeAspect="1"/>
                </p:cNvSpPr>
                <p:nvPr/>
              </p:nvSpPr>
              <p:spPr>
                <a:xfrm>
                  <a:off x="3900758" y="49967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>
                  <a:spLocks noChangeAspect="1"/>
                </p:cNvSpPr>
                <p:nvPr/>
              </p:nvSpPr>
              <p:spPr>
                <a:xfrm>
                  <a:off x="3443736" y="578297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>
                  <a:spLocks noChangeAspect="1"/>
                </p:cNvSpPr>
                <p:nvPr/>
              </p:nvSpPr>
              <p:spPr>
                <a:xfrm>
                  <a:off x="4817922" y="343032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16"/>
                <p:cNvSpPr>
                  <a:spLocks noChangeAspect="1"/>
                </p:cNvSpPr>
                <p:nvPr/>
              </p:nvSpPr>
              <p:spPr>
                <a:xfrm>
                  <a:off x="5731633" y="343016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>
                  <a:spLocks noChangeAspect="1"/>
                </p:cNvSpPr>
                <p:nvPr/>
              </p:nvSpPr>
              <p:spPr>
                <a:xfrm>
                  <a:off x="6644054" y="343016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>
                  <a:spLocks noChangeAspect="1"/>
                </p:cNvSpPr>
                <p:nvPr/>
              </p:nvSpPr>
              <p:spPr>
                <a:xfrm>
                  <a:off x="693675" y="423243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60"/>
                <p:cNvSpPr>
                  <a:spLocks noChangeAspect="1"/>
                </p:cNvSpPr>
                <p:nvPr/>
              </p:nvSpPr>
              <p:spPr>
                <a:xfrm>
                  <a:off x="1607384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 164"/>
                <p:cNvSpPr>
                  <a:spLocks noChangeAspect="1"/>
                </p:cNvSpPr>
                <p:nvPr/>
              </p:nvSpPr>
              <p:spPr>
                <a:xfrm>
                  <a:off x="1157167" y="5014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 172"/>
                <p:cNvSpPr>
                  <a:spLocks noChangeAspect="1"/>
                </p:cNvSpPr>
                <p:nvPr/>
              </p:nvSpPr>
              <p:spPr>
                <a:xfrm>
                  <a:off x="2068557" y="501572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 176"/>
                <p:cNvSpPr>
                  <a:spLocks noChangeAspect="1"/>
                </p:cNvSpPr>
                <p:nvPr/>
              </p:nvSpPr>
              <p:spPr>
                <a:xfrm>
                  <a:off x="2519807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>
                  <a:spLocks noChangeAspect="1"/>
                </p:cNvSpPr>
                <p:nvPr/>
              </p:nvSpPr>
              <p:spPr>
                <a:xfrm>
                  <a:off x="1609598" y="5795428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196"/>
                <p:cNvSpPr>
                  <a:spLocks noChangeAspect="1"/>
                </p:cNvSpPr>
                <p:nvPr/>
              </p:nvSpPr>
              <p:spPr>
                <a:xfrm>
                  <a:off x="206911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>
                  <a:spLocks noChangeAspect="1"/>
                </p:cNvSpPr>
                <p:nvPr/>
              </p:nvSpPr>
              <p:spPr>
                <a:xfrm>
                  <a:off x="298153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>
                  <a:spLocks noChangeAspect="1"/>
                </p:cNvSpPr>
                <p:nvPr/>
              </p:nvSpPr>
              <p:spPr>
                <a:xfrm>
                  <a:off x="3897010" y="3440074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>
                  <a:spLocks noChangeAspect="1"/>
                </p:cNvSpPr>
                <p:nvPr/>
              </p:nvSpPr>
              <p:spPr>
                <a:xfrm>
                  <a:off x="2983407" y="501910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/>
                <p:cNvSpPr>
                  <a:spLocks noChangeAspect="1"/>
                </p:cNvSpPr>
                <p:nvPr/>
              </p:nvSpPr>
              <p:spPr>
                <a:xfrm>
                  <a:off x="2520656" y="579888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6" y="1216458"/>
                <a:ext cx="8278995" cy="138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3"/>
                </a:pPr>
                <a:r>
                  <a:rPr lang="en-US" sz="28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2800" dirty="0" smtClean="0"/>
                  <a:t> by enumeration.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6" y="1216458"/>
                <a:ext cx="8278995" cy="1382045"/>
              </a:xfrm>
              <a:prstGeom prst="rect">
                <a:avLst/>
              </a:prstGeom>
              <a:blipFill rotWithShape="0">
                <a:blip r:embed="rId4"/>
                <a:stretch>
                  <a:fillRect l="-1546" r="-147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523558" y="4529477"/>
                <a:ext cx="553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3558" y="4529477"/>
                <a:ext cx="55303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264265" y="4310417"/>
            <a:ext cx="6807504" cy="1889234"/>
            <a:chOff x="1264265" y="4310417"/>
            <a:chExt cx="6807504" cy="1889234"/>
          </a:xfrm>
        </p:grpSpPr>
        <p:sp>
          <p:nvSpPr>
            <p:cNvPr id="46" name="Oval 70"/>
            <p:cNvSpPr>
              <a:spLocks noChangeAspect="1" noChangeArrowheads="1"/>
            </p:cNvSpPr>
            <p:nvPr/>
          </p:nvSpPr>
          <p:spPr bwMode="auto">
            <a:xfrm>
              <a:off x="7298666" y="4920932"/>
              <a:ext cx="59202" cy="5920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64265" y="4310417"/>
              <a:ext cx="6807504" cy="1889234"/>
              <a:chOff x="1264265" y="4310417"/>
              <a:chExt cx="6807504" cy="18892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9219" y="5588257"/>
                    <a:ext cx="667362" cy="5650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US" sz="28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96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309219" y="5588257"/>
                    <a:ext cx="667362" cy="56509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1264265" y="4310417"/>
                <a:ext cx="6807504" cy="1889234"/>
                <a:chOff x="1264265" y="4310417"/>
                <a:chExt cx="6807504" cy="1889234"/>
              </a:xfrm>
            </p:grpSpPr>
            <p:sp>
              <p:nvSpPr>
                <p:cNvPr id="2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169768" y="4920932"/>
                  <a:ext cx="59202" cy="59202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b="1" dirty="0"/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1264265" y="4310417"/>
                  <a:ext cx="6807504" cy="1889234"/>
                  <a:chOff x="1264265" y="4310417"/>
                  <a:chExt cx="6807504" cy="1889234"/>
                </a:xfrm>
              </p:grpSpPr>
              <p:sp>
                <p:nvSpPr>
                  <p:cNvPr id="22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79837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2064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1646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5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93738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7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0475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8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5161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2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431060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4310417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2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5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552991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8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3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1168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0750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1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431239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2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3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4695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151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5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206" y="4313098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8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12567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4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5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51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620750" y="6140083"/>
                    <a:ext cx="6451019" cy="59568"/>
                    <a:chOff x="776135" y="4891905"/>
                    <a:chExt cx="8303292" cy="76672"/>
                  </a:xfrm>
                  <a:solidFill>
                    <a:schemeClr val="tx1"/>
                  </a:solidFill>
                </p:grpSpPr>
                <p:sp>
                  <p:nvSpPr>
                    <p:cNvPr id="53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4417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54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5812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55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4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56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50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57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77011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58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1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59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05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60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61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61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84344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62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003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93"/>
              <p:cNvSpPr txBox="1">
                <a:spLocks noChangeArrowheads="1"/>
              </p:cNvSpPr>
              <p:nvPr/>
            </p:nvSpPr>
            <p:spPr bwMode="auto">
              <a:xfrm>
                <a:off x="619224" y="2663180"/>
                <a:ext cx="7992639" cy="1026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ox>
                                <m:boxPr>
                                  <m:ctrlPr>
                                    <a:rPr lang="en-US" sz="2800" i="1" dirty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800" i="1" dirty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ox>
                                <m:boxPr>
                                  <m:ctrlPr>
                                    <a:rPr lang="en-US" sz="2800" i="1" dirty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800" i="1" dirty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vol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dirty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n-US" sz="2800" b="0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800" b="0" i="1" dirty="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24" y="2663180"/>
                <a:ext cx="7992639" cy="10268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/>
          <p:nvPr/>
        </p:nvCxnSpPr>
        <p:spPr>
          <a:xfrm>
            <a:off x="1835888" y="3012558"/>
            <a:ext cx="659219" cy="14690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Algorithm Recap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127" y="1149484"/>
                <a:ext cx="9245065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/>
                  <a:t>Find approximate center of symmetry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/>
                  <a:t>.</a:t>
                </a:r>
                <a:br>
                  <a:rPr lang="en-US" sz="3200" dirty="0" smtClean="0"/>
                </a:br>
                <a:endParaRPr lang="en-US" sz="3200" dirty="0" smtClean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Build easy to enumerate thin covering lattice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514350" indent="-514350">
                  <a:buAutoNum type="arabicPeriod"/>
                </a:pPr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Enumerate lattice points in blowup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781" t="-3580" b="-7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5"/>
          <p:cNvSpPr>
            <a:spLocks noChangeAspect="1"/>
          </p:cNvSpPr>
          <p:nvPr/>
        </p:nvSpPr>
        <p:spPr>
          <a:xfrm>
            <a:off x="2405191" y="4075949"/>
            <a:ext cx="4841287" cy="2359619"/>
          </a:xfrm>
          <a:custGeom>
            <a:avLst/>
            <a:gdLst>
              <a:gd name="connsiteX0" fmla="*/ 0 w 3795823"/>
              <a:gd name="connsiteY0" fmla="*/ 606056 h 1850065"/>
              <a:gd name="connsiteX1" fmla="*/ 1435395 w 3795823"/>
              <a:gd name="connsiteY1" fmla="*/ 1850065 h 1850065"/>
              <a:gd name="connsiteX2" fmla="*/ 3795823 w 3795823"/>
              <a:gd name="connsiteY2" fmla="*/ 0 h 1850065"/>
              <a:gd name="connsiteX3" fmla="*/ 0 w 3795823"/>
              <a:gd name="connsiteY3" fmla="*/ 606056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823" h="1850065">
                <a:moveTo>
                  <a:pt x="0" y="606056"/>
                </a:moveTo>
                <a:lnTo>
                  <a:pt x="1435395" y="1850065"/>
                </a:lnTo>
                <a:lnTo>
                  <a:pt x="3795823" y="0"/>
                </a:lnTo>
                <a:lnTo>
                  <a:pt x="0" y="606056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675088" y="3903488"/>
            <a:ext cx="6089192" cy="2717772"/>
            <a:chOff x="1675088" y="3903488"/>
            <a:chExt cx="6089192" cy="2717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942388" y="4481576"/>
                  <a:ext cx="821892" cy="5650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sz="28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42388" y="4481576"/>
                  <a:ext cx="821892" cy="5650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/>
            <p:cNvGrpSpPr/>
            <p:nvPr/>
          </p:nvGrpSpPr>
          <p:grpSpPr>
            <a:xfrm>
              <a:off x="1675088" y="3903488"/>
              <a:ext cx="5988661" cy="2717772"/>
              <a:chOff x="1675088" y="3903488"/>
              <a:chExt cx="5988661" cy="2717772"/>
            </a:xfrm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>
              <a:xfrm>
                <a:off x="3803819" y="4530483"/>
                <a:ext cx="1365674" cy="877455"/>
              </a:xfrm>
              <a:custGeom>
                <a:avLst/>
                <a:gdLst>
                  <a:gd name="connsiteX0" fmla="*/ 0 w 1263650"/>
                  <a:gd name="connsiteY0" fmla="*/ 482600 h 692150"/>
                  <a:gd name="connsiteX1" fmla="*/ 444500 w 1263650"/>
                  <a:gd name="connsiteY1" fmla="*/ 692150 h 692150"/>
                  <a:gd name="connsiteX2" fmla="*/ 901700 w 1263650"/>
                  <a:gd name="connsiteY2" fmla="*/ 552450 h 692150"/>
                  <a:gd name="connsiteX3" fmla="*/ 1263650 w 1263650"/>
                  <a:gd name="connsiteY3" fmla="*/ 63500 h 692150"/>
                  <a:gd name="connsiteX4" fmla="*/ 831850 w 1263650"/>
                  <a:gd name="connsiteY4" fmla="*/ 0 h 692150"/>
                  <a:gd name="connsiteX5" fmla="*/ 330200 w 1263650"/>
                  <a:gd name="connsiteY5" fmla="*/ 222250 h 692150"/>
                  <a:gd name="connsiteX6" fmla="*/ 0 w 1263650"/>
                  <a:gd name="connsiteY6" fmla="*/ 482600 h 692150"/>
                  <a:gd name="connsiteX0" fmla="*/ 0 w 1263650"/>
                  <a:gd name="connsiteY0" fmla="*/ 673100 h 882650"/>
                  <a:gd name="connsiteX1" fmla="*/ 444500 w 1263650"/>
                  <a:gd name="connsiteY1" fmla="*/ 882650 h 882650"/>
                  <a:gd name="connsiteX2" fmla="*/ 901700 w 1263650"/>
                  <a:gd name="connsiteY2" fmla="*/ 742950 h 882650"/>
                  <a:gd name="connsiteX3" fmla="*/ 1263650 w 1263650"/>
                  <a:gd name="connsiteY3" fmla="*/ 254000 h 882650"/>
                  <a:gd name="connsiteX4" fmla="*/ 615950 w 1263650"/>
                  <a:gd name="connsiteY4" fmla="*/ 0 h 882650"/>
                  <a:gd name="connsiteX5" fmla="*/ 330200 w 1263650"/>
                  <a:gd name="connsiteY5" fmla="*/ 412750 h 882650"/>
                  <a:gd name="connsiteX6" fmla="*/ 0 w 1263650"/>
                  <a:gd name="connsiteY6" fmla="*/ 673100 h 882650"/>
                  <a:gd name="connsiteX0" fmla="*/ 0 w 1263650"/>
                  <a:gd name="connsiteY0" fmla="*/ 636918 h 846468"/>
                  <a:gd name="connsiteX1" fmla="*/ 444500 w 1263650"/>
                  <a:gd name="connsiteY1" fmla="*/ 846468 h 846468"/>
                  <a:gd name="connsiteX2" fmla="*/ 901700 w 1263650"/>
                  <a:gd name="connsiteY2" fmla="*/ 706768 h 846468"/>
                  <a:gd name="connsiteX3" fmla="*/ 1263650 w 1263650"/>
                  <a:gd name="connsiteY3" fmla="*/ 217818 h 846468"/>
                  <a:gd name="connsiteX4" fmla="*/ 645553 w 1263650"/>
                  <a:gd name="connsiteY4" fmla="*/ 0 h 846468"/>
                  <a:gd name="connsiteX5" fmla="*/ 330200 w 1263650"/>
                  <a:gd name="connsiteY5" fmla="*/ 376568 h 846468"/>
                  <a:gd name="connsiteX6" fmla="*/ 0 w 1263650"/>
                  <a:gd name="connsiteY6" fmla="*/ 636918 h 846468"/>
                  <a:gd name="connsiteX0" fmla="*/ 0 w 1263650"/>
                  <a:gd name="connsiteY0" fmla="*/ 659943 h 869493"/>
                  <a:gd name="connsiteX1" fmla="*/ 444500 w 1263650"/>
                  <a:gd name="connsiteY1" fmla="*/ 869493 h 869493"/>
                  <a:gd name="connsiteX2" fmla="*/ 901700 w 1263650"/>
                  <a:gd name="connsiteY2" fmla="*/ 729793 h 869493"/>
                  <a:gd name="connsiteX3" fmla="*/ 1263650 w 1263650"/>
                  <a:gd name="connsiteY3" fmla="*/ 240843 h 869493"/>
                  <a:gd name="connsiteX4" fmla="*/ 622529 w 1263650"/>
                  <a:gd name="connsiteY4" fmla="*/ 0 h 869493"/>
                  <a:gd name="connsiteX5" fmla="*/ 330200 w 1263650"/>
                  <a:gd name="connsiteY5" fmla="*/ 399593 h 869493"/>
                  <a:gd name="connsiteX6" fmla="*/ 0 w 1263650"/>
                  <a:gd name="connsiteY6" fmla="*/ 659943 h 869493"/>
                  <a:gd name="connsiteX0" fmla="*/ 0 w 1214312"/>
                  <a:gd name="connsiteY0" fmla="*/ 744732 h 954282"/>
                  <a:gd name="connsiteX1" fmla="*/ 444500 w 1214312"/>
                  <a:gd name="connsiteY1" fmla="*/ 954282 h 954282"/>
                  <a:gd name="connsiteX2" fmla="*/ 901700 w 1214312"/>
                  <a:gd name="connsiteY2" fmla="*/ 814582 h 954282"/>
                  <a:gd name="connsiteX3" fmla="*/ 1214312 w 1214312"/>
                  <a:gd name="connsiteY3" fmla="*/ 0 h 954282"/>
                  <a:gd name="connsiteX4" fmla="*/ 622529 w 1214312"/>
                  <a:gd name="connsiteY4" fmla="*/ 84789 h 954282"/>
                  <a:gd name="connsiteX5" fmla="*/ 330200 w 1214312"/>
                  <a:gd name="connsiteY5" fmla="*/ 484382 h 954282"/>
                  <a:gd name="connsiteX6" fmla="*/ 0 w 1214312"/>
                  <a:gd name="connsiteY6" fmla="*/ 744732 h 954282"/>
                  <a:gd name="connsiteX0" fmla="*/ 0 w 1668085"/>
                  <a:gd name="connsiteY0" fmla="*/ 744732 h 954282"/>
                  <a:gd name="connsiteX1" fmla="*/ 444500 w 1668085"/>
                  <a:gd name="connsiteY1" fmla="*/ 954282 h 954282"/>
                  <a:gd name="connsiteX2" fmla="*/ 1668085 w 1668085"/>
                  <a:gd name="connsiteY2" fmla="*/ 390274 h 954282"/>
                  <a:gd name="connsiteX3" fmla="*/ 1214312 w 1668085"/>
                  <a:gd name="connsiteY3" fmla="*/ 0 h 954282"/>
                  <a:gd name="connsiteX4" fmla="*/ 622529 w 1668085"/>
                  <a:gd name="connsiteY4" fmla="*/ 84789 h 954282"/>
                  <a:gd name="connsiteX5" fmla="*/ 330200 w 1668085"/>
                  <a:gd name="connsiteY5" fmla="*/ 484382 h 954282"/>
                  <a:gd name="connsiteX6" fmla="*/ 0 w 1668085"/>
                  <a:gd name="connsiteY6" fmla="*/ 744732 h 954282"/>
                  <a:gd name="connsiteX0" fmla="*/ 0 w 1668085"/>
                  <a:gd name="connsiteY0" fmla="*/ 744732 h 1368722"/>
                  <a:gd name="connsiteX1" fmla="*/ 414898 w 1668085"/>
                  <a:gd name="connsiteY1" fmla="*/ 1368722 h 1368722"/>
                  <a:gd name="connsiteX2" fmla="*/ 1668085 w 1668085"/>
                  <a:gd name="connsiteY2" fmla="*/ 390274 h 1368722"/>
                  <a:gd name="connsiteX3" fmla="*/ 1214312 w 1668085"/>
                  <a:gd name="connsiteY3" fmla="*/ 0 h 1368722"/>
                  <a:gd name="connsiteX4" fmla="*/ 622529 w 1668085"/>
                  <a:gd name="connsiteY4" fmla="*/ 84789 h 1368722"/>
                  <a:gd name="connsiteX5" fmla="*/ 330200 w 1668085"/>
                  <a:gd name="connsiteY5" fmla="*/ 484382 h 1368722"/>
                  <a:gd name="connsiteX6" fmla="*/ 0 w 1668085"/>
                  <a:gd name="connsiteY6" fmla="*/ 744732 h 1368722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497949 w 1835834"/>
                  <a:gd name="connsiteY5" fmla="*/ 484382 h 1461780"/>
                  <a:gd name="connsiteX6" fmla="*/ 0 w 1835834"/>
                  <a:gd name="connsiteY6" fmla="*/ 1461780 h 1461780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139425 w 1835834"/>
                  <a:gd name="connsiteY5" fmla="*/ 721205 h 1461780"/>
                  <a:gd name="connsiteX6" fmla="*/ 0 w 1835834"/>
                  <a:gd name="connsiteY6" fmla="*/ 1461780 h 1461780"/>
                  <a:gd name="connsiteX0" fmla="*/ 449343 w 2285177"/>
                  <a:gd name="connsiteY0" fmla="*/ 1461780 h 1461780"/>
                  <a:gd name="connsiteX1" fmla="*/ 1031990 w 2285177"/>
                  <a:gd name="connsiteY1" fmla="*/ 1368722 h 1461780"/>
                  <a:gd name="connsiteX2" fmla="*/ 2285177 w 2285177"/>
                  <a:gd name="connsiteY2" fmla="*/ 390274 h 1461780"/>
                  <a:gd name="connsiteX3" fmla="*/ 1831404 w 2285177"/>
                  <a:gd name="connsiteY3" fmla="*/ 0 h 1461780"/>
                  <a:gd name="connsiteX4" fmla="*/ 1239621 w 2285177"/>
                  <a:gd name="connsiteY4" fmla="*/ 84789 h 1461780"/>
                  <a:gd name="connsiteX5" fmla="*/ 0 w 2285177"/>
                  <a:gd name="connsiteY5" fmla="*/ 1066572 h 1461780"/>
                  <a:gd name="connsiteX6" fmla="*/ 449343 w 2285177"/>
                  <a:gd name="connsiteY6" fmla="*/ 1461780 h 1461780"/>
                  <a:gd name="connsiteX0" fmla="*/ 449343 w 2285177"/>
                  <a:gd name="connsiteY0" fmla="*/ 1466670 h 1466670"/>
                  <a:gd name="connsiteX1" fmla="*/ 1031990 w 2285177"/>
                  <a:gd name="connsiteY1" fmla="*/ 1373612 h 1466670"/>
                  <a:gd name="connsiteX2" fmla="*/ 2285177 w 2285177"/>
                  <a:gd name="connsiteY2" fmla="*/ 395164 h 1466670"/>
                  <a:gd name="connsiteX3" fmla="*/ 1824070 w 2285177"/>
                  <a:gd name="connsiteY3" fmla="*/ 0 h 1466670"/>
                  <a:gd name="connsiteX4" fmla="*/ 1239621 w 2285177"/>
                  <a:gd name="connsiteY4" fmla="*/ 89679 h 1466670"/>
                  <a:gd name="connsiteX5" fmla="*/ 0 w 2285177"/>
                  <a:gd name="connsiteY5" fmla="*/ 1071462 h 1466670"/>
                  <a:gd name="connsiteX6" fmla="*/ 449343 w 2285177"/>
                  <a:gd name="connsiteY6" fmla="*/ 1466670 h 1466670"/>
                  <a:gd name="connsiteX0" fmla="*/ 449343 w 2282732"/>
                  <a:gd name="connsiteY0" fmla="*/ 1466670 h 1466670"/>
                  <a:gd name="connsiteX1" fmla="*/ 1031990 w 2282732"/>
                  <a:gd name="connsiteY1" fmla="*/ 1373612 h 1466670"/>
                  <a:gd name="connsiteX2" fmla="*/ 2282732 w 2282732"/>
                  <a:gd name="connsiteY2" fmla="*/ 397609 h 1466670"/>
                  <a:gd name="connsiteX3" fmla="*/ 1824070 w 2282732"/>
                  <a:gd name="connsiteY3" fmla="*/ 0 h 1466670"/>
                  <a:gd name="connsiteX4" fmla="*/ 1239621 w 2282732"/>
                  <a:gd name="connsiteY4" fmla="*/ 89679 h 1466670"/>
                  <a:gd name="connsiteX5" fmla="*/ 0 w 2282732"/>
                  <a:gd name="connsiteY5" fmla="*/ 1071462 h 1466670"/>
                  <a:gd name="connsiteX6" fmla="*/ 449343 w 2282732"/>
                  <a:gd name="connsiteY6" fmla="*/ 1466670 h 1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732" h="1466670">
                    <a:moveTo>
                      <a:pt x="449343" y="1466670"/>
                    </a:moveTo>
                    <a:lnTo>
                      <a:pt x="1031990" y="1373612"/>
                    </a:lnTo>
                    <a:lnTo>
                      <a:pt x="2282732" y="397609"/>
                    </a:lnTo>
                    <a:lnTo>
                      <a:pt x="1824070" y="0"/>
                    </a:lnTo>
                    <a:lnTo>
                      <a:pt x="1239621" y="89679"/>
                    </a:lnTo>
                    <a:lnTo>
                      <a:pt x="0" y="1071462"/>
                    </a:lnTo>
                    <a:lnTo>
                      <a:pt x="449343" y="14666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1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675088" y="3903488"/>
                <a:ext cx="5988661" cy="2717772"/>
                <a:chOff x="693675" y="3430160"/>
                <a:chExt cx="7708177" cy="3498123"/>
              </a:xfrm>
            </p:grpSpPr>
            <p:sp>
              <p:nvSpPr>
                <p:cNvPr id="65" name="Freeform 64"/>
                <p:cNvSpPr>
                  <a:spLocks noChangeAspect="1"/>
                </p:cNvSpPr>
                <p:nvPr/>
              </p:nvSpPr>
              <p:spPr>
                <a:xfrm>
                  <a:off x="4356192" y="42193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>
                  <a:spLocks noChangeAspect="1"/>
                </p:cNvSpPr>
                <p:nvPr/>
              </p:nvSpPr>
              <p:spPr>
                <a:xfrm>
                  <a:off x="5269903" y="4219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>
                  <a:spLocks noChangeAspect="1"/>
                </p:cNvSpPr>
                <p:nvPr/>
              </p:nvSpPr>
              <p:spPr>
                <a:xfrm>
                  <a:off x="4819683" y="500110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>
                  <a:spLocks noChangeAspect="1"/>
                </p:cNvSpPr>
                <p:nvPr/>
              </p:nvSpPr>
              <p:spPr>
                <a:xfrm>
                  <a:off x="3900758" y="49967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>
                  <a:spLocks noChangeAspect="1"/>
                </p:cNvSpPr>
                <p:nvPr/>
              </p:nvSpPr>
              <p:spPr>
                <a:xfrm>
                  <a:off x="3443736" y="578297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>
                  <a:spLocks noChangeAspect="1"/>
                </p:cNvSpPr>
                <p:nvPr/>
              </p:nvSpPr>
              <p:spPr>
                <a:xfrm>
                  <a:off x="4817922" y="343032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>
                  <a:spLocks noChangeAspect="1"/>
                </p:cNvSpPr>
                <p:nvPr/>
              </p:nvSpPr>
              <p:spPr>
                <a:xfrm>
                  <a:off x="5731633" y="343016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>
                  <a:spLocks noChangeAspect="1"/>
                </p:cNvSpPr>
                <p:nvPr/>
              </p:nvSpPr>
              <p:spPr>
                <a:xfrm>
                  <a:off x="6644054" y="343016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>
                  <a:spLocks noChangeAspect="1"/>
                </p:cNvSpPr>
                <p:nvPr/>
              </p:nvSpPr>
              <p:spPr>
                <a:xfrm>
                  <a:off x="693675" y="423243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>
                  <a:spLocks noChangeAspect="1"/>
                </p:cNvSpPr>
                <p:nvPr/>
              </p:nvSpPr>
              <p:spPr>
                <a:xfrm>
                  <a:off x="1607384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>
                  <a:spLocks noChangeAspect="1"/>
                </p:cNvSpPr>
                <p:nvPr/>
              </p:nvSpPr>
              <p:spPr>
                <a:xfrm>
                  <a:off x="1157167" y="5014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>
                  <a:spLocks noChangeAspect="1"/>
                </p:cNvSpPr>
                <p:nvPr/>
              </p:nvSpPr>
              <p:spPr>
                <a:xfrm>
                  <a:off x="2068557" y="501572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>
                  <a:spLocks noChangeAspect="1"/>
                </p:cNvSpPr>
                <p:nvPr/>
              </p:nvSpPr>
              <p:spPr>
                <a:xfrm>
                  <a:off x="2519807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>
                  <a:spLocks noChangeAspect="1"/>
                </p:cNvSpPr>
                <p:nvPr/>
              </p:nvSpPr>
              <p:spPr>
                <a:xfrm>
                  <a:off x="1609598" y="5795428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>
                  <a:spLocks noChangeAspect="1"/>
                </p:cNvSpPr>
                <p:nvPr/>
              </p:nvSpPr>
              <p:spPr>
                <a:xfrm>
                  <a:off x="206911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>
                  <a:spLocks noChangeAspect="1"/>
                </p:cNvSpPr>
                <p:nvPr/>
              </p:nvSpPr>
              <p:spPr>
                <a:xfrm>
                  <a:off x="298153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>
                  <a:spLocks noChangeAspect="1"/>
                </p:cNvSpPr>
                <p:nvPr/>
              </p:nvSpPr>
              <p:spPr>
                <a:xfrm>
                  <a:off x="3897010" y="3440074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>
                  <a:spLocks noChangeAspect="1"/>
                </p:cNvSpPr>
                <p:nvPr/>
              </p:nvSpPr>
              <p:spPr>
                <a:xfrm>
                  <a:off x="2983407" y="501910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>
                  <a:spLocks noChangeAspect="1"/>
                </p:cNvSpPr>
                <p:nvPr/>
              </p:nvSpPr>
              <p:spPr>
                <a:xfrm>
                  <a:off x="2520656" y="579888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93"/>
              <p:cNvSpPr txBox="1">
                <a:spLocks noChangeArrowheads="1"/>
              </p:cNvSpPr>
              <p:nvPr/>
            </p:nvSpPr>
            <p:spPr bwMode="auto">
              <a:xfrm>
                <a:off x="4523558" y="4529477"/>
                <a:ext cx="553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3558" y="4529477"/>
                <a:ext cx="5530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1264265" y="4310417"/>
            <a:ext cx="6807504" cy="1889234"/>
            <a:chOff x="1264265" y="4310417"/>
            <a:chExt cx="6807504" cy="1889234"/>
          </a:xfrm>
        </p:grpSpPr>
        <p:sp>
          <p:nvSpPr>
            <p:cNvPr id="96" name="Oval 70"/>
            <p:cNvSpPr>
              <a:spLocks noChangeAspect="1" noChangeArrowheads="1"/>
            </p:cNvSpPr>
            <p:nvPr/>
          </p:nvSpPr>
          <p:spPr bwMode="auto">
            <a:xfrm>
              <a:off x="7298666" y="4920932"/>
              <a:ext cx="59202" cy="5920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264265" y="4310417"/>
              <a:ext cx="6807504" cy="1889234"/>
              <a:chOff x="1264265" y="4310417"/>
              <a:chExt cx="6807504" cy="18892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9219" y="5588257"/>
                    <a:ext cx="667362" cy="5650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oMath>
                      </m:oMathPara>
                    </a14:m>
                    <a:endParaRPr lang="en-US" sz="28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1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309219" y="5588257"/>
                    <a:ext cx="667362" cy="56509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2" name="Group 101"/>
              <p:cNvGrpSpPr/>
              <p:nvPr/>
            </p:nvGrpSpPr>
            <p:grpSpPr>
              <a:xfrm>
                <a:off x="1264265" y="4310417"/>
                <a:ext cx="6807504" cy="1889234"/>
                <a:chOff x="1264265" y="4310417"/>
                <a:chExt cx="6807504" cy="1889234"/>
              </a:xfrm>
            </p:grpSpPr>
            <p:sp>
              <p:nvSpPr>
                <p:cNvPr id="10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169768" y="4920932"/>
                  <a:ext cx="59202" cy="59202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b="1" dirty="0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1264265" y="4310417"/>
                  <a:ext cx="6807504" cy="1889234"/>
                  <a:chOff x="1264265" y="4310417"/>
                  <a:chExt cx="6807504" cy="1889234"/>
                </a:xfrm>
              </p:grpSpPr>
              <p:sp>
                <p:nvSpPr>
                  <p:cNvPr id="10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79837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08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2064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0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1646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93738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5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0475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5161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431060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2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4310417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5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8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552991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1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2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1168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0750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4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431239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5" name="Oval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6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4695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151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8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206" y="4313098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3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4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12567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41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42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43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1620750" y="6140083"/>
                    <a:ext cx="6451019" cy="59568"/>
                    <a:chOff x="776135" y="4891905"/>
                    <a:chExt cx="8303292" cy="76672"/>
                  </a:xfrm>
                  <a:solidFill>
                    <a:schemeClr val="tx1"/>
                  </a:solidFill>
                </p:grpSpPr>
                <p:sp>
                  <p:nvSpPr>
                    <p:cNvPr id="145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4417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46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5812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47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4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4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50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49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77011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50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1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51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05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52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61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53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84344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54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003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8656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398553">
            <a:off x="3242203" y="3510999"/>
            <a:ext cx="2552700" cy="1447800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447800">
                <a:moveTo>
                  <a:pt x="171450" y="866775"/>
                </a:moveTo>
                <a:lnTo>
                  <a:pt x="809625" y="371475"/>
                </a:lnTo>
                <a:lnTo>
                  <a:pt x="1762125" y="38100"/>
                </a:lnTo>
                <a:lnTo>
                  <a:pt x="2552700" y="0"/>
                </a:lnTo>
                <a:lnTo>
                  <a:pt x="2419350" y="704850"/>
                </a:lnTo>
                <a:lnTo>
                  <a:pt x="1581150" y="1266825"/>
                </a:lnTo>
                <a:lnTo>
                  <a:pt x="419100" y="1447800"/>
                </a:lnTo>
                <a:lnTo>
                  <a:pt x="0" y="1285875"/>
                </a:lnTo>
                <a:lnTo>
                  <a:pt x="171450" y="866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3"/>
              <p:cNvSpPr txBox="1">
                <a:spLocks noChangeArrowheads="1"/>
              </p:cNvSpPr>
              <p:nvPr/>
            </p:nvSpPr>
            <p:spPr bwMode="auto">
              <a:xfrm>
                <a:off x="4081868" y="4331334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1868" y="4331334"/>
                <a:ext cx="46974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745" y="1564810"/>
                <a:ext cx="77860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333FF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and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,  </a:t>
                </a:r>
              </a:p>
              <a:p>
                <a:r>
                  <a:rPr lang="en-US" sz="2800" dirty="0" smtClean="0"/>
                  <a:t>compute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5" y="1564810"/>
                <a:ext cx="778600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566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9507" y="3626738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07" y="3626738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7609" y="5896669"/>
                <a:ext cx="5128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given by a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membership oracle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09" y="5896669"/>
                <a:ext cx="512800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142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70"/>
          <p:cNvSpPr>
            <a:spLocks noChangeAspect="1" noChangeArrowheads="1"/>
          </p:cNvSpPr>
          <p:nvPr/>
        </p:nvSpPr>
        <p:spPr bwMode="auto">
          <a:xfrm>
            <a:off x="4066215" y="441438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86423" y="4992618"/>
                <a:ext cx="31399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Answers: 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23" y="4992618"/>
                <a:ext cx="313996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3883" t="-11628" r="-58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1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Algorithm Recap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127" y="1149484"/>
                <a:ext cx="9245065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/>
                  <a:t>Find approximate center of symmetry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/>
                  <a:t>.</a:t>
                </a:r>
                <a:br>
                  <a:rPr lang="en-US" sz="3200" dirty="0" smtClean="0"/>
                </a:br>
                <a:endParaRPr lang="en-US" sz="3200" dirty="0" smtClean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Build easy to enumerate thin covering lattice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514350" indent="-514350">
                  <a:buAutoNum type="arabicPeriod"/>
                </a:pPr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Enumerate lattice points in blowup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781" t="-3580" b="-7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831363" y="4384683"/>
            <a:ext cx="5602374" cy="2236646"/>
            <a:chOff x="1264265" y="3903488"/>
            <a:chExt cx="6807504" cy="2717772"/>
          </a:xfrm>
        </p:grpSpPr>
        <p:sp>
          <p:nvSpPr>
            <p:cNvPr id="77" name="Freeform 76"/>
            <p:cNvSpPr>
              <a:spLocks noChangeAspect="1"/>
            </p:cNvSpPr>
            <p:nvPr/>
          </p:nvSpPr>
          <p:spPr>
            <a:xfrm>
              <a:off x="2405191" y="4075949"/>
              <a:ext cx="4841287" cy="2359619"/>
            </a:xfrm>
            <a:custGeom>
              <a:avLst/>
              <a:gdLst>
                <a:gd name="connsiteX0" fmla="*/ 0 w 3795823"/>
                <a:gd name="connsiteY0" fmla="*/ 606056 h 1850065"/>
                <a:gd name="connsiteX1" fmla="*/ 1435395 w 3795823"/>
                <a:gd name="connsiteY1" fmla="*/ 1850065 h 1850065"/>
                <a:gd name="connsiteX2" fmla="*/ 3795823 w 3795823"/>
                <a:gd name="connsiteY2" fmla="*/ 0 h 1850065"/>
                <a:gd name="connsiteX3" fmla="*/ 0 w 3795823"/>
                <a:gd name="connsiteY3" fmla="*/ 606056 h 185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5823" h="1850065">
                  <a:moveTo>
                    <a:pt x="0" y="606056"/>
                  </a:moveTo>
                  <a:lnTo>
                    <a:pt x="1435395" y="1850065"/>
                  </a:lnTo>
                  <a:lnTo>
                    <a:pt x="3795823" y="0"/>
                  </a:lnTo>
                  <a:lnTo>
                    <a:pt x="0" y="60605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675088" y="3903488"/>
              <a:ext cx="5988661" cy="2717772"/>
              <a:chOff x="1675088" y="3903488"/>
              <a:chExt cx="5988661" cy="2717772"/>
            </a:xfrm>
          </p:grpSpPr>
          <p:sp>
            <p:nvSpPr>
              <p:cNvPr id="89" name="Freeform 88"/>
              <p:cNvSpPr>
                <a:spLocks noChangeAspect="1"/>
              </p:cNvSpPr>
              <p:nvPr/>
            </p:nvSpPr>
            <p:spPr>
              <a:xfrm>
                <a:off x="3803819" y="4530483"/>
                <a:ext cx="1365674" cy="877455"/>
              </a:xfrm>
              <a:custGeom>
                <a:avLst/>
                <a:gdLst>
                  <a:gd name="connsiteX0" fmla="*/ 0 w 1263650"/>
                  <a:gd name="connsiteY0" fmla="*/ 482600 h 692150"/>
                  <a:gd name="connsiteX1" fmla="*/ 444500 w 1263650"/>
                  <a:gd name="connsiteY1" fmla="*/ 692150 h 692150"/>
                  <a:gd name="connsiteX2" fmla="*/ 901700 w 1263650"/>
                  <a:gd name="connsiteY2" fmla="*/ 552450 h 692150"/>
                  <a:gd name="connsiteX3" fmla="*/ 1263650 w 1263650"/>
                  <a:gd name="connsiteY3" fmla="*/ 63500 h 692150"/>
                  <a:gd name="connsiteX4" fmla="*/ 831850 w 1263650"/>
                  <a:gd name="connsiteY4" fmla="*/ 0 h 692150"/>
                  <a:gd name="connsiteX5" fmla="*/ 330200 w 1263650"/>
                  <a:gd name="connsiteY5" fmla="*/ 222250 h 692150"/>
                  <a:gd name="connsiteX6" fmla="*/ 0 w 1263650"/>
                  <a:gd name="connsiteY6" fmla="*/ 482600 h 692150"/>
                  <a:gd name="connsiteX0" fmla="*/ 0 w 1263650"/>
                  <a:gd name="connsiteY0" fmla="*/ 673100 h 882650"/>
                  <a:gd name="connsiteX1" fmla="*/ 444500 w 1263650"/>
                  <a:gd name="connsiteY1" fmla="*/ 882650 h 882650"/>
                  <a:gd name="connsiteX2" fmla="*/ 901700 w 1263650"/>
                  <a:gd name="connsiteY2" fmla="*/ 742950 h 882650"/>
                  <a:gd name="connsiteX3" fmla="*/ 1263650 w 1263650"/>
                  <a:gd name="connsiteY3" fmla="*/ 254000 h 882650"/>
                  <a:gd name="connsiteX4" fmla="*/ 615950 w 1263650"/>
                  <a:gd name="connsiteY4" fmla="*/ 0 h 882650"/>
                  <a:gd name="connsiteX5" fmla="*/ 330200 w 1263650"/>
                  <a:gd name="connsiteY5" fmla="*/ 412750 h 882650"/>
                  <a:gd name="connsiteX6" fmla="*/ 0 w 1263650"/>
                  <a:gd name="connsiteY6" fmla="*/ 673100 h 882650"/>
                  <a:gd name="connsiteX0" fmla="*/ 0 w 1263650"/>
                  <a:gd name="connsiteY0" fmla="*/ 636918 h 846468"/>
                  <a:gd name="connsiteX1" fmla="*/ 444500 w 1263650"/>
                  <a:gd name="connsiteY1" fmla="*/ 846468 h 846468"/>
                  <a:gd name="connsiteX2" fmla="*/ 901700 w 1263650"/>
                  <a:gd name="connsiteY2" fmla="*/ 706768 h 846468"/>
                  <a:gd name="connsiteX3" fmla="*/ 1263650 w 1263650"/>
                  <a:gd name="connsiteY3" fmla="*/ 217818 h 846468"/>
                  <a:gd name="connsiteX4" fmla="*/ 645553 w 1263650"/>
                  <a:gd name="connsiteY4" fmla="*/ 0 h 846468"/>
                  <a:gd name="connsiteX5" fmla="*/ 330200 w 1263650"/>
                  <a:gd name="connsiteY5" fmla="*/ 376568 h 846468"/>
                  <a:gd name="connsiteX6" fmla="*/ 0 w 1263650"/>
                  <a:gd name="connsiteY6" fmla="*/ 636918 h 846468"/>
                  <a:gd name="connsiteX0" fmla="*/ 0 w 1263650"/>
                  <a:gd name="connsiteY0" fmla="*/ 659943 h 869493"/>
                  <a:gd name="connsiteX1" fmla="*/ 444500 w 1263650"/>
                  <a:gd name="connsiteY1" fmla="*/ 869493 h 869493"/>
                  <a:gd name="connsiteX2" fmla="*/ 901700 w 1263650"/>
                  <a:gd name="connsiteY2" fmla="*/ 729793 h 869493"/>
                  <a:gd name="connsiteX3" fmla="*/ 1263650 w 1263650"/>
                  <a:gd name="connsiteY3" fmla="*/ 240843 h 869493"/>
                  <a:gd name="connsiteX4" fmla="*/ 622529 w 1263650"/>
                  <a:gd name="connsiteY4" fmla="*/ 0 h 869493"/>
                  <a:gd name="connsiteX5" fmla="*/ 330200 w 1263650"/>
                  <a:gd name="connsiteY5" fmla="*/ 399593 h 869493"/>
                  <a:gd name="connsiteX6" fmla="*/ 0 w 1263650"/>
                  <a:gd name="connsiteY6" fmla="*/ 659943 h 869493"/>
                  <a:gd name="connsiteX0" fmla="*/ 0 w 1214312"/>
                  <a:gd name="connsiteY0" fmla="*/ 744732 h 954282"/>
                  <a:gd name="connsiteX1" fmla="*/ 444500 w 1214312"/>
                  <a:gd name="connsiteY1" fmla="*/ 954282 h 954282"/>
                  <a:gd name="connsiteX2" fmla="*/ 901700 w 1214312"/>
                  <a:gd name="connsiteY2" fmla="*/ 814582 h 954282"/>
                  <a:gd name="connsiteX3" fmla="*/ 1214312 w 1214312"/>
                  <a:gd name="connsiteY3" fmla="*/ 0 h 954282"/>
                  <a:gd name="connsiteX4" fmla="*/ 622529 w 1214312"/>
                  <a:gd name="connsiteY4" fmla="*/ 84789 h 954282"/>
                  <a:gd name="connsiteX5" fmla="*/ 330200 w 1214312"/>
                  <a:gd name="connsiteY5" fmla="*/ 484382 h 954282"/>
                  <a:gd name="connsiteX6" fmla="*/ 0 w 1214312"/>
                  <a:gd name="connsiteY6" fmla="*/ 744732 h 954282"/>
                  <a:gd name="connsiteX0" fmla="*/ 0 w 1668085"/>
                  <a:gd name="connsiteY0" fmla="*/ 744732 h 954282"/>
                  <a:gd name="connsiteX1" fmla="*/ 444500 w 1668085"/>
                  <a:gd name="connsiteY1" fmla="*/ 954282 h 954282"/>
                  <a:gd name="connsiteX2" fmla="*/ 1668085 w 1668085"/>
                  <a:gd name="connsiteY2" fmla="*/ 390274 h 954282"/>
                  <a:gd name="connsiteX3" fmla="*/ 1214312 w 1668085"/>
                  <a:gd name="connsiteY3" fmla="*/ 0 h 954282"/>
                  <a:gd name="connsiteX4" fmla="*/ 622529 w 1668085"/>
                  <a:gd name="connsiteY4" fmla="*/ 84789 h 954282"/>
                  <a:gd name="connsiteX5" fmla="*/ 330200 w 1668085"/>
                  <a:gd name="connsiteY5" fmla="*/ 484382 h 954282"/>
                  <a:gd name="connsiteX6" fmla="*/ 0 w 1668085"/>
                  <a:gd name="connsiteY6" fmla="*/ 744732 h 954282"/>
                  <a:gd name="connsiteX0" fmla="*/ 0 w 1668085"/>
                  <a:gd name="connsiteY0" fmla="*/ 744732 h 1368722"/>
                  <a:gd name="connsiteX1" fmla="*/ 414898 w 1668085"/>
                  <a:gd name="connsiteY1" fmla="*/ 1368722 h 1368722"/>
                  <a:gd name="connsiteX2" fmla="*/ 1668085 w 1668085"/>
                  <a:gd name="connsiteY2" fmla="*/ 390274 h 1368722"/>
                  <a:gd name="connsiteX3" fmla="*/ 1214312 w 1668085"/>
                  <a:gd name="connsiteY3" fmla="*/ 0 h 1368722"/>
                  <a:gd name="connsiteX4" fmla="*/ 622529 w 1668085"/>
                  <a:gd name="connsiteY4" fmla="*/ 84789 h 1368722"/>
                  <a:gd name="connsiteX5" fmla="*/ 330200 w 1668085"/>
                  <a:gd name="connsiteY5" fmla="*/ 484382 h 1368722"/>
                  <a:gd name="connsiteX6" fmla="*/ 0 w 1668085"/>
                  <a:gd name="connsiteY6" fmla="*/ 744732 h 1368722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497949 w 1835834"/>
                  <a:gd name="connsiteY5" fmla="*/ 484382 h 1461780"/>
                  <a:gd name="connsiteX6" fmla="*/ 0 w 1835834"/>
                  <a:gd name="connsiteY6" fmla="*/ 1461780 h 1461780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139425 w 1835834"/>
                  <a:gd name="connsiteY5" fmla="*/ 721205 h 1461780"/>
                  <a:gd name="connsiteX6" fmla="*/ 0 w 1835834"/>
                  <a:gd name="connsiteY6" fmla="*/ 1461780 h 1461780"/>
                  <a:gd name="connsiteX0" fmla="*/ 449343 w 2285177"/>
                  <a:gd name="connsiteY0" fmla="*/ 1461780 h 1461780"/>
                  <a:gd name="connsiteX1" fmla="*/ 1031990 w 2285177"/>
                  <a:gd name="connsiteY1" fmla="*/ 1368722 h 1461780"/>
                  <a:gd name="connsiteX2" fmla="*/ 2285177 w 2285177"/>
                  <a:gd name="connsiteY2" fmla="*/ 390274 h 1461780"/>
                  <a:gd name="connsiteX3" fmla="*/ 1831404 w 2285177"/>
                  <a:gd name="connsiteY3" fmla="*/ 0 h 1461780"/>
                  <a:gd name="connsiteX4" fmla="*/ 1239621 w 2285177"/>
                  <a:gd name="connsiteY4" fmla="*/ 84789 h 1461780"/>
                  <a:gd name="connsiteX5" fmla="*/ 0 w 2285177"/>
                  <a:gd name="connsiteY5" fmla="*/ 1066572 h 1461780"/>
                  <a:gd name="connsiteX6" fmla="*/ 449343 w 2285177"/>
                  <a:gd name="connsiteY6" fmla="*/ 1461780 h 1461780"/>
                  <a:gd name="connsiteX0" fmla="*/ 449343 w 2285177"/>
                  <a:gd name="connsiteY0" fmla="*/ 1466670 h 1466670"/>
                  <a:gd name="connsiteX1" fmla="*/ 1031990 w 2285177"/>
                  <a:gd name="connsiteY1" fmla="*/ 1373612 h 1466670"/>
                  <a:gd name="connsiteX2" fmla="*/ 2285177 w 2285177"/>
                  <a:gd name="connsiteY2" fmla="*/ 395164 h 1466670"/>
                  <a:gd name="connsiteX3" fmla="*/ 1824070 w 2285177"/>
                  <a:gd name="connsiteY3" fmla="*/ 0 h 1466670"/>
                  <a:gd name="connsiteX4" fmla="*/ 1239621 w 2285177"/>
                  <a:gd name="connsiteY4" fmla="*/ 89679 h 1466670"/>
                  <a:gd name="connsiteX5" fmla="*/ 0 w 2285177"/>
                  <a:gd name="connsiteY5" fmla="*/ 1071462 h 1466670"/>
                  <a:gd name="connsiteX6" fmla="*/ 449343 w 2285177"/>
                  <a:gd name="connsiteY6" fmla="*/ 1466670 h 1466670"/>
                  <a:gd name="connsiteX0" fmla="*/ 449343 w 2282732"/>
                  <a:gd name="connsiteY0" fmla="*/ 1466670 h 1466670"/>
                  <a:gd name="connsiteX1" fmla="*/ 1031990 w 2282732"/>
                  <a:gd name="connsiteY1" fmla="*/ 1373612 h 1466670"/>
                  <a:gd name="connsiteX2" fmla="*/ 2282732 w 2282732"/>
                  <a:gd name="connsiteY2" fmla="*/ 397609 h 1466670"/>
                  <a:gd name="connsiteX3" fmla="*/ 1824070 w 2282732"/>
                  <a:gd name="connsiteY3" fmla="*/ 0 h 1466670"/>
                  <a:gd name="connsiteX4" fmla="*/ 1239621 w 2282732"/>
                  <a:gd name="connsiteY4" fmla="*/ 89679 h 1466670"/>
                  <a:gd name="connsiteX5" fmla="*/ 0 w 2282732"/>
                  <a:gd name="connsiteY5" fmla="*/ 1071462 h 1466670"/>
                  <a:gd name="connsiteX6" fmla="*/ 449343 w 2282732"/>
                  <a:gd name="connsiteY6" fmla="*/ 1466670 h 1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732" h="1466670">
                    <a:moveTo>
                      <a:pt x="449343" y="1466670"/>
                    </a:moveTo>
                    <a:lnTo>
                      <a:pt x="1031990" y="1373612"/>
                    </a:lnTo>
                    <a:lnTo>
                      <a:pt x="2282732" y="397609"/>
                    </a:lnTo>
                    <a:lnTo>
                      <a:pt x="1824070" y="0"/>
                    </a:lnTo>
                    <a:lnTo>
                      <a:pt x="1239621" y="89679"/>
                    </a:lnTo>
                    <a:lnTo>
                      <a:pt x="0" y="1071462"/>
                    </a:lnTo>
                    <a:lnTo>
                      <a:pt x="449343" y="14666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1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675088" y="3903488"/>
                <a:ext cx="5988661" cy="2717772"/>
                <a:chOff x="693675" y="3430160"/>
                <a:chExt cx="7708177" cy="3498123"/>
              </a:xfrm>
            </p:grpSpPr>
            <p:sp>
              <p:nvSpPr>
                <p:cNvPr id="95" name="Freeform 94"/>
                <p:cNvSpPr>
                  <a:spLocks noChangeAspect="1"/>
                </p:cNvSpPr>
                <p:nvPr/>
              </p:nvSpPr>
              <p:spPr>
                <a:xfrm>
                  <a:off x="4356192" y="42193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>
                  <a:spLocks noChangeAspect="1"/>
                </p:cNvSpPr>
                <p:nvPr/>
              </p:nvSpPr>
              <p:spPr>
                <a:xfrm>
                  <a:off x="5269903" y="4219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>
                  <a:spLocks noChangeAspect="1"/>
                </p:cNvSpPr>
                <p:nvPr/>
              </p:nvSpPr>
              <p:spPr>
                <a:xfrm>
                  <a:off x="4819683" y="500110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>
                  <a:spLocks noChangeAspect="1"/>
                </p:cNvSpPr>
                <p:nvPr/>
              </p:nvSpPr>
              <p:spPr>
                <a:xfrm>
                  <a:off x="3900758" y="49967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>
                  <a:spLocks noChangeAspect="1"/>
                </p:cNvSpPr>
                <p:nvPr/>
              </p:nvSpPr>
              <p:spPr>
                <a:xfrm>
                  <a:off x="3443736" y="578297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>
                  <a:spLocks noChangeAspect="1"/>
                </p:cNvSpPr>
                <p:nvPr/>
              </p:nvSpPr>
              <p:spPr>
                <a:xfrm>
                  <a:off x="4817922" y="343032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>
                  <a:spLocks noChangeAspect="1"/>
                </p:cNvSpPr>
                <p:nvPr/>
              </p:nvSpPr>
              <p:spPr>
                <a:xfrm>
                  <a:off x="5731633" y="343016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>
                  <a:spLocks noChangeAspect="1"/>
                </p:cNvSpPr>
                <p:nvPr/>
              </p:nvSpPr>
              <p:spPr>
                <a:xfrm>
                  <a:off x="6644054" y="343016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>
                  <a:spLocks noChangeAspect="1"/>
                </p:cNvSpPr>
                <p:nvPr/>
              </p:nvSpPr>
              <p:spPr>
                <a:xfrm>
                  <a:off x="693675" y="423243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>
                  <a:spLocks noChangeAspect="1"/>
                </p:cNvSpPr>
                <p:nvPr/>
              </p:nvSpPr>
              <p:spPr>
                <a:xfrm>
                  <a:off x="1607384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>
                  <a:spLocks noChangeAspect="1"/>
                </p:cNvSpPr>
                <p:nvPr/>
              </p:nvSpPr>
              <p:spPr>
                <a:xfrm>
                  <a:off x="1157167" y="5014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ChangeAspect="1"/>
                </p:cNvSpPr>
                <p:nvPr/>
              </p:nvSpPr>
              <p:spPr>
                <a:xfrm>
                  <a:off x="2068557" y="501572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>
                  <a:spLocks noChangeAspect="1"/>
                </p:cNvSpPr>
                <p:nvPr/>
              </p:nvSpPr>
              <p:spPr>
                <a:xfrm>
                  <a:off x="2519807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>
                  <a:spLocks noChangeAspect="1"/>
                </p:cNvSpPr>
                <p:nvPr/>
              </p:nvSpPr>
              <p:spPr>
                <a:xfrm>
                  <a:off x="1609598" y="5795428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>
                  <a:spLocks noChangeAspect="1"/>
                </p:cNvSpPr>
                <p:nvPr/>
              </p:nvSpPr>
              <p:spPr>
                <a:xfrm>
                  <a:off x="206911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>
                  <a:spLocks noChangeAspect="1"/>
                </p:cNvSpPr>
                <p:nvPr/>
              </p:nvSpPr>
              <p:spPr>
                <a:xfrm>
                  <a:off x="298153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>
                  <a:spLocks noChangeAspect="1"/>
                </p:cNvSpPr>
                <p:nvPr/>
              </p:nvSpPr>
              <p:spPr>
                <a:xfrm>
                  <a:off x="3897010" y="3440074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>
                  <a:spLocks noChangeAspect="1"/>
                </p:cNvSpPr>
                <p:nvPr/>
              </p:nvSpPr>
              <p:spPr>
                <a:xfrm>
                  <a:off x="2983407" y="501910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>
                  <a:spLocks noChangeAspect="1"/>
                </p:cNvSpPr>
                <p:nvPr/>
              </p:nvSpPr>
              <p:spPr>
                <a:xfrm>
                  <a:off x="2520656" y="579888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523558" y="4529477"/>
                  <a:ext cx="55303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9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3558" y="4529477"/>
                  <a:ext cx="553037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0" name="Group 159"/>
            <p:cNvGrpSpPr/>
            <p:nvPr/>
          </p:nvGrpSpPr>
          <p:grpSpPr>
            <a:xfrm>
              <a:off x="1264265" y="4310417"/>
              <a:ext cx="6807504" cy="1889234"/>
              <a:chOff x="1264265" y="4310417"/>
              <a:chExt cx="6807504" cy="1889234"/>
            </a:xfrm>
          </p:grpSpPr>
          <p:sp>
            <p:nvSpPr>
              <p:cNvPr id="161" name="Oval 70"/>
              <p:cNvSpPr>
                <a:spLocks noChangeAspect="1" noChangeArrowheads="1"/>
              </p:cNvSpPr>
              <p:nvPr/>
            </p:nvSpPr>
            <p:spPr bwMode="auto">
              <a:xfrm>
                <a:off x="7298666" y="4920932"/>
                <a:ext cx="59202" cy="5920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 dirty="0"/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1264265" y="4310417"/>
                <a:ext cx="6807504" cy="1889234"/>
                <a:chOff x="1264265" y="4310417"/>
                <a:chExt cx="6807504" cy="1889234"/>
              </a:xfrm>
            </p:grpSpPr>
            <p:sp>
              <p:nvSpPr>
                <p:cNvPr id="165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169768" y="4920932"/>
                  <a:ext cx="59202" cy="59202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b="1" dirty="0"/>
                </a:p>
              </p:txBody>
            </p:sp>
            <p:grpSp>
              <p:nvGrpSpPr>
                <p:cNvPr id="166" name="Group 165"/>
                <p:cNvGrpSpPr/>
                <p:nvPr/>
              </p:nvGrpSpPr>
              <p:grpSpPr>
                <a:xfrm>
                  <a:off x="1264265" y="4310417"/>
                  <a:ext cx="6807504" cy="1889234"/>
                  <a:chOff x="1264265" y="4310417"/>
                  <a:chExt cx="6807504" cy="1889234"/>
                </a:xfrm>
              </p:grpSpPr>
              <p:sp>
                <p:nvSpPr>
                  <p:cNvPr id="16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79837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8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2064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1646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93738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2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0475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3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5161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4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431060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5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4310417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7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8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552991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2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1168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0750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5" name="Oval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431239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6" name="Oval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7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4695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8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151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8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206" y="4313098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9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9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12567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92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9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94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1620750" y="6140083"/>
                    <a:ext cx="6451019" cy="59568"/>
                    <a:chOff x="776135" y="4891905"/>
                    <a:chExt cx="8303292" cy="76672"/>
                  </a:xfrm>
                  <a:solidFill>
                    <a:schemeClr val="tx1"/>
                  </a:solidFill>
                </p:grpSpPr>
                <p:sp>
                  <p:nvSpPr>
                    <p:cNvPr id="196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4417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97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5812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9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4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99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50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200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77011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201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1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202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05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203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61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204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84344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205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003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7884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38" y="160546"/>
            <a:ext cx="827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Algorithm Recap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127" y="1149484"/>
                <a:ext cx="9245065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/>
                  <a:t>Find approximate center of symmetry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/>
                  <a:t>.</a:t>
                </a:r>
                <a:br>
                  <a:rPr lang="en-US" sz="3200" dirty="0" smtClean="0"/>
                </a:br>
                <a:endParaRPr lang="en-US" sz="3200" dirty="0" smtClean="0"/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Build easy to enumerate thin covering lattice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514350" indent="-514350">
                  <a:buAutoNum type="arabicPeriod"/>
                </a:pPr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Enumerate lattice points in blowup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781" t="-3580" b="-7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1831363" y="4384683"/>
            <a:ext cx="5602374" cy="2236646"/>
            <a:chOff x="1264265" y="3903488"/>
            <a:chExt cx="6807504" cy="2717772"/>
          </a:xfrm>
        </p:grpSpPr>
        <p:sp>
          <p:nvSpPr>
            <p:cNvPr id="80" name="Freeform 79"/>
            <p:cNvSpPr>
              <a:spLocks noChangeAspect="1"/>
            </p:cNvSpPr>
            <p:nvPr/>
          </p:nvSpPr>
          <p:spPr>
            <a:xfrm>
              <a:off x="2405191" y="4075949"/>
              <a:ext cx="4841287" cy="2359619"/>
            </a:xfrm>
            <a:custGeom>
              <a:avLst/>
              <a:gdLst>
                <a:gd name="connsiteX0" fmla="*/ 0 w 3795823"/>
                <a:gd name="connsiteY0" fmla="*/ 606056 h 1850065"/>
                <a:gd name="connsiteX1" fmla="*/ 1435395 w 3795823"/>
                <a:gd name="connsiteY1" fmla="*/ 1850065 h 1850065"/>
                <a:gd name="connsiteX2" fmla="*/ 3795823 w 3795823"/>
                <a:gd name="connsiteY2" fmla="*/ 0 h 1850065"/>
                <a:gd name="connsiteX3" fmla="*/ 0 w 3795823"/>
                <a:gd name="connsiteY3" fmla="*/ 606056 h 185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5823" h="1850065">
                  <a:moveTo>
                    <a:pt x="0" y="606056"/>
                  </a:moveTo>
                  <a:lnTo>
                    <a:pt x="1435395" y="1850065"/>
                  </a:lnTo>
                  <a:lnTo>
                    <a:pt x="3795823" y="0"/>
                  </a:lnTo>
                  <a:lnTo>
                    <a:pt x="0" y="60605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675088" y="3903488"/>
              <a:ext cx="5988661" cy="2717772"/>
              <a:chOff x="1675088" y="3903488"/>
              <a:chExt cx="5988661" cy="2717772"/>
            </a:xfrm>
          </p:grpSpPr>
          <p:sp>
            <p:nvSpPr>
              <p:cNvPr id="182" name="Freeform 181"/>
              <p:cNvSpPr>
                <a:spLocks noChangeAspect="1"/>
              </p:cNvSpPr>
              <p:nvPr/>
            </p:nvSpPr>
            <p:spPr>
              <a:xfrm>
                <a:off x="3803819" y="4530483"/>
                <a:ext cx="1365674" cy="877455"/>
              </a:xfrm>
              <a:custGeom>
                <a:avLst/>
                <a:gdLst>
                  <a:gd name="connsiteX0" fmla="*/ 0 w 1263650"/>
                  <a:gd name="connsiteY0" fmla="*/ 482600 h 692150"/>
                  <a:gd name="connsiteX1" fmla="*/ 444500 w 1263650"/>
                  <a:gd name="connsiteY1" fmla="*/ 692150 h 692150"/>
                  <a:gd name="connsiteX2" fmla="*/ 901700 w 1263650"/>
                  <a:gd name="connsiteY2" fmla="*/ 552450 h 692150"/>
                  <a:gd name="connsiteX3" fmla="*/ 1263650 w 1263650"/>
                  <a:gd name="connsiteY3" fmla="*/ 63500 h 692150"/>
                  <a:gd name="connsiteX4" fmla="*/ 831850 w 1263650"/>
                  <a:gd name="connsiteY4" fmla="*/ 0 h 692150"/>
                  <a:gd name="connsiteX5" fmla="*/ 330200 w 1263650"/>
                  <a:gd name="connsiteY5" fmla="*/ 222250 h 692150"/>
                  <a:gd name="connsiteX6" fmla="*/ 0 w 1263650"/>
                  <a:gd name="connsiteY6" fmla="*/ 482600 h 692150"/>
                  <a:gd name="connsiteX0" fmla="*/ 0 w 1263650"/>
                  <a:gd name="connsiteY0" fmla="*/ 673100 h 882650"/>
                  <a:gd name="connsiteX1" fmla="*/ 444500 w 1263650"/>
                  <a:gd name="connsiteY1" fmla="*/ 882650 h 882650"/>
                  <a:gd name="connsiteX2" fmla="*/ 901700 w 1263650"/>
                  <a:gd name="connsiteY2" fmla="*/ 742950 h 882650"/>
                  <a:gd name="connsiteX3" fmla="*/ 1263650 w 1263650"/>
                  <a:gd name="connsiteY3" fmla="*/ 254000 h 882650"/>
                  <a:gd name="connsiteX4" fmla="*/ 615950 w 1263650"/>
                  <a:gd name="connsiteY4" fmla="*/ 0 h 882650"/>
                  <a:gd name="connsiteX5" fmla="*/ 330200 w 1263650"/>
                  <a:gd name="connsiteY5" fmla="*/ 412750 h 882650"/>
                  <a:gd name="connsiteX6" fmla="*/ 0 w 1263650"/>
                  <a:gd name="connsiteY6" fmla="*/ 673100 h 882650"/>
                  <a:gd name="connsiteX0" fmla="*/ 0 w 1263650"/>
                  <a:gd name="connsiteY0" fmla="*/ 636918 h 846468"/>
                  <a:gd name="connsiteX1" fmla="*/ 444500 w 1263650"/>
                  <a:gd name="connsiteY1" fmla="*/ 846468 h 846468"/>
                  <a:gd name="connsiteX2" fmla="*/ 901700 w 1263650"/>
                  <a:gd name="connsiteY2" fmla="*/ 706768 h 846468"/>
                  <a:gd name="connsiteX3" fmla="*/ 1263650 w 1263650"/>
                  <a:gd name="connsiteY3" fmla="*/ 217818 h 846468"/>
                  <a:gd name="connsiteX4" fmla="*/ 645553 w 1263650"/>
                  <a:gd name="connsiteY4" fmla="*/ 0 h 846468"/>
                  <a:gd name="connsiteX5" fmla="*/ 330200 w 1263650"/>
                  <a:gd name="connsiteY5" fmla="*/ 376568 h 846468"/>
                  <a:gd name="connsiteX6" fmla="*/ 0 w 1263650"/>
                  <a:gd name="connsiteY6" fmla="*/ 636918 h 846468"/>
                  <a:gd name="connsiteX0" fmla="*/ 0 w 1263650"/>
                  <a:gd name="connsiteY0" fmla="*/ 659943 h 869493"/>
                  <a:gd name="connsiteX1" fmla="*/ 444500 w 1263650"/>
                  <a:gd name="connsiteY1" fmla="*/ 869493 h 869493"/>
                  <a:gd name="connsiteX2" fmla="*/ 901700 w 1263650"/>
                  <a:gd name="connsiteY2" fmla="*/ 729793 h 869493"/>
                  <a:gd name="connsiteX3" fmla="*/ 1263650 w 1263650"/>
                  <a:gd name="connsiteY3" fmla="*/ 240843 h 869493"/>
                  <a:gd name="connsiteX4" fmla="*/ 622529 w 1263650"/>
                  <a:gd name="connsiteY4" fmla="*/ 0 h 869493"/>
                  <a:gd name="connsiteX5" fmla="*/ 330200 w 1263650"/>
                  <a:gd name="connsiteY5" fmla="*/ 399593 h 869493"/>
                  <a:gd name="connsiteX6" fmla="*/ 0 w 1263650"/>
                  <a:gd name="connsiteY6" fmla="*/ 659943 h 869493"/>
                  <a:gd name="connsiteX0" fmla="*/ 0 w 1214312"/>
                  <a:gd name="connsiteY0" fmla="*/ 744732 h 954282"/>
                  <a:gd name="connsiteX1" fmla="*/ 444500 w 1214312"/>
                  <a:gd name="connsiteY1" fmla="*/ 954282 h 954282"/>
                  <a:gd name="connsiteX2" fmla="*/ 901700 w 1214312"/>
                  <a:gd name="connsiteY2" fmla="*/ 814582 h 954282"/>
                  <a:gd name="connsiteX3" fmla="*/ 1214312 w 1214312"/>
                  <a:gd name="connsiteY3" fmla="*/ 0 h 954282"/>
                  <a:gd name="connsiteX4" fmla="*/ 622529 w 1214312"/>
                  <a:gd name="connsiteY4" fmla="*/ 84789 h 954282"/>
                  <a:gd name="connsiteX5" fmla="*/ 330200 w 1214312"/>
                  <a:gd name="connsiteY5" fmla="*/ 484382 h 954282"/>
                  <a:gd name="connsiteX6" fmla="*/ 0 w 1214312"/>
                  <a:gd name="connsiteY6" fmla="*/ 744732 h 954282"/>
                  <a:gd name="connsiteX0" fmla="*/ 0 w 1668085"/>
                  <a:gd name="connsiteY0" fmla="*/ 744732 h 954282"/>
                  <a:gd name="connsiteX1" fmla="*/ 444500 w 1668085"/>
                  <a:gd name="connsiteY1" fmla="*/ 954282 h 954282"/>
                  <a:gd name="connsiteX2" fmla="*/ 1668085 w 1668085"/>
                  <a:gd name="connsiteY2" fmla="*/ 390274 h 954282"/>
                  <a:gd name="connsiteX3" fmla="*/ 1214312 w 1668085"/>
                  <a:gd name="connsiteY3" fmla="*/ 0 h 954282"/>
                  <a:gd name="connsiteX4" fmla="*/ 622529 w 1668085"/>
                  <a:gd name="connsiteY4" fmla="*/ 84789 h 954282"/>
                  <a:gd name="connsiteX5" fmla="*/ 330200 w 1668085"/>
                  <a:gd name="connsiteY5" fmla="*/ 484382 h 954282"/>
                  <a:gd name="connsiteX6" fmla="*/ 0 w 1668085"/>
                  <a:gd name="connsiteY6" fmla="*/ 744732 h 954282"/>
                  <a:gd name="connsiteX0" fmla="*/ 0 w 1668085"/>
                  <a:gd name="connsiteY0" fmla="*/ 744732 h 1368722"/>
                  <a:gd name="connsiteX1" fmla="*/ 414898 w 1668085"/>
                  <a:gd name="connsiteY1" fmla="*/ 1368722 h 1368722"/>
                  <a:gd name="connsiteX2" fmla="*/ 1668085 w 1668085"/>
                  <a:gd name="connsiteY2" fmla="*/ 390274 h 1368722"/>
                  <a:gd name="connsiteX3" fmla="*/ 1214312 w 1668085"/>
                  <a:gd name="connsiteY3" fmla="*/ 0 h 1368722"/>
                  <a:gd name="connsiteX4" fmla="*/ 622529 w 1668085"/>
                  <a:gd name="connsiteY4" fmla="*/ 84789 h 1368722"/>
                  <a:gd name="connsiteX5" fmla="*/ 330200 w 1668085"/>
                  <a:gd name="connsiteY5" fmla="*/ 484382 h 1368722"/>
                  <a:gd name="connsiteX6" fmla="*/ 0 w 1668085"/>
                  <a:gd name="connsiteY6" fmla="*/ 744732 h 1368722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497949 w 1835834"/>
                  <a:gd name="connsiteY5" fmla="*/ 484382 h 1461780"/>
                  <a:gd name="connsiteX6" fmla="*/ 0 w 1835834"/>
                  <a:gd name="connsiteY6" fmla="*/ 1461780 h 1461780"/>
                  <a:gd name="connsiteX0" fmla="*/ 0 w 1835834"/>
                  <a:gd name="connsiteY0" fmla="*/ 1461780 h 1461780"/>
                  <a:gd name="connsiteX1" fmla="*/ 582647 w 1835834"/>
                  <a:gd name="connsiteY1" fmla="*/ 1368722 h 1461780"/>
                  <a:gd name="connsiteX2" fmla="*/ 1835834 w 1835834"/>
                  <a:gd name="connsiteY2" fmla="*/ 390274 h 1461780"/>
                  <a:gd name="connsiteX3" fmla="*/ 1382061 w 1835834"/>
                  <a:gd name="connsiteY3" fmla="*/ 0 h 1461780"/>
                  <a:gd name="connsiteX4" fmla="*/ 790278 w 1835834"/>
                  <a:gd name="connsiteY4" fmla="*/ 84789 h 1461780"/>
                  <a:gd name="connsiteX5" fmla="*/ 139425 w 1835834"/>
                  <a:gd name="connsiteY5" fmla="*/ 721205 h 1461780"/>
                  <a:gd name="connsiteX6" fmla="*/ 0 w 1835834"/>
                  <a:gd name="connsiteY6" fmla="*/ 1461780 h 1461780"/>
                  <a:gd name="connsiteX0" fmla="*/ 449343 w 2285177"/>
                  <a:gd name="connsiteY0" fmla="*/ 1461780 h 1461780"/>
                  <a:gd name="connsiteX1" fmla="*/ 1031990 w 2285177"/>
                  <a:gd name="connsiteY1" fmla="*/ 1368722 h 1461780"/>
                  <a:gd name="connsiteX2" fmla="*/ 2285177 w 2285177"/>
                  <a:gd name="connsiteY2" fmla="*/ 390274 h 1461780"/>
                  <a:gd name="connsiteX3" fmla="*/ 1831404 w 2285177"/>
                  <a:gd name="connsiteY3" fmla="*/ 0 h 1461780"/>
                  <a:gd name="connsiteX4" fmla="*/ 1239621 w 2285177"/>
                  <a:gd name="connsiteY4" fmla="*/ 84789 h 1461780"/>
                  <a:gd name="connsiteX5" fmla="*/ 0 w 2285177"/>
                  <a:gd name="connsiteY5" fmla="*/ 1066572 h 1461780"/>
                  <a:gd name="connsiteX6" fmla="*/ 449343 w 2285177"/>
                  <a:gd name="connsiteY6" fmla="*/ 1461780 h 1461780"/>
                  <a:gd name="connsiteX0" fmla="*/ 449343 w 2285177"/>
                  <a:gd name="connsiteY0" fmla="*/ 1466670 h 1466670"/>
                  <a:gd name="connsiteX1" fmla="*/ 1031990 w 2285177"/>
                  <a:gd name="connsiteY1" fmla="*/ 1373612 h 1466670"/>
                  <a:gd name="connsiteX2" fmla="*/ 2285177 w 2285177"/>
                  <a:gd name="connsiteY2" fmla="*/ 395164 h 1466670"/>
                  <a:gd name="connsiteX3" fmla="*/ 1824070 w 2285177"/>
                  <a:gd name="connsiteY3" fmla="*/ 0 h 1466670"/>
                  <a:gd name="connsiteX4" fmla="*/ 1239621 w 2285177"/>
                  <a:gd name="connsiteY4" fmla="*/ 89679 h 1466670"/>
                  <a:gd name="connsiteX5" fmla="*/ 0 w 2285177"/>
                  <a:gd name="connsiteY5" fmla="*/ 1071462 h 1466670"/>
                  <a:gd name="connsiteX6" fmla="*/ 449343 w 2285177"/>
                  <a:gd name="connsiteY6" fmla="*/ 1466670 h 1466670"/>
                  <a:gd name="connsiteX0" fmla="*/ 449343 w 2282732"/>
                  <a:gd name="connsiteY0" fmla="*/ 1466670 h 1466670"/>
                  <a:gd name="connsiteX1" fmla="*/ 1031990 w 2282732"/>
                  <a:gd name="connsiteY1" fmla="*/ 1373612 h 1466670"/>
                  <a:gd name="connsiteX2" fmla="*/ 2282732 w 2282732"/>
                  <a:gd name="connsiteY2" fmla="*/ 397609 h 1466670"/>
                  <a:gd name="connsiteX3" fmla="*/ 1824070 w 2282732"/>
                  <a:gd name="connsiteY3" fmla="*/ 0 h 1466670"/>
                  <a:gd name="connsiteX4" fmla="*/ 1239621 w 2282732"/>
                  <a:gd name="connsiteY4" fmla="*/ 89679 h 1466670"/>
                  <a:gd name="connsiteX5" fmla="*/ 0 w 2282732"/>
                  <a:gd name="connsiteY5" fmla="*/ 1071462 h 1466670"/>
                  <a:gd name="connsiteX6" fmla="*/ 449343 w 2282732"/>
                  <a:gd name="connsiteY6" fmla="*/ 1466670 h 1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732" h="1466670">
                    <a:moveTo>
                      <a:pt x="449343" y="1466670"/>
                    </a:moveTo>
                    <a:lnTo>
                      <a:pt x="1031990" y="1373612"/>
                    </a:lnTo>
                    <a:lnTo>
                      <a:pt x="2282732" y="397609"/>
                    </a:lnTo>
                    <a:lnTo>
                      <a:pt x="1824070" y="0"/>
                    </a:lnTo>
                    <a:lnTo>
                      <a:pt x="1239621" y="89679"/>
                    </a:lnTo>
                    <a:lnTo>
                      <a:pt x="0" y="1071462"/>
                    </a:lnTo>
                    <a:lnTo>
                      <a:pt x="449343" y="14666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1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1675088" y="3903488"/>
                <a:ext cx="5988661" cy="2717772"/>
                <a:chOff x="693675" y="3430160"/>
                <a:chExt cx="7708177" cy="3498123"/>
              </a:xfrm>
            </p:grpSpPr>
            <p:sp>
              <p:nvSpPr>
                <p:cNvPr id="184" name="Freeform 183"/>
                <p:cNvSpPr>
                  <a:spLocks noChangeAspect="1"/>
                </p:cNvSpPr>
                <p:nvPr/>
              </p:nvSpPr>
              <p:spPr>
                <a:xfrm>
                  <a:off x="4356192" y="42193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 184"/>
                <p:cNvSpPr>
                  <a:spLocks noChangeAspect="1"/>
                </p:cNvSpPr>
                <p:nvPr/>
              </p:nvSpPr>
              <p:spPr>
                <a:xfrm>
                  <a:off x="5269903" y="4219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/>
                <p:cNvSpPr>
                  <a:spLocks noChangeAspect="1"/>
                </p:cNvSpPr>
                <p:nvPr/>
              </p:nvSpPr>
              <p:spPr>
                <a:xfrm>
                  <a:off x="4819683" y="500110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/>
                <p:cNvSpPr>
                  <a:spLocks noChangeAspect="1"/>
                </p:cNvSpPr>
                <p:nvPr/>
              </p:nvSpPr>
              <p:spPr>
                <a:xfrm>
                  <a:off x="3900758" y="499675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 187"/>
                <p:cNvSpPr>
                  <a:spLocks noChangeAspect="1"/>
                </p:cNvSpPr>
                <p:nvPr/>
              </p:nvSpPr>
              <p:spPr>
                <a:xfrm>
                  <a:off x="3443736" y="578297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Freeform 188"/>
                <p:cNvSpPr>
                  <a:spLocks noChangeAspect="1"/>
                </p:cNvSpPr>
                <p:nvPr/>
              </p:nvSpPr>
              <p:spPr>
                <a:xfrm>
                  <a:off x="4817922" y="343032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>
                  <a:spLocks noChangeAspect="1"/>
                </p:cNvSpPr>
                <p:nvPr/>
              </p:nvSpPr>
              <p:spPr>
                <a:xfrm>
                  <a:off x="5731633" y="343016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190"/>
                <p:cNvSpPr>
                  <a:spLocks noChangeAspect="1"/>
                </p:cNvSpPr>
                <p:nvPr/>
              </p:nvSpPr>
              <p:spPr>
                <a:xfrm>
                  <a:off x="6644054" y="3430161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191"/>
                <p:cNvSpPr>
                  <a:spLocks noChangeAspect="1"/>
                </p:cNvSpPr>
                <p:nvPr/>
              </p:nvSpPr>
              <p:spPr>
                <a:xfrm>
                  <a:off x="693675" y="4232433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>
                  <a:spLocks noChangeAspect="1"/>
                </p:cNvSpPr>
                <p:nvPr/>
              </p:nvSpPr>
              <p:spPr>
                <a:xfrm>
                  <a:off x="1607384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reeform 193"/>
                <p:cNvSpPr>
                  <a:spLocks noChangeAspect="1"/>
                </p:cNvSpPr>
                <p:nvPr/>
              </p:nvSpPr>
              <p:spPr>
                <a:xfrm>
                  <a:off x="1157167" y="5014189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/>
                <p:cNvSpPr>
                  <a:spLocks noChangeAspect="1"/>
                </p:cNvSpPr>
                <p:nvPr/>
              </p:nvSpPr>
              <p:spPr>
                <a:xfrm>
                  <a:off x="2068557" y="501572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195"/>
                <p:cNvSpPr>
                  <a:spLocks noChangeAspect="1"/>
                </p:cNvSpPr>
                <p:nvPr/>
              </p:nvSpPr>
              <p:spPr>
                <a:xfrm>
                  <a:off x="2519807" y="423227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196"/>
                <p:cNvSpPr>
                  <a:spLocks noChangeAspect="1"/>
                </p:cNvSpPr>
                <p:nvPr/>
              </p:nvSpPr>
              <p:spPr>
                <a:xfrm>
                  <a:off x="1609598" y="5795428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 197"/>
                <p:cNvSpPr>
                  <a:spLocks noChangeAspect="1"/>
                </p:cNvSpPr>
                <p:nvPr/>
              </p:nvSpPr>
              <p:spPr>
                <a:xfrm>
                  <a:off x="206911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>
                  <a:spLocks noChangeAspect="1"/>
                </p:cNvSpPr>
                <p:nvPr/>
              </p:nvSpPr>
              <p:spPr>
                <a:xfrm>
                  <a:off x="2981537" y="3443240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 199"/>
                <p:cNvSpPr>
                  <a:spLocks noChangeAspect="1"/>
                </p:cNvSpPr>
                <p:nvPr/>
              </p:nvSpPr>
              <p:spPr>
                <a:xfrm>
                  <a:off x="3897010" y="3440074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>
                  <a:spLocks noChangeAspect="1"/>
                </p:cNvSpPr>
                <p:nvPr/>
              </p:nvSpPr>
              <p:spPr>
                <a:xfrm>
                  <a:off x="2983407" y="5019102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>
                  <a:spLocks noChangeAspect="1"/>
                </p:cNvSpPr>
                <p:nvPr/>
              </p:nvSpPr>
              <p:spPr>
                <a:xfrm>
                  <a:off x="2520656" y="5798885"/>
                  <a:ext cx="1757798" cy="1129398"/>
                </a:xfrm>
                <a:custGeom>
                  <a:avLst/>
                  <a:gdLst>
                    <a:gd name="connsiteX0" fmla="*/ 0 w 1263650"/>
                    <a:gd name="connsiteY0" fmla="*/ 482600 h 692150"/>
                    <a:gd name="connsiteX1" fmla="*/ 444500 w 1263650"/>
                    <a:gd name="connsiteY1" fmla="*/ 692150 h 692150"/>
                    <a:gd name="connsiteX2" fmla="*/ 901700 w 1263650"/>
                    <a:gd name="connsiteY2" fmla="*/ 552450 h 692150"/>
                    <a:gd name="connsiteX3" fmla="*/ 1263650 w 1263650"/>
                    <a:gd name="connsiteY3" fmla="*/ 63500 h 692150"/>
                    <a:gd name="connsiteX4" fmla="*/ 831850 w 1263650"/>
                    <a:gd name="connsiteY4" fmla="*/ 0 h 692150"/>
                    <a:gd name="connsiteX5" fmla="*/ 330200 w 1263650"/>
                    <a:gd name="connsiteY5" fmla="*/ 222250 h 692150"/>
                    <a:gd name="connsiteX6" fmla="*/ 0 w 1263650"/>
                    <a:gd name="connsiteY6" fmla="*/ 482600 h 692150"/>
                    <a:gd name="connsiteX0" fmla="*/ 0 w 1263650"/>
                    <a:gd name="connsiteY0" fmla="*/ 673100 h 882650"/>
                    <a:gd name="connsiteX1" fmla="*/ 444500 w 1263650"/>
                    <a:gd name="connsiteY1" fmla="*/ 882650 h 882650"/>
                    <a:gd name="connsiteX2" fmla="*/ 901700 w 1263650"/>
                    <a:gd name="connsiteY2" fmla="*/ 742950 h 882650"/>
                    <a:gd name="connsiteX3" fmla="*/ 1263650 w 1263650"/>
                    <a:gd name="connsiteY3" fmla="*/ 254000 h 882650"/>
                    <a:gd name="connsiteX4" fmla="*/ 615950 w 1263650"/>
                    <a:gd name="connsiteY4" fmla="*/ 0 h 882650"/>
                    <a:gd name="connsiteX5" fmla="*/ 330200 w 1263650"/>
                    <a:gd name="connsiteY5" fmla="*/ 412750 h 882650"/>
                    <a:gd name="connsiteX6" fmla="*/ 0 w 1263650"/>
                    <a:gd name="connsiteY6" fmla="*/ 673100 h 882650"/>
                    <a:gd name="connsiteX0" fmla="*/ 0 w 1263650"/>
                    <a:gd name="connsiteY0" fmla="*/ 636918 h 846468"/>
                    <a:gd name="connsiteX1" fmla="*/ 444500 w 1263650"/>
                    <a:gd name="connsiteY1" fmla="*/ 846468 h 846468"/>
                    <a:gd name="connsiteX2" fmla="*/ 901700 w 1263650"/>
                    <a:gd name="connsiteY2" fmla="*/ 706768 h 846468"/>
                    <a:gd name="connsiteX3" fmla="*/ 1263650 w 1263650"/>
                    <a:gd name="connsiteY3" fmla="*/ 217818 h 846468"/>
                    <a:gd name="connsiteX4" fmla="*/ 645553 w 1263650"/>
                    <a:gd name="connsiteY4" fmla="*/ 0 h 846468"/>
                    <a:gd name="connsiteX5" fmla="*/ 330200 w 1263650"/>
                    <a:gd name="connsiteY5" fmla="*/ 376568 h 846468"/>
                    <a:gd name="connsiteX6" fmla="*/ 0 w 1263650"/>
                    <a:gd name="connsiteY6" fmla="*/ 636918 h 846468"/>
                    <a:gd name="connsiteX0" fmla="*/ 0 w 1263650"/>
                    <a:gd name="connsiteY0" fmla="*/ 659943 h 869493"/>
                    <a:gd name="connsiteX1" fmla="*/ 444500 w 1263650"/>
                    <a:gd name="connsiteY1" fmla="*/ 869493 h 869493"/>
                    <a:gd name="connsiteX2" fmla="*/ 901700 w 1263650"/>
                    <a:gd name="connsiteY2" fmla="*/ 729793 h 869493"/>
                    <a:gd name="connsiteX3" fmla="*/ 1263650 w 1263650"/>
                    <a:gd name="connsiteY3" fmla="*/ 240843 h 869493"/>
                    <a:gd name="connsiteX4" fmla="*/ 622529 w 1263650"/>
                    <a:gd name="connsiteY4" fmla="*/ 0 h 869493"/>
                    <a:gd name="connsiteX5" fmla="*/ 330200 w 1263650"/>
                    <a:gd name="connsiteY5" fmla="*/ 399593 h 869493"/>
                    <a:gd name="connsiteX6" fmla="*/ 0 w 1263650"/>
                    <a:gd name="connsiteY6" fmla="*/ 659943 h 869493"/>
                    <a:gd name="connsiteX0" fmla="*/ 0 w 1214312"/>
                    <a:gd name="connsiteY0" fmla="*/ 744732 h 954282"/>
                    <a:gd name="connsiteX1" fmla="*/ 444500 w 1214312"/>
                    <a:gd name="connsiteY1" fmla="*/ 954282 h 954282"/>
                    <a:gd name="connsiteX2" fmla="*/ 901700 w 1214312"/>
                    <a:gd name="connsiteY2" fmla="*/ 814582 h 954282"/>
                    <a:gd name="connsiteX3" fmla="*/ 1214312 w 1214312"/>
                    <a:gd name="connsiteY3" fmla="*/ 0 h 954282"/>
                    <a:gd name="connsiteX4" fmla="*/ 622529 w 1214312"/>
                    <a:gd name="connsiteY4" fmla="*/ 84789 h 954282"/>
                    <a:gd name="connsiteX5" fmla="*/ 330200 w 1214312"/>
                    <a:gd name="connsiteY5" fmla="*/ 484382 h 954282"/>
                    <a:gd name="connsiteX6" fmla="*/ 0 w 1214312"/>
                    <a:gd name="connsiteY6" fmla="*/ 744732 h 954282"/>
                    <a:gd name="connsiteX0" fmla="*/ 0 w 1668085"/>
                    <a:gd name="connsiteY0" fmla="*/ 744732 h 954282"/>
                    <a:gd name="connsiteX1" fmla="*/ 444500 w 1668085"/>
                    <a:gd name="connsiteY1" fmla="*/ 954282 h 954282"/>
                    <a:gd name="connsiteX2" fmla="*/ 1668085 w 1668085"/>
                    <a:gd name="connsiteY2" fmla="*/ 390274 h 954282"/>
                    <a:gd name="connsiteX3" fmla="*/ 1214312 w 1668085"/>
                    <a:gd name="connsiteY3" fmla="*/ 0 h 954282"/>
                    <a:gd name="connsiteX4" fmla="*/ 622529 w 1668085"/>
                    <a:gd name="connsiteY4" fmla="*/ 84789 h 954282"/>
                    <a:gd name="connsiteX5" fmla="*/ 330200 w 1668085"/>
                    <a:gd name="connsiteY5" fmla="*/ 484382 h 954282"/>
                    <a:gd name="connsiteX6" fmla="*/ 0 w 1668085"/>
                    <a:gd name="connsiteY6" fmla="*/ 744732 h 954282"/>
                    <a:gd name="connsiteX0" fmla="*/ 0 w 1668085"/>
                    <a:gd name="connsiteY0" fmla="*/ 744732 h 1368722"/>
                    <a:gd name="connsiteX1" fmla="*/ 414898 w 1668085"/>
                    <a:gd name="connsiteY1" fmla="*/ 1368722 h 1368722"/>
                    <a:gd name="connsiteX2" fmla="*/ 1668085 w 1668085"/>
                    <a:gd name="connsiteY2" fmla="*/ 390274 h 1368722"/>
                    <a:gd name="connsiteX3" fmla="*/ 1214312 w 1668085"/>
                    <a:gd name="connsiteY3" fmla="*/ 0 h 1368722"/>
                    <a:gd name="connsiteX4" fmla="*/ 622529 w 1668085"/>
                    <a:gd name="connsiteY4" fmla="*/ 84789 h 1368722"/>
                    <a:gd name="connsiteX5" fmla="*/ 330200 w 1668085"/>
                    <a:gd name="connsiteY5" fmla="*/ 484382 h 1368722"/>
                    <a:gd name="connsiteX6" fmla="*/ 0 w 1668085"/>
                    <a:gd name="connsiteY6" fmla="*/ 744732 h 1368722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497949 w 1835834"/>
                    <a:gd name="connsiteY5" fmla="*/ 484382 h 1461780"/>
                    <a:gd name="connsiteX6" fmla="*/ 0 w 1835834"/>
                    <a:gd name="connsiteY6" fmla="*/ 1461780 h 1461780"/>
                    <a:gd name="connsiteX0" fmla="*/ 0 w 1835834"/>
                    <a:gd name="connsiteY0" fmla="*/ 1461780 h 1461780"/>
                    <a:gd name="connsiteX1" fmla="*/ 582647 w 1835834"/>
                    <a:gd name="connsiteY1" fmla="*/ 1368722 h 1461780"/>
                    <a:gd name="connsiteX2" fmla="*/ 1835834 w 1835834"/>
                    <a:gd name="connsiteY2" fmla="*/ 390274 h 1461780"/>
                    <a:gd name="connsiteX3" fmla="*/ 1382061 w 1835834"/>
                    <a:gd name="connsiteY3" fmla="*/ 0 h 1461780"/>
                    <a:gd name="connsiteX4" fmla="*/ 790278 w 1835834"/>
                    <a:gd name="connsiteY4" fmla="*/ 84789 h 1461780"/>
                    <a:gd name="connsiteX5" fmla="*/ 139425 w 1835834"/>
                    <a:gd name="connsiteY5" fmla="*/ 721205 h 1461780"/>
                    <a:gd name="connsiteX6" fmla="*/ 0 w 1835834"/>
                    <a:gd name="connsiteY6" fmla="*/ 1461780 h 1461780"/>
                    <a:gd name="connsiteX0" fmla="*/ 449343 w 2285177"/>
                    <a:gd name="connsiteY0" fmla="*/ 1461780 h 1461780"/>
                    <a:gd name="connsiteX1" fmla="*/ 1031990 w 2285177"/>
                    <a:gd name="connsiteY1" fmla="*/ 1368722 h 1461780"/>
                    <a:gd name="connsiteX2" fmla="*/ 2285177 w 2285177"/>
                    <a:gd name="connsiteY2" fmla="*/ 390274 h 1461780"/>
                    <a:gd name="connsiteX3" fmla="*/ 1831404 w 2285177"/>
                    <a:gd name="connsiteY3" fmla="*/ 0 h 1461780"/>
                    <a:gd name="connsiteX4" fmla="*/ 1239621 w 2285177"/>
                    <a:gd name="connsiteY4" fmla="*/ 84789 h 1461780"/>
                    <a:gd name="connsiteX5" fmla="*/ 0 w 2285177"/>
                    <a:gd name="connsiteY5" fmla="*/ 1066572 h 1461780"/>
                    <a:gd name="connsiteX6" fmla="*/ 449343 w 2285177"/>
                    <a:gd name="connsiteY6" fmla="*/ 1461780 h 1461780"/>
                    <a:gd name="connsiteX0" fmla="*/ 449343 w 2285177"/>
                    <a:gd name="connsiteY0" fmla="*/ 1466670 h 1466670"/>
                    <a:gd name="connsiteX1" fmla="*/ 1031990 w 2285177"/>
                    <a:gd name="connsiteY1" fmla="*/ 1373612 h 1466670"/>
                    <a:gd name="connsiteX2" fmla="*/ 2285177 w 2285177"/>
                    <a:gd name="connsiteY2" fmla="*/ 395164 h 1466670"/>
                    <a:gd name="connsiteX3" fmla="*/ 1824070 w 2285177"/>
                    <a:gd name="connsiteY3" fmla="*/ 0 h 1466670"/>
                    <a:gd name="connsiteX4" fmla="*/ 1239621 w 2285177"/>
                    <a:gd name="connsiteY4" fmla="*/ 89679 h 1466670"/>
                    <a:gd name="connsiteX5" fmla="*/ 0 w 2285177"/>
                    <a:gd name="connsiteY5" fmla="*/ 1071462 h 1466670"/>
                    <a:gd name="connsiteX6" fmla="*/ 449343 w 2285177"/>
                    <a:gd name="connsiteY6" fmla="*/ 1466670 h 1466670"/>
                    <a:gd name="connsiteX0" fmla="*/ 449343 w 2282732"/>
                    <a:gd name="connsiteY0" fmla="*/ 1466670 h 1466670"/>
                    <a:gd name="connsiteX1" fmla="*/ 1031990 w 2282732"/>
                    <a:gd name="connsiteY1" fmla="*/ 1373612 h 1466670"/>
                    <a:gd name="connsiteX2" fmla="*/ 2282732 w 2282732"/>
                    <a:gd name="connsiteY2" fmla="*/ 397609 h 1466670"/>
                    <a:gd name="connsiteX3" fmla="*/ 1824070 w 2282732"/>
                    <a:gd name="connsiteY3" fmla="*/ 0 h 1466670"/>
                    <a:gd name="connsiteX4" fmla="*/ 1239621 w 2282732"/>
                    <a:gd name="connsiteY4" fmla="*/ 89679 h 1466670"/>
                    <a:gd name="connsiteX5" fmla="*/ 0 w 2282732"/>
                    <a:gd name="connsiteY5" fmla="*/ 1071462 h 1466670"/>
                    <a:gd name="connsiteX6" fmla="*/ 449343 w 2282732"/>
                    <a:gd name="connsiteY6" fmla="*/ 1466670 h 146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732" h="1466670">
                      <a:moveTo>
                        <a:pt x="449343" y="1466670"/>
                      </a:moveTo>
                      <a:lnTo>
                        <a:pt x="1031990" y="1373612"/>
                      </a:lnTo>
                      <a:lnTo>
                        <a:pt x="2282732" y="397609"/>
                      </a:lnTo>
                      <a:lnTo>
                        <a:pt x="1824070" y="0"/>
                      </a:lnTo>
                      <a:lnTo>
                        <a:pt x="1239621" y="89679"/>
                      </a:lnTo>
                      <a:lnTo>
                        <a:pt x="0" y="1071462"/>
                      </a:lnTo>
                      <a:lnTo>
                        <a:pt x="449343" y="146667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523558" y="4529477"/>
                  <a:ext cx="55303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6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3558" y="4529477"/>
                  <a:ext cx="553037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1264265" y="4310417"/>
              <a:ext cx="6807504" cy="1889234"/>
              <a:chOff x="1264265" y="4310417"/>
              <a:chExt cx="6807504" cy="1889234"/>
            </a:xfrm>
          </p:grpSpPr>
          <p:sp>
            <p:nvSpPr>
              <p:cNvPr id="92" name="Oval 70"/>
              <p:cNvSpPr>
                <a:spLocks noChangeAspect="1" noChangeArrowheads="1"/>
              </p:cNvSpPr>
              <p:nvPr/>
            </p:nvSpPr>
            <p:spPr bwMode="auto">
              <a:xfrm>
                <a:off x="7298666" y="4920932"/>
                <a:ext cx="59202" cy="5920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 dirty="0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264265" y="4310417"/>
                <a:ext cx="6807504" cy="1889234"/>
                <a:chOff x="1264265" y="4310417"/>
                <a:chExt cx="6807504" cy="1889234"/>
              </a:xfrm>
            </p:grpSpPr>
            <p:sp>
              <p:nvSpPr>
                <p:cNvPr id="98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169768" y="4920932"/>
                  <a:ext cx="59202" cy="59202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b="1" dirty="0"/>
                </a:p>
              </p:txBody>
            </p:sp>
            <p:grpSp>
              <p:nvGrpSpPr>
                <p:cNvPr id="99" name="Group 98"/>
                <p:cNvGrpSpPr/>
                <p:nvPr/>
              </p:nvGrpSpPr>
              <p:grpSpPr>
                <a:xfrm>
                  <a:off x="1264265" y="4310417"/>
                  <a:ext cx="6807504" cy="1889234"/>
                  <a:chOff x="1264265" y="4310417"/>
                  <a:chExt cx="6807504" cy="1889234"/>
                </a:xfrm>
              </p:grpSpPr>
              <p:sp>
                <p:nvSpPr>
                  <p:cNvPr id="10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79837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0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2064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0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1646" y="492093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2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3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93738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4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0475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5161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18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431060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1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4310417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3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2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38529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55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591" y="552991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5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4047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5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14883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58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2811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5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1168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0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0750" y="492074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1" name="Oval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4312390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2" name="Oval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4265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3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4695" y="5529735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151" y="5531709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5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206" y="4313098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6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7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12567" y="4921116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8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4312574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6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7358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170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46940" y="5531892"/>
                    <a:ext cx="59202" cy="59202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/>
                    <a:endParaRPr lang="en-US" b="1" dirty="0"/>
                  </a:p>
                </p:txBody>
              </p:sp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1620750" y="6140083"/>
                    <a:ext cx="6451019" cy="59568"/>
                    <a:chOff x="776135" y="4891905"/>
                    <a:chExt cx="8303292" cy="76672"/>
                  </a:xfrm>
                  <a:solidFill>
                    <a:schemeClr val="tx1"/>
                  </a:solidFill>
                </p:grpSpPr>
                <p:sp>
                  <p:nvSpPr>
                    <p:cNvPr id="172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4417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3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58128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4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94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5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5011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6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77011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7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31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05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79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6135" y="4891905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80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84344" y="4892141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  <p:sp>
                  <p:nvSpPr>
                    <p:cNvPr id="181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003227" y="4892377"/>
                      <a:ext cx="76200" cy="76200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algn="ctr"/>
                      <a:endParaRPr lang="en-US" b="1" dirty="0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98690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3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Want easy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to enumerate thin covering lattice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71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 rot="398553">
            <a:off x="1314083" y="4550598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04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20812202">
            <a:off x="5078348" y="4824484"/>
            <a:ext cx="2792364" cy="1008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3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A good start: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Pick basis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 to be axes of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81" t="-909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 rot="398553">
            <a:off x="1314083" y="4550598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568992" y="4788418"/>
            <a:ext cx="1927921" cy="903997"/>
            <a:chOff x="5568992" y="4788418"/>
            <a:chExt cx="1927921" cy="903997"/>
          </a:xfrm>
        </p:grpSpPr>
        <p:sp>
          <p:nvSpPr>
            <p:cNvPr id="4" name="Rectangle 3"/>
            <p:cNvSpPr/>
            <p:nvPr/>
          </p:nvSpPr>
          <p:spPr>
            <a:xfrm rot="20809522">
              <a:off x="5568992" y="4964695"/>
              <a:ext cx="1811076" cy="72772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6387868" y="4972840"/>
              <a:ext cx="86662" cy="355715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V="1">
              <a:off x="6474531" y="5125871"/>
              <a:ext cx="877972" cy="202684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0"/>
            <p:cNvSpPr>
              <a:spLocks noChangeAspect="1" noChangeArrowheads="1"/>
            </p:cNvSpPr>
            <p:nvPr/>
          </p:nvSpPr>
          <p:spPr bwMode="auto">
            <a:xfrm>
              <a:off x="6449163" y="5294721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9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Text 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29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spect="1"/>
          </p:cNvSpPr>
          <p:nvPr/>
        </p:nvSpPr>
        <p:spPr>
          <a:xfrm rot="398553">
            <a:off x="2607884" y="1533897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6851" y="5051206"/>
                <a:ext cx="7788134" cy="109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 smtClean="0"/>
                  <a:t> is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FF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solidFill>
                          <a:srgbClr val="3333FF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 if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translates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 smtClean="0"/>
                  <a:t> cover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vice versa</a:t>
                </a:r>
                <a:r>
                  <a:rPr lang="en-US" sz="3200" dirty="0" smtClean="0"/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1" y="5051206"/>
                <a:ext cx="7788134" cy="1097736"/>
              </a:xfrm>
              <a:prstGeom prst="rect">
                <a:avLst/>
              </a:prstGeom>
              <a:blipFill rotWithShape="0">
                <a:blip r:embed="rId4"/>
                <a:stretch>
                  <a:fillRect t="-6667" r="-226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 rot="20812202">
            <a:off x="4828135" y="3111107"/>
            <a:ext cx="4093570" cy="1477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9482" y="3526904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82" y="3526904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33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spect="1"/>
          </p:cNvSpPr>
          <p:nvPr/>
        </p:nvSpPr>
        <p:spPr>
          <a:xfrm rot="398553">
            <a:off x="2607884" y="1533897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>
          <a:xfrm>
            <a:off x="1220612" y="1935010"/>
            <a:ext cx="4093570" cy="1477926"/>
            <a:chOff x="4828135" y="3111107"/>
            <a:chExt cx="4093570" cy="1477926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>
            <a:grpSpLocks/>
          </p:cNvGrpSpPr>
          <p:nvPr/>
        </p:nvGrpSpPr>
        <p:grpSpPr>
          <a:xfrm>
            <a:off x="3534152" y="1348447"/>
            <a:ext cx="4093570" cy="1477926"/>
            <a:chOff x="4828135" y="3111107"/>
            <a:chExt cx="4093570" cy="1477926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0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>
            <a:grpSpLocks/>
          </p:cNvGrpSpPr>
          <p:nvPr/>
        </p:nvGrpSpPr>
        <p:grpSpPr>
          <a:xfrm>
            <a:off x="1639767" y="3084576"/>
            <a:ext cx="4093570" cy="1477926"/>
            <a:chOff x="4828135" y="3111107"/>
            <a:chExt cx="4093570" cy="1477926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1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>
            <a:grpSpLocks/>
          </p:cNvGrpSpPr>
          <p:nvPr/>
        </p:nvGrpSpPr>
        <p:grpSpPr>
          <a:xfrm>
            <a:off x="3953307" y="2498013"/>
            <a:ext cx="4093570" cy="1477926"/>
            <a:chOff x="4828135" y="3111107"/>
            <a:chExt cx="4093570" cy="1477926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 rot="20812202">
              <a:off x="4828135" y="3111107"/>
              <a:ext cx="4093570" cy="14779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482" y="3526904"/>
                  <a:ext cx="470875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5051206"/>
                <a:ext cx="9143999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translates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 smtClean="0"/>
                  <a:t> suffice to cover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51206"/>
                <a:ext cx="9143999" cy="605294"/>
              </a:xfrm>
              <a:prstGeom prst="rect">
                <a:avLst/>
              </a:prstGeom>
              <a:blipFill rotWithShape="0">
                <a:blip r:embed="rId8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54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>
            <a:spLocks noChangeAspect="1"/>
          </p:cNvSpPr>
          <p:nvPr/>
        </p:nvSpPr>
        <p:spPr>
          <a:xfrm rot="20812202">
            <a:off x="2581179" y="1935010"/>
            <a:ext cx="4093570" cy="147792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5051206"/>
                <a:ext cx="914400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translates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 suffice to cover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51206"/>
                <a:ext cx="9144000" cy="605294"/>
              </a:xfrm>
              <a:prstGeom prst="rect">
                <a:avLst/>
              </a:prstGeom>
              <a:blipFill rotWithShape="0">
                <a:blip r:embed="rId3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071344" y="1804433"/>
            <a:ext cx="4040160" cy="2280152"/>
            <a:chOff x="2607884" y="1533897"/>
            <a:chExt cx="4040160" cy="2280152"/>
          </a:xfrm>
        </p:grpSpPr>
        <p:sp>
          <p:nvSpPr>
            <p:cNvPr id="32" name="Freeform 31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6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694300" y="2665862"/>
            <a:ext cx="4040160" cy="2280152"/>
            <a:chOff x="2607884" y="1533897"/>
            <a:chExt cx="4040160" cy="2280152"/>
          </a:xfrm>
        </p:grpSpPr>
        <p:sp>
          <p:nvSpPr>
            <p:cNvPr id="35" name="Freeform 34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714379" y="816757"/>
            <a:ext cx="4040160" cy="2280152"/>
            <a:chOff x="2607884" y="1533897"/>
            <a:chExt cx="4040160" cy="2280152"/>
          </a:xfrm>
        </p:grpSpPr>
        <p:sp>
          <p:nvSpPr>
            <p:cNvPr id="38" name="Freeform 37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337335" y="1678186"/>
            <a:ext cx="4040160" cy="2280152"/>
            <a:chOff x="2607884" y="1533897"/>
            <a:chExt cx="4040160" cy="2280152"/>
          </a:xfrm>
        </p:grpSpPr>
        <p:sp>
          <p:nvSpPr>
            <p:cNvPr id="41" name="Freeform 40"/>
            <p:cNvSpPr>
              <a:spLocks noChangeAspect="1"/>
            </p:cNvSpPr>
            <p:nvPr/>
          </p:nvSpPr>
          <p:spPr>
            <a:xfrm rot="398553">
              <a:off x="2607884" y="1533897"/>
              <a:ext cx="4040160" cy="2280152"/>
            </a:xfrm>
            <a:custGeom>
              <a:avLst/>
              <a:gdLst>
                <a:gd name="connsiteX0" fmla="*/ 171450 w 2552700"/>
                <a:gd name="connsiteY0" fmla="*/ 866775 h 1447800"/>
                <a:gd name="connsiteX1" fmla="*/ 828675 w 2552700"/>
                <a:gd name="connsiteY1" fmla="*/ 31432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133475 w 2552700"/>
                <a:gd name="connsiteY5" fmla="*/ 1333500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200275 w 2552700"/>
                <a:gd name="connsiteY4" fmla="*/ 962025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600200 w 2552700"/>
                <a:gd name="connsiteY2" fmla="*/ 762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952500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419350 w 2552700"/>
                <a:gd name="connsiteY4" fmla="*/ 704850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71450 w 2552700"/>
                <a:gd name="connsiteY0" fmla="*/ 866775 h 1447800"/>
                <a:gd name="connsiteX1" fmla="*/ 809625 w 2552700"/>
                <a:gd name="connsiteY1" fmla="*/ 371475 h 1447800"/>
                <a:gd name="connsiteX2" fmla="*/ 1762125 w 2552700"/>
                <a:gd name="connsiteY2" fmla="*/ 38100 h 1447800"/>
                <a:gd name="connsiteX3" fmla="*/ 2552700 w 2552700"/>
                <a:gd name="connsiteY3" fmla="*/ 0 h 1447800"/>
                <a:gd name="connsiteX4" fmla="*/ 2383685 w 2552700"/>
                <a:gd name="connsiteY4" fmla="*/ 590734 h 1447800"/>
                <a:gd name="connsiteX5" fmla="*/ 1581150 w 2552700"/>
                <a:gd name="connsiteY5" fmla="*/ 1266825 h 1447800"/>
                <a:gd name="connsiteX6" fmla="*/ 419100 w 2552700"/>
                <a:gd name="connsiteY6" fmla="*/ 1447800 h 1447800"/>
                <a:gd name="connsiteX7" fmla="*/ 0 w 2552700"/>
                <a:gd name="connsiteY7" fmla="*/ 1285875 h 1447800"/>
                <a:gd name="connsiteX8" fmla="*/ 171450 w 2552700"/>
                <a:gd name="connsiteY8" fmla="*/ 866775 h 1447800"/>
                <a:gd name="connsiteX0" fmla="*/ 162915 w 2544165"/>
                <a:gd name="connsiteY0" fmla="*/ 866775 h 1447800"/>
                <a:gd name="connsiteX1" fmla="*/ 801090 w 2544165"/>
                <a:gd name="connsiteY1" fmla="*/ 371475 h 1447800"/>
                <a:gd name="connsiteX2" fmla="*/ 1753590 w 2544165"/>
                <a:gd name="connsiteY2" fmla="*/ 38100 h 1447800"/>
                <a:gd name="connsiteX3" fmla="*/ 2544165 w 2544165"/>
                <a:gd name="connsiteY3" fmla="*/ 0 h 1447800"/>
                <a:gd name="connsiteX4" fmla="*/ 2375150 w 2544165"/>
                <a:gd name="connsiteY4" fmla="*/ 590734 h 1447800"/>
                <a:gd name="connsiteX5" fmla="*/ 1572615 w 2544165"/>
                <a:gd name="connsiteY5" fmla="*/ 1266825 h 1447800"/>
                <a:gd name="connsiteX6" fmla="*/ 410565 w 2544165"/>
                <a:gd name="connsiteY6" fmla="*/ 1447800 h 1447800"/>
                <a:gd name="connsiteX7" fmla="*/ 0 w 2544165"/>
                <a:gd name="connsiteY7" fmla="*/ 1441507 h 1447800"/>
                <a:gd name="connsiteX8" fmla="*/ 162915 w 2544165"/>
                <a:gd name="connsiteY8" fmla="*/ 866775 h 1447800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572615 w 2544165"/>
                <a:gd name="connsiteY5" fmla="*/ 1266825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44165"/>
                <a:gd name="connsiteY0" fmla="*/ 866775 h 1441507"/>
                <a:gd name="connsiteX1" fmla="*/ 801090 w 2544165"/>
                <a:gd name="connsiteY1" fmla="*/ 371475 h 1441507"/>
                <a:gd name="connsiteX2" fmla="*/ 1753590 w 2544165"/>
                <a:gd name="connsiteY2" fmla="*/ 38100 h 1441507"/>
                <a:gd name="connsiteX3" fmla="*/ 2544165 w 2544165"/>
                <a:gd name="connsiteY3" fmla="*/ 0 h 1441507"/>
                <a:gd name="connsiteX4" fmla="*/ 2375150 w 2544165"/>
                <a:gd name="connsiteY4" fmla="*/ 590734 h 1441507"/>
                <a:gd name="connsiteX5" fmla="*/ 1729756 w 2544165"/>
                <a:gd name="connsiteY5" fmla="*/ 1079112 h 1441507"/>
                <a:gd name="connsiteX6" fmla="*/ 781382 w 2544165"/>
                <a:gd name="connsiteY6" fmla="*/ 1420597 h 1441507"/>
                <a:gd name="connsiteX7" fmla="*/ 0 w 2544165"/>
                <a:gd name="connsiteY7" fmla="*/ 1441507 h 1441507"/>
                <a:gd name="connsiteX8" fmla="*/ 162915 w 2544165"/>
                <a:gd name="connsiteY8" fmla="*/ 866775 h 1441507"/>
                <a:gd name="connsiteX0" fmla="*/ 162915 w 2553993"/>
                <a:gd name="connsiteY0" fmla="*/ 864723 h 1439455"/>
                <a:gd name="connsiteX1" fmla="*/ 801090 w 2553993"/>
                <a:gd name="connsiteY1" fmla="*/ 369423 h 1439455"/>
                <a:gd name="connsiteX2" fmla="*/ 1753590 w 2553993"/>
                <a:gd name="connsiteY2" fmla="*/ 36048 h 1439455"/>
                <a:gd name="connsiteX3" fmla="*/ 2553993 w 2553993"/>
                <a:gd name="connsiteY3" fmla="*/ 0 h 1439455"/>
                <a:gd name="connsiteX4" fmla="*/ 2375150 w 2553993"/>
                <a:gd name="connsiteY4" fmla="*/ 588682 h 1439455"/>
                <a:gd name="connsiteX5" fmla="*/ 1729756 w 2553993"/>
                <a:gd name="connsiteY5" fmla="*/ 1077060 h 1439455"/>
                <a:gd name="connsiteX6" fmla="*/ 781382 w 2553993"/>
                <a:gd name="connsiteY6" fmla="*/ 1418545 h 1439455"/>
                <a:gd name="connsiteX7" fmla="*/ 0 w 2553993"/>
                <a:gd name="connsiteY7" fmla="*/ 1439455 h 1439455"/>
                <a:gd name="connsiteX8" fmla="*/ 162915 w 2553993"/>
                <a:gd name="connsiteY8" fmla="*/ 864723 h 1439455"/>
                <a:gd name="connsiteX0" fmla="*/ 162181 w 2553259"/>
                <a:gd name="connsiteY0" fmla="*/ 864723 h 1445762"/>
                <a:gd name="connsiteX1" fmla="*/ 800356 w 2553259"/>
                <a:gd name="connsiteY1" fmla="*/ 369423 h 1445762"/>
                <a:gd name="connsiteX2" fmla="*/ 1752856 w 2553259"/>
                <a:gd name="connsiteY2" fmla="*/ 36048 h 1445762"/>
                <a:gd name="connsiteX3" fmla="*/ 2553259 w 2553259"/>
                <a:gd name="connsiteY3" fmla="*/ 0 h 1445762"/>
                <a:gd name="connsiteX4" fmla="*/ 2374416 w 2553259"/>
                <a:gd name="connsiteY4" fmla="*/ 588682 h 1445762"/>
                <a:gd name="connsiteX5" fmla="*/ 1729022 w 2553259"/>
                <a:gd name="connsiteY5" fmla="*/ 1077060 h 1445762"/>
                <a:gd name="connsiteX6" fmla="*/ 780648 w 2553259"/>
                <a:gd name="connsiteY6" fmla="*/ 1418545 h 1445762"/>
                <a:gd name="connsiteX7" fmla="*/ 0 w 2553259"/>
                <a:gd name="connsiteY7" fmla="*/ 1445762 h 1445762"/>
                <a:gd name="connsiteX8" fmla="*/ 162181 w 2553259"/>
                <a:gd name="connsiteY8" fmla="*/ 864723 h 1445762"/>
                <a:gd name="connsiteX0" fmla="*/ 172744 w 2563822"/>
                <a:gd name="connsiteY0" fmla="*/ 864723 h 1437403"/>
                <a:gd name="connsiteX1" fmla="*/ 810919 w 2563822"/>
                <a:gd name="connsiteY1" fmla="*/ 369423 h 1437403"/>
                <a:gd name="connsiteX2" fmla="*/ 1763419 w 2563822"/>
                <a:gd name="connsiteY2" fmla="*/ 36048 h 1437403"/>
                <a:gd name="connsiteX3" fmla="*/ 2563822 w 2563822"/>
                <a:gd name="connsiteY3" fmla="*/ 0 h 1437403"/>
                <a:gd name="connsiteX4" fmla="*/ 2384979 w 2563822"/>
                <a:gd name="connsiteY4" fmla="*/ 588682 h 1437403"/>
                <a:gd name="connsiteX5" fmla="*/ 1739585 w 2563822"/>
                <a:gd name="connsiteY5" fmla="*/ 1077060 h 1437403"/>
                <a:gd name="connsiteX6" fmla="*/ 791211 w 2563822"/>
                <a:gd name="connsiteY6" fmla="*/ 1418545 h 1437403"/>
                <a:gd name="connsiteX7" fmla="*/ 0 w 2563822"/>
                <a:gd name="connsiteY7" fmla="*/ 1437403 h 1437403"/>
                <a:gd name="connsiteX8" fmla="*/ 172744 w 2563822"/>
                <a:gd name="connsiteY8" fmla="*/ 864723 h 1437403"/>
                <a:gd name="connsiteX0" fmla="*/ 171275 w 2562353"/>
                <a:gd name="connsiteY0" fmla="*/ 864723 h 1450017"/>
                <a:gd name="connsiteX1" fmla="*/ 809450 w 2562353"/>
                <a:gd name="connsiteY1" fmla="*/ 369423 h 1450017"/>
                <a:gd name="connsiteX2" fmla="*/ 1761950 w 2562353"/>
                <a:gd name="connsiteY2" fmla="*/ 36048 h 1450017"/>
                <a:gd name="connsiteX3" fmla="*/ 2562353 w 2562353"/>
                <a:gd name="connsiteY3" fmla="*/ 0 h 1450017"/>
                <a:gd name="connsiteX4" fmla="*/ 2383510 w 2562353"/>
                <a:gd name="connsiteY4" fmla="*/ 588682 h 1450017"/>
                <a:gd name="connsiteX5" fmla="*/ 1738116 w 2562353"/>
                <a:gd name="connsiteY5" fmla="*/ 1077060 h 1450017"/>
                <a:gd name="connsiteX6" fmla="*/ 789742 w 2562353"/>
                <a:gd name="connsiteY6" fmla="*/ 1418545 h 1450017"/>
                <a:gd name="connsiteX7" fmla="*/ 0 w 2562353"/>
                <a:gd name="connsiteY7" fmla="*/ 1450017 h 1450017"/>
                <a:gd name="connsiteX8" fmla="*/ 171275 w 2562353"/>
                <a:gd name="connsiteY8" fmla="*/ 864723 h 1450017"/>
                <a:gd name="connsiteX0" fmla="*/ 172744 w 2563822"/>
                <a:gd name="connsiteY0" fmla="*/ 864723 h 1437402"/>
                <a:gd name="connsiteX1" fmla="*/ 810919 w 2563822"/>
                <a:gd name="connsiteY1" fmla="*/ 369423 h 1437402"/>
                <a:gd name="connsiteX2" fmla="*/ 1763419 w 2563822"/>
                <a:gd name="connsiteY2" fmla="*/ 36048 h 1437402"/>
                <a:gd name="connsiteX3" fmla="*/ 2563822 w 2563822"/>
                <a:gd name="connsiteY3" fmla="*/ 0 h 1437402"/>
                <a:gd name="connsiteX4" fmla="*/ 2384979 w 2563822"/>
                <a:gd name="connsiteY4" fmla="*/ 588682 h 1437402"/>
                <a:gd name="connsiteX5" fmla="*/ 1739585 w 2563822"/>
                <a:gd name="connsiteY5" fmla="*/ 1077060 h 1437402"/>
                <a:gd name="connsiteX6" fmla="*/ 791211 w 2563822"/>
                <a:gd name="connsiteY6" fmla="*/ 1418545 h 1437402"/>
                <a:gd name="connsiteX7" fmla="*/ 0 w 2563822"/>
                <a:gd name="connsiteY7" fmla="*/ 1437402 h 1437402"/>
                <a:gd name="connsiteX8" fmla="*/ 172744 w 2563822"/>
                <a:gd name="connsiteY8" fmla="*/ 864723 h 1437402"/>
                <a:gd name="connsiteX0" fmla="*/ 165702 w 2556780"/>
                <a:gd name="connsiteY0" fmla="*/ 864723 h 1442975"/>
                <a:gd name="connsiteX1" fmla="*/ 803877 w 2556780"/>
                <a:gd name="connsiteY1" fmla="*/ 369423 h 1442975"/>
                <a:gd name="connsiteX2" fmla="*/ 1756377 w 2556780"/>
                <a:gd name="connsiteY2" fmla="*/ 36048 h 1442975"/>
                <a:gd name="connsiteX3" fmla="*/ 2556780 w 2556780"/>
                <a:gd name="connsiteY3" fmla="*/ 0 h 1442975"/>
                <a:gd name="connsiteX4" fmla="*/ 2377937 w 2556780"/>
                <a:gd name="connsiteY4" fmla="*/ 588682 h 1442975"/>
                <a:gd name="connsiteX5" fmla="*/ 1732543 w 2556780"/>
                <a:gd name="connsiteY5" fmla="*/ 1077060 h 1442975"/>
                <a:gd name="connsiteX6" fmla="*/ 784169 w 2556780"/>
                <a:gd name="connsiteY6" fmla="*/ 1418545 h 1442975"/>
                <a:gd name="connsiteX7" fmla="*/ 0 w 2556780"/>
                <a:gd name="connsiteY7" fmla="*/ 1442975 h 1442975"/>
                <a:gd name="connsiteX8" fmla="*/ 165702 w 2556780"/>
                <a:gd name="connsiteY8" fmla="*/ 864723 h 14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780" h="1442975">
                  <a:moveTo>
                    <a:pt x="165702" y="864723"/>
                  </a:moveTo>
                  <a:lnTo>
                    <a:pt x="803877" y="369423"/>
                  </a:lnTo>
                  <a:lnTo>
                    <a:pt x="1756377" y="36048"/>
                  </a:lnTo>
                  <a:lnTo>
                    <a:pt x="2556780" y="0"/>
                  </a:lnTo>
                  <a:lnTo>
                    <a:pt x="2377937" y="588682"/>
                  </a:lnTo>
                  <a:lnTo>
                    <a:pt x="1732543" y="1077060"/>
                  </a:lnTo>
                  <a:lnTo>
                    <a:pt x="784169" y="1418545"/>
                  </a:lnTo>
                  <a:lnTo>
                    <a:pt x="0" y="1442975"/>
                  </a:lnTo>
                  <a:lnTo>
                    <a:pt x="165702" y="86472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26" y="2350806"/>
                  <a:ext cx="470875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2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92526" y="2350805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5"/>
                <a:ext cx="47087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48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spect="1"/>
          </p:cNvSpPr>
          <p:nvPr/>
        </p:nvSpPr>
        <p:spPr>
          <a:xfrm rot="398553">
            <a:off x="2607884" y="1533897"/>
            <a:ext cx="4040160" cy="2280152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Milman’s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26" y="2350806"/>
                <a:ext cx="47087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6851" y="5051206"/>
                <a:ext cx="7788134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993366"/>
                    </a:solidFill>
                  </a:rPr>
                  <a:t>Theorem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[D., </a:t>
                </a:r>
                <a:r>
                  <a:rPr lang="en-US" sz="32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13]</a:t>
                </a:r>
                <a:r>
                  <a:rPr lang="en-US" sz="3200" dirty="0" smtClean="0">
                    <a:solidFill>
                      <a:srgbClr val="993366"/>
                    </a:solidFill>
                  </a:rPr>
                  <a:t>:</a:t>
                </a:r>
                <a:r>
                  <a:rPr lang="en-US" sz="3200" dirty="0" smtClean="0"/>
                  <a:t> </a:t>
                </a:r>
                <a:br>
                  <a:rPr lang="en-US" sz="3200" dirty="0" smtClean="0"/>
                </a:br>
                <a:r>
                  <a:rPr lang="en-US" sz="3200" dirty="0" smtClean="0"/>
                  <a:t>Can construct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in deterministic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-time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-space.</a:t>
                </a:r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1" y="5051206"/>
                <a:ext cx="7788134" cy="1611852"/>
              </a:xfrm>
              <a:prstGeom prst="rect">
                <a:avLst/>
              </a:prstGeom>
              <a:blipFill rotWithShape="0">
                <a:blip r:embed="rId4"/>
                <a:stretch>
                  <a:fillRect l="-2034" t="-4924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 rot="20812202">
            <a:off x="4828135" y="3111107"/>
            <a:ext cx="4093570" cy="1477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9482" y="3526904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82" y="3526904"/>
                <a:ext cx="47087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46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20812202">
            <a:off x="5078348" y="4824484"/>
            <a:ext cx="2792364" cy="1008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3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A good start: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Pick basis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 to be axes of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81" t="-909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 rot="398553">
            <a:off x="1314083" y="4550598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568992" y="4788418"/>
            <a:ext cx="1927921" cy="903997"/>
            <a:chOff x="5568992" y="4788418"/>
            <a:chExt cx="1927921" cy="903997"/>
          </a:xfrm>
        </p:grpSpPr>
        <p:sp>
          <p:nvSpPr>
            <p:cNvPr id="4" name="Rectangle 3"/>
            <p:cNvSpPr/>
            <p:nvPr/>
          </p:nvSpPr>
          <p:spPr>
            <a:xfrm rot="20809522">
              <a:off x="5568992" y="4964695"/>
              <a:ext cx="1811076" cy="72772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6387868" y="4972840"/>
              <a:ext cx="86662" cy="355715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V="1">
              <a:off x="6474531" y="5125871"/>
              <a:ext cx="877972" cy="202684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0"/>
            <p:cNvSpPr>
              <a:spLocks noChangeAspect="1" noChangeArrowheads="1"/>
            </p:cNvSpPr>
            <p:nvPr/>
          </p:nvSpPr>
          <p:spPr bwMode="auto">
            <a:xfrm>
              <a:off x="6444930" y="5298954"/>
              <a:ext cx="59202" cy="5920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9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Text 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3"/>
              <p:cNvSpPr txBox="1">
                <a:spLocks noChangeArrowheads="1"/>
              </p:cNvSpPr>
              <p:nvPr/>
            </p:nvSpPr>
            <p:spPr bwMode="auto">
              <a:xfrm>
                <a:off x="0" y="2936508"/>
                <a:ext cx="9144000" cy="1097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200" b="0" dirty="0" smtClean="0">
                    <a:solidFill>
                      <a:srgbClr val="FF0000"/>
                    </a:solidFill>
                    <a:latin typeface="+mn-lt"/>
                  </a:rPr>
                  <a:t>Get:</a:t>
                </a:r>
                <a:r>
                  <a:rPr lang="en-US" sz="3200" b="0" dirty="0" smtClean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latin typeface="+mn-lt"/>
                  </a:rPr>
                  <a:t>&amp; </a:t>
                </a:r>
                <a:br>
                  <a:rPr lang="en-US" sz="3200" dirty="0" smtClean="0">
                    <a:latin typeface="+mn-lt"/>
                  </a:rPr>
                </a:br>
                <a:r>
                  <a:rPr lang="en-US" sz="3200" dirty="0" smtClean="0">
                    <a:latin typeface="+mn-lt"/>
                  </a:rPr>
                  <a:t>          “easy to enumerate”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>
                    <a:latin typeface="+mn-lt"/>
                  </a:rPr>
                  <a:t>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36508"/>
                <a:ext cx="9144000" cy="1097736"/>
              </a:xfrm>
              <a:prstGeom prst="rect">
                <a:avLst/>
              </a:prstGeom>
              <a:blipFill rotWithShape="0">
                <a:blip r:embed="rId9"/>
                <a:stretch>
                  <a:fillRect t="-5000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896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20812202">
            <a:off x="5078348" y="4824484"/>
            <a:ext cx="2792364" cy="1008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3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A good start: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Pick basis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 to be axes of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81" t="-909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 rot="398553">
            <a:off x="1314083" y="4550598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568992" y="4788418"/>
            <a:ext cx="1927921" cy="903997"/>
            <a:chOff x="5568992" y="4788418"/>
            <a:chExt cx="1927921" cy="903997"/>
          </a:xfrm>
        </p:grpSpPr>
        <p:sp>
          <p:nvSpPr>
            <p:cNvPr id="4" name="Rectangle 3"/>
            <p:cNvSpPr/>
            <p:nvPr/>
          </p:nvSpPr>
          <p:spPr>
            <a:xfrm rot="20809522">
              <a:off x="5568992" y="4964695"/>
              <a:ext cx="1811076" cy="72772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6387868" y="4972840"/>
              <a:ext cx="86662" cy="355715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V="1">
              <a:off x="6474531" y="5125871"/>
              <a:ext cx="877972" cy="202684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0"/>
            <p:cNvSpPr>
              <a:spLocks noChangeAspect="1" noChangeArrowheads="1"/>
            </p:cNvSpPr>
            <p:nvPr/>
          </p:nvSpPr>
          <p:spPr bwMode="auto">
            <a:xfrm>
              <a:off x="6444930" y="5298954"/>
              <a:ext cx="59202" cy="5920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9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Text 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3"/>
              <p:cNvSpPr txBox="1">
                <a:spLocks noChangeArrowheads="1"/>
              </p:cNvSpPr>
              <p:nvPr/>
            </p:nvSpPr>
            <p:spPr bwMode="auto">
              <a:xfrm>
                <a:off x="0" y="2971956"/>
                <a:ext cx="91440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200" b="0" dirty="0" smtClean="0">
                    <a:solidFill>
                      <a:srgbClr val="FF0000"/>
                    </a:solidFill>
                    <a:latin typeface="+mn-lt"/>
                  </a:rPr>
                  <a:t>Don’t get:</a:t>
                </a:r>
                <a:r>
                  <a:rPr lang="en-US" sz="3200" b="0" dirty="0" smtClean="0">
                    <a:latin typeface="+mn-lt"/>
                  </a:rPr>
                  <a:t> covering property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n-lt"/>
                  </a:rPr>
                  <a:t>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956"/>
                <a:ext cx="9144000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632" b="-35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7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>
            <a:spLocks noChangeAspect="1"/>
          </p:cNvSpPr>
          <p:nvPr/>
        </p:nvSpPr>
        <p:spPr>
          <a:xfrm>
            <a:off x="2945162" y="2614266"/>
            <a:ext cx="3315636" cy="331563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745" y="1564810"/>
                <a:ext cx="77860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333FF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and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,  </a:t>
                </a:r>
              </a:p>
              <a:p>
                <a:r>
                  <a:rPr lang="en-US" sz="2800" dirty="0" smtClean="0"/>
                  <a:t>compute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5" y="1564810"/>
                <a:ext cx="7786006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566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 rot="398553">
            <a:off x="3242203" y="3510999"/>
            <a:ext cx="2552700" cy="1447800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1447800">
                <a:moveTo>
                  <a:pt x="171450" y="866775"/>
                </a:moveTo>
                <a:lnTo>
                  <a:pt x="809625" y="371475"/>
                </a:lnTo>
                <a:lnTo>
                  <a:pt x="1762125" y="38100"/>
                </a:lnTo>
                <a:lnTo>
                  <a:pt x="2552700" y="0"/>
                </a:lnTo>
                <a:lnTo>
                  <a:pt x="2419350" y="704850"/>
                </a:lnTo>
                <a:lnTo>
                  <a:pt x="1581150" y="1266825"/>
                </a:lnTo>
                <a:lnTo>
                  <a:pt x="419100" y="1447800"/>
                </a:lnTo>
                <a:lnTo>
                  <a:pt x="0" y="1285875"/>
                </a:lnTo>
                <a:lnTo>
                  <a:pt x="171450" y="866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9507" y="3626738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07" y="3626738"/>
                <a:ext cx="47087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75746" y="591668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Assume appropriate sandwiching guarantees.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081978" y="3761715"/>
            <a:ext cx="1845197" cy="1698036"/>
            <a:chOff x="4071092" y="3746302"/>
            <a:chExt cx="1845197" cy="1698036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071092" y="3746302"/>
              <a:ext cx="1020738" cy="102073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13" idx="5"/>
            </p:cNvCxnSpPr>
            <p:nvPr/>
          </p:nvCxnSpPr>
          <p:spPr>
            <a:xfrm>
              <a:off x="4602980" y="4350037"/>
              <a:ext cx="1172254" cy="109430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678632" y="4015330"/>
                  <a:ext cx="4708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632" y="4015330"/>
                  <a:ext cx="470875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445414" y="4691121"/>
                  <a:ext cx="4708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414" y="4691121"/>
                  <a:ext cx="470875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40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20812202">
            <a:off x="5078348" y="4824484"/>
            <a:ext cx="2792364" cy="1008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3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A good start: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Pick basis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 to be axes of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M-ellipsoid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81" t="-909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 rot="398553">
            <a:off x="1314083" y="4550598"/>
            <a:ext cx="2556780" cy="1442975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5" y="4948919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18" y="5217737"/>
                <a:ext cx="47087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568992" y="4788418"/>
            <a:ext cx="1927921" cy="903997"/>
            <a:chOff x="5568992" y="4788418"/>
            <a:chExt cx="1927921" cy="903997"/>
          </a:xfrm>
        </p:grpSpPr>
        <p:sp>
          <p:nvSpPr>
            <p:cNvPr id="4" name="Rectangle 3"/>
            <p:cNvSpPr/>
            <p:nvPr/>
          </p:nvSpPr>
          <p:spPr>
            <a:xfrm rot="20809522">
              <a:off x="5568992" y="4964695"/>
              <a:ext cx="1811076" cy="72772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6387868" y="4972840"/>
              <a:ext cx="86662" cy="355715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V="1">
              <a:off x="6474531" y="5125871"/>
              <a:ext cx="877972" cy="202684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70"/>
            <p:cNvSpPr>
              <a:spLocks noChangeAspect="1" noChangeArrowheads="1"/>
            </p:cNvSpPr>
            <p:nvPr/>
          </p:nvSpPr>
          <p:spPr bwMode="auto">
            <a:xfrm>
              <a:off x="6444930" y="5298954"/>
              <a:ext cx="59202" cy="5920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9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3037" y="4788418"/>
                  <a:ext cx="538032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Text 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1764" y="5087766"/>
                  <a:ext cx="545149" cy="4531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0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3"/>
              <p:cNvSpPr txBox="1">
                <a:spLocks noChangeArrowheads="1"/>
              </p:cNvSpPr>
              <p:nvPr/>
            </p:nvSpPr>
            <p:spPr bwMode="auto">
              <a:xfrm>
                <a:off x="0" y="2971956"/>
                <a:ext cx="9144000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200" b="0" dirty="0" smtClean="0">
                    <a:solidFill>
                      <a:srgbClr val="FF0000"/>
                    </a:solidFill>
                    <a:latin typeface="+mn-lt"/>
                  </a:rPr>
                  <a:t>Idea:</a:t>
                </a:r>
                <a:r>
                  <a:rPr lang="en-US" sz="3200" b="0" dirty="0" smtClean="0">
                    <a:latin typeface="+mn-lt"/>
                  </a:rPr>
                  <a:t> Find lattice “close”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 satisfying covering property.</a:t>
                </a:r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956"/>
                <a:ext cx="9144000" cy="1077218"/>
              </a:xfrm>
              <a:prstGeom prst="rect">
                <a:avLst/>
              </a:prstGeom>
              <a:blipFill rotWithShape="0">
                <a:blip r:embed="rId9"/>
                <a:stretch>
                  <a:fillRect t="-6818"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481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62"/>
          <p:cNvSpPr/>
          <p:nvPr/>
        </p:nvSpPr>
        <p:spPr>
          <a:xfrm rot="623720">
            <a:off x="3097399" y="4818217"/>
            <a:ext cx="2391162" cy="1317904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195687" y="5098558"/>
            <a:ext cx="1010912" cy="403805"/>
            <a:chOff x="4195687" y="5098558"/>
            <a:chExt cx="1010912" cy="403805"/>
          </a:xfrm>
        </p:grpSpPr>
        <p:sp>
          <p:nvSpPr>
            <p:cNvPr id="28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Oval 70"/>
            <p:cNvSpPr>
              <a:spLocks noChangeAspect="1" noChangeArrowheads="1"/>
            </p:cNvSpPr>
            <p:nvPr/>
          </p:nvSpPr>
          <p:spPr bwMode="auto">
            <a:xfrm>
              <a:off x="4195687" y="5098558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4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Sparsify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rgbClr val="993366"/>
                    </a:solidFill>
                  </a:rPr>
                  <a:t>:</a:t>
                </a:r>
                <a:endParaRPr lang="en-US" sz="3200" dirty="0" smtClean="0"/>
              </a:p>
              <a:p>
                <a:r>
                  <a:rPr lang="en-US" sz="3200" dirty="0" smtClean="0"/>
                  <a:t>Take “random” </a:t>
                </a:r>
                <a:r>
                  <a:rPr lang="en-US" sz="3200" dirty="0" err="1" smtClean="0"/>
                  <a:t>sublattice</a:t>
                </a:r>
                <a:r>
                  <a:rPr lang="en-US" sz="3200" dirty="0" smtClean="0"/>
                  <a:t> to remove vectors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1781" t="-852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4"/>
          <p:cNvSpPr>
            <a:spLocks noChangeShapeType="1"/>
          </p:cNvSpPr>
          <p:nvPr/>
        </p:nvSpPr>
        <p:spPr bwMode="auto">
          <a:xfrm flipH="1" flipV="1">
            <a:off x="4218826" y="5121696"/>
            <a:ext cx="86662" cy="35571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305489" y="5274727"/>
            <a:ext cx="877972" cy="202684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5027061" y="4894418"/>
                <a:ext cx="545149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7061" y="4894418"/>
                <a:ext cx="545149" cy="453137"/>
              </a:xfrm>
              <a:prstGeom prst="rect">
                <a:avLst/>
              </a:prstGeom>
              <a:blipFill rotWithShape="0">
                <a:blip r:embed="rId6"/>
                <a:stretch>
                  <a:fillRect b="-40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3769958" y="4960395"/>
                <a:ext cx="538032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958" y="4960395"/>
                <a:ext cx="538032" cy="453137"/>
              </a:xfrm>
              <a:prstGeom prst="rect">
                <a:avLst/>
              </a:prstGeom>
              <a:blipFill rotWithShape="0">
                <a:blip r:embed="rId7"/>
                <a:stretch>
                  <a:fillRect b="-40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368901" y="5807668"/>
            <a:ext cx="1005477" cy="405326"/>
            <a:chOff x="4201122" y="5097037"/>
            <a:chExt cx="1005477" cy="405326"/>
          </a:xfrm>
        </p:grpSpPr>
        <p:sp>
          <p:nvSpPr>
            <p:cNvPr id="55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39751" y="5514015"/>
            <a:ext cx="1005477" cy="405326"/>
            <a:chOff x="4201122" y="5097037"/>
            <a:chExt cx="1005477" cy="405326"/>
          </a:xfrm>
        </p:grpSpPr>
        <p:sp>
          <p:nvSpPr>
            <p:cNvPr id="34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3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09746" y="6224950"/>
            <a:ext cx="1005477" cy="405326"/>
            <a:chOff x="4201122" y="5097037"/>
            <a:chExt cx="1005477" cy="405326"/>
          </a:xfrm>
        </p:grpSpPr>
        <p:sp>
          <p:nvSpPr>
            <p:cNvPr id="41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4640" y="6516234"/>
            <a:ext cx="1005477" cy="200074"/>
            <a:chOff x="4201122" y="5097037"/>
            <a:chExt cx="1005477" cy="200074"/>
          </a:xfrm>
        </p:grpSpPr>
        <p:sp>
          <p:nvSpPr>
            <p:cNvPr id="48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34998" y="5397576"/>
            <a:ext cx="1005477" cy="405326"/>
            <a:chOff x="4201122" y="5097037"/>
            <a:chExt cx="1005477" cy="405326"/>
          </a:xfrm>
        </p:grpSpPr>
        <p:sp>
          <p:nvSpPr>
            <p:cNvPr id="52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00185" y="6104432"/>
            <a:ext cx="1005477" cy="405326"/>
            <a:chOff x="4201122" y="5097037"/>
            <a:chExt cx="1005477" cy="405326"/>
          </a:xfrm>
        </p:grpSpPr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965060" y="4687302"/>
            <a:ext cx="1005477" cy="405326"/>
            <a:chOff x="4201122" y="5097037"/>
            <a:chExt cx="1005477" cy="405326"/>
          </a:xfrm>
        </p:grpSpPr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2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99496" y="3979209"/>
            <a:ext cx="1005477" cy="405326"/>
            <a:chOff x="4201122" y="5097037"/>
            <a:chExt cx="1005477" cy="405326"/>
          </a:xfrm>
        </p:grpSpPr>
        <p:sp>
          <p:nvSpPr>
            <p:cNvPr id="77" name="Oval 76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36135" y="4394004"/>
            <a:ext cx="1005477" cy="405326"/>
            <a:chOff x="4201122" y="5097037"/>
            <a:chExt cx="1005477" cy="405326"/>
          </a:xfrm>
        </p:grpSpPr>
        <p:sp>
          <p:nvSpPr>
            <p:cNvPr id="83" name="Oval 82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76136" y="4807893"/>
            <a:ext cx="1005477" cy="405326"/>
            <a:chOff x="4201122" y="5097037"/>
            <a:chExt cx="1005477" cy="405326"/>
          </a:xfrm>
        </p:grpSpPr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47437" y="6636287"/>
            <a:ext cx="1005477" cy="200074"/>
            <a:chOff x="4201122" y="5097037"/>
            <a:chExt cx="1005477" cy="200074"/>
          </a:xfrm>
        </p:grpSpPr>
        <p:sp>
          <p:nvSpPr>
            <p:cNvPr id="9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79692" y="5928036"/>
            <a:ext cx="1005477" cy="405326"/>
            <a:chOff x="4201122" y="5097037"/>
            <a:chExt cx="1005477" cy="405326"/>
          </a:xfrm>
        </p:grpSpPr>
        <p:sp>
          <p:nvSpPr>
            <p:cNvPr id="99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0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0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2740" y="5218783"/>
            <a:ext cx="1005477" cy="405326"/>
            <a:chOff x="4201122" y="5097037"/>
            <a:chExt cx="1005477" cy="405326"/>
          </a:xfrm>
        </p:grpSpPr>
        <p:sp>
          <p:nvSpPr>
            <p:cNvPr id="104" name="Oval 70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0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0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562763" y="3565014"/>
            <a:ext cx="1005477" cy="405326"/>
            <a:chOff x="4201122" y="5097037"/>
            <a:chExt cx="1005477" cy="405326"/>
          </a:xfrm>
        </p:grpSpPr>
        <p:sp>
          <p:nvSpPr>
            <p:cNvPr id="114" name="Oval 11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1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1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729557" y="4276989"/>
            <a:ext cx="1005477" cy="405326"/>
            <a:chOff x="4201122" y="5097037"/>
            <a:chExt cx="1005477" cy="405326"/>
          </a:xfrm>
        </p:grpSpPr>
        <p:sp>
          <p:nvSpPr>
            <p:cNvPr id="119" name="Oval 11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94539" y="4983634"/>
            <a:ext cx="1005477" cy="405326"/>
            <a:chOff x="4201122" y="5097037"/>
            <a:chExt cx="1005477" cy="405326"/>
          </a:xfrm>
        </p:grpSpPr>
        <p:sp>
          <p:nvSpPr>
            <p:cNvPr id="124" name="Oval 12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061964" y="5693290"/>
            <a:ext cx="1005477" cy="405326"/>
            <a:chOff x="4201122" y="5097037"/>
            <a:chExt cx="1005477" cy="405326"/>
          </a:xfrm>
        </p:grpSpPr>
        <p:sp>
          <p:nvSpPr>
            <p:cNvPr id="129" name="Oval 12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227478" y="6400233"/>
            <a:ext cx="130547" cy="405326"/>
            <a:chOff x="4201122" y="5097037"/>
            <a:chExt cx="130547" cy="405326"/>
          </a:xfrm>
        </p:grpSpPr>
        <p:sp>
          <p:nvSpPr>
            <p:cNvPr id="134" name="Oval 13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40" name="Oval 70"/>
          <p:cNvSpPr>
            <a:spLocks noChangeAspect="1" noChangeArrowheads="1"/>
          </p:cNvSpPr>
          <p:nvPr/>
        </p:nvSpPr>
        <p:spPr bwMode="auto">
          <a:xfrm>
            <a:off x="6466360" y="681266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396625" y="2858443"/>
            <a:ext cx="1005477" cy="405326"/>
            <a:chOff x="4201122" y="5097037"/>
            <a:chExt cx="1005477" cy="405326"/>
          </a:xfrm>
        </p:grpSpPr>
        <p:sp>
          <p:nvSpPr>
            <p:cNvPr id="169" name="Oval 16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7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7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634353" y="3269698"/>
            <a:ext cx="1005477" cy="405326"/>
            <a:chOff x="4201122" y="5097037"/>
            <a:chExt cx="1005477" cy="405326"/>
          </a:xfrm>
        </p:grpSpPr>
        <p:sp>
          <p:nvSpPr>
            <p:cNvPr id="174" name="Oval 17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7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7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869446" y="3683930"/>
            <a:ext cx="1005477" cy="405326"/>
            <a:chOff x="4201122" y="5097037"/>
            <a:chExt cx="1005477" cy="405326"/>
          </a:xfrm>
        </p:grpSpPr>
        <p:sp>
          <p:nvSpPr>
            <p:cNvPr id="179" name="Oval 17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107725" y="4099117"/>
            <a:ext cx="1005477" cy="405326"/>
            <a:chOff x="4201122" y="5097037"/>
            <a:chExt cx="1005477" cy="405326"/>
          </a:xfrm>
        </p:grpSpPr>
        <p:sp>
          <p:nvSpPr>
            <p:cNvPr id="184" name="Oval 18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8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50563" y="4514434"/>
            <a:ext cx="1005477" cy="405326"/>
            <a:chOff x="4201122" y="5097037"/>
            <a:chExt cx="1005477" cy="405326"/>
          </a:xfrm>
        </p:grpSpPr>
        <p:sp>
          <p:nvSpPr>
            <p:cNvPr id="189" name="Oval 18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9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85025" y="3804954"/>
            <a:ext cx="1005477" cy="405326"/>
            <a:chOff x="4201122" y="5097037"/>
            <a:chExt cx="1005477" cy="405326"/>
          </a:xfrm>
        </p:grpSpPr>
        <p:sp>
          <p:nvSpPr>
            <p:cNvPr id="194" name="Oval 19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9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9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945660" y="3393039"/>
            <a:ext cx="1005477" cy="405326"/>
            <a:chOff x="4201122" y="5097037"/>
            <a:chExt cx="1005477" cy="405326"/>
          </a:xfrm>
        </p:grpSpPr>
        <p:sp>
          <p:nvSpPr>
            <p:cNvPr id="204" name="Oval 20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0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0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705065" y="2979273"/>
            <a:ext cx="1005477" cy="405326"/>
            <a:chOff x="4201122" y="5097037"/>
            <a:chExt cx="1005477" cy="405326"/>
          </a:xfrm>
        </p:grpSpPr>
        <p:sp>
          <p:nvSpPr>
            <p:cNvPr id="209" name="Oval 20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1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1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465953" y="2564978"/>
            <a:ext cx="1005477" cy="405326"/>
            <a:chOff x="4201122" y="5097037"/>
            <a:chExt cx="1005477" cy="405326"/>
          </a:xfrm>
        </p:grpSpPr>
        <p:sp>
          <p:nvSpPr>
            <p:cNvPr id="214" name="Oval 213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15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16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7230359" y="2151354"/>
            <a:ext cx="1005477" cy="405326"/>
            <a:chOff x="4201122" y="5097037"/>
            <a:chExt cx="1005477" cy="405326"/>
          </a:xfrm>
        </p:grpSpPr>
        <p:sp>
          <p:nvSpPr>
            <p:cNvPr id="219" name="Oval 218"/>
            <p:cNvSpPr>
              <a:spLocks noChangeAspect="1" noChangeArrowheads="1"/>
            </p:cNvSpPr>
            <p:nvPr/>
          </p:nvSpPr>
          <p:spPr bwMode="auto">
            <a:xfrm>
              <a:off x="4285949" y="5456643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20" name="Oval 70"/>
            <p:cNvSpPr>
              <a:spLocks noChangeAspect="1" noChangeArrowheads="1"/>
            </p:cNvSpPr>
            <p:nvPr/>
          </p:nvSpPr>
          <p:spPr bwMode="auto">
            <a:xfrm>
              <a:off x="4201122" y="5097037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21" name="Oval 70"/>
            <p:cNvSpPr>
              <a:spLocks noChangeAspect="1" noChangeArrowheads="1"/>
            </p:cNvSpPr>
            <p:nvPr/>
          </p:nvSpPr>
          <p:spPr bwMode="auto">
            <a:xfrm>
              <a:off x="5160323" y="5250835"/>
              <a:ext cx="46276" cy="4627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22" name="Oval 70"/>
          <p:cNvSpPr>
            <a:spLocks noChangeAspect="1" noChangeArrowheads="1"/>
          </p:cNvSpPr>
          <p:nvPr/>
        </p:nvSpPr>
        <p:spPr bwMode="auto">
          <a:xfrm>
            <a:off x="1724898" y="6426338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3" name="Oval 70"/>
          <p:cNvSpPr>
            <a:spLocks noChangeAspect="1" noChangeArrowheads="1"/>
          </p:cNvSpPr>
          <p:nvPr/>
        </p:nvSpPr>
        <p:spPr bwMode="auto">
          <a:xfrm>
            <a:off x="1555183" y="571738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4" name="Oval 70"/>
          <p:cNvSpPr>
            <a:spLocks noChangeAspect="1" noChangeArrowheads="1"/>
          </p:cNvSpPr>
          <p:nvPr/>
        </p:nvSpPr>
        <p:spPr bwMode="auto">
          <a:xfrm>
            <a:off x="1393533" y="501499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1" name="Oval 70"/>
          <p:cNvSpPr>
            <a:spLocks noChangeAspect="1" noChangeArrowheads="1"/>
          </p:cNvSpPr>
          <p:nvPr/>
        </p:nvSpPr>
        <p:spPr bwMode="auto">
          <a:xfrm>
            <a:off x="1228384" y="430428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2" name="Oval 70"/>
          <p:cNvSpPr>
            <a:spLocks noChangeAspect="1" noChangeArrowheads="1"/>
          </p:cNvSpPr>
          <p:nvPr/>
        </p:nvSpPr>
        <p:spPr bwMode="auto">
          <a:xfrm>
            <a:off x="1056828" y="360637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3" name="Oval 70"/>
          <p:cNvSpPr>
            <a:spLocks noChangeAspect="1" noChangeArrowheads="1"/>
          </p:cNvSpPr>
          <p:nvPr/>
        </p:nvSpPr>
        <p:spPr bwMode="auto">
          <a:xfrm>
            <a:off x="3654097" y="671983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4" name="Oval 70"/>
          <p:cNvSpPr>
            <a:spLocks noChangeAspect="1" noChangeArrowheads="1"/>
          </p:cNvSpPr>
          <p:nvPr/>
        </p:nvSpPr>
        <p:spPr bwMode="auto">
          <a:xfrm>
            <a:off x="3485562" y="601481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5" name="Oval 70"/>
          <p:cNvSpPr>
            <a:spLocks noChangeAspect="1" noChangeArrowheads="1"/>
          </p:cNvSpPr>
          <p:nvPr/>
        </p:nvSpPr>
        <p:spPr bwMode="auto">
          <a:xfrm>
            <a:off x="3313439" y="52976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6" name="Oval 70"/>
          <p:cNvSpPr>
            <a:spLocks noChangeAspect="1" noChangeArrowheads="1"/>
          </p:cNvSpPr>
          <p:nvPr/>
        </p:nvSpPr>
        <p:spPr bwMode="auto">
          <a:xfrm>
            <a:off x="3153957" y="4602074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7" name="Oval 70"/>
          <p:cNvSpPr>
            <a:spLocks noChangeAspect="1" noChangeArrowheads="1"/>
          </p:cNvSpPr>
          <p:nvPr/>
        </p:nvSpPr>
        <p:spPr bwMode="auto">
          <a:xfrm>
            <a:off x="2983144" y="38896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8" name="Oval 70"/>
          <p:cNvSpPr>
            <a:spLocks noChangeAspect="1" noChangeArrowheads="1"/>
          </p:cNvSpPr>
          <p:nvPr/>
        </p:nvSpPr>
        <p:spPr bwMode="auto">
          <a:xfrm>
            <a:off x="2818063" y="318044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9" name="Oval 70"/>
          <p:cNvSpPr>
            <a:spLocks noChangeAspect="1" noChangeArrowheads="1"/>
          </p:cNvSpPr>
          <p:nvPr/>
        </p:nvSpPr>
        <p:spPr bwMode="auto">
          <a:xfrm>
            <a:off x="4744475" y="34859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0" name="Oval 70"/>
          <p:cNvSpPr>
            <a:spLocks noChangeAspect="1" noChangeArrowheads="1"/>
          </p:cNvSpPr>
          <p:nvPr/>
        </p:nvSpPr>
        <p:spPr bwMode="auto">
          <a:xfrm>
            <a:off x="4579315" y="276873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1" name="Oval 70"/>
          <p:cNvSpPr>
            <a:spLocks noChangeAspect="1" noChangeArrowheads="1"/>
          </p:cNvSpPr>
          <p:nvPr/>
        </p:nvSpPr>
        <p:spPr bwMode="auto">
          <a:xfrm>
            <a:off x="4914771" y="417752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2" name="Oval 70"/>
          <p:cNvSpPr>
            <a:spLocks noChangeAspect="1" noChangeArrowheads="1"/>
          </p:cNvSpPr>
          <p:nvPr/>
        </p:nvSpPr>
        <p:spPr bwMode="auto">
          <a:xfrm>
            <a:off x="5072342" y="489510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3" name="Oval 70"/>
          <p:cNvSpPr>
            <a:spLocks noChangeAspect="1" noChangeArrowheads="1"/>
          </p:cNvSpPr>
          <p:nvPr/>
        </p:nvSpPr>
        <p:spPr bwMode="auto">
          <a:xfrm>
            <a:off x="5245861" y="559885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4" name="Oval 70"/>
          <p:cNvSpPr>
            <a:spLocks noChangeAspect="1" noChangeArrowheads="1"/>
          </p:cNvSpPr>
          <p:nvPr/>
        </p:nvSpPr>
        <p:spPr bwMode="auto">
          <a:xfrm>
            <a:off x="5412264" y="631537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7" name="Oval 70"/>
          <p:cNvSpPr>
            <a:spLocks noChangeAspect="1" noChangeArrowheads="1"/>
          </p:cNvSpPr>
          <p:nvPr/>
        </p:nvSpPr>
        <p:spPr bwMode="auto">
          <a:xfrm>
            <a:off x="7343367" y="65973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8" name="Oval 70"/>
          <p:cNvSpPr>
            <a:spLocks noChangeAspect="1" noChangeArrowheads="1"/>
          </p:cNvSpPr>
          <p:nvPr/>
        </p:nvSpPr>
        <p:spPr bwMode="auto">
          <a:xfrm>
            <a:off x="7175662" y="589737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9" name="Oval 70"/>
          <p:cNvSpPr>
            <a:spLocks noChangeAspect="1" noChangeArrowheads="1"/>
          </p:cNvSpPr>
          <p:nvPr/>
        </p:nvSpPr>
        <p:spPr bwMode="auto">
          <a:xfrm>
            <a:off x="9103495" y="618353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0" name="Oval 70"/>
          <p:cNvSpPr>
            <a:spLocks noChangeAspect="1" noChangeArrowheads="1"/>
          </p:cNvSpPr>
          <p:nvPr/>
        </p:nvSpPr>
        <p:spPr bwMode="auto">
          <a:xfrm>
            <a:off x="6344963" y="2352276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1" name="Oval 70"/>
          <p:cNvSpPr>
            <a:spLocks noChangeAspect="1" noChangeArrowheads="1"/>
          </p:cNvSpPr>
          <p:nvPr/>
        </p:nvSpPr>
        <p:spPr bwMode="auto">
          <a:xfrm>
            <a:off x="6512604" y="30644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2" name="Oval 70"/>
          <p:cNvSpPr>
            <a:spLocks noChangeAspect="1" noChangeArrowheads="1"/>
          </p:cNvSpPr>
          <p:nvPr/>
        </p:nvSpPr>
        <p:spPr bwMode="auto">
          <a:xfrm>
            <a:off x="6683303" y="37710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3" name="Oval 70"/>
          <p:cNvSpPr>
            <a:spLocks noChangeAspect="1" noChangeArrowheads="1"/>
          </p:cNvSpPr>
          <p:nvPr/>
        </p:nvSpPr>
        <p:spPr bwMode="auto">
          <a:xfrm>
            <a:off x="6843865" y="4474708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4" name="Oval 70"/>
          <p:cNvSpPr>
            <a:spLocks noChangeAspect="1" noChangeArrowheads="1"/>
          </p:cNvSpPr>
          <p:nvPr/>
        </p:nvSpPr>
        <p:spPr bwMode="auto">
          <a:xfrm>
            <a:off x="7000596" y="518200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5" name="Oval 70"/>
          <p:cNvSpPr>
            <a:spLocks noChangeAspect="1" noChangeArrowheads="1"/>
          </p:cNvSpPr>
          <p:nvPr/>
        </p:nvSpPr>
        <p:spPr bwMode="auto">
          <a:xfrm>
            <a:off x="8763774" y="477487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6" name="Oval 70"/>
          <p:cNvSpPr>
            <a:spLocks noChangeAspect="1" noChangeArrowheads="1"/>
          </p:cNvSpPr>
          <p:nvPr/>
        </p:nvSpPr>
        <p:spPr bwMode="auto">
          <a:xfrm>
            <a:off x="8940395" y="54882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7" name="Oval 70"/>
          <p:cNvSpPr>
            <a:spLocks noChangeAspect="1" noChangeArrowheads="1"/>
          </p:cNvSpPr>
          <p:nvPr/>
        </p:nvSpPr>
        <p:spPr bwMode="auto">
          <a:xfrm>
            <a:off x="8605623" y="406241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8" name="Oval 70"/>
          <p:cNvSpPr>
            <a:spLocks noChangeAspect="1" noChangeArrowheads="1"/>
          </p:cNvSpPr>
          <p:nvPr/>
        </p:nvSpPr>
        <p:spPr bwMode="auto">
          <a:xfrm>
            <a:off x="8433969" y="335675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9" name="Oval 70"/>
          <p:cNvSpPr>
            <a:spLocks noChangeAspect="1" noChangeArrowheads="1"/>
          </p:cNvSpPr>
          <p:nvPr/>
        </p:nvSpPr>
        <p:spPr bwMode="auto">
          <a:xfrm>
            <a:off x="8272423" y="26402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 Box 28"/>
              <p:cNvSpPr txBox="1">
                <a:spLocks noChangeArrowheads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/>
              <p:cNvSpPr txBox="1"/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5" name="TextBox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110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 rot="623720">
            <a:off x="3097399" y="4818217"/>
            <a:ext cx="2391162" cy="1317904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 Box 28"/>
              <p:cNvSpPr txBox="1">
                <a:spLocks noChangeArrowheads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70"/>
          <p:cNvSpPr>
            <a:spLocks noChangeAspect="1" noChangeArrowheads="1"/>
          </p:cNvSpPr>
          <p:nvPr/>
        </p:nvSpPr>
        <p:spPr bwMode="auto">
          <a:xfrm>
            <a:off x="4285949" y="545664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5" name="Oval 70"/>
          <p:cNvSpPr>
            <a:spLocks noChangeAspect="1" noChangeArrowheads="1"/>
          </p:cNvSpPr>
          <p:nvPr/>
        </p:nvSpPr>
        <p:spPr bwMode="auto">
          <a:xfrm>
            <a:off x="4195687" y="509855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" name="Oval 70"/>
          <p:cNvSpPr>
            <a:spLocks noChangeAspect="1" noChangeArrowheads="1"/>
          </p:cNvSpPr>
          <p:nvPr/>
        </p:nvSpPr>
        <p:spPr bwMode="auto">
          <a:xfrm>
            <a:off x="5160323" y="525083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5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Sparsify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rgbClr val="993366"/>
                    </a:solidFill>
                  </a:rPr>
                  <a:t>:</a:t>
                </a:r>
                <a:endParaRPr lang="en-US" sz="3200" dirty="0" smtClean="0"/>
              </a:p>
              <a:p>
                <a:r>
                  <a:rPr lang="en-US" sz="3200" dirty="0" smtClean="0"/>
                  <a:t>Take “random” </a:t>
                </a:r>
                <a:r>
                  <a:rPr lang="en-US" sz="3200" dirty="0" err="1" smtClean="0"/>
                  <a:t>sublattice</a:t>
                </a:r>
                <a:r>
                  <a:rPr lang="en-US" sz="3200" dirty="0" smtClean="0"/>
                  <a:t> to remove vectors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245065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781" t="-852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4453728" y="6167274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6" name="Oval 70"/>
          <p:cNvSpPr>
            <a:spLocks noChangeAspect="1" noChangeArrowheads="1"/>
          </p:cNvSpPr>
          <p:nvPr/>
        </p:nvSpPr>
        <p:spPr bwMode="auto">
          <a:xfrm>
            <a:off x="4368901" y="580766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7" name="Oval 70"/>
          <p:cNvSpPr>
            <a:spLocks noChangeAspect="1" noChangeArrowheads="1"/>
          </p:cNvSpPr>
          <p:nvPr/>
        </p:nvSpPr>
        <p:spPr bwMode="auto">
          <a:xfrm>
            <a:off x="5328102" y="5961466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70"/>
          <p:cNvSpPr>
            <a:spLocks noChangeAspect="1" noChangeArrowheads="1"/>
          </p:cNvSpPr>
          <p:nvPr/>
        </p:nvSpPr>
        <p:spPr bwMode="auto">
          <a:xfrm>
            <a:off x="2524578" y="5873621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5" name="Oval 70"/>
          <p:cNvSpPr>
            <a:spLocks noChangeAspect="1" noChangeArrowheads="1"/>
          </p:cNvSpPr>
          <p:nvPr/>
        </p:nvSpPr>
        <p:spPr bwMode="auto">
          <a:xfrm>
            <a:off x="2439751" y="551401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70"/>
          <p:cNvSpPr>
            <a:spLocks noChangeAspect="1" noChangeArrowheads="1"/>
          </p:cNvSpPr>
          <p:nvPr/>
        </p:nvSpPr>
        <p:spPr bwMode="auto">
          <a:xfrm>
            <a:off x="3398952" y="566781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" name="Oval 70"/>
          <p:cNvSpPr>
            <a:spLocks noChangeAspect="1" noChangeArrowheads="1"/>
          </p:cNvSpPr>
          <p:nvPr/>
        </p:nvSpPr>
        <p:spPr bwMode="auto">
          <a:xfrm>
            <a:off x="2694573" y="658455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70"/>
          <p:cNvSpPr>
            <a:spLocks noChangeAspect="1" noChangeArrowheads="1"/>
          </p:cNvSpPr>
          <p:nvPr/>
        </p:nvSpPr>
        <p:spPr bwMode="auto">
          <a:xfrm>
            <a:off x="2609746" y="6224950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70"/>
          <p:cNvSpPr>
            <a:spLocks noChangeAspect="1" noChangeArrowheads="1"/>
          </p:cNvSpPr>
          <p:nvPr/>
        </p:nvSpPr>
        <p:spPr bwMode="auto">
          <a:xfrm>
            <a:off x="3568947" y="637874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70"/>
          <p:cNvSpPr>
            <a:spLocks noChangeAspect="1" noChangeArrowheads="1"/>
          </p:cNvSpPr>
          <p:nvPr/>
        </p:nvSpPr>
        <p:spPr bwMode="auto">
          <a:xfrm>
            <a:off x="4534640" y="651623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9" name="Oval 70"/>
          <p:cNvSpPr>
            <a:spLocks noChangeAspect="1" noChangeArrowheads="1"/>
          </p:cNvSpPr>
          <p:nvPr/>
        </p:nvSpPr>
        <p:spPr bwMode="auto">
          <a:xfrm>
            <a:off x="5493841" y="667003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6219825" y="575718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70"/>
          <p:cNvSpPr>
            <a:spLocks noChangeAspect="1" noChangeArrowheads="1"/>
          </p:cNvSpPr>
          <p:nvPr/>
        </p:nvSpPr>
        <p:spPr bwMode="auto">
          <a:xfrm>
            <a:off x="6134998" y="5397576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0" name="Oval 70"/>
          <p:cNvSpPr>
            <a:spLocks noChangeAspect="1" noChangeArrowheads="1"/>
          </p:cNvSpPr>
          <p:nvPr/>
        </p:nvSpPr>
        <p:spPr bwMode="auto">
          <a:xfrm>
            <a:off x="7094199" y="555137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6" name="Oval 70"/>
          <p:cNvSpPr>
            <a:spLocks noChangeAspect="1" noChangeArrowheads="1"/>
          </p:cNvSpPr>
          <p:nvPr/>
        </p:nvSpPr>
        <p:spPr bwMode="auto">
          <a:xfrm>
            <a:off x="6385012" y="6464038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6300185" y="610443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70"/>
          <p:cNvSpPr>
            <a:spLocks noChangeAspect="1" noChangeArrowheads="1"/>
          </p:cNvSpPr>
          <p:nvPr/>
        </p:nvSpPr>
        <p:spPr bwMode="auto">
          <a:xfrm>
            <a:off x="7259386" y="6258230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049887" y="5046908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5965060" y="468730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6924261" y="4841100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884323" y="433881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5799496" y="3979209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6758697" y="413300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>
            <a:spLocks noChangeAspect="1" noChangeArrowheads="1"/>
          </p:cNvSpPr>
          <p:nvPr/>
        </p:nvSpPr>
        <p:spPr bwMode="auto">
          <a:xfrm>
            <a:off x="4120962" y="4753610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70"/>
          <p:cNvSpPr>
            <a:spLocks noChangeAspect="1" noChangeArrowheads="1"/>
          </p:cNvSpPr>
          <p:nvPr/>
        </p:nvSpPr>
        <p:spPr bwMode="auto">
          <a:xfrm>
            <a:off x="4036135" y="439400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4995336" y="454780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2360963" y="516749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70"/>
          <p:cNvSpPr>
            <a:spLocks noChangeAspect="1" noChangeArrowheads="1"/>
          </p:cNvSpPr>
          <p:nvPr/>
        </p:nvSpPr>
        <p:spPr bwMode="auto">
          <a:xfrm>
            <a:off x="2276136" y="480789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3235337" y="4961691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5" name="Oval 70"/>
          <p:cNvSpPr>
            <a:spLocks noChangeAspect="1" noChangeArrowheads="1"/>
          </p:cNvSpPr>
          <p:nvPr/>
        </p:nvSpPr>
        <p:spPr bwMode="auto">
          <a:xfrm>
            <a:off x="847437" y="663628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6" name="Oval 70"/>
          <p:cNvSpPr>
            <a:spLocks noChangeAspect="1" noChangeArrowheads="1"/>
          </p:cNvSpPr>
          <p:nvPr/>
        </p:nvSpPr>
        <p:spPr bwMode="auto">
          <a:xfrm>
            <a:off x="1806638" y="679008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9" name="Oval 70"/>
          <p:cNvSpPr>
            <a:spLocks noChangeAspect="1" noChangeArrowheads="1"/>
          </p:cNvSpPr>
          <p:nvPr/>
        </p:nvSpPr>
        <p:spPr bwMode="auto">
          <a:xfrm>
            <a:off x="764519" y="628764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0" name="Oval 70"/>
          <p:cNvSpPr>
            <a:spLocks noChangeAspect="1" noChangeArrowheads="1"/>
          </p:cNvSpPr>
          <p:nvPr/>
        </p:nvSpPr>
        <p:spPr bwMode="auto">
          <a:xfrm>
            <a:off x="679692" y="5928036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1" name="Oval 70"/>
          <p:cNvSpPr>
            <a:spLocks noChangeAspect="1" noChangeArrowheads="1"/>
          </p:cNvSpPr>
          <p:nvPr/>
        </p:nvSpPr>
        <p:spPr bwMode="auto">
          <a:xfrm>
            <a:off x="1638893" y="608183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70"/>
          <p:cNvSpPr>
            <a:spLocks noChangeAspect="1" noChangeArrowheads="1"/>
          </p:cNvSpPr>
          <p:nvPr/>
        </p:nvSpPr>
        <p:spPr bwMode="auto">
          <a:xfrm>
            <a:off x="597567" y="5578389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5" name="Oval 70"/>
          <p:cNvSpPr>
            <a:spLocks noChangeAspect="1" noChangeArrowheads="1"/>
          </p:cNvSpPr>
          <p:nvPr/>
        </p:nvSpPr>
        <p:spPr bwMode="auto">
          <a:xfrm>
            <a:off x="512740" y="521878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70"/>
          <p:cNvSpPr>
            <a:spLocks noChangeAspect="1" noChangeArrowheads="1"/>
          </p:cNvSpPr>
          <p:nvPr/>
        </p:nvSpPr>
        <p:spPr bwMode="auto">
          <a:xfrm>
            <a:off x="1471941" y="5372581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4" name="Oval 113"/>
          <p:cNvSpPr>
            <a:spLocks noChangeAspect="1" noChangeArrowheads="1"/>
          </p:cNvSpPr>
          <p:nvPr/>
        </p:nvSpPr>
        <p:spPr bwMode="auto">
          <a:xfrm>
            <a:off x="7647590" y="3924620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5" name="Oval 70"/>
          <p:cNvSpPr>
            <a:spLocks noChangeAspect="1" noChangeArrowheads="1"/>
          </p:cNvSpPr>
          <p:nvPr/>
        </p:nvSpPr>
        <p:spPr bwMode="auto">
          <a:xfrm>
            <a:off x="7562763" y="356501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6" name="Oval 70"/>
          <p:cNvSpPr>
            <a:spLocks noChangeAspect="1" noChangeArrowheads="1"/>
          </p:cNvSpPr>
          <p:nvPr/>
        </p:nvSpPr>
        <p:spPr bwMode="auto">
          <a:xfrm>
            <a:off x="8521964" y="371881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7814384" y="463659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0" name="Oval 70"/>
          <p:cNvSpPr>
            <a:spLocks noChangeAspect="1" noChangeArrowheads="1"/>
          </p:cNvSpPr>
          <p:nvPr/>
        </p:nvSpPr>
        <p:spPr bwMode="auto">
          <a:xfrm>
            <a:off x="7729557" y="4276989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1" name="Oval 70"/>
          <p:cNvSpPr>
            <a:spLocks noChangeAspect="1" noChangeArrowheads="1"/>
          </p:cNvSpPr>
          <p:nvPr/>
        </p:nvSpPr>
        <p:spPr bwMode="auto">
          <a:xfrm>
            <a:off x="8688758" y="443078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123"/>
          <p:cNvSpPr>
            <a:spLocks noChangeAspect="1" noChangeArrowheads="1"/>
          </p:cNvSpPr>
          <p:nvPr/>
        </p:nvSpPr>
        <p:spPr bwMode="auto">
          <a:xfrm>
            <a:off x="7979366" y="5343240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894539" y="498363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6" name="Oval 70"/>
          <p:cNvSpPr>
            <a:spLocks noChangeAspect="1" noChangeArrowheads="1"/>
          </p:cNvSpPr>
          <p:nvPr/>
        </p:nvSpPr>
        <p:spPr bwMode="auto">
          <a:xfrm>
            <a:off x="8853740" y="513743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9" name="Oval 128"/>
          <p:cNvSpPr>
            <a:spLocks noChangeAspect="1" noChangeArrowheads="1"/>
          </p:cNvSpPr>
          <p:nvPr/>
        </p:nvSpPr>
        <p:spPr bwMode="auto">
          <a:xfrm>
            <a:off x="8146791" y="605289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0" name="Oval 70"/>
          <p:cNvSpPr>
            <a:spLocks noChangeAspect="1" noChangeArrowheads="1"/>
          </p:cNvSpPr>
          <p:nvPr/>
        </p:nvSpPr>
        <p:spPr bwMode="auto">
          <a:xfrm>
            <a:off x="8061964" y="5693290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1" name="Oval 70"/>
          <p:cNvSpPr>
            <a:spLocks noChangeAspect="1" noChangeArrowheads="1"/>
          </p:cNvSpPr>
          <p:nvPr/>
        </p:nvSpPr>
        <p:spPr bwMode="auto">
          <a:xfrm>
            <a:off x="9021165" y="584708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4" name="Oval 133"/>
          <p:cNvSpPr>
            <a:spLocks noChangeAspect="1" noChangeArrowheads="1"/>
          </p:cNvSpPr>
          <p:nvPr/>
        </p:nvSpPr>
        <p:spPr bwMode="auto">
          <a:xfrm>
            <a:off x="8312305" y="6759839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5" name="Oval 70"/>
          <p:cNvSpPr>
            <a:spLocks noChangeAspect="1" noChangeArrowheads="1"/>
          </p:cNvSpPr>
          <p:nvPr/>
        </p:nvSpPr>
        <p:spPr bwMode="auto">
          <a:xfrm>
            <a:off x="8227478" y="640023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40" name="Oval 70"/>
          <p:cNvSpPr>
            <a:spLocks noChangeAspect="1" noChangeArrowheads="1"/>
          </p:cNvSpPr>
          <p:nvPr/>
        </p:nvSpPr>
        <p:spPr bwMode="auto">
          <a:xfrm>
            <a:off x="6466360" y="681266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9" name="Oval 168"/>
          <p:cNvSpPr>
            <a:spLocks noChangeAspect="1" noChangeArrowheads="1"/>
          </p:cNvSpPr>
          <p:nvPr/>
        </p:nvSpPr>
        <p:spPr bwMode="auto">
          <a:xfrm>
            <a:off x="7481452" y="321804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0" name="Oval 70"/>
          <p:cNvSpPr>
            <a:spLocks noChangeAspect="1" noChangeArrowheads="1"/>
          </p:cNvSpPr>
          <p:nvPr/>
        </p:nvSpPr>
        <p:spPr bwMode="auto">
          <a:xfrm>
            <a:off x="7396625" y="285844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1" name="Oval 70"/>
          <p:cNvSpPr>
            <a:spLocks noChangeAspect="1" noChangeArrowheads="1"/>
          </p:cNvSpPr>
          <p:nvPr/>
        </p:nvSpPr>
        <p:spPr bwMode="auto">
          <a:xfrm>
            <a:off x="8355826" y="3012241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4" name="Oval 173"/>
          <p:cNvSpPr>
            <a:spLocks noChangeAspect="1" noChangeArrowheads="1"/>
          </p:cNvSpPr>
          <p:nvPr/>
        </p:nvSpPr>
        <p:spPr bwMode="auto">
          <a:xfrm>
            <a:off x="5719180" y="3629304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5" name="Oval 70"/>
          <p:cNvSpPr>
            <a:spLocks noChangeAspect="1" noChangeArrowheads="1"/>
          </p:cNvSpPr>
          <p:nvPr/>
        </p:nvSpPr>
        <p:spPr bwMode="auto">
          <a:xfrm>
            <a:off x="5634353" y="326969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6" name="Oval 70"/>
          <p:cNvSpPr>
            <a:spLocks noChangeAspect="1" noChangeArrowheads="1"/>
          </p:cNvSpPr>
          <p:nvPr/>
        </p:nvSpPr>
        <p:spPr bwMode="auto">
          <a:xfrm>
            <a:off x="6593554" y="3423496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9" name="Oval 178"/>
          <p:cNvSpPr>
            <a:spLocks noChangeAspect="1" noChangeArrowheads="1"/>
          </p:cNvSpPr>
          <p:nvPr/>
        </p:nvSpPr>
        <p:spPr bwMode="auto">
          <a:xfrm>
            <a:off x="3954273" y="404353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0" name="Oval 70"/>
          <p:cNvSpPr>
            <a:spLocks noChangeAspect="1" noChangeArrowheads="1"/>
          </p:cNvSpPr>
          <p:nvPr/>
        </p:nvSpPr>
        <p:spPr bwMode="auto">
          <a:xfrm>
            <a:off x="3869446" y="3683930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1" name="Oval 70"/>
          <p:cNvSpPr>
            <a:spLocks noChangeAspect="1" noChangeArrowheads="1"/>
          </p:cNvSpPr>
          <p:nvPr/>
        </p:nvSpPr>
        <p:spPr bwMode="auto">
          <a:xfrm>
            <a:off x="4828647" y="383772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4" name="Oval 183"/>
          <p:cNvSpPr>
            <a:spLocks noChangeAspect="1" noChangeArrowheads="1"/>
          </p:cNvSpPr>
          <p:nvPr/>
        </p:nvSpPr>
        <p:spPr bwMode="auto">
          <a:xfrm>
            <a:off x="2192552" y="4458723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5" name="Oval 70"/>
          <p:cNvSpPr>
            <a:spLocks noChangeAspect="1" noChangeArrowheads="1"/>
          </p:cNvSpPr>
          <p:nvPr/>
        </p:nvSpPr>
        <p:spPr bwMode="auto">
          <a:xfrm>
            <a:off x="2107725" y="409911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6" name="Oval 70"/>
          <p:cNvSpPr>
            <a:spLocks noChangeAspect="1" noChangeArrowheads="1"/>
          </p:cNvSpPr>
          <p:nvPr/>
        </p:nvSpPr>
        <p:spPr bwMode="auto">
          <a:xfrm>
            <a:off x="3066926" y="425291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9" name="Oval 188"/>
          <p:cNvSpPr>
            <a:spLocks noChangeAspect="1" noChangeArrowheads="1"/>
          </p:cNvSpPr>
          <p:nvPr/>
        </p:nvSpPr>
        <p:spPr bwMode="auto">
          <a:xfrm>
            <a:off x="435390" y="48740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1" name="Oval 70"/>
          <p:cNvSpPr>
            <a:spLocks noChangeAspect="1" noChangeArrowheads="1"/>
          </p:cNvSpPr>
          <p:nvPr/>
        </p:nvSpPr>
        <p:spPr bwMode="auto">
          <a:xfrm>
            <a:off x="1309764" y="466823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0" name="Oval 70"/>
          <p:cNvSpPr>
            <a:spLocks noChangeAspect="1" noChangeArrowheads="1"/>
          </p:cNvSpPr>
          <p:nvPr/>
        </p:nvSpPr>
        <p:spPr bwMode="auto">
          <a:xfrm>
            <a:off x="350563" y="451443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4" name="Oval 193"/>
          <p:cNvSpPr>
            <a:spLocks noChangeAspect="1" noChangeArrowheads="1"/>
          </p:cNvSpPr>
          <p:nvPr/>
        </p:nvSpPr>
        <p:spPr bwMode="auto">
          <a:xfrm>
            <a:off x="269852" y="4164560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5" name="Oval 70"/>
          <p:cNvSpPr>
            <a:spLocks noChangeAspect="1" noChangeArrowheads="1"/>
          </p:cNvSpPr>
          <p:nvPr/>
        </p:nvSpPr>
        <p:spPr bwMode="auto">
          <a:xfrm>
            <a:off x="185025" y="380495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6" name="Oval 70"/>
          <p:cNvSpPr>
            <a:spLocks noChangeAspect="1" noChangeArrowheads="1"/>
          </p:cNvSpPr>
          <p:nvPr/>
        </p:nvSpPr>
        <p:spPr bwMode="auto">
          <a:xfrm>
            <a:off x="1144226" y="395875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4" name="Oval 203"/>
          <p:cNvSpPr>
            <a:spLocks noChangeAspect="1" noChangeArrowheads="1"/>
          </p:cNvSpPr>
          <p:nvPr/>
        </p:nvSpPr>
        <p:spPr bwMode="auto">
          <a:xfrm>
            <a:off x="2030487" y="375264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5" name="Oval 70"/>
          <p:cNvSpPr>
            <a:spLocks noChangeAspect="1" noChangeArrowheads="1"/>
          </p:cNvSpPr>
          <p:nvPr/>
        </p:nvSpPr>
        <p:spPr bwMode="auto">
          <a:xfrm>
            <a:off x="1945660" y="3393039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6" name="Oval 70"/>
          <p:cNvSpPr>
            <a:spLocks noChangeAspect="1" noChangeArrowheads="1"/>
          </p:cNvSpPr>
          <p:nvPr/>
        </p:nvSpPr>
        <p:spPr bwMode="auto">
          <a:xfrm>
            <a:off x="2904861" y="354683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9" name="Oval 208"/>
          <p:cNvSpPr>
            <a:spLocks noChangeAspect="1" noChangeArrowheads="1"/>
          </p:cNvSpPr>
          <p:nvPr/>
        </p:nvSpPr>
        <p:spPr bwMode="auto">
          <a:xfrm>
            <a:off x="3789892" y="3338879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0" name="Oval 70"/>
          <p:cNvSpPr>
            <a:spLocks noChangeAspect="1" noChangeArrowheads="1"/>
          </p:cNvSpPr>
          <p:nvPr/>
        </p:nvSpPr>
        <p:spPr bwMode="auto">
          <a:xfrm>
            <a:off x="3705065" y="297927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1" name="Oval 70"/>
          <p:cNvSpPr>
            <a:spLocks noChangeAspect="1" noChangeArrowheads="1"/>
          </p:cNvSpPr>
          <p:nvPr/>
        </p:nvSpPr>
        <p:spPr bwMode="auto">
          <a:xfrm>
            <a:off x="4664266" y="3133071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4" name="Oval 213"/>
          <p:cNvSpPr>
            <a:spLocks noChangeAspect="1" noChangeArrowheads="1"/>
          </p:cNvSpPr>
          <p:nvPr/>
        </p:nvSpPr>
        <p:spPr bwMode="auto">
          <a:xfrm>
            <a:off x="5550780" y="29245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5" name="Oval 70"/>
          <p:cNvSpPr>
            <a:spLocks noChangeAspect="1" noChangeArrowheads="1"/>
          </p:cNvSpPr>
          <p:nvPr/>
        </p:nvSpPr>
        <p:spPr bwMode="auto">
          <a:xfrm>
            <a:off x="5465953" y="256497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6" name="Oval 70"/>
          <p:cNvSpPr>
            <a:spLocks noChangeAspect="1" noChangeArrowheads="1"/>
          </p:cNvSpPr>
          <p:nvPr/>
        </p:nvSpPr>
        <p:spPr bwMode="auto">
          <a:xfrm>
            <a:off x="6425154" y="2718776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9" name="Oval 218"/>
          <p:cNvSpPr>
            <a:spLocks noChangeAspect="1" noChangeArrowheads="1"/>
          </p:cNvSpPr>
          <p:nvPr/>
        </p:nvSpPr>
        <p:spPr bwMode="auto">
          <a:xfrm>
            <a:off x="7315186" y="2510960"/>
            <a:ext cx="45720" cy="457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0" name="Oval 70"/>
          <p:cNvSpPr>
            <a:spLocks noChangeAspect="1" noChangeArrowheads="1"/>
          </p:cNvSpPr>
          <p:nvPr/>
        </p:nvSpPr>
        <p:spPr bwMode="auto">
          <a:xfrm>
            <a:off x="7230359" y="2151354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1" name="Oval 70"/>
          <p:cNvSpPr>
            <a:spLocks noChangeAspect="1" noChangeArrowheads="1"/>
          </p:cNvSpPr>
          <p:nvPr/>
        </p:nvSpPr>
        <p:spPr bwMode="auto">
          <a:xfrm>
            <a:off x="8189560" y="230515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2" name="Oval 70"/>
          <p:cNvSpPr>
            <a:spLocks noChangeAspect="1" noChangeArrowheads="1"/>
          </p:cNvSpPr>
          <p:nvPr/>
        </p:nvSpPr>
        <p:spPr bwMode="auto">
          <a:xfrm>
            <a:off x="1724898" y="642633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3" name="Oval 70"/>
          <p:cNvSpPr>
            <a:spLocks noChangeAspect="1" noChangeArrowheads="1"/>
          </p:cNvSpPr>
          <p:nvPr/>
        </p:nvSpPr>
        <p:spPr bwMode="auto">
          <a:xfrm>
            <a:off x="1555183" y="571738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4" name="Oval 70"/>
          <p:cNvSpPr>
            <a:spLocks noChangeAspect="1" noChangeArrowheads="1"/>
          </p:cNvSpPr>
          <p:nvPr/>
        </p:nvSpPr>
        <p:spPr bwMode="auto">
          <a:xfrm>
            <a:off x="1393533" y="5014991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1" name="Oval 70"/>
          <p:cNvSpPr>
            <a:spLocks noChangeAspect="1" noChangeArrowheads="1"/>
          </p:cNvSpPr>
          <p:nvPr/>
        </p:nvSpPr>
        <p:spPr bwMode="auto">
          <a:xfrm>
            <a:off x="1228384" y="430428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2" name="Oval 70"/>
          <p:cNvSpPr>
            <a:spLocks noChangeAspect="1" noChangeArrowheads="1"/>
          </p:cNvSpPr>
          <p:nvPr/>
        </p:nvSpPr>
        <p:spPr bwMode="auto">
          <a:xfrm>
            <a:off x="1056828" y="3606371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3" name="Oval 70"/>
          <p:cNvSpPr>
            <a:spLocks noChangeAspect="1" noChangeArrowheads="1"/>
          </p:cNvSpPr>
          <p:nvPr/>
        </p:nvSpPr>
        <p:spPr bwMode="auto">
          <a:xfrm>
            <a:off x="3654097" y="6719839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4" name="Oval 70"/>
          <p:cNvSpPr>
            <a:spLocks noChangeAspect="1" noChangeArrowheads="1"/>
          </p:cNvSpPr>
          <p:nvPr/>
        </p:nvSpPr>
        <p:spPr bwMode="auto">
          <a:xfrm>
            <a:off x="3485562" y="601481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5" name="Oval 70"/>
          <p:cNvSpPr>
            <a:spLocks noChangeAspect="1" noChangeArrowheads="1"/>
          </p:cNvSpPr>
          <p:nvPr/>
        </p:nvSpPr>
        <p:spPr bwMode="auto">
          <a:xfrm>
            <a:off x="3313439" y="529760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6" name="Oval 70"/>
          <p:cNvSpPr>
            <a:spLocks noChangeAspect="1" noChangeArrowheads="1"/>
          </p:cNvSpPr>
          <p:nvPr/>
        </p:nvSpPr>
        <p:spPr bwMode="auto">
          <a:xfrm>
            <a:off x="3153957" y="4602074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7" name="Oval 70"/>
          <p:cNvSpPr>
            <a:spLocks noChangeAspect="1" noChangeArrowheads="1"/>
          </p:cNvSpPr>
          <p:nvPr/>
        </p:nvSpPr>
        <p:spPr bwMode="auto">
          <a:xfrm>
            <a:off x="2983144" y="388960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8" name="Oval 70"/>
          <p:cNvSpPr>
            <a:spLocks noChangeAspect="1" noChangeArrowheads="1"/>
          </p:cNvSpPr>
          <p:nvPr/>
        </p:nvSpPr>
        <p:spPr bwMode="auto">
          <a:xfrm>
            <a:off x="2818063" y="318044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9" name="Oval 70"/>
          <p:cNvSpPr>
            <a:spLocks noChangeAspect="1" noChangeArrowheads="1"/>
          </p:cNvSpPr>
          <p:nvPr/>
        </p:nvSpPr>
        <p:spPr bwMode="auto">
          <a:xfrm>
            <a:off x="4744475" y="34859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0" name="Oval 70"/>
          <p:cNvSpPr>
            <a:spLocks noChangeAspect="1" noChangeArrowheads="1"/>
          </p:cNvSpPr>
          <p:nvPr/>
        </p:nvSpPr>
        <p:spPr bwMode="auto">
          <a:xfrm>
            <a:off x="4579315" y="276873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1" name="Oval 70"/>
          <p:cNvSpPr>
            <a:spLocks noChangeAspect="1" noChangeArrowheads="1"/>
          </p:cNvSpPr>
          <p:nvPr/>
        </p:nvSpPr>
        <p:spPr bwMode="auto">
          <a:xfrm>
            <a:off x="4914771" y="417752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2" name="Oval 70"/>
          <p:cNvSpPr>
            <a:spLocks noChangeAspect="1" noChangeArrowheads="1"/>
          </p:cNvSpPr>
          <p:nvPr/>
        </p:nvSpPr>
        <p:spPr bwMode="auto">
          <a:xfrm>
            <a:off x="5072342" y="489510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3" name="Oval 70"/>
          <p:cNvSpPr>
            <a:spLocks noChangeAspect="1" noChangeArrowheads="1"/>
          </p:cNvSpPr>
          <p:nvPr/>
        </p:nvSpPr>
        <p:spPr bwMode="auto">
          <a:xfrm>
            <a:off x="5245861" y="559885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4" name="Oval 70"/>
          <p:cNvSpPr>
            <a:spLocks noChangeAspect="1" noChangeArrowheads="1"/>
          </p:cNvSpPr>
          <p:nvPr/>
        </p:nvSpPr>
        <p:spPr bwMode="auto">
          <a:xfrm>
            <a:off x="5412264" y="631537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7" name="Oval 70"/>
          <p:cNvSpPr>
            <a:spLocks noChangeAspect="1" noChangeArrowheads="1"/>
          </p:cNvSpPr>
          <p:nvPr/>
        </p:nvSpPr>
        <p:spPr bwMode="auto">
          <a:xfrm>
            <a:off x="7343367" y="65973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8" name="Oval 70"/>
          <p:cNvSpPr>
            <a:spLocks noChangeAspect="1" noChangeArrowheads="1"/>
          </p:cNvSpPr>
          <p:nvPr/>
        </p:nvSpPr>
        <p:spPr bwMode="auto">
          <a:xfrm>
            <a:off x="7175662" y="5897375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9" name="Oval 70"/>
          <p:cNvSpPr>
            <a:spLocks noChangeAspect="1" noChangeArrowheads="1"/>
          </p:cNvSpPr>
          <p:nvPr/>
        </p:nvSpPr>
        <p:spPr bwMode="auto">
          <a:xfrm>
            <a:off x="9103495" y="6183532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0" name="Oval 70"/>
          <p:cNvSpPr>
            <a:spLocks noChangeAspect="1" noChangeArrowheads="1"/>
          </p:cNvSpPr>
          <p:nvPr/>
        </p:nvSpPr>
        <p:spPr bwMode="auto">
          <a:xfrm>
            <a:off x="6344963" y="2352276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1" name="Oval 70"/>
          <p:cNvSpPr>
            <a:spLocks noChangeAspect="1" noChangeArrowheads="1"/>
          </p:cNvSpPr>
          <p:nvPr/>
        </p:nvSpPr>
        <p:spPr bwMode="auto">
          <a:xfrm>
            <a:off x="6512604" y="3064490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2" name="Oval 70"/>
          <p:cNvSpPr>
            <a:spLocks noChangeAspect="1" noChangeArrowheads="1"/>
          </p:cNvSpPr>
          <p:nvPr/>
        </p:nvSpPr>
        <p:spPr bwMode="auto">
          <a:xfrm>
            <a:off x="6683303" y="37710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3" name="Oval 70"/>
          <p:cNvSpPr>
            <a:spLocks noChangeAspect="1" noChangeArrowheads="1"/>
          </p:cNvSpPr>
          <p:nvPr/>
        </p:nvSpPr>
        <p:spPr bwMode="auto">
          <a:xfrm>
            <a:off x="6843865" y="4474708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4" name="Oval 70"/>
          <p:cNvSpPr>
            <a:spLocks noChangeAspect="1" noChangeArrowheads="1"/>
          </p:cNvSpPr>
          <p:nvPr/>
        </p:nvSpPr>
        <p:spPr bwMode="auto">
          <a:xfrm>
            <a:off x="7000596" y="518200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5" name="Oval 70"/>
          <p:cNvSpPr>
            <a:spLocks noChangeAspect="1" noChangeArrowheads="1"/>
          </p:cNvSpPr>
          <p:nvPr/>
        </p:nvSpPr>
        <p:spPr bwMode="auto">
          <a:xfrm>
            <a:off x="8763774" y="4774877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6" name="Oval 70"/>
          <p:cNvSpPr>
            <a:spLocks noChangeAspect="1" noChangeArrowheads="1"/>
          </p:cNvSpPr>
          <p:nvPr/>
        </p:nvSpPr>
        <p:spPr bwMode="auto">
          <a:xfrm>
            <a:off x="8940395" y="54882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7" name="Oval 70"/>
          <p:cNvSpPr>
            <a:spLocks noChangeAspect="1" noChangeArrowheads="1"/>
          </p:cNvSpPr>
          <p:nvPr/>
        </p:nvSpPr>
        <p:spPr bwMode="auto">
          <a:xfrm>
            <a:off x="8605623" y="406241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8" name="Oval 70"/>
          <p:cNvSpPr>
            <a:spLocks noChangeAspect="1" noChangeArrowheads="1"/>
          </p:cNvSpPr>
          <p:nvPr/>
        </p:nvSpPr>
        <p:spPr bwMode="auto">
          <a:xfrm>
            <a:off x="8433969" y="3356753"/>
            <a:ext cx="46276" cy="462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9" name="Oval 70"/>
          <p:cNvSpPr>
            <a:spLocks noChangeAspect="1" noChangeArrowheads="1"/>
          </p:cNvSpPr>
          <p:nvPr/>
        </p:nvSpPr>
        <p:spPr bwMode="auto">
          <a:xfrm>
            <a:off x="8272423" y="26402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46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reeform 156"/>
          <p:cNvSpPr/>
          <p:nvPr/>
        </p:nvSpPr>
        <p:spPr>
          <a:xfrm rot="623720">
            <a:off x="3097399" y="4818217"/>
            <a:ext cx="2391162" cy="1317904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 Box 28"/>
              <p:cNvSpPr txBox="1">
                <a:spLocks noChangeArrowheads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70"/>
          <p:cNvSpPr>
            <a:spLocks noChangeAspect="1" noChangeArrowheads="1"/>
          </p:cNvSpPr>
          <p:nvPr/>
        </p:nvSpPr>
        <p:spPr bwMode="auto">
          <a:xfrm>
            <a:off x="4285949" y="545664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5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70"/>
          <p:cNvSpPr>
            <a:spLocks noChangeAspect="1" noChangeArrowheads="1"/>
          </p:cNvSpPr>
          <p:nvPr/>
        </p:nvSpPr>
        <p:spPr bwMode="auto">
          <a:xfrm>
            <a:off x="2694573" y="658455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6219825" y="575718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884323" y="433881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2360963" y="516749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9" name="Oval 70"/>
          <p:cNvSpPr>
            <a:spLocks noChangeAspect="1" noChangeArrowheads="1"/>
          </p:cNvSpPr>
          <p:nvPr/>
        </p:nvSpPr>
        <p:spPr bwMode="auto">
          <a:xfrm>
            <a:off x="764519" y="628764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7814384" y="463659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9" name="Oval 128"/>
          <p:cNvSpPr>
            <a:spLocks noChangeAspect="1" noChangeArrowheads="1"/>
          </p:cNvSpPr>
          <p:nvPr/>
        </p:nvSpPr>
        <p:spPr bwMode="auto">
          <a:xfrm>
            <a:off x="8146791" y="605289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9" name="Oval 168"/>
          <p:cNvSpPr>
            <a:spLocks noChangeAspect="1" noChangeArrowheads="1"/>
          </p:cNvSpPr>
          <p:nvPr/>
        </p:nvSpPr>
        <p:spPr bwMode="auto">
          <a:xfrm>
            <a:off x="7481452" y="321804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9" name="Oval 178"/>
          <p:cNvSpPr>
            <a:spLocks noChangeAspect="1" noChangeArrowheads="1"/>
          </p:cNvSpPr>
          <p:nvPr/>
        </p:nvSpPr>
        <p:spPr bwMode="auto">
          <a:xfrm>
            <a:off x="3954273" y="404353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9" name="Oval 188"/>
          <p:cNvSpPr>
            <a:spLocks noChangeAspect="1" noChangeArrowheads="1"/>
          </p:cNvSpPr>
          <p:nvPr/>
        </p:nvSpPr>
        <p:spPr bwMode="auto">
          <a:xfrm>
            <a:off x="435390" y="48740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4" name="Oval 203"/>
          <p:cNvSpPr>
            <a:spLocks noChangeAspect="1" noChangeArrowheads="1"/>
          </p:cNvSpPr>
          <p:nvPr/>
        </p:nvSpPr>
        <p:spPr bwMode="auto">
          <a:xfrm>
            <a:off x="2030487" y="375264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4" name="Oval 213"/>
          <p:cNvSpPr>
            <a:spLocks noChangeAspect="1" noChangeArrowheads="1"/>
          </p:cNvSpPr>
          <p:nvPr/>
        </p:nvSpPr>
        <p:spPr bwMode="auto">
          <a:xfrm>
            <a:off x="5550780" y="29245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3" name="Oval 70"/>
          <p:cNvSpPr>
            <a:spLocks noChangeAspect="1" noChangeArrowheads="1"/>
          </p:cNvSpPr>
          <p:nvPr/>
        </p:nvSpPr>
        <p:spPr bwMode="auto">
          <a:xfrm>
            <a:off x="1555183" y="571738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1" name="Oval 70"/>
          <p:cNvSpPr>
            <a:spLocks noChangeAspect="1" noChangeArrowheads="1"/>
          </p:cNvSpPr>
          <p:nvPr/>
        </p:nvSpPr>
        <p:spPr bwMode="auto">
          <a:xfrm>
            <a:off x="1228384" y="430428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4" name="Oval 70"/>
          <p:cNvSpPr>
            <a:spLocks noChangeAspect="1" noChangeArrowheads="1"/>
          </p:cNvSpPr>
          <p:nvPr/>
        </p:nvSpPr>
        <p:spPr bwMode="auto">
          <a:xfrm>
            <a:off x="3485562" y="601481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6" name="Oval 70"/>
          <p:cNvSpPr>
            <a:spLocks noChangeAspect="1" noChangeArrowheads="1"/>
          </p:cNvSpPr>
          <p:nvPr/>
        </p:nvSpPr>
        <p:spPr bwMode="auto">
          <a:xfrm>
            <a:off x="3153957" y="4602074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8" name="Oval 70"/>
          <p:cNvSpPr>
            <a:spLocks noChangeAspect="1" noChangeArrowheads="1"/>
          </p:cNvSpPr>
          <p:nvPr/>
        </p:nvSpPr>
        <p:spPr bwMode="auto">
          <a:xfrm>
            <a:off x="2818063" y="318044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9" name="Oval 70"/>
          <p:cNvSpPr>
            <a:spLocks noChangeAspect="1" noChangeArrowheads="1"/>
          </p:cNvSpPr>
          <p:nvPr/>
        </p:nvSpPr>
        <p:spPr bwMode="auto">
          <a:xfrm>
            <a:off x="4744475" y="34859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2" name="Oval 70"/>
          <p:cNvSpPr>
            <a:spLocks noChangeAspect="1" noChangeArrowheads="1"/>
          </p:cNvSpPr>
          <p:nvPr/>
        </p:nvSpPr>
        <p:spPr bwMode="auto">
          <a:xfrm>
            <a:off x="5072342" y="489510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4" name="Oval 70"/>
          <p:cNvSpPr>
            <a:spLocks noChangeAspect="1" noChangeArrowheads="1"/>
          </p:cNvSpPr>
          <p:nvPr/>
        </p:nvSpPr>
        <p:spPr bwMode="auto">
          <a:xfrm>
            <a:off x="5412264" y="631537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7" name="Oval 70"/>
          <p:cNvSpPr>
            <a:spLocks noChangeAspect="1" noChangeArrowheads="1"/>
          </p:cNvSpPr>
          <p:nvPr/>
        </p:nvSpPr>
        <p:spPr bwMode="auto">
          <a:xfrm>
            <a:off x="7343367" y="65973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0" name="Oval 70"/>
          <p:cNvSpPr>
            <a:spLocks noChangeAspect="1" noChangeArrowheads="1"/>
          </p:cNvSpPr>
          <p:nvPr/>
        </p:nvSpPr>
        <p:spPr bwMode="auto">
          <a:xfrm>
            <a:off x="6344963" y="2352276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2" name="Oval 70"/>
          <p:cNvSpPr>
            <a:spLocks noChangeAspect="1" noChangeArrowheads="1"/>
          </p:cNvSpPr>
          <p:nvPr/>
        </p:nvSpPr>
        <p:spPr bwMode="auto">
          <a:xfrm>
            <a:off x="6683303" y="37710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4" name="Oval 70"/>
          <p:cNvSpPr>
            <a:spLocks noChangeAspect="1" noChangeArrowheads="1"/>
          </p:cNvSpPr>
          <p:nvPr/>
        </p:nvSpPr>
        <p:spPr bwMode="auto">
          <a:xfrm>
            <a:off x="7000596" y="518200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6" name="Oval 70"/>
          <p:cNvSpPr>
            <a:spLocks noChangeAspect="1" noChangeArrowheads="1"/>
          </p:cNvSpPr>
          <p:nvPr/>
        </p:nvSpPr>
        <p:spPr bwMode="auto">
          <a:xfrm>
            <a:off x="8940395" y="54882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7" name="Oval 70"/>
          <p:cNvSpPr>
            <a:spLocks noChangeAspect="1" noChangeArrowheads="1"/>
          </p:cNvSpPr>
          <p:nvPr/>
        </p:nvSpPr>
        <p:spPr bwMode="auto">
          <a:xfrm>
            <a:off x="8605623" y="406241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9" name="Oval 70"/>
          <p:cNvSpPr>
            <a:spLocks noChangeAspect="1" noChangeArrowheads="1"/>
          </p:cNvSpPr>
          <p:nvPr/>
        </p:nvSpPr>
        <p:spPr bwMode="auto">
          <a:xfrm>
            <a:off x="8272423" y="26402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/>
              <p:cNvSpPr/>
              <p:nvPr/>
            </p:nvSpPr>
            <p:spPr>
              <a:xfrm>
                <a:off x="125127" y="1149484"/>
                <a:ext cx="901887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Densify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 smtClean="0">
                  <a:solidFill>
                    <a:srgbClr val="993366"/>
                  </a:solidFill>
                </a:endParaRPr>
              </a:p>
              <a:p>
                <a:r>
                  <a:rPr lang="en-US" sz="3200" dirty="0" smtClean="0"/>
                  <a:t>Greedily add </a:t>
                </a:r>
                <a:r>
                  <a:rPr lang="en-US" sz="3200" dirty="0" err="1" smtClean="0"/>
                  <a:t>cosets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 smtClean="0"/>
                  <a:t> that miss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smtClean="0"/>
                  <a:t>until no longer possible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[Rogers 50]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68" name="Rectangle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018873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826" t="-5837" b="-12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01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125127" y="1149484"/>
                <a:ext cx="901887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Densify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 smtClean="0">
                  <a:solidFill>
                    <a:srgbClr val="993366"/>
                  </a:solidFill>
                </a:endParaRPr>
              </a:p>
              <a:p>
                <a:r>
                  <a:rPr lang="en-US" sz="3200" dirty="0" smtClean="0"/>
                  <a:t>Greedily add </a:t>
                </a:r>
                <a:r>
                  <a:rPr lang="en-US" sz="3200" dirty="0" err="1" smtClean="0"/>
                  <a:t>cosets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 smtClean="0"/>
                  <a:t> that miss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smtClean="0"/>
                  <a:t>until no longer possible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[Rogers 50]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018873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26" t="-5837" b="-12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 156"/>
          <p:cNvSpPr/>
          <p:nvPr/>
        </p:nvSpPr>
        <p:spPr>
          <a:xfrm rot="623720">
            <a:off x="3097399" y="4818217"/>
            <a:ext cx="2391162" cy="1317904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 Box 28"/>
              <p:cNvSpPr txBox="1">
                <a:spLocks noChangeArrowheads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70"/>
          <p:cNvSpPr>
            <a:spLocks noChangeAspect="1" noChangeArrowheads="1"/>
          </p:cNvSpPr>
          <p:nvPr/>
        </p:nvSpPr>
        <p:spPr bwMode="auto">
          <a:xfrm>
            <a:off x="4285949" y="545664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6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4453728" y="6167274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70"/>
          <p:cNvSpPr>
            <a:spLocks noChangeAspect="1" noChangeArrowheads="1"/>
          </p:cNvSpPr>
          <p:nvPr/>
        </p:nvSpPr>
        <p:spPr bwMode="auto">
          <a:xfrm>
            <a:off x="2524578" y="5873621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" name="Oval 70"/>
          <p:cNvSpPr>
            <a:spLocks noChangeAspect="1" noChangeArrowheads="1"/>
          </p:cNvSpPr>
          <p:nvPr/>
        </p:nvSpPr>
        <p:spPr bwMode="auto">
          <a:xfrm>
            <a:off x="2694573" y="658455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6219825" y="575718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6" name="Oval 70"/>
          <p:cNvSpPr>
            <a:spLocks noChangeAspect="1" noChangeArrowheads="1"/>
          </p:cNvSpPr>
          <p:nvPr/>
        </p:nvSpPr>
        <p:spPr bwMode="auto">
          <a:xfrm>
            <a:off x="6385012" y="6464038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049887" y="5046908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884323" y="433881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>
            <a:spLocks noChangeAspect="1" noChangeArrowheads="1"/>
          </p:cNvSpPr>
          <p:nvPr/>
        </p:nvSpPr>
        <p:spPr bwMode="auto">
          <a:xfrm>
            <a:off x="4120962" y="4753610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2360963" y="516749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9" name="Oval 70"/>
          <p:cNvSpPr>
            <a:spLocks noChangeAspect="1" noChangeArrowheads="1"/>
          </p:cNvSpPr>
          <p:nvPr/>
        </p:nvSpPr>
        <p:spPr bwMode="auto">
          <a:xfrm>
            <a:off x="764519" y="628764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70"/>
          <p:cNvSpPr>
            <a:spLocks noChangeAspect="1" noChangeArrowheads="1"/>
          </p:cNvSpPr>
          <p:nvPr/>
        </p:nvSpPr>
        <p:spPr bwMode="auto">
          <a:xfrm>
            <a:off x="597567" y="5578389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4" name="Oval 113"/>
          <p:cNvSpPr>
            <a:spLocks noChangeAspect="1" noChangeArrowheads="1"/>
          </p:cNvSpPr>
          <p:nvPr/>
        </p:nvSpPr>
        <p:spPr bwMode="auto">
          <a:xfrm>
            <a:off x="7647590" y="3924620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7814384" y="463659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123"/>
          <p:cNvSpPr>
            <a:spLocks noChangeAspect="1" noChangeArrowheads="1"/>
          </p:cNvSpPr>
          <p:nvPr/>
        </p:nvSpPr>
        <p:spPr bwMode="auto">
          <a:xfrm>
            <a:off x="7979366" y="5343240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9" name="Oval 128"/>
          <p:cNvSpPr>
            <a:spLocks noChangeAspect="1" noChangeArrowheads="1"/>
          </p:cNvSpPr>
          <p:nvPr/>
        </p:nvSpPr>
        <p:spPr bwMode="auto">
          <a:xfrm>
            <a:off x="8146791" y="605289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4" name="Oval 133"/>
          <p:cNvSpPr>
            <a:spLocks noChangeAspect="1" noChangeArrowheads="1"/>
          </p:cNvSpPr>
          <p:nvPr/>
        </p:nvSpPr>
        <p:spPr bwMode="auto">
          <a:xfrm>
            <a:off x="8312305" y="6759839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9" name="Oval 168"/>
          <p:cNvSpPr>
            <a:spLocks noChangeAspect="1" noChangeArrowheads="1"/>
          </p:cNvSpPr>
          <p:nvPr/>
        </p:nvSpPr>
        <p:spPr bwMode="auto">
          <a:xfrm>
            <a:off x="7481452" y="321804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4" name="Oval 173"/>
          <p:cNvSpPr>
            <a:spLocks noChangeAspect="1" noChangeArrowheads="1"/>
          </p:cNvSpPr>
          <p:nvPr/>
        </p:nvSpPr>
        <p:spPr bwMode="auto">
          <a:xfrm>
            <a:off x="5719180" y="3629304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9" name="Oval 178"/>
          <p:cNvSpPr>
            <a:spLocks noChangeAspect="1" noChangeArrowheads="1"/>
          </p:cNvSpPr>
          <p:nvPr/>
        </p:nvSpPr>
        <p:spPr bwMode="auto">
          <a:xfrm>
            <a:off x="3954273" y="404353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4" name="Oval 183"/>
          <p:cNvSpPr>
            <a:spLocks noChangeAspect="1" noChangeArrowheads="1"/>
          </p:cNvSpPr>
          <p:nvPr/>
        </p:nvSpPr>
        <p:spPr bwMode="auto">
          <a:xfrm>
            <a:off x="2192552" y="4458723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9" name="Oval 188"/>
          <p:cNvSpPr>
            <a:spLocks noChangeAspect="1" noChangeArrowheads="1"/>
          </p:cNvSpPr>
          <p:nvPr/>
        </p:nvSpPr>
        <p:spPr bwMode="auto">
          <a:xfrm>
            <a:off x="435390" y="48740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4" name="Oval 193"/>
          <p:cNvSpPr>
            <a:spLocks noChangeAspect="1" noChangeArrowheads="1"/>
          </p:cNvSpPr>
          <p:nvPr/>
        </p:nvSpPr>
        <p:spPr bwMode="auto">
          <a:xfrm>
            <a:off x="269852" y="4164560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4" name="Oval 203"/>
          <p:cNvSpPr>
            <a:spLocks noChangeAspect="1" noChangeArrowheads="1"/>
          </p:cNvSpPr>
          <p:nvPr/>
        </p:nvSpPr>
        <p:spPr bwMode="auto">
          <a:xfrm>
            <a:off x="2030487" y="375264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9" name="Oval 208"/>
          <p:cNvSpPr>
            <a:spLocks noChangeAspect="1" noChangeArrowheads="1"/>
          </p:cNvSpPr>
          <p:nvPr/>
        </p:nvSpPr>
        <p:spPr bwMode="auto">
          <a:xfrm>
            <a:off x="3789892" y="3338879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4" name="Oval 213"/>
          <p:cNvSpPr>
            <a:spLocks noChangeAspect="1" noChangeArrowheads="1"/>
          </p:cNvSpPr>
          <p:nvPr/>
        </p:nvSpPr>
        <p:spPr bwMode="auto">
          <a:xfrm>
            <a:off x="5550780" y="29245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9" name="Oval 218"/>
          <p:cNvSpPr>
            <a:spLocks noChangeAspect="1" noChangeArrowheads="1"/>
          </p:cNvSpPr>
          <p:nvPr/>
        </p:nvSpPr>
        <p:spPr bwMode="auto">
          <a:xfrm>
            <a:off x="7315186" y="2510960"/>
            <a:ext cx="45720" cy="45720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2" name="Oval 70"/>
          <p:cNvSpPr>
            <a:spLocks noChangeAspect="1" noChangeArrowheads="1"/>
          </p:cNvSpPr>
          <p:nvPr/>
        </p:nvSpPr>
        <p:spPr bwMode="auto">
          <a:xfrm>
            <a:off x="1724898" y="6426338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3" name="Oval 70"/>
          <p:cNvSpPr>
            <a:spLocks noChangeAspect="1" noChangeArrowheads="1"/>
          </p:cNvSpPr>
          <p:nvPr/>
        </p:nvSpPr>
        <p:spPr bwMode="auto">
          <a:xfrm>
            <a:off x="1555183" y="571738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4" name="Oval 70"/>
          <p:cNvSpPr>
            <a:spLocks noChangeAspect="1" noChangeArrowheads="1"/>
          </p:cNvSpPr>
          <p:nvPr/>
        </p:nvSpPr>
        <p:spPr bwMode="auto">
          <a:xfrm>
            <a:off x="1393533" y="5014991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1" name="Oval 70"/>
          <p:cNvSpPr>
            <a:spLocks noChangeAspect="1" noChangeArrowheads="1"/>
          </p:cNvSpPr>
          <p:nvPr/>
        </p:nvSpPr>
        <p:spPr bwMode="auto">
          <a:xfrm>
            <a:off x="1228384" y="430428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2" name="Oval 70"/>
          <p:cNvSpPr>
            <a:spLocks noChangeAspect="1" noChangeArrowheads="1"/>
          </p:cNvSpPr>
          <p:nvPr/>
        </p:nvSpPr>
        <p:spPr bwMode="auto">
          <a:xfrm>
            <a:off x="1056828" y="3606371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3" name="Oval 70"/>
          <p:cNvSpPr>
            <a:spLocks noChangeAspect="1" noChangeArrowheads="1"/>
          </p:cNvSpPr>
          <p:nvPr/>
        </p:nvSpPr>
        <p:spPr bwMode="auto">
          <a:xfrm>
            <a:off x="3654097" y="6719839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4" name="Oval 70"/>
          <p:cNvSpPr>
            <a:spLocks noChangeAspect="1" noChangeArrowheads="1"/>
          </p:cNvSpPr>
          <p:nvPr/>
        </p:nvSpPr>
        <p:spPr bwMode="auto">
          <a:xfrm>
            <a:off x="3485562" y="601481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5" name="Oval 70"/>
          <p:cNvSpPr>
            <a:spLocks noChangeAspect="1" noChangeArrowheads="1"/>
          </p:cNvSpPr>
          <p:nvPr/>
        </p:nvSpPr>
        <p:spPr bwMode="auto">
          <a:xfrm>
            <a:off x="3313439" y="5297602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6" name="Oval 70"/>
          <p:cNvSpPr>
            <a:spLocks noChangeAspect="1" noChangeArrowheads="1"/>
          </p:cNvSpPr>
          <p:nvPr/>
        </p:nvSpPr>
        <p:spPr bwMode="auto">
          <a:xfrm>
            <a:off x="3153957" y="4602074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7" name="Oval 70"/>
          <p:cNvSpPr>
            <a:spLocks noChangeAspect="1" noChangeArrowheads="1"/>
          </p:cNvSpPr>
          <p:nvPr/>
        </p:nvSpPr>
        <p:spPr bwMode="auto">
          <a:xfrm>
            <a:off x="2983144" y="3889602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8" name="Oval 70"/>
          <p:cNvSpPr>
            <a:spLocks noChangeAspect="1" noChangeArrowheads="1"/>
          </p:cNvSpPr>
          <p:nvPr/>
        </p:nvSpPr>
        <p:spPr bwMode="auto">
          <a:xfrm>
            <a:off x="2818063" y="318044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9" name="Oval 70"/>
          <p:cNvSpPr>
            <a:spLocks noChangeAspect="1" noChangeArrowheads="1"/>
          </p:cNvSpPr>
          <p:nvPr/>
        </p:nvSpPr>
        <p:spPr bwMode="auto">
          <a:xfrm>
            <a:off x="4744475" y="34859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0" name="Oval 70"/>
          <p:cNvSpPr>
            <a:spLocks noChangeAspect="1" noChangeArrowheads="1"/>
          </p:cNvSpPr>
          <p:nvPr/>
        </p:nvSpPr>
        <p:spPr bwMode="auto">
          <a:xfrm>
            <a:off x="4579315" y="2768735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1" name="Oval 70"/>
          <p:cNvSpPr>
            <a:spLocks noChangeAspect="1" noChangeArrowheads="1"/>
          </p:cNvSpPr>
          <p:nvPr/>
        </p:nvSpPr>
        <p:spPr bwMode="auto">
          <a:xfrm>
            <a:off x="4914771" y="4177525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2" name="Oval 70"/>
          <p:cNvSpPr>
            <a:spLocks noChangeAspect="1" noChangeArrowheads="1"/>
          </p:cNvSpPr>
          <p:nvPr/>
        </p:nvSpPr>
        <p:spPr bwMode="auto">
          <a:xfrm>
            <a:off x="5072342" y="489510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3" name="Oval 70"/>
          <p:cNvSpPr>
            <a:spLocks noChangeAspect="1" noChangeArrowheads="1"/>
          </p:cNvSpPr>
          <p:nvPr/>
        </p:nvSpPr>
        <p:spPr bwMode="auto">
          <a:xfrm>
            <a:off x="5245861" y="5598857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4" name="Oval 70"/>
          <p:cNvSpPr>
            <a:spLocks noChangeAspect="1" noChangeArrowheads="1"/>
          </p:cNvSpPr>
          <p:nvPr/>
        </p:nvSpPr>
        <p:spPr bwMode="auto">
          <a:xfrm>
            <a:off x="5412264" y="631537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7" name="Oval 70"/>
          <p:cNvSpPr>
            <a:spLocks noChangeAspect="1" noChangeArrowheads="1"/>
          </p:cNvSpPr>
          <p:nvPr/>
        </p:nvSpPr>
        <p:spPr bwMode="auto">
          <a:xfrm>
            <a:off x="7343367" y="65973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8" name="Oval 70"/>
          <p:cNvSpPr>
            <a:spLocks noChangeAspect="1" noChangeArrowheads="1"/>
          </p:cNvSpPr>
          <p:nvPr/>
        </p:nvSpPr>
        <p:spPr bwMode="auto">
          <a:xfrm>
            <a:off x="7175662" y="5897375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9" name="Oval 70"/>
          <p:cNvSpPr>
            <a:spLocks noChangeAspect="1" noChangeArrowheads="1"/>
          </p:cNvSpPr>
          <p:nvPr/>
        </p:nvSpPr>
        <p:spPr bwMode="auto">
          <a:xfrm>
            <a:off x="9103495" y="6183532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0" name="Oval 70"/>
          <p:cNvSpPr>
            <a:spLocks noChangeAspect="1" noChangeArrowheads="1"/>
          </p:cNvSpPr>
          <p:nvPr/>
        </p:nvSpPr>
        <p:spPr bwMode="auto">
          <a:xfrm>
            <a:off x="6344963" y="2352276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1" name="Oval 70"/>
          <p:cNvSpPr>
            <a:spLocks noChangeAspect="1" noChangeArrowheads="1"/>
          </p:cNvSpPr>
          <p:nvPr/>
        </p:nvSpPr>
        <p:spPr bwMode="auto">
          <a:xfrm>
            <a:off x="6512604" y="3064490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2" name="Oval 70"/>
          <p:cNvSpPr>
            <a:spLocks noChangeAspect="1" noChangeArrowheads="1"/>
          </p:cNvSpPr>
          <p:nvPr/>
        </p:nvSpPr>
        <p:spPr bwMode="auto">
          <a:xfrm>
            <a:off x="6683303" y="37710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3" name="Oval 70"/>
          <p:cNvSpPr>
            <a:spLocks noChangeAspect="1" noChangeArrowheads="1"/>
          </p:cNvSpPr>
          <p:nvPr/>
        </p:nvSpPr>
        <p:spPr bwMode="auto">
          <a:xfrm>
            <a:off x="6843865" y="4474708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4" name="Oval 70"/>
          <p:cNvSpPr>
            <a:spLocks noChangeAspect="1" noChangeArrowheads="1"/>
          </p:cNvSpPr>
          <p:nvPr/>
        </p:nvSpPr>
        <p:spPr bwMode="auto">
          <a:xfrm>
            <a:off x="7000596" y="518200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5" name="Oval 70"/>
          <p:cNvSpPr>
            <a:spLocks noChangeAspect="1" noChangeArrowheads="1"/>
          </p:cNvSpPr>
          <p:nvPr/>
        </p:nvSpPr>
        <p:spPr bwMode="auto">
          <a:xfrm>
            <a:off x="8763774" y="4774877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6" name="Oval 70"/>
          <p:cNvSpPr>
            <a:spLocks noChangeAspect="1" noChangeArrowheads="1"/>
          </p:cNvSpPr>
          <p:nvPr/>
        </p:nvSpPr>
        <p:spPr bwMode="auto">
          <a:xfrm>
            <a:off x="8940395" y="54882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7" name="Oval 70"/>
          <p:cNvSpPr>
            <a:spLocks noChangeAspect="1" noChangeArrowheads="1"/>
          </p:cNvSpPr>
          <p:nvPr/>
        </p:nvSpPr>
        <p:spPr bwMode="auto">
          <a:xfrm>
            <a:off x="8605623" y="406241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8" name="Oval 70"/>
          <p:cNvSpPr>
            <a:spLocks noChangeAspect="1" noChangeArrowheads="1"/>
          </p:cNvSpPr>
          <p:nvPr/>
        </p:nvSpPr>
        <p:spPr bwMode="auto">
          <a:xfrm>
            <a:off x="8433969" y="3356753"/>
            <a:ext cx="46276" cy="46276"/>
          </a:xfrm>
          <a:prstGeom prst="ellipse">
            <a:avLst/>
          </a:pr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9" name="Oval 70"/>
          <p:cNvSpPr>
            <a:spLocks noChangeAspect="1" noChangeArrowheads="1"/>
          </p:cNvSpPr>
          <p:nvPr/>
        </p:nvSpPr>
        <p:spPr bwMode="auto">
          <a:xfrm>
            <a:off x="8272423" y="26402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96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125127" y="1149484"/>
                <a:ext cx="901887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3200" dirty="0" smtClean="0">
                    <a:solidFill>
                      <a:srgbClr val="993366"/>
                    </a:solidFill>
                  </a:rPr>
                  <a:t>Densify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 smtClean="0">
                  <a:solidFill>
                    <a:srgbClr val="993366"/>
                  </a:solidFill>
                </a:endParaRPr>
              </a:p>
              <a:p>
                <a:r>
                  <a:rPr lang="en-US" sz="3200" dirty="0" smtClean="0"/>
                  <a:t>Greedily add </a:t>
                </a:r>
                <a:r>
                  <a:rPr lang="en-US" sz="3200" dirty="0" err="1" smtClean="0"/>
                  <a:t>cosets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 smtClean="0"/>
                  <a:t> that miss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smtClean="0"/>
                  <a:t>until no longer possible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[Rogers 50]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018873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26" t="-5837" b="-12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 156"/>
          <p:cNvSpPr/>
          <p:nvPr/>
        </p:nvSpPr>
        <p:spPr>
          <a:xfrm rot="623720">
            <a:off x="3097399" y="4818217"/>
            <a:ext cx="2391162" cy="1317904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 Box 28"/>
              <p:cNvSpPr txBox="1">
                <a:spLocks noChangeArrowheads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70"/>
          <p:cNvSpPr>
            <a:spLocks noChangeAspect="1" noChangeArrowheads="1"/>
          </p:cNvSpPr>
          <p:nvPr/>
        </p:nvSpPr>
        <p:spPr bwMode="auto">
          <a:xfrm>
            <a:off x="4285949" y="545664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6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4453728" y="616727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70"/>
          <p:cNvSpPr>
            <a:spLocks noChangeAspect="1" noChangeArrowheads="1"/>
          </p:cNvSpPr>
          <p:nvPr/>
        </p:nvSpPr>
        <p:spPr bwMode="auto">
          <a:xfrm>
            <a:off x="2524578" y="587362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" name="Oval 70"/>
          <p:cNvSpPr>
            <a:spLocks noChangeAspect="1" noChangeArrowheads="1"/>
          </p:cNvSpPr>
          <p:nvPr/>
        </p:nvSpPr>
        <p:spPr bwMode="auto">
          <a:xfrm>
            <a:off x="2694573" y="658455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6219825" y="575718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6" name="Oval 70"/>
          <p:cNvSpPr>
            <a:spLocks noChangeAspect="1" noChangeArrowheads="1"/>
          </p:cNvSpPr>
          <p:nvPr/>
        </p:nvSpPr>
        <p:spPr bwMode="auto">
          <a:xfrm>
            <a:off x="6385012" y="646403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049887" y="504690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884323" y="433881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>
            <a:spLocks noChangeAspect="1" noChangeArrowheads="1"/>
          </p:cNvSpPr>
          <p:nvPr/>
        </p:nvSpPr>
        <p:spPr bwMode="auto">
          <a:xfrm>
            <a:off x="4120962" y="475361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2360963" y="516749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9" name="Oval 70"/>
          <p:cNvSpPr>
            <a:spLocks noChangeAspect="1" noChangeArrowheads="1"/>
          </p:cNvSpPr>
          <p:nvPr/>
        </p:nvSpPr>
        <p:spPr bwMode="auto">
          <a:xfrm>
            <a:off x="764519" y="628764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70"/>
          <p:cNvSpPr>
            <a:spLocks noChangeAspect="1" noChangeArrowheads="1"/>
          </p:cNvSpPr>
          <p:nvPr/>
        </p:nvSpPr>
        <p:spPr bwMode="auto">
          <a:xfrm>
            <a:off x="597567" y="557838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4" name="Oval 113"/>
          <p:cNvSpPr>
            <a:spLocks noChangeAspect="1" noChangeArrowheads="1"/>
          </p:cNvSpPr>
          <p:nvPr/>
        </p:nvSpPr>
        <p:spPr bwMode="auto">
          <a:xfrm>
            <a:off x="7647590" y="392462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7814384" y="463659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123"/>
          <p:cNvSpPr>
            <a:spLocks noChangeAspect="1" noChangeArrowheads="1"/>
          </p:cNvSpPr>
          <p:nvPr/>
        </p:nvSpPr>
        <p:spPr bwMode="auto">
          <a:xfrm>
            <a:off x="7979366" y="53432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9" name="Oval 128"/>
          <p:cNvSpPr>
            <a:spLocks noChangeAspect="1" noChangeArrowheads="1"/>
          </p:cNvSpPr>
          <p:nvPr/>
        </p:nvSpPr>
        <p:spPr bwMode="auto">
          <a:xfrm>
            <a:off x="8146791" y="605289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4" name="Oval 133"/>
          <p:cNvSpPr>
            <a:spLocks noChangeAspect="1" noChangeArrowheads="1"/>
          </p:cNvSpPr>
          <p:nvPr/>
        </p:nvSpPr>
        <p:spPr bwMode="auto">
          <a:xfrm>
            <a:off x="8312305" y="675983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9" name="Oval 168"/>
          <p:cNvSpPr>
            <a:spLocks noChangeAspect="1" noChangeArrowheads="1"/>
          </p:cNvSpPr>
          <p:nvPr/>
        </p:nvSpPr>
        <p:spPr bwMode="auto">
          <a:xfrm>
            <a:off x="7481452" y="321804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4" name="Oval 173"/>
          <p:cNvSpPr>
            <a:spLocks noChangeAspect="1" noChangeArrowheads="1"/>
          </p:cNvSpPr>
          <p:nvPr/>
        </p:nvSpPr>
        <p:spPr bwMode="auto">
          <a:xfrm>
            <a:off x="5719180" y="36293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9" name="Oval 178"/>
          <p:cNvSpPr>
            <a:spLocks noChangeAspect="1" noChangeArrowheads="1"/>
          </p:cNvSpPr>
          <p:nvPr/>
        </p:nvSpPr>
        <p:spPr bwMode="auto">
          <a:xfrm>
            <a:off x="3954273" y="404353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4" name="Oval 183"/>
          <p:cNvSpPr>
            <a:spLocks noChangeAspect="1" noChangeArrowheads="1"/>
          </p:cNvSpPr>
          <p:nvPr/>
        </p:nvSpPr>
        <p:spPr bwMode="auto">
          <a:xfrm>
            <a:off x="2192552" y="445872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9" name="Oval 188"/>
          <p:cNvSpPr>
            <a:spLocks noChangeAspect="1" noChangeArrowheads="1"/>
          </p:cNvSpPr>
          <p:nvPr/>
        </p:nvSpPr>
        <p:spPr bwMode="auto">
          <a:xfrm>
            <a:off x="435390" y="48740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4" name="Oval 193"/>
          <p:cNvSpPr>
            <a:spLocks noChangeAspect="1" noChangeArrowheads="1"/>
          </p:cNvSpPr>
          <p:nvPr/>
        </p:nvSpPr>
        <p:spPr bwMode="auto">
          <a:xfrm>
            <a:off x="269852" y="416456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4" name="Oval 203"/>
          <p:cNvSpPr>
            <a:spLocks noChangeAspect="1" noChangeArrowheads="1"/>
          </p:cNvSpPr>
          <p:nvPr/>
        </p:nvSpPr>
        <p:spPr bwMode="auto">
          <a:xfrm>
            <a:off x="2030487" y="375264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9" name="Oval 208"/>
          <p:cNvSpPr>
            <a:spLocks noChangeAspect="1" noChangeArrowheads="1"/>
          </p:cNvSpPr>
          <p:nvPr/>
        </p:nvSpPr>
        <p:spPr bwMode="auto">
          <a:xfrm>
            <a:off x="3789892" y="333887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4" name="Oval 213"/>
          <p:cNvSpPr>
            <a:spLocks noChangeAspect="1" noChangeArrowheads="1"/>
          </p:cNvSpPr>
          <p:nvPr/>
        </p:nvSpPr>
        <p:spPr bwMode="auto">
          <a:xfrm>
            <a:off x="5550780" y="29245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9" name="Oval 218"/>
          <p:cNvSpPr>
            <a:spLocks noChangeAspect="1" noChangeArrowheads="1"/>
          </p:cNvSpPr>
          <p:nvPr/>
        </p:nvSpPr>
        <p:spPr bwMode="auto">
          <a:xfrm>
            <a:off x="7315186" y="251096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2" name="Oval 70"/>
          <p:cNvSpPr>
            <a:spLocks noChangeAspect="1" noChangeArrowheads="1"/>
          </p:cNvSpPr>
          <p:nvPr/>
        </p:nvSpPr>
        <p:spPr bwMode="auto">
          <a:xfrm>
            <a:off x="1724898" y="6426338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3" name="Oval 70"/>
          <p:cNvSpPr>
            <a:spLocks noChangeAspect="1" noChangeArrowheads="1"/>
          </p:cNvSpPr>
          <p:nvPr/>
        </p:nvSpPr>
        <p:spPr bwMode="auto">
          <a:xfrm>
            <a:off x="1555183" y="571738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4" name="Oval 70"/>
          <p:cNvSpPr>
            <a:spLocks noChangeAspect="1" noChangeArrowheads="1"/>
          </p:cNvSpPr>
          <p:nvPr/>
        </p:nvSpPr>
        <p:spPr bwMode="auto">
          <a:xfrm>
            <a:off x="1393533" y="501499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1" name="Oval 70"/>
          <p:cNvSpPr>
            <a:spLocks noChangeAspect="1" noChangeArrowheads="1"/>
          </p:cNvSpPr>
          <p:nvPr/>
        </p:nvSpPr>
        <p:spPr bwMode="auto">
          <a:xfrm>
            <a:off x="1228384" y="430428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2" name="Oval 70"/>
          <p:cNvSpPr>
            <a:spLocks noChangeAspect="1" noChangeArrowheads="1"/>
          </p:cNvSpPr>
          <p:nvPr/>
        </p:nvSpPr>
        <p:spPr bwMode="auto">
          <a:xfrm>
            <a:off x="1056828" y="360637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3" name="Oval 70"/>
          <p:cNvSpPr>
            <a:spLocks noChangeAspect="1" noChangeArrowheads="1"/>
          </p:cNvSpPr>
          <p:nvPr/>
        </p:nvSpPr>
        <p:spPr bwMode="auto">
          <a:xfrm>
            <a:off x="3654097" y="671983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4" name="Oval 70"/>
          <p:cNvSpPr>
            <a:spLocks noChangeAspect="1" noChangeArrowheads="1"/>
          </p:cNvSpPr>
          <p:nvPr/>
        </p:nvSpPr>
        <p:spPr bwMode="auto">
          <a:xfrm>
            <a:off x="3485562" y="601481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5" name="Oval 70"/>
          <p:cNvSpPr>
            <a:spLocks noChangeAspect="1" noChangeArrowheads="1"/>
          </p:cNvSpPr>
          <p:nvPr/>
        </p:nvSpPr>
        <p:spPr bwMode="auto">
          <a:xfrm>
            <a:off x="3313439" y="52976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6" name="Oval 70"/>
          <p:cNvSpPr>
            <a:spLocks noChangeAspect="1" noChangeArrowheads="1"/>
          </p:cNvSpPr>
          <p:nvPr/>
        </p:nvSpPr>
        <p:spPr bwMode="auto">
          <a:xfrm>
            <a:off x="3153957" y="4602074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7" name="Oval 70"/>
          <p:cNvSpPr>
            <a:spLocks noChangeAspect="1" noChangeArrowheads="1"/>
          </p:cNvSpPr>
          <p:nvPr/>
        </p:nvSpPr>
        <p:spPr bwMode="auto">
          <a:xfrm>
            <a:off x="2983144" y="38896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8" name="Oval 70"/>
          <p:cNvSpPr>
            <a:spLocks noChangeAspect="1" noChangeArrowheads="1"/>
          </p:cNvSpPr>
          <p:nvPr/>
        </p:nvSpPr>
        <p:spPr bwMode="auto">
          <a:xfrm>
            <a:off x="2818063" y="318044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9" name="Oval 70"/>
          <p:cNvSpPr>
            <a:spLocks noChangeAspect="1" noChangeArrowheads="1"/>
          </p:cNvSpPr>
          <p:nvPr/>
        </p:nvSpPr>
        <p:spPr bwMode="auto">
          <a:xfrm>
            <a:off x="4744475" y="34859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0" name="Oval 70"/>
          <p:cNvSpPr>
            <a:spLocks noChangeAspect="1" noChangeArrowheads="1"/>
          </p:cNvSpPr>
          <p:nvPr/>
        </p:nvSpPr>
        <p:spPr bwMode="auto">
          <a:xfrm>
            <a:off x="4579315" y="276873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1" name="Oval 70"/>
          <p:cNvSpPr>
            <a:spLocks noChangeAspect="1" noChangeArrowheads="1"/>
          </p:cNvSpPr>
          <p:nvPr/>
        </p:nvSpPr>
        <p:spPr bwMode="auto">
          <a:xfrm>
            <a:off x="4914771" y="417752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2" name="Oval 70"/>
          <p:cNvSpPr>
            <a:spLocks noChangeAspect="1" noChangeArrowheads="1"/>
          </p:cNvSpPr>
          <p:nvPr/>
        </p:nvSpPr>
        <p:spPr bwMode="auto">
          <a:xfrm>
            <a:off x="5072342" y="489510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3" name="Oval 70"/>
          <p:cNvSpPr>
            <a:spLocks noChangeAspect="1" noChangeArrowheads="1"/>
          </p:cNvSpPr>
          <p:nvPr/>
        </p:nvSpPr>
        <p:spPr bwMode="auto">
          <a:xfrm>
            <a:off x="5245861" y="559885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4" name="Oval 70"/>
          <p:cNvSpPr>
            <a:spLocks noChangeAspect="1" noChangeArrowheads="1"/>
          </p:cNvSpPr>
          <p:nvPr/>
        </p:nvSpPr>
        <p:spPr bwMode="auto">
          <a:xfrm>
            <a:off x="5412264" y="631537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7" name="Oval 70"/>
          <p:cNvSpPr>
            <a:spLocks noChangeAspect="1" noChangeArrowheads="1"/>
          </p:cNvSpPr>
          <p:nvPr/>
        </p:nvSpPr>
        <p:spPr bwMode="auto">
          <a:xfrm>
            <a:off x="7343367" y="65973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8" name="Oval 70"/>
          <p:cNvSpPr>
            <a:spLocks noChangeAspect="1" noChangeArrowheads="1"/>
          </p:cNvSpPr>
          <p:nvPr/>
        </p:nvSpPr>
        <p:spPr bwMode="auto">
          <a:xfrm>
            <a:off x="7175662" y="589737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9" name="Oval 70"/>
          <p:cNvSpPr>
            <a:spLocks noChangeAspect="1" noChangeArrowheads="1"/>
          </p:cNvSpPr>
          <p:nvPr/>
        </p:nvSpPr>
        <p:spPr bwMode="auto">
          <a:xfrm>
            <a:off x="9103495" y="618353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0" name="Oval 70"/>
          <p:cNvSpPr>
            <a:spLocks noChangeAspect="1" noChangeArrowheads="1"/>
          </p:cNvSpPr>
          <p:nvPr/>
        </p:nvSpPr>
        <p:spPr bwMode="auto">
          <a:xfrm>
            <a:off x="6344963" y="2352276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1" name="Oval 70"/>
          <p:cNvSpPr>
            <a:spLocks noChangeAspect="1" noChangeArrowheads="1"/>
          </p:cNvSpPr>
          <p:nvPr/>
        </p:nvSpPr>
        <p:spPr bwMode="auto">
          <a:xfrm>
            <a:off x="6512604" y="30644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2" name="Oval 70"/>
          <p:cNvSpPr>
            <a:spLocks noChangeAspect="1" noChangeArrowheads="1"/>
          </p:cNvSpPr>
          <p:nvPr/>
        </p:nvSpPr>
        <p:spPr bwMode="auto">
          <a:xfrm>
            <a:off x="6683303" y="37710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3" name="Oval 70"/>
          <p:cNvSpPr>
            <a:spLocks noChangeAspect="1" noChangeArrowheads="1"/>
          </p:cNvSpPr>
          <p:nvPr/>
        </p:nvSpPr>
        <p:spPr bwMode="auto">
          <a:xfrm>
            <a:off x="6843865" y="4474708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4" name="Oval 70"/>
          <p:cNvSpPr>
            <a:spLocks noChangeAspect="1" noChangeArrowheads="1"/>
          </p:cNvSpPr>
          <p:nvPr/>
        </p:nvSpPr>
        <p:spPr bwMode="auto">
          <a:xfrm>
            <a:off x="7000596" y="518200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5" name="Oval 70"/>
          <p:cNvSpPr>
            <a:spLocks noChangeAspect="1" noChangeArrowheads="1"/>
          </p:cNvSpPr>
          <p:nvPr/>
        </p:nvSpPr>
        <p:spPr bwMode="auto">
          <a:xfrm>
            <a:off x="8763774" y="477487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6" name="Oval 70"/>
          <p:cNvSpPr>
            <a:spLocks noChangeAspect="1" noChangeArrowheads="1"/>
          </p:cNvSpPr>
          <p:nvPr/>
        </p:nvSpPr>
        <p:spPr bwMode="auto">
          <a:xfrm>
            <a:off x="8940395" y="54882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7" name="Oval 70"/>
          <p:cNvSpPr>
            <a:spLocks noChangeAspect="1" noChangeArrowheads="1"/>
          </p:cNvSpPr>
          <p:nvPr/>
        </p:nvSpPr>
        <p:spPr bwMode="auto">
          <a:xfrm>
            <a:off x="8605623" y="406241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8" name="Oval 70"/>
          <p:cNvSpPr>
            <a:spLocks noChangeAspect="1" noChangeArrowheads="1"/>
          </p:cNvSpPr>
          <p:nvPr/>
        </p:nvSpPr>
        <p:spPr bwMode="auto">
          <a:xfrm>
            <a:off x="8433969" y="335675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9" name="Oval 70"/>
          <p:cNvSpPr>
            <a:spLocks noChangeAspect="1" noChangeArrowheads="1"/>
          </p:cNvSpPr>
          <p:nvPr/>
        </p:nvSpPr>
        <p:spPr bwMode="auto">
          <a:xfrm>
            <a:off x="8272423" y="26402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349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125127" y="1149484"/>
                <a:ext cx="901887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 smtClean="0"/>
                  <a:t> as final lattice.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7" y="1149484"/>
                <a:ext cx="9018873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 156"/>
          <p:cNvSpPr/>
          <p:nvPr/>
        </p:nvSpPr>
        <p:spPr>
          <a:xfrm rot="623720">
            <a:off x="3097399" y="4818217"/>
            <a:ext cx="2391162" cy="1317904"/>
          </a:xfrm>
          <a:custGeom>
            <a:avLst/>
            <a:gdLst>
              <a:gd name="connsiteX0" fmla="*/ 171450 w 2552700"/>
              <a:gd name="connsiteY0" fmla="*/ 866775 h 1447800"/>
              <a:gd name="connsiteX1" fmla="*/ 828675 w 2552700"/>
              <a:gd name="connsiteY1" fmla="*/ 31432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133475 w 2552700"/>
              <a:gd name="connsiteY5" fmla="*/ 1333500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200275 w 2552700"/>
              <a:gd name="connsiteY4" fmla="*/ 962025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600200 w 2552700"/>
              <a:gd name="connsiteY2" fmla="*/ 762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952500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419350 w 2552700"/>
              <a:gd name="connsiteY4" fmla="*/ 704850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71450 w 2552700"/>
              <a:gd name="connsiteY0" fmla="*/ 866775 h 1447800"/>
              <a:gd name="connsiteX1" fmla="*/ 809625 w 2552700"/>
              <a:gd name="connsiteY1" fmla="*/ 371475 h 1447800"/>
              <a:gd name="connsiteX2" fmla="*/ 1762125 w 2552700"/>
              <a:gd name="connsiteY2" fmla="*/ 38100 h 1447800"/>
              <a:gd name="connsiteX3" fmla="*/ 2552700 w 2552700"/>
              <a:gd name="connsiteY3" fmla="*/ 0 h 1447800"/>
              <a:gd name="connsiteX4" fmla="*/ 2383685 w 2552700"/>
              <a:gd name="connsiteY4" fmla="*/ 590734 h 1447800"/>
              <a:gd name="connsiteX5" fmla="*/ 1581150 w 2552700"/>
              <a:gd name="connsiteY5" fmla="*/ 1266825 h 1447800"/>
              <a:gd name="connsiteX6" fmla="*/ 419100 w 2552700"/>
              <a:gd name="connsiteY6" fmla="*/ 1447800 h 1447800"/>
              <a:gd name="connsiteX7" fmla="*/ 0 w 2552700"/>
              <a:gd name="connsiteY7" fmla="*/ 1285875 h 1447800"/>
              <a:gd name="connsiteX8" fmla="*/ 171450 w 2552700"/>
              <a:gd name="connsiteY8" fmla="*/ 866775 h 1447800"/>
              <a:gd name="connsiteX0" fmla="*/ 162915 w 2544165"/>
              <a:gd name="connsiteY0" fmla="*/ 866775 h 1447800"/>
              <a:gd name="connsiteX1" fmla="*/ 801090 w 2544165"/>
              <a:gd name="connsiteY1" fmla="*/ 371475 h 1447800"/>
              <a:gd name="connsiteX2" fmla="*/ 1753590 w 2544165"/>
              <a:gd name="connsiteY2" fmla="*/ 38100 h 1447800"/>
              <a:gd name="connsiteX3" fmla="*/ 2544165 w 2544165"/>
              <a:gd name="connsiteY3" fmla="*/ 0 h 1447800"/>
              <a:gd name="connsiteX4" fmla="*/ 2375150 w 2544165"/>
              <a:gd name="connsiteY4" fmla="*/ 590734 h 1447800"/>
              <a:gd name="connsiteX5" fmla="*/ 1572615 w 2544165"/>
              <a:gd name="connsiteY5" fmla="*/ 1266825 h 1447800"/>
              <a:gd name="connsiteX6" fmla="*/ 410565 w 2544165"/>
              <a:gd name="connsiteY6" fmla="*/ 1447800 h 1447800"/>
              <a:gd name="connsiteX7" fmla="*/ 0 w 2544165"/>
              <a:gd name="connsiteY7" fmla="*/ 1441507 h 1447800"/>
              <a:gd name="connsiteX8" fmla="*/ 162915 w 2544165"/>
              <a:gd name="connsiteY8" fmla="*/ 866775 h 1447800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572615 w 2544165"/>
              <a:gd name="connsiteY5" fmla="*/ 1266825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44165"/>
              <a:gd name="connsiteY0" fmla="*/ 866775 h 1441507"/>
              <a:gd name="connsiteX1" fmla="*/ 801090 w 2544165"/>
              <a:gd name="connsiteY1" fmla="*/ 371475 h 1441507"/>
              <a:gd name="connsiteX2" fmla="*/ 1753590 w 2544165"/>
              <a:gd name="connsiteY2" fmla="*/ 38100 h 1441507"/>
              <a:gd name="connsiteX3" fmla="*/ 2544165 w 2544165"/>
              <a:gd name="connsiteY3" fmla="*/ 0 h 1441507"/>
              <a:gd name="connsiteX4" fmla="*/ 2375150 w 2544165"/>
              <a:gd name="connsiteY4" fmla="*/ 590734 h 1441507"/>
              <a:gd name="connsiteX5" fmla="*/ 1729756 w 2544165"/>
              <a:gd name="connsiteY5" fmla="*/ 1079112 h 1441507"/>
              <a:gd name="connsiteX6" fmla="*/ 781382 w 2544165"/>
              <a:gd name="connsiteY6" fmla="*/ 1420597 h 1441507"/>
              <a:gd name="connsiteX7" fmla="*/ 0 w 2544165"/>
              <a:gd name="connsiteY7" fmla="*/ 1441507 h 1441507"/>
              <a:gd name="connsiteX8" fmla="*/ 162915 w 2544165"/>
              <a:gd name="connsiteY8" fmla="*/ 866775 h 1441507"/>
              <a:gd name="connsiteX0" fmla="*/ 162915 w 2553993"/>
              <a:gd name="connsiteY0" fmla="*/ 864723 h 1439455"/>
              <a:gd name="connsiteX1" fmla="*/ 801090 w 2553993"/>
              <a:gd name="connsiteY1" fmla="*/ 369423 h 1439455"/>
              <a:gd name="connsiteX2" fmla="*/ 1753590 w 2553993"/>
              <a:gd name="connsiteY2" fmla="*/ 36048 h 1439455"/>
              <a:gd name="connsiteX3" fmla="*/ 2553993 w 2553993"/>
              <a:gd name="connsiteY3" fmla="*/ 0 h 1439455"/>
              <a:gd name="connsiteX4" fmla="*/ 2375150 w 2553993"/>
              <a:gd name="connsiteY4" fmla="*/ 588682 h 1439455"/>
              <a:gd name="connsiteX5" fmla="*/ 1729756 w 2553993"/>
              <a:gd name="connsiteY5" fmla="*/ 1077060 h 1439455"/>
              <a:gd name="connsiteX6" fmla="*/ 781382 w 2553993"/>
              <a:gd name="connsiteY6" fmla="*/ 1418545 h 1439455"/>
              <a:gd name="connsiteX7" fmla="*/ 0 w 2553993"/>
              <a:gd name="connsiteY7" fmla="*/ 1439455 h 1439455"/>
              <a:gd name="connsiteX8" fmla="*/ 162915 w 2553993"/>
              <a:gd name="connsiteY8" fmla="*/ 864723 h 1439455"/>
              <a:gd name="connsiteX0" fmla="*/ 162181 w 2553259"/>
              <a:gd name="connsiteY0" fmla="*/ 864723 h 1445762"/>
              <a:gd name="connsiteX1" fmla="*/ 800356 w 2553259"/>
              <a:gd name="connsiteY1" fmla="*/ 369423 h 1445762"/>
              <a:gd name="connsiteX2" fmla="*/ 1752856 w 2553259"/>
              <a:gd name="connsiteY2" fmla="*/ 36048 h 1445762"/>
              <a:gd name="connsiteX3" fmla="*/ 2553259 w 2553259"/>
              <a:gd name="connsiteY3" fmla="*/ 0 h 1445762"/>
              <a:gd name="connsiteX4" fmla="*/ 2374416 w 2553259"/>
              <a:gd name="connsiteY4" fmla="*/ 588682 h 1445762"/>
              <a:gd name="connsiteX5" fmla="*/ 1729022 w 2553259"/>
              <a:gd name="connsiteY5" fmla="*/ 1077060 h 1445762"/>
              <a:gd name="connsiteX6" fmla="*/ 780648 w 2553259"/>
              <a:gd name="connsiteY6" fmla="*/ 1418545 h 1445762"/>
              <a:gd name="connsiteX7" fmla="*/ 0 w 2553259"/>
              <a:gd name="connsiteY7" fmla="*/ 1445762 h 1445762"/>
              <a:gd name="connsiteX8" fmla="*/ 162181 w 2553259"/>
              <a:gd name="connsiteY8" fmla="*/ 864723 h 1445762"/>
              <a:gd name="connsiteX0" fmla="*/ 172744 w 2563822"/>
              <a:gd name="connsiteY0" fmla="*/ 864723 h 1437403"/>
              <a:gd name="connsiteX1" fmla="*/ 810919 w 2563822"/>
              <a:gd name="connsiteY1" fmla="*/ 369423 h 1437403"/>
              <a:gd name="connsiteX2" fmla="*/ 1763419 w 2563822"/>
              <a:gd name="connsiteY2" fmla="*/ 36048 h 1437403"/>
              <a:gd name="connsiteX3" fmla="*/ 2563822 w 2563822"/>
              <a:gd name="connsiteY3" fmla="*/ 0 h 1437403"/>
              <a:gd name="connsiteX4" fmla="*/ 2384979 w 2563822"/>
              <a:gd name="connsiteY4" fmla="*/ 588682 h 1437403"/>
              <a:gd name="connsiteX5" fmla="*/ 1739585 w 2563822"/>
              <a:gd name="connsiteY5" fmla="*/ 1077060 h 1437403"/>
              <a:gd name="connsiteX6" fmla="*/ 791211 w 2563822"/>
              <a:gd name="connsiteY6" fmla="*/ 1418545 h 1437403"/>
              <a:gd name="connsiteX7" fmla="*/ 0 w 2563822"/>
              <a:gd name="connsiteY7" fmla="*/ 1437403 h 1437403"/>
              <a:gd name="connsiteX8" fmla="*/ 172744 w 2563822"/>
              <a:gd name="connsiteY8" fmla="*/ 864723 h 1437403"/>
              <a:gd name="connsiteX0" fmla="*/ 171275 w 2562353"/>
              <a:gd name="connsiteY0" fmla="*/ 864723 h 1450017"/>
              <a:gd name="connsiteX1" fmla="*/ 809450 w 2562353"/>
              <a:gd name="connsiteY1" fmla="*/ 369423 h 1450017"/>
              <a:gd name="connsiteX2" fmla="*/ 1761950 w 2562353"/>
              <a:gd name="connsiteY2" fmla="*/ 36048 h 1450017"/>
              <a:gd name="connsiteX3" fmla="*/ 2562353 w 2562353"/>
              <a:gd name="connsiteY3" fmla="*/ 0 h 1450017"/>
              <a:gd name="connsiteX4" fmla="*/ 2383510 w 2562353"/>
              <a:gd name="connsiteY4" fmla="*/ 588682 h 1450017"/>
              <a:gd name="connsiteX5" fmla="*/ 1738116 w 2562353"/>
              <a:gd name="connsiteY5" fmla="*/ 1077060 h 1450017"/>
              <a:gd name="connsiteX6" fmla="*/ 789742 w 2562353"/>
              <a:gd name="connsiteY6" fmla="*/ 1418545 h 1450017"/>
              <a:gd name="connsiteX7" fmla="*/ 0 w 2562353"/>
              <a:gd name="connsiteY7" fmla="*/ 1450017 h 1450017"/>
              <a:gd name="connsiteX8" fmla="*/ 171275 w 2562353"/>
              <a:gd name="connsiteY8" fmla="*/ 864723 h 1450017"/>
              <a:gd name="connsiteX0" fmla="*/ 172744 w 2563822"/>
              <a:gd name="connsiteY0" fmla="*/ 864723 h 1437402"/>
              <a:gd name="connsiteX1" fmla="*/ 810919 w 2563822"/>
              <a:gd name="connsiteY1" fmla="*/ 369423 h 1437402"/>
              <a:gd name="connsiteX2" fmla="*/ 1763419 w 2563822"/>
              <a:gd name="connsiteY2" fmla="*/ 36048 h 1437402"/>
              <a:gd name="connsiteX3" fmla="*/ 2563822 w 2563822"/>
              <a:gd name="connsiteY3" fmla="*/ 0 h 1437402"/>
              <a:gd name="connsiteX4" fmla="*/ 2384979 w 2563822"/>
              <a:gd name="connsiteY4" fmla="*/ 588682 h 1437402"/>
              <a:gd name="connsiteX5" fmla="*/ 1739585 w 2563822"/>
              <a:gd name="connsiteY5" fmla="*/ 1077060 h 1437402"/>
              <a:gd name="connsiteX6" fmla="*/ 791211 w 2563822"/>
              <a:gd name="connsiteY6" fmla="*/ 1418545 h 1437402"/>
              <a:gd name="connsiteX7" fmla="*/ 0 w 2563822"/>
              <a:gd name="connsiteY7" fmla="*/ 1437402 h 1437402"/>
              <a:gd name="connsiteX8" fmla="*/ 172744 w 2563822"/>
              <a:gd name="connsiteY8" fmla="*/ 864723 h 1437402"/>
              <a:gd name="connsiteX0" fmla="*/ 165702 w 2556780"/>
              <a:gd name="connsiteY0" fmla="*/ 864723 h 1442975"/>
              <a:gd name="connsiteX1" fmla="*/ 803877 w 2556780"/>
              <a:gd name="connsiteY1" fmla="*/ 369423 h 1442975"/>
              <a:gd name="connsiteX2" fmla="*/ 1756377 w 2556780"/>
              <a:gd name="connsiteY2" fmla="*/ 36048 h 1442975"/>
              <a:gd name="connsiteX3" fmla="*/ 2556780 w 2556780"/>
              <a:gd name="connsiteY3" fmla="*/ 0 h 1442975"/>
              <a:gd name="connsiteX4" fmla="*/ 2377937 w 2556780"/>
              <a:gd name="connsiteY4" fmla="*/ 588682 h 1442975"/>
              <a:gd name="connsiteX5" fmla="*/ 1732543 w 2556780"/>
              <a:gd name="connsiteY5" fmla="*/ 1077060 h 1442975"/>
              <a:gd name="connsiteX6" fmla="*/ 784169 w 2556780"/>
              <a:gd name="connsiteY6" fmla="*/ 1418545 h 1442975"/>
              <a:gd name="connsiteX7" fmla="*/ 0 w 2556780"/>
              <a:gd name="connsiteY7" fmla="*/ 1442975 h 1442975"/>
              <a:gd name="connsiteX8" fmla="*/ 165702 w 2556780"/>
              <a:gd name="connsiteY8" fmla="*/ 864723 h 14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6780" h="1442975">
                <a:moveTo>
                  <a:pt x="165702" y="864723"/>
                </a:moveTo>
                <a:lnTo>
                  <a:pt x="803877" y="369423"/>
                </a:lnTo>
                <a:lnTo>
                  <a:pt x="1756377" y="36048"/>
                </a:lnTo>
                <a:lnTo>
                  <a:pt x="2556780" y="0"/>
                </a:lnTo>
                <a:lnTo>
                  <a:pt x="2377937" y="588682"/>
                </a:lnTo>
                <a:lnTo>
                  <a:pt x="1732543" y="1077060"/>
                </a:lnTo>
                <a:lnTo>
                  <a:pt x="784169" y="1418545"/>
                </a:lnTo>
                <a:lnTo>
                  <a:pt x="0" y="1442975"/>
                </a:lnTo>
                <a:lnTo>
                  <a:pt x="165702" y="8647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 Box 28"/>
              <p:cNvSpPr txBox="1">
                <a:spLocks noChangeArrowheads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847" y="5403873"/>
                <a:ext cx="415498" cy="4531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54" y="4858841"/>
                <a:ext cx="47087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70"/>
          <p:cNvSpPr>
            <a:spLocks noChangeAspect="1" noChangeArrowheads="1"/>
          </p:cNvSpPr>
          <p:nvPr/>
        </p:nvSpPr>
        <p:spPr bwMode="auto">
          <a:xfrm>
            <a:off x="4285949" y="545664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How to build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4" y="261239"/>
                <a:ext cx="8229600" cy="653142"/>
              </a:xfrm>
              <a:blipFill rotWithShape="0">
                <a:blip r:embed="rId6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4453728" y="616727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70"/>
          <p:cNvSpPr>
            <a:spLocks noChangeAspect="1" noChangeArrowheads="1"/>
          </p:cNvSpPr>
          <p:nvPr/>
        </p:nvSpPr>
        <p:spPr bwMode="auto">
          <a:xfrm>
            <a:off x="2524578" y="5873621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" name="Oval 70"/>
          <p:cNvSpPr>
            <a:spLocks noChangeAspect="1" noChangeArrowheads="1"/>
          </p:cNvSpPr>
          <p:nvPr/>
        </p:nvSpPr>
        <p:spPr bwMode="auto">
          <a:xfrm>
            <a:off x="2694573" y="658455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6219825" y="575718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6" name="Oval 70"/>
          <p:cNvSpPr>
            <a:spLocks noChangeAspect="1" noChangeArrowheads="1"/>
          </p:cNvSpPr>
          <p:nvPr/>
        </p:nvSpPr>
        <p:spPr bwMode="auto">
          <a:xfrm>
            <a:off x="6385012" y="646403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049887" y="5046908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884323" y="433881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>
            <a:spLocks noChangeAspect="1" noChangeArrowheads="1"/>
          </p:cNvSpPr>
          <p:nvPr/>
        </p:nvSpPr>
        <p:spPr bwMode="auto">
          <a:xfrm>
            <a:off x="4120962" y="475361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2360963" y="516749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9" name="Oval 70"/>
          <p:cNvSpPr>
            <a:spLocks noChangeAspect="1" noChangeArrowheads="1"/>
          </p:cNvSpPr>
          <p:nvPr/>
        </p:nvSpPr>
        <p:spPr bwMode="auto">
          <a:xfrm>
            <a:off x="764519" y="6287642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4" name="Oval 70"/>
          <p:cNvSpPr>
            <a:spLocks noChangeAspect="1" noChangeArrowheads="1"/>
          </p:cNvSpPr>
          <p:nvPr/>
        </p:nvSpPr>
        <p:spPr bwMode="auto">
          <a:xfrm>
            <a:off x="597567" y="557838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4" name="Oval 113"/>
          <p:cNvSpPr>
            <a:spLocks noChangeAspect="1" noChangeArrowheads="1"/>
          </p:cNvSpPr>
          <p:nvPr/>
        </p:nvSpPr>
        <p:spPr bwMode="auto">
          <a:xfrm>
            <a:off x="7647590" y="392462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7814384" y="463659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123"/>
          <p:cNvSpPr>
            <a:spLocks noChangeAspect="1" noChangeArrowheads="1"/>
          </p:cNvSpPr>
          <p:nvPr/>
        </p:nvSpPr>
        <p:spPr bwMode="auto">
          <a:xfrm>
            <a:off x="7979366" y="53432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9" name="Oval 128"/>
          <p:cNvSpPr>
            <a:spLocks noChangeAspect="1" noChangeArrowheads="1"/>
          </p:cNvSpPr>
          <p:nvPr/>
        </p:nvSpPr>
        <p:spPr bwMode="auto">
          <a:xfrm>
            <a:off x="8146791" y="605289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4" name="Oval 133"/>
          <p:cNvSpPr>
            <a:spLocks noChangeAspect="1" noChangeArrowheads="1"/>
          </p:cNvSpPr>
          <p:nvPr/>
        </p:nvSpPr>
        <p:spPr bwMode="auto">
          <a:xfrm>
            <a:off x="8312305" y="675983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9" name="Oval 168"/>
          <p:cNvSpPr>
            <a:spLocks noChangeAspect="1" noChangeArrowheads="1"/>
          </p:cNvSpPr>
          <p:nvPr/>
        </p:nvSpPr>
        <p:spPr bwMode="auto">
          <a:xfrm>
            <a:off x="7481452" y="321804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4" name="Oval 173"/>
          <p:cNvSpPr>
            <a:spLocks noChangeAspect="1" noChangeArrowheads="1"/>
          </p:cNvSpPr>
          <p:nvPr/>
        </p:nvSpPr>
        <p:spPr bwMode="auto">
          <a:xfrm>
            <a:off x="5719180" y="362930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9" name="Oval 178"/>
          <p:cNvSpPr>
            <a:spLocks noChangeAspect="1" noChangeArrowheads="1"/>
          </p:cNvSpPr>
          <p:nvPr/>
        </p:nvSpPr>
        <p:spPr bwMode="auto">
          <a:xfrm>
            <a:off x="3954273" y="404353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4" name="Oval 183"/>
          <p:cNvSpPr>
            <a:spLocks noChangeAspect="1" noChangeArrowheads="1"/>
          </p:cNvSpPr>
          <p:nvPr/>
        </p:nvSpPr>
        <p:spPr bwMode="auto">
          <a:xfrm>
            <a:off x="2192552" y="4458723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89" name="Oval 188"/>
          <p:cNvSpPr>
            <a:spLocks noChangeAspect="1" noChangeArrowheads="1"/>
          </p:cNvSpPr>
          <p:nvPr/>
        </p:nvSpPr>
        <p:spPr bwMode="auto">
          <a:xfrm>
            <a:off x="435390" y="487404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4" name="Oval 193"/>
          <p:cNvSpPr>
            <a:spLocks noChangeAspect="1" noChangeArrowheads="1"/>
          </p:cNvSpPr>
          <p:nvPr/>
        </p:nvSpPr>
        <p:spPr bwMode="auto">
          <a:xfrm>
            <a:off x="269852" y="416456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4" name="Oval 203"/>
          <p:cNvSpPr>
            <a:spLocks noChangeAspect="1" noChangeArrowheads="1"/>
          </p:cNvSpPr>
          <p:nvPr/>
        </p:nvSpPr>
        <p:spPr bwMode="auto">
          <a:xfrm>
            <a:off x="2030487" y="3752645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09" name="Oval 208"/>
          <p:cNvSpPr>
            <a:spLocks noChangeAspect="1" noChangeArrowheads="1"/>
          </p:cNvSpPr>
          <p:nvPr/>
        </p:nvSpPr>
        <p:spPr bwMode="auto">
          <a:xfrm>
            <a:off x="3789892" y="3338879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4" name="Oval 213"/>
          <p:cNvSpPr>
            <a:spLocks noChangeAspect="1" noChangeArrowheads="1"/>
          </p:cNvSpPr>
          <p:nvPr/>
        </p:nvSpPr>
        <p:spPr bwMode="auto">
          <a:xfrm>
            <a:off x="5550780" y="2924584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19" name="Oval 218"/>
          <p:cNvSpPr>
            <a:spLocks noChangeAspect="1" noChangeArrowheads="1"/>
          </p:cNvSpPr>
          <p:nvPr/>
        </p:nvSpPr>
        <p:spPr bwMode="auto">
          <a:xfrm>
            <a:off x="7315186" y="2510960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2" name="Oval 70"/>
          <p:cNvSpPr>
            <a:spLocks noChangeAspect="1" noChangeArrowheads="1"/>
          </p:cNvSpPr>
          <p:nvPr/>
        </p:nvSpPr>
        <p:spPr bwMode="auto">
          <a:xfrm>
            <a:off x="1724898" y="6426338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3" name="Oval 70"/>
          <p:cNvSpPr>
            <a:spLocks noChangeAspect="1" noChangeArrowheads="1"/>
          </p:cNvSpPr>
          <p:nvPr/>
        </p:nvSpPr>
        <p:spPr bwMode="auto">
          <a:xfrm>
            <a:off x="1555183" y="571738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4" name="Oval 70"/>
          <p:cNvSpPr>
            <a:spLocks noChangeAspect="1" noChangeArrowheads="1"/>
          </p:cNvSpPr>
          <p:nvPr/>
        </p:nvSpPr>
        <p:spPr bwMode="auto">
          <a:xfrm>
            <a:off x="1393533" y="501499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1" name="Oval 70"/>
          <p:cNvSpPr>
            <a:spLocks noChangeAspect="1" noChangeArrowheads="1"/>
          </p:cNvSpPr>
          <p:nvPr/>
        </p:nvSpPr>
        <p:spPr bwMode="auto">
          <a:xfrm>
            <a:off x="1228384" y="430428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2" name="Oval 70"/>
          <p:cNvSpPr>
            <a:spLocks noChangeAspect="1" noChangeArrowheads="1"/>
          </p:cNvSpPr>
          <p:nvPr/>
        </p:nvSpPr>
        <p:spPr bwMode="auto">
          <a:xfrm>
            <a:off x="1056828" y="360637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3" name="Oval 70"/>
          <p:cNvSpPr>
            <a:spLocks noChangeAspect="1" noChangeArrowheads="1"/>
          </p:cNvSpPr>
          <p:nvPr/>
        </p:nvSpPr>
        <p:spPr bwMode="auto">
          <a:xfrm>
            <a:off x="3654097" y="671983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4" name="Oval 70"/>
          <p:cNvSpPr>
            <a:spLocks noChangeAspect="1" noChangeArrowheads="1"/>
          </p:cNvSpPr>
          <p:nvPr/>
        </p:nvSpPr>
        <p:spPr bwMode="auto">
          <a:xfrm>
            <a:off x="3485562" y="601481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5" name="Oval 70"/>
          <p:cNvSpPr>
            <a:spLocks noChangeAspect="1" noChangeArrowheads="1"/>
          </p:cNvSpPr>
          <p:nvPr/>
        </p:nvSpPr>
        <p:spPr bwMode="auto">
          <a:xfrm>
            <a:off x="3313439" y="52976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6" name="Oval 70"/>
          <p:cNvSpPr>
            <a:spLocks noChangeAspect="1" noChangeArrowheads="1"/>
          </p:cNvSpPr>
          <p:nvPr/>
        </p:nvSpPr>
        <p:spPr bwMode="auto">
          <a:xfrm>
            <a:off x="3153957" y="4602074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7" name="Oval 70"/>
          <p:cNvSpPr>
            <a:spLocks noChangeAspect="1" noChangeArrowheads="1"/>
          </p:cNvSpPr>
          <p:nvPr/>
        </p:nvSpPr>
        <p:spPr bwMode="auto">
          <a:xfrm>
            <a:off x="2983144" y="38896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8" name="Oval 70"/>
          <p:cNvSpPr>
            <a:spLocks noChangeAspect="1" noChangeArrowheads="1"/>
          </p:cNvSpPr>
          <p:nvPr/>
        </p:nvSpPr>
        <p:spPr bwMode="auto">
          <a:xfrm>
            <a:off x="2818063" y="318044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39" name="Oval 70"/>
          <p:cNvSpPr>
            <a:spLocks noChangeAspect="1" noChangeArrowheads="1"/>
          </p:cNvSpPr>
          <p:nvPr/>
        </p:nvSpPr>
        <p:spPr bwMode="auto">
          <a:xfrm>
            <a:off x="4744475" y="34859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0" name="Oval 70"/>
          <p:cNvSpPr>
            <a:spLocks noChangeAspect="1" noChangeArrowheads="1"/>
          </p:cNvSpPr>
          <p:nvPr/>
        </p:nvSpPr>
        <p:spPr bwMode="auto">
          <a:xfrm>
            <a:off x="4579315" y="276873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1" name="Oval 70"/>
          <p:cNvSpPr>
            <a:spLocks noChangeAspect="1" noChangeArrowheads="1"/>
          </p:cNvSpPr>
          <p:nvPr/>
        </p:nvSpPr>
        <p:spPr bwMode="auto">
          <a:xfrm>
            <a:off x="4914771" y="417752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2" name="Oval 70"/>
          <p:cNvSpPr>
            <a:spLocks noChangeAspect="1" noChangeArrowheads="1"/>
          </p:cNvSpPr>
          <p:nvPr/>
        </p:nvSpPr>
        <p:spPr bwMode="auto">
          <a:xfrm>
            <a:off x="5072342" y="489510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3" name="Oval 70"/>
          <p:cNvSpPr>
            <a:spLocks noChangeAspect="1" noChangeArrowheads="1"/>
          </p:cNvSpPr>
          <p:nvPr/>
        </p:nvSpPr>
        <p:spPr bwMode="auto">
          <a:xfrm>
            <a:off x="5245861" y="559885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4" name="Oval 70"/>
          <p:cNvSpPr>
            <a:spLocks noChangeAspect="1" noChangeArrowheads="1"/>
          </p:cNvSpPr>
          <p:nvPr/>
        </p:nvSpPr>
        <p:spPr bwMode="auto">
          <a:xfrm>
            <a:off x="5412264" y="6315379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7" name="Oval 70"/>
          <p:cNvSpPr>
            <a:spLocks noChangeAspect="1" noChangeArrowheads="1"/>
          </p:cNvSpPr>
          <p:nvPr/>
        </p:nvSpPr>
        <p:spPr bwMode="auto">
          <a:xfrm>
            <a:off x="7343367" y="65973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8" name="Oval 70"/>
          <p:cNvSpPr>
            <a:spLocks noChangeAspect="1" noChangeArrowheads="1"/>
          </p:cNvSpPr>
          <p:nvPr/>
        </p:nvSpPr>
        <p:spPr bwMode="auto">
          <a:xfrm>
            <a:off x="7175662" y="5897375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49" name="Oval 70"/>
          <p:cNvSpPr>
            <a:spLocks noChangeAspect="1" noChangeArrowheads="1"/>
          </p:cNvSpPr>
          <p:nvPr/>
        </p:nvSpPr>
        <p:spPr bwMode="auto">
          <a:xfrm>
            <a:off x="9103495" y="618353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0" name="Oval 70"/>
          <p:cNvSpPr>
            <a:spLocks noChangeAspect="1" noChangeArrowheads="1"/>
          </p:cNvSpPr>
          <p:nvPr/>
        </p:nvSpPr>
        <p:spPr bwMode="auto">
          <a:xfrm>
            <a:off x="6344963" y="2352276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1" name="Oval 70"/>
          <p:cNvSpPr>
            <a:spLocks noChangeAspect="1" noChangeArrowheads="1"/>
          </p:cNvSpPr>
          <p:nvPr/>
        </p:nvSpPr>
        <p:spPr bwMode="auto">
          <a:xfrm>
            <a:off x="6512604" y="30644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2" name="Oval 70"/>
          <p:cNvSpPr>
            <a:spLocks noChangeAspect="1" noChangeArrowheads="1"/>
          </p:cNvSpPr>
          <p:nvPr/>
        </p:nvSpPr>
        <p:spPr bwMode="auto">
          <a:xfrm>
            <a:off x="6683303" y="3771090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3" name="Oval 70"/>
          <p:cNvSpPr>
            <a:spLocks noChangeAspect="1" noChangeArrowheads="1"/>
          </p:cNvSpPr>
          <p:nvPr/>
        </p:nvSpPr>
        <p:spPr bwMode="auto">
          <a:xfrm>
            <a:off x="6843865" y="4474708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4" name="Oval 70"/>
          <p:cNvSpPr>
            <a:spLocks noChangeAspect="1" noChangeArrowheads="1"/>
          </p:cNvSpPr>
          <p:nvPr/>
        </p:nvSpPr>
        <p:spPr bwMode="auto">
          <a:xfrm>
            <a:off x="7000596" y="518200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5" name="Oval 70"/>
          <p:cNvSpPr>
            <a:spLocks noChangeAspect="1" noChangeArrowheads="1"/>
          </p:cNvSpPr>
          <p:nvPr/>
        </p:nvSpPr>
        <p:spPr bwMode="auto">
          <a:xfrm>
            <a:off x="8763774" y="477487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6" name="Oval 70"/>
          <p:cNvSpPr>
            <a:spLocks noChangeAspect="1" noChangeArrowheads="1"/>
          </p:cNvSpPr>
          <p:nvPr/>
        </p:nvSpPr>
        <p:spPr bwMode="auto">
          <a:xfrm>
            <a:off x="8940395" y="5488231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7" name="Oval 70"/>
          <p:cNvSpPr>
            <a:spLocks noChangeAspect="1" noChangeArrowheads="1"/>
          </p:cNvSpPr>
          <p:nvPr/>
        </p:nvSpPr>
        <p:spPr bwMode="auto">
          <a:xfrm>
            <a:off x="8605623" y="4062417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8" name="Oval 70"/>
          <p:cNvSpPr>
            <a:spLocks noChangeAspect="1" noChangeArrowheads="1"/>
          </p:cNvSpPr>
          <p:nvPr/>
        </p:nvSpPr>
        <p:spPr bwMode="auto">
          <a:xfrm>
            <a:off x="8433969" y="3356753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9" name="Oval 70"/>
          <p:cNvSpPr>
            <a:spLocks noChangeAspect="1" noChangeArrowheads="1"/>
          </p:cNvSpPr>
          <p:nvPr/>
        </p:nvSpPr>
        <p:spPr bwMode="auto">
          <a:xfrm>
            <a:off x="8272423" y="2640202"/>
            <a:ext cx="46276" cy="4627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12" y="6127570"/>
                <a:ext cx="47087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72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309364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517" y="1216458"/>
            <a:ext cx="7944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Nearly optimal deterministic algorithm for volume estimation in the oracle model.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New construction of “easy to enumerate” thin-covering lattices.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5013" y="3611304"/>
            <a:ext cx="8229600" cy="653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Open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48" y="4418446"/>
            <a:ext cx="7944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Ignoring efficiency, can we match query lower bound?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Other applications of thin-covering lattices?</a:t>
            </a:r>
          </a:p>
        </p:txBody>
      </p:sp>
    </p:spTree>
    <p:extLst>
      <p:ext uri="{BB962C8B-B14F-4D97-AF65-F5344CB8AC3E}">
        <p14:creationId xmlns:p14="http://schemas.microsoft.com/office/powerpoint/2010/main" val="31164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07819" y="261239"/>
                <a:ext cx="8753301" cy="65314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4000" b="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-Net Barrier: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4000" b="0" i="1" dirty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dirty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dirty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sz="40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4000" i="1" dirty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 dirty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 dirty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819" y="261239"/>
                <a:ext cx="8753301" cy="653142"/>
              </a:xfrm>
              <a:blipFill rotWithShape="0">
                <a:blip r:embed="rId3"/>
                <a:stretch>
                  <a:fillRect t="-3177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2509" y="1216458"/>
                <a:ext cx="8412480" cy="469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993366"/>
                    </a:solidFill>
                  </a:rPr>
                  <a:t>Lemma: </a:t>
                </a:r>
                <a:r>
                  <a:rPr lang="en-US" sz="2800" dirty="0"/>
                  <a:t>For any convex body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>
                  <a:solidFill>
                    <a:srgbClr val="993366"/>
                  </a:solidFill>
                </a:endParaRPr>
              </a:p>
              <a:p>
                <a:r>
                  <a:rPr lang="en-US" sz="2800" dirty="0" smtClean="0">
                    <a:solidFill>
                      <a:srgbClr val="993366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Barvinok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12]</a:t>
                </a:r>
                <a:r>
                  <a:rPr lang="en-US" sz="2800" dirty="0" smtClean="0">
                    <a:solidFill>
                      <a:srgbClr val="993366"/>
                    </a:solidFill>
                  </a:rPr>
                  <a:t>:</a:t>
                </a:r>
                <a:r>
                  <a:rPr lang="en-US" sz="2800" dirty="0" smtClean="0"/>
                  <a:t>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small enough, then for a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, there exists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a polytope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vertices. </a:t>
                </a:r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Question:</a:t>
                </a:r>
                <a:r>
                  <a:rPr lang="en-US" sz="2800" dirty="0" smtClean="0"/>
                  <a:t> Can we compute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 as above using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800" b="0" i="1" dirty="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type m:val="lin"/>
                                    <m:ctrlPr>
                                      <a:rPr lang="en-US" sz="280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63"/>
                                      </m:rP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queries?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216458"/>
                <a:ext cx="8412480" cy="4691925"/>
              </a:xfrm>
              <a:prstGeom prst="rect">
                <a:avLst/>
              </a:prstGeom>
              <a:blipFill rotWithShape="0">
                <a:blip r:embed="rId4"/>
                <a:stretch>
                  <a:fillRect l="-1522" t="-1300" r="-652" b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763219" cy="414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Bárány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Füredi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86+88: </a:t>
                </a: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2800" b="0" dirty="0" smtClean="0"/>
                  <a:t>Any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-approximation uses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type m:val="lin"/>
                                    <m:ctrlPr>
                                      <a:rPr lang="en-US" sz="280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63"/>
                                      </m:rP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 smtClean="0"/>
                  <a:t> membership queries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Dyer, Frieze,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91: </a:t>
                </a:r>
              </a:p>
              <a:p>
                <a:r>
                  <a:rPr lang="en-US" sz="2800" dirty="0" smtClean="0"/>
                  <a:t>Randomized polynomial time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-approximation algorithm.</a:t>
                </a:r>
              </a:p>
              <a:p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763219" cy="4147802"/>
              </a:xfrm>
              <a:prstGeom prst="rect">
                <a:avLst/>
              </a:prstGeom>
              <a:blipFill rotWithShape="0">
                <a:blip r:embed="rId3"/>
                <a:stretch>
                  <a:fillRect l="-1650" t="-1471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>
          <a:xfrm>
            <a:off x="6756096" y="2943466"/>
            <a:ext cx="1797700" cy="17977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60564" y="2979295"/>
            <a:ext cx="1791325" cy="1731364"/>
          </a:xfrm>
          <a:custGeom>
            <a:avLst/>
            <a:gdLst>
              <a:gd name="connsiteX0" fmla="*/ 659567 w 1791325"/>
              <a:gd name="connsiteY0" fmla="*/ 0 h 1731364"/>
              <a:gd name="connsiteX1" fmla="*/ 149902 w 1791325"/>
              <a:gd name="connsiteY1" fmla="*/ 356016 h 1731364"/>
              <a:gd name="connsiteX2" fmla="*/ 0 w 1791325"/>
              <a:gd name="connsiteY2" fmla="*/ 880672 h 1731364"/>
              <a:gd name="connsiteX3" fmla="*/ 224852 w 1791325"/>
              <a:gd name="connsiteY3" fmla="*/ 1454046 h 1731364"/>
              <a:gd name="connsiteX4" fmla="*/ 625839 w 1791325"/>
              <a:gd name="connsiteY4" fmla="*/ 1720121 h 1731364"/>
              <a:gd name="connsiteX5" fmla="*/ 1071797 w 1791325"/>
              <a:gd name="connsiteY5" fmla="*/ 1731364 h 1731364"/>
              <a:gd name="connsiteX6" fmla="*/ 1585210 w 1791325"/>
              <a:gd name="connsiteY6" fmla="*/ 1450298 h 1731364"/>
              <a:gd name="connsiteX7" fmla="*/ 1791325 w 1791325"/>
              <a:gd name="connsiteY7" fmla="*/ 899410 h 1731364"/>
              <a:gd name="connsiteX8" fmla="*/ 1626433 w 1791325"/>
              <a:gd name="connsiteY8" fmla="*/ 311046 h 1731364"/>
              <a:gd name="connsiteX9" fmla="*/ 1262921 w 1791325"/>
              <a:gd name="connsiteY9" fmla="*/ 48718 h 1731364"/>
              <a:gd name="connsiteX10" fmla="*/ 659567 w 1791325"/>
              <a:gd name="connsiteY10" fmla="*/ 0 h 1731364"/>
              <a:gd name="connsiteX0" fmla="*/ 659567 w 1791325"/>
              <a:gd name="connsiteY0" fmla="*/ 0 h 1731364"/>
              <a:gd name="connsiteX1" fmla="*/ 149902 w 1791325"/>
              <a:gd name="connsiteY1" fmla="*/ 356016 h 1731364"/>
              <a:gd name="connsiteX2" fmla="*/ 0 w 1791325"/>
              <a:gd name="connsiteY2" fmla="*/ 880672 h 1731364"/>
              <a:gd name="connsiteX3" fmla="*/ 224852 w 1791325"/>
              <a:gd name="connsiteY3" fmla="*/ 1454046 h 1731364"/>
              <a:gd name="connsiteX4" fmla="*/ 625839 w 1791325"/>
              <a:gd name="connsiteY4" fmla="*/ 1720121 h 1731364"/>
              <a:gd name="connsiteX5" fmla="*/ 1071797 w 1791325"/>
              <a:gd name="connsiteY5" fmla="*/ 1731364 h 1731364"/>
              <a:gd name="connsiteX6" fmla="*/ 1585210 w 1791325"/>
              <a:gd name="connsiteY6" fmla="*/ 1450298 h 1731364"/>
              <a:gd name="connsiteX7" fmla="*/ 1791325 w 1791325"/>
              <a:gd name="connsiteY7" fmla="*/ 899410 h 1731364"/>
              <a:gd name="connsiteX8" fmla="*/ 1600200 w 1791325"/>
              <a:gd name="connsiteY8" fmla="*/ 326036 h 1731364"/>
              <a:gd name="connsiteX9" fmla="*/ 1262921 w 1791325"/>
              <a:gd name="connsiteY9" fmla="*/ 48718 h 1731364"/>
              <a:gd name="connsiteX10" fmla="*/ 659567 w 1791325"/>
              <a:gd name="connsiteY10" fmla="*/ 0 h 173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325" h="1731364">
                <a:moveTo>
                  <a:pt x="659567" y="0"/>
                </a:moveTo>
                <a:lnTo>
                  <a:pt x="149902" y="356016"/>
                </a:lnTo>
                <a:lnTo>
                  <a:pt x="0" y="880672"/>
                </a:lnTo>
                <a:lnTo>
                  <a:pt x="224852" y="1454046"/>
                </a:lnTo>
                <a:lnTo>
                  <a:pt x="625839" y="1720121"/>
                </a:lnTo>
                <a:lnTo>
                  <a:pt x="1071797" y="1731364"/>
                </a:lnTo>
                <a:lnTo>
                  <a:pt x="1585210" y="1450298"/>
                </a:lnTo>
                <a:lnTo>
                  <a:pt x="1791325" y="899410"/>
                </a:lnTo>
                <a:lnTo>
                  <a:pt x="1600200" y="326036"/>
                </a:lnTo>
                <a:lnTo>
                  <a:pt x="1262921" y="48718"/>
                </a:lnTo>
                <a:lnTo>
                  <a:pt x="659567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 Estimation: Known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9508" y="3519150"/>
                <a:ext cx="47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508" y="3519150"/>
                <a:ext cx="47087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740777" y="2960861"/>
            <a:ext cx="1837562" cy="1780305"/>
            <a:chOff x="6740777" y="2960861"/>
            <a:chExt cx="1837562" cy="1780305"/>
          </a:xfrm>
        </p:grpSpPr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6883533" y="329035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7409883" y="296086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8019483" y="301248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8324283" y="329035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8502139" y="383881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2"/>
            <p:cNvSpPr>
              <a:spLocks noChangeAspect="1" noChangeArrowheads="1"/>
            </p:cNvSpPr>
            <p:nvPr/>
          </p:nvSpPr>
          <p:spPr bwMode="auto">
            <a:xfrm>
              <a:off x="6740777" y="381791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6962385" y="440625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7343308" y="465684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7810111" y="466496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>
              <a:off x="8286183" y="440855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538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Volume Estimation: Known Bounds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829721" cy="500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Bárány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Füredi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86+88: </a:t>
                </a: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2800" b="0" dirty="0" smtClean="0"/>
                  <a:t>Any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-approximation uses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63"/>
                                      </m:rP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 smtClean="0"/>
                  <a:t> membership queries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Dyer, Frieze,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91: </a:t>
                </a:r>
              </a:p>
              <a:p>
                <a:r>
                  <a:rPr lang="en-US" sz="2800" dirty="0" smtClean="0"/>
                  <a:t>Randomized polynomial time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-approximation algorithm.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Open Problem:</a:t>
                </a:r>
              </a:p>
              <a:p>
                <a:r>
                  <a:rPr lang="en-US" sz="2800" dirty="0" smtClean="0"/>
                  <a:t>Deterministic PTAS for explicit polytopes? </a:t>
                </a:r>
              </a:p>
              <a:p>
                <a:r>
                  <a:rPr lang="en-US" sz="2800" i="1" dirty="0" smtClean="0">
                    <a:latin typeface="Cambria Math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={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𝐴𝑥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829721" cy="5009577"/>
              </a:xfrm>
              <a:prstGeom prst="rect">
                <a:avLst/>
              </a:prstGeom>
              <a:blipFill rotWithShape="0">
                <a:blip r:embed="rId3"/>
                <a:stretch>
                  <a:fillRect l="-1636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Volume Estimation: Known Bounds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7696718" cy="4578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Bárány,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Füredi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86+88: </a:t>
                </a:r>
              </a:p>
              <a:p>
                <a:r>
                  <a:rPr lang="en-US" sz="2800" b="0" dirty="0" smtClean="0"/>
                  <a:t>Any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-approximation uses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63"/>
                                      </m:rPr>
                                      <a:rPr lang="en-US" sz="2800" i="1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/>
                  <a:t> membership queries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Dyer, Frieze,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91: </a:t>
                </a:r>
              </a:p>
              <a:p>
                <a:r>
                  <a:rPr lang="en-US" sz="2800" dirty="0"/>
                  <a:t>Randomized polynomial time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/>
                  <a:t>-approximation algorithm.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More modest question:</a:t>
                </a:r>
              </a:p>
              <a:p>
                <a:r>
                  <a:rPr lang="en-US" sz="2800" dirty="0" smtClean="0"/>
                  <a:t>Can we match the oracle model lower bounds?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7696718" cy="4578689"/>
              </a:xfrm>
              <a:prstGeom prst="rect">
                <a:avLst/>
              </a:prstGeom>
              <a:blipFill rotWithShape="0">
                <a:blip r:embed="rId3"/>
                <a:stretch>
                  <a:fillRect l="-1664" t="-1332" r="-1189" b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8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4" y="261239"/>
            <a:ext cx="8229600" cy="6531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0577" y="1216458"/>
                <a:ext cx="8045852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14+]</a:t>
                </a:r>
                <a:r>
                  <a:rPr lang="en-US" sz="2800" dirty="0" smtClean="0">
                    <a:solidFill>
                      <a:srgbClr val="993366"/>
                    </a:solidFill>
                  </a:rPr>
                  <a:t>:</a:t>
                </a:r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-approximation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(1+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8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  <m:sup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-time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3333FF"/>
                        </a:solidFill>
                        <a:latin typeface="Cambria Math"/>
                      </a:rPr>
                      <m:t>poly</m:t>
                    </m:r>
                    <m:r>
                      <a:rPr lang="en-US" sz="2800" i="1" dirty="0" smtClean="0">
                        <a:solidFill>
                          <a:srgbClr val="3333FF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333FF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333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-space.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Close to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28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Bárány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&amp; </a:t>
                </a:r>
                <a:r>
                  <a:rPr lang="en-US" sz="2800" dirty="0" err="1">
                    <a:solidFill>
                      <a:schemeClr val="bg2">
                        <a:lumMod val="50000"/>
                      </a:schemeClr>
                    </a:solidFill>
                  </a:rPr>
                  <a:t>Füredi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/>
                  <a:t>lower bound.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7" y="1216458"/>
                <a:ext cx="8045852" cy="2493311"/>
              </a:xfrm>
              <a:prstGeom prst="rect">
                <a:avLst/>
              </a:prstGeom>
              <a:blipFill rotWithShape="0">
                <a:blip r:embed="rId3"/>
                <a:stretch>
                  <a:fillRect l="-1591" t="-2445" b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16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07819" y="261239"/>
                <a:ext cx="8753301" cy="653142"/>
              </a:xfrm>
            </p:spPr>
            <p:txBody>
              <a:bodyPr/>
              <a:lstStyle/>
              <a:p>
                <a:pPr eaLnBrk="1" hangingPunct="1"/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4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-approximations</a:t>
                </a:r>
              </a:p>
            </p:txBody>
          </p:sp>
        </mc:Choice>
        <mc:Fallback xmlns="">
          <p:sp>
            <p:nvSpPr>
              <p:cNvPr id="30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819" y="261239"/>
                <a:ext cx="8753301" cy="653142"/>
              </a:xfrm>
              <a:blipFill rotWithShape="0">
                <a:blip r:embed="rId3"/>
                <a:stretch>
                  <a:fillRect l="-836" t="-31776" r="-836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1318042" y="5340472"/>
            <a:ext cx="1663868" cy="97137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215" y="6334749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asymmetric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683689" y="5446474"/>
            <a:ext cx="334169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24342" y="632392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symmetric</a:t>
            </a:r>
            <a:endParaRPr lang="en-US" sz="2400" dirty="0"/>
          </a:p>
        </p:txBody>
      </p:sp>
      <p:sp>
        <p:nvSpPr>
          <p:cNvPr id="10" name="Oval 70"/>
          <p:cNvSpPr>
            <a:spLocks noChangeAspect="1" noChangeArrowheads="1"/>
          </p:cNvSpPr>
          <p:nvPr/>
        </p:nvSpPr>
        <p:spPr bwMode="auto">
          <a:xfrm>
            <a:off x="2111876" y="58804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" name="Oval 70"/>
          <p:cNvSpPr>
            <a:spLocks noChangeAspect="1" noChangeArrowheads="1"/>
          </p:cNvSpPr>
          <p:nvPr/>
        </p:nvSpPr>
        <p:spPr bwMode="auto">
          <a:xfrm>
            <a:off x="6316437" y="586994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095794"/>
                  </p:ext>
                </p:extLst>
              </p:nvPr>
            </p:nvGraphicFramePr>
            <p:xfrm>
              <a:off x="356914" y="964259"/>
              <a:ext cx="8653550" cy="4197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7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51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05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364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071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783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Space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Bodies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Technique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Folklore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All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Ellipsoid Sandwiching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3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D.,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Vempala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solidFill>
                                          <a:srgbClr val="3333FF"/>
                                        </a:solidFill>
                                        <a:latin typeface="Cambria Math"/>
                                      </a:rPr>
                                      <m:t>(1+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rgbClr val="3333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800" b="0" i="0" smtClean="0">
                                                    <a:solidFill>
                                                      <a:srgbClr val="3333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3333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5/2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sz="1800" i="1">
                                            <a:solidFill>
                                              <a:srgbClr val="3333FF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3333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Symmetric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M-Ellipsoid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94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Alon,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Lee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Shraibman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Vempala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3333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333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Symmetric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Thin Lattice Coverings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83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This work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All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++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Efficient 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Symmetrization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095794"/>
                  </p:ext>
                </p:extLst>
              </p:nvPr>
            </p:nvGraphicFramePr>
            <p:xfrm>
              <a:off x="356914" y="964259"/>
              <a:ext cx="8653550" cy="4197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710"/>
                    <a:gridCol w="2625159"/>
                    <a:gridCol w="1130531"/>
                    <a:gridCol w="1436440"/>
                    <a:gridCol w="1730710"/>
                  </a:tblGrid>
                  <a:tr h="783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Space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Bodies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Technique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85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Folklore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66125" t="-92857" r="-164733" b="-3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84946" t="-92857" r="-281720" b="-3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All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Ellipsoid Sandwiching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83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D.,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Vempala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66125" t="-210938" r="-164733" b="-28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84946" t="-210938" r="-281720" b="-28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Symmetric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M-Ellipsoid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994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Alon,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Lee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Shraibman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Vempala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66125" t="-244172" r="-164733" b="-125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84946" t="-244172" r="-281720" b="-125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Symmetric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Thin Lattice Coverings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783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This work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66125" t="-434884" r="-164733" b="-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84946" t="-434884" r="-281720" b="-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All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++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Efficient </a:t>
                          </a:r>
                          <a:r>
                            <a:rPr lang="en-US" baseline="0" dirty="0" err="1" smtClean="0">
                              <a:solidFill>
                                <a:schemeClr val="tx1"/>
                              </a:solidFill>
                            </a:rPr>
                            <a:t>Symmetrization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3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  <a:endParaRPr lang="en-US" sz="3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743" t="-4938" b="-11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676900" y="4337050"/>
            <a:ext cx="927100" cy="914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670551" y="4337049"/>
            <a:ext cx="1857374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7"/>
              <p:cNvSpPr txBox="1">
                <a:spLocks noChangeArrowheads="1"/>
              </p:cNvSpPr>
              <p:nvPr/>
            </p:nvSpPr>
            <p:spPr bwMode="auto">
              <a:xfrm>
                <a:off x="8354215" y="5125623"/>
                <a:ext cx="5631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4215" y="5125623"/>
                <a:ext cx="56316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18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search-slid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-slides" id="{C2B7916B-CDF8-4191-8F14-DE2C3D888C4A}" vid="{936A40C5-333D-4061-AF63-EAA9F28948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14975</TotalTime>
  <Words>645</Words>
  <Application>Microsoft Office PowerPoint</Application>
  <PresentationFormat>On-screen Show (4:3)</PresentationFormat>
  <Paragraphs>293</Paragraphs>
  <Slides>38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research-slides</vt:lpstr>
      <vt:lpstr>Faster Deterministic  Volume Estimation in the Oracle Model via Thin Lattice Coverings</vt:lpstr>
      <vt:lpstr>Volume Estimation Problem</vt:lpstr>
      <vt:lpstr>Volume Estimation Problem</vt:lpstr>
      <vt:lpstr>Volume Estimation: Known Bounds</vt:lpstr>
      <vt:lpstr>Volume Estimation: Known Bounds</vt:lpstr>
      <vt:lpstr>Volume Estimation: Known Bounds</vt:lpstr>
      <vt:lpstr>Main Result</vt:lpstr>
      <vt:lpstr>Deterministic (1+ϵ)^n-approximations</vt:lpstr>
      <vt:lpstr>PowerPoint Presentation</vt:lpstr>
      <vt:lpstr>Lattices</vt:lpstr>
      <vt:lpstr>Lattices</vt:lpstr>
      <vt:lpstr>PowerPoint Presentation</vt:lpstr>
      <vt:lpstr>High Level Algorithm</vt:lpstr>
      <vt:lpstr>High Level Algorithm</vt:lpstr>
      <vt:lpstr>High Level Algorithm</vt:lpstr>
      <vt:lpstr>High Level Algorithm</vt:lpstr>
      <vt:lpstr>High Level Algorithm</vt:lpstr>
      <vt:lpstr>High Level Algorithm</vt:lpstr>
      <vt:lpstr>PowerPoint Presentation</vt:lpstr>
      <vt:lpstr>PowerPoint Presentation</vt:lpstr>
      <vt:lpstr>PowerPoint Presentation</vt:lpstr>
      <vt:lpstr>How to build L</vt:lpstr>
      <vt:lpstr>How to build L</vt:lpstr>
      <vt:lpstr>Milman’s Ellipsoid</vt:lpstr>
      <vt:lpstr>Milman’s Ellipsoid</vt:lpstr>
      <vt:lpstr>Milman’s Ellipsoid</vt:lpstr>
      <vt:lpstr>Milman’s Ellipsoid</vt:lpstr>
      <vt:lpstr>How to build L</vt:lpstr>
      <vt:lpstr>How to build L</vt:lpstr>
      <vt:lpstr>How to build L</vt:lpstr>
      <vt:lpstr>How to build L</vt:lpstr>
      <vt:lpstr>How to build L</vt:lpstr>
      <vt:lpstr>How to build L</vt:lpstr>
      <vt:lpstr>How to build L</vt:lpstr>
      <vt:lpstr>How to build L</vt:lpstr>
      <vt:lpstr>How to build L</vt:lpstr>
      <vt:lpstr>Summary</vt:lpstr>
      <vt:lpstr>ϵ-Net Barrier: (1∕ϵ)^(n/2)  vs (1∕ϵ)^n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Dadush</dc:creator>
  <cp:lastModifiedBy>Daniel Dadush</cp:lastModifiedBy>
  <cp:revision>358</cp:revision>
  <dcterms:created xsi:type="dcterms:W3CDTF">2012-01-14T04:26:57Z</dcterms:created>
  <dcterms:modified xsi:type="dcterms:W3CDTF">2016-01-11T10:19:27Z</dcterms:modified>
</cp:coreProperties>
</file>