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1"/>
  </p:notesMasterIdLst>
  <p:sldIdLst>
    <p:sldId id="256" r:id="rId2"/>
    <p:sldId id="1060" r:id="rId3"/>
    <p:sldId id="1095" r:id="rId4"/>
    <p:sldId id="1110" r:id="rId5"/>
    <p:sldId id="1096" r:id="rId6"/>
    <p:sldId id="1097" r:id="rId7"/>
    <p:sldId id="1128" r:id="rId8"/>
    <p:sldId id="1129" r:id="rId9"/>
    <p:sldId id="1153" r:id="rId10"/>
    <p:sldId id="1109" r:id="rId11"/>
    <p:sldId id="1111" r:id="rId12"/>
    <p:sldId id="1112" r:id="rId13"/>
    <p:sldId id="1113" r:id="rId14"/>
    <p:sldId id="1114" r:id="rId15"/>
    <p:sldId id="1115" r:id="rId16"/>
    <p:sldId id="1116" r:id="rId17"/>
    <p:sldId id="1117" r:id="rId18"/>
    <p:sldId id="1123" r:id="rId19"/>
    <p:sldId id="1124" r:id="rId20"/>
    <p:sldId id="1125" r:id="rId21"/>
    <p:sldId id="1126" r:id="rId22"/>
    <p:sldId id="1154" r:id="rId23"/>
    <p:sldId id="1138" r:id="rId24"/>
    <p:sldId id="1140" r:id="rId25"/>
    <p:sldId id="1141" r:id="rId26"/>
    <p:sldId id="1142" r:id="rId27"/>
    <p:sldId id="1135" r:id="rId28"/>
    <p:sldId id="1136" r:id="rId29"/>
    <p:sldId id="1137" r:id="rId30"/>
    <p:sldId id="1143" r:id="rId31"/>
    <p:sldId id="1148" r:id="rId32"/>
    <p:sldId id="1149" r:id="rId33"/>
    <p:sldId id="1150" r:id="rId34"/>
    <p:sldId id="1151" r:id="rId35"/>
    <p:sldId id="1152" r:id="rId36"/>
    <p:sldId id="1155" r:id="rId37"/>
    <p:sldId id="1059" r:id="rId38"/>
    <p:sldId id="1022" r:id="rId39"/>
    <p:sldId id="1020" r:id="rId40"/>
    <p:sldId id="1023" r:id="rId41"/>
    <p:sldId id="1024" r:id="rId42"/>
    <p:sldId id="1034" r:id="rId43"/>
    <p:sldId id="1061" r:id="rId44"/>
    <p:sldId id="1070" r:id="rId45"/>
    <p:sldId id="1063" r:id="rId46"/>
    <p:sldId id="1062" r:id="rId47"/>
    <p:sldId id="1066" r:id="rId48"/>
    <p:sldId id="1071" r:id="rId49"/>
    <p:sldId id="1067" r:id="rId50"/>
    <p:sldId id="1068" r:id="rId51"/>
    <p:sldId id="1072" r:id="rId52"/>
    <p:sldId id="1073" r:id="rId53"/>
    <p:sldId id="1077" r:id="rId54"/>
    <p:sldId id="1055" r:id="rId55"/>
    <p:sldId id="1056" r:id="rId56"/>
    <p:sldId id="1057" r:id="rId57"/>
    <p:sldId id="1069" r:id="rId58"/>
    <p:sldId id="1074" r:id="rId59"/>
    <p:sldId id="1053" r:id="rId60"/>
    <p:sldId id="1058" r:id="rId61"/>
    <p:sldId id="1082" r:id="rId62"/>
    <p:sldId id="1083" r:id="rId63"/>
    <p:sldId id="1084" r:id="rId64"/>
    <p:sldId id="1091" r:id="rId65"/>
    <p:sldId id="1090" r:id="rId66"/>
    <p:sldId id="1085" r:id="rId67"/>
    <p:sldId id="1092" r:id="rId68"/>
    <p:sldId id="1093" r:id="rId69"/>
    <p:sldId id="1144" r:id="rId70"/>
    <p:sldId id="1145" r:id="rId71"/>
    <p:sldId id="1146" r:id="rId72"/>
    <p:sldId id="1147" r:id="rId73"/>
    <p:sldId id="1099" r:id="rId74"/>
    <p:sldId id="1101" r:id="rId75"/>
    <p:sldId id="1102" r:id="rId76"/>
    <p:sldId id="1103" r:id="rId77"/>
    <p:sldId id="1100" r:id="rId78"/>
    <p:sldId id="1119" r:id="rId79"/>
    <p:sldId id="1121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00CC"/>
    <a:srgbClr val="FF3300"/>
    <a:srgbClr val="467299"/>
    <a:srgbClr val="708F98"/>
    <a:srgbClr val="FF9966"/>
    <a:srgbClr val="FF0066"/>
    <a:srgbClr val="993366"/>
    <a:srgbClr val="CC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70" autoAdjust="0"/>
    <p:restoredTop sz="94388" autoAdjust="0"/>
  </p:normalViewPr>
  <p:slideViewPr>
    <p:cSldViewPr snapToGrid="0">
      <p:cViewPr varScale="1">
        <p:scale>
          <a:sx n="68" d="100"/>
          <a:sy n="68" d="100"/>
        </p:scale>
        <p:origin x="48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98"/>
    </p:cViewPr>
  </p:sorterViewPr>
  <p:notesViewPr>
    <p:cSldViewPr snapToGrid="0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8491-4693-4B50-9B57-3EA69A048613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825D-50D5-4BFB-BFD8-460B6038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0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7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6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3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4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388D-572C-434D-9837-54B46A36C12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4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0AE424-85B4-42A9-A313-EB44DF0FF9DF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8.png"/><Relationship Id="rId7" Type="http://schemas.openxmlformats.org/officeDocument/2006/relationships/image" Target="../media/image181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28.png"/><Relationship Id="rId4" Type="http://schemas.openxmlformats.org/officeDocument/2006/relationships/image" Target="../media/image177.png"/><Relationship Id="rId9" Type="http://schemas.openxmlformats.org/officeDocument/2006/relationships/image" Target="../media/image1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1.png"/><Relationship Id="rId7" Type="http://schemas.openxmlformats.org/officeDocument/2006/relationships/image" Target="../media/image17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9.png"/><Relationship Id="rId4" Type="http://schemas.openxmlformats.org/officeDocument/2006/relationships/image" Target="../media/image182.png"/><Relationship Id="rId9" Type="http://schemas.openxmlformats.org/officeDocument/2006/relationships/image" Target="../media/image17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10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0.png"/><Relationship Id="rId4" Type="http://schemas.openxmlformats.org/officeDocument/2006/relationships/image" Target="../media/image6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10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10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10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10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10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0.png"/><Relationship Id="rId5" Type="http://schemas.openxmlformats.org/officeDocument/2006/relationships/image" Target="../media/image84.png"/><Relationship Id="rId4" Type="http://schemas.openxmlformats.org/officeDocument/2006/relationships/image" Target="../media/image17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0.png"/><Relationship Id="rId5" Type="http://schemas.openxmlformats.org/officeDocument/2006/relationships/image" Target="../media/image85.png"/><Relationship Id="rId4" Type="http://schemas.openxmlformats.org/officeDocument/2006/relationships/image" Target="../media/image172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0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1720.png"/><Relationship Id="rId9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0.png"/><Relationship Id="rId11" Type="http://schemas.openxmlformats.org/officeDocument/2006/relationships/image" Target="../media/image95.png"/><Relationship Id="rId5" Type="http://schemas.openxmlformats.org/officeDocument/2006/relationships/image" Target="../media/image91.png"/><Relationship Id="rId10" Type="http://schemas.openxmlformats.org/officeDocument/2006/relationships/image" Target="../media/image94.png"/><Relationship Id="rId4" Type="http://schemas.openxmlformats.org/officeDocument/2006/relationships/image" Target="../media/image1720.png"/><Relationship Id="rId9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7" Type="http://schemas.openxmlformats.org/officeDocument/2006/relationships/image" Target="../media/image106.png"/><Relationship Id="rId1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1.png"/><Relationship Id="rId5" Type="http://schemas.openxmlformats.org/officeDocument/2006/relationships/image" Target="../media/image104.png"/><Relationship Id="rId10" Type="http://schemas.openxmlformats.org/officeDocument/2006/relationships/image" Target="../media/image110.png"/><Relationship Id="rId4" Type="http://schemas.openxmlformats.org/officeDocument/2006/relationships/image" Target="../media/image1720.png"/><Relationship Id="rId9" Type="http://schemas.openxmlformats.org/officeDocument/2006/relationships/image" Target="../media/image10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0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0.png"/><Relationship Id="rId4" Type="http://schemas.openxmlformats.org/officeDocument/2006/relationships/image" Target="../media/image134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0.png"/><Relationship Id="rId4" Type="http://schemas.openxmlformats.org/officeDocument/2006/relationships/image" Target="../media/image13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28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29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7.png"/><Relationship Id="rId7" Type="http://schemas.openxmlformats.org/officeDocument/2006/relationships/image" Target="../media/image143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10" Type="http://schemas.openxmlformats.org/officeDocument/2006/relationships/image" Target="../media/image161.png"/><Relationship Id="rId4" Type="http://schemas.openxmlformats.org/officeDocument/2006/relationships/image" Target="../media/image12.png"/><Relationship Id="rId9" Type="http://schemas.openxmlformats.org/officeDocument/2006/relationships/image" Target="../media/image14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25" y="1124124"/>
            <a:ext cx="8829676" cy="1349847"/>
          </a:xfrm>
        </p:spPr>
        <p:txBody>
          <a:bodyPr anchor="t" anchorCtr="0">
            <a:no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New Conjectures in the Geometry of Numbers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135" y="2648201"/>
            <a:ext cx="8562109" cy="4043549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</a:t>
            </a:r>
            <a:r>
              <a:rPr lang="en-US" sz="32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Dadush</a:t>
            </a:r>
            <a:endParaRPr lang="en-US" sz="32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Centrum </a:t>
            </a:r>
            <a:r>
              <a:rPr lang="en-US" dirty="0" err="1" smtClean="0">
                <a:solidFill>
                  <a:schemeClr val="tx1"/>
                </a:solidFill>
              </a:rPr>
              <a:t>Wiskunde</a:t>
            </a:r>
            <a:r>
              <a:rPr lang="en-US" dirty="0" smtClean="0">
                <a:solidFill>
                  <a:schemeClr val="tx1"/>
                </a:solidFill>
              </a:rPr>
              <a:t> &amp; </a:t>
            </a:r>
            <a:r>
              <a:rPr lang="en-US" dirty="0" err="1" smtClean="0">
                <a:solidFill>
                  <a:schemeClr val="tx1"/>
                </a:solidFill>
              </a:rPr>
              <a:t>Informatica</a:t>
            </a:r>
            <a:r>
              <a:rPr lang="en-US" dirty="0" smtClean="0">
                <a:solidFill>
                  <a:schemeClr val="tx1"/>
                </a:solidFill>
              </a:rPr>
              <a:t> (CWI)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Oded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Regev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New York University</a:t>
            </a:r>
          </a:p>
        </p:txBody>
      </p:sp>
    </p:spTree>
    <p:extLst>
      <p:ext uri="{BB962C8B-B14F-4D97-AF65-F5344CB8AC3E}">
        <p14:creationId xmlns:p14="http://schemas.microsoft.com/office/powerpoint/2010/main" val="246141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>
            <a:spLocks noChangeAspect="1"/>
          </p:cNvSpPr>
          <p:nvPr/>
        </p:nvSpPr>
        <p:spPr>
          <a:xfrm rot="8322814">
            <a:off x="2113547" y="3452103"/>
            <a:ext cx="4120184" cy="2229682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252882"/>
            <a:ext cx="9142012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Minkowski’s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Convex Body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3"/>
              <p:cNvSpPr txBox="1">
                <a:spLocks noChangeArrowheads="1"/>
              </p:cNvSpPr>
              <p:nvPr/>
            </p:nvSpPr>
            <p:spPr>
              <a:xfrm>
                <a:off x="402812" y="1208099"/>
                <a:ext cx="8598675" cy="1878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Theorem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Minkowski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]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For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-dimensional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symmetric convex body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and 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we have that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≥⌈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vol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12" y="1208099"/>
                <a:ext cx="8598675" cy="1878575"/>
              </a:xfrm>
              <a:prstGeom prst="rect">
                <a:avLst/>
              </a:prstGeom>
              <a:blipFill>
                <a:blip r:embed="rId2"/>
                <a:stretch>
                  <a:fillRect l="-1417" t="-2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 Box 53"/>
              <p:cNvSpPr txBox="1">
                <a:spLocks noChangeArrowheads="1"/>
              </p:cNvSpPr>
              <p:nvPr/>
            </p:nvSpPr>
            <p:spPr bwMode="auto">
              <a:xfrm>
                <a:off x="5752388" y="5081829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48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2388" y="5081829"/>
                <a:ext cx="4862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259033" y="2946187"/>
            <a:ext cx="3739504" cy="3221736"/>
            <a:chOff x="4533106" y="2742375"/>
            <a:chExt cx="3739504" cy="3221736"/>
          </a:xfrm>
        </p:grpSpPr>
        <p:sp>
          <p:nvSpPr>
            <p:cNvPr id="121" name="Oval 66"/>
            <p:cNvSpPr>
              <a:spLocks noChangeAspect="1" noChangeArrowheads="1"/>
            </p:cNvSpPr>
            <p:nvPr/>
          </p:nvSpPr>
          <p:spPr bwMode="auto">
            <a:xfrm>
              <a:off x="6818688" y="509841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6" name="Oval 70"/>
            <p:cNvSpPr>
              <a:spLocks noChangeAspect="1" noChangeArrowheads="1"/>
            </p:cNvSpPr>
            <p:nvPr/>
          </p:nvSpPr>
          <p:spPr bwMode="auto">
            <a:xfrm>
              <a:off x="7731639" y="509817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7" name="Oval 66"/>
            <p:cNvSpPr>
              <a:spLocks noChangeAspect="1" noChangeArrowheads="1"/>
            </p:cNvSpPr>
            <p:nvPr/>
          </p:nvSpPr>
          <p:spPr bwMode="auto">
            <a:xfrm>
              <a:off x="6361906" y="431260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9" name="Oval 70"/>
            <p:cNvSpPr>
              <a:spLocks noChangeAspect="1" noChangeArrowheads="1"/>
            </p:cNvSpPr>
            <p:nvPr/>
          </p:nvSpPr>
          <p:spPr bwMode="auto">
            <a:xfrm>
              <a:off x="5906872" y="5098179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0" name="Oval 129"/>
            <p:cNvSpPr>
              <a:spLocks noChangeAspect="1" noChangeArrowheads="1"/>
            </p:cNvSpPr>
            <p:nvPr/>
          </p:nvSpPr>
          <p:spPr bwMode="auto">
            <a:xfrm>
              <a:off x="4992472" y="5098179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1" name="Oval 66"/>
            <p:cNvSpPr>
              <a:spLocks noChangeAspect="1" noChangeArrowheads="1"/>
            </p:cNvSpPr>
            <p:nvPr/>
          </p:nvSpPr>
          <p:spPr bwMode="auto">
            <a:xfrm>
              <a:off x="4533106" y="4315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2" name="Oval 70"/>
            <p:cNvSpPr>
              <a:spLocks noChangeAspect="1" noChangeArrowheads="1"/>
            </p:cNvSpPr>
            <p:nvPr/>
          </p:nvSpPr>
          <p:spPr bwMode="auto">
            <a:xfrm>
              <a:off x="5446057" y="431514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3" name="Oval 66"/>
            <p:cNvSpPr>
              <a:spLocks noChangeAspect="1" noChangeArrowheads="1"/>
            </p:cNvSpPr>
            <p:nvPr/>
          </p:nvSpPr>
          <p:spPr bwMode="auto">
            <a:xfrm>
              <a:off x="8192872" y="4315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4" name="Oval 66"/>
            <p:cNvSpPr>
              <a:spLocks noChangeAspect="1" noChangeArrowheads="1"/>
            </p:cNvSpPr>
            <p:nvPr/>
          </p:nvSpPr>
          <p:spPr bwMode="auto">
            <a:xfrm>
              <a:off x="6821196" y="3528759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6" name="Oval 70"/>
            <p:cNvSpPr>
              <a:spLocks noChangeAspect="1" noChangeArrowheads="1"/>
            </p:cNvSpPr>
            <p:nvPr/>
          </p:nvSpPr>
          <p:spPr bwMode="auto">
            <a:xfrm>
              <a:off x="5902320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7" name="Oval 70"/>
            <p:cNvSpPr>
              <a:spLocks noChangeAspect="1" noChangeArrowheads="1"/>
            </p:cNvSpPr>
            <p:nvPr/>
          </p:nvSpPr>
          <p:spPr bwMode="auto">
            <a:xfrm>
              <a:off x="4987920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8" name="Oval 66"/>
            <p:cNvSpPr>
              <a:spLocks noChangeAspect="1" noChangeArrowheads="1"/>
            </p:cNvSpPr>
            <p:nvPr/>
          </p:nvSpPr>
          <p:spPr bwMode="auto">
            <a:xfrm>
              <a:off x="6362430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9" name="Oval 70"/>
            <p:cNvSpPr>
              <a:spLocks noChangeAspect="1" noChangeArrowheads="1"/>
            </p:cNvSpPr>
            <p:nvPr/>
          </p:nvSpPr>
          <p:spPr bwMode="auto">
            <a:xfrm>
              <a:off x="7275381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0" name="Oval 66"/>
            <p:cNvSpPr>
              <a:spLocks noChangeAspect="1" noChangeArrowheads="1"/>
            </p:cNvSpPr>
            <p:nvPr/>
          </p:nvSpPr>
          <p:spPr bwMode="auto">
            <a:xfrm>
              <a:off x="4533630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1" name="Oval 70"/>
            <p:cNvSpPr>
              <a:spLocks noChangeAspect="1" noChangeArrowheads="1"/>
            </p:cNvSpPr>
            <p:nvPr/>
          </p:nvSpPr>
          <p:spPr bwMode="auto">
            <a:xfrm>
              <a:off x="5446581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2" name="Oval 66"/>
            <p:cNvSpPr>
              <a:spLocks noChangeAspect="1" noChangeArrowheads="1"/>
            </p:cNvSpPr>
            <p:nvPr/>
          </p:nvSpPr>
          <p:spPr bwMode="auto">
            <a:xfrm>
              <a:off x="8193396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3" name="Oval 66"/>
            <p:cNvSpPr>
              <a:spLocks noChangeAspect="1" noChangeArrowheads="1"/>
            </p:cNvSpPr>
            <p:nvPr/>
          </p:nvSpPr>
          <p:spPr bwMode="auto">
            <a:xfrm>
              <a:off x="6365444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4" name="Oval 70"/>
            <p:cNvSpPr>
              <a:spLocks noChangeAspect="1" noChangeArrowheads="1"/>
            </p:cNvSpPr>
            <p:nvPr/>
          </p:nvSpPr>
          <p:spPr bwMode="auto">
            <a:xfrm>
              <a:off x="7278395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5" name="Oval 66"/>
            <p:cNvSpPr>
              <a:spLocks noChangeAspect="1" noChangeArrowheads="1"/>
            </p:cNvSpPr>
            <p:nvPr/>
          </p:nvSpPr>
          <p:spPr bwMode="auto">
            <a:xfrm>
              <a:off x="4536644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6" name="Oval 70"/>
            <p:cNvSpPr>
              <a:spLocks noChangeAspect="1" noChangeArrowheads="1"/>
            </p:cNvSpPr>
            <p:nvPr/>
          </p:nvSpPr>
          <p:spPr bwMode="auto">
            <a:xfrm>
              <a:off x="5449595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7" name="Oval 66"/>
            <p:cNvSpPr>
              <a:spLocks noChangeAspect="1" noChangeArrowheads="1"/>
            </p:cNvSpPr>
            <p:nvPr/>
          </p:nvSpPr>
          <p:spPr bwMode="auto">
            <a:xfrm>
              <a:off x="8196410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9" name="Oval 70"/>
            <p:cNvSpPr>
              <a:spLocks noChangeAspect="1" noChangeArrowheads="1"/>
            </p:cNvSpPr>
            <p:nvPr/>
          </p:nvSpPr>
          <p:spPr bwMode="auto">
            <a:xfrm>
              <a:off x="7274857" y="4312367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50" name="Oval 70"/>
            <p:cNvSpPr>
              <a:spLocks noChangeAspect="1" noChangeArrowheads="1"/>
            </p:cNvSpPr>
            <p:nvPr/>
          </p:nvSpPr>
          <p:spPr bwMode="auto">
            <a:xfrm>
              <a:off x="7727087" y="3528759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 Box 53"/>
              <p:cNvSpPr txBox="1">
                <a:spLocks noChangeArrowheads="1"/>
              </p:cNvSpPr>
              <p:nvPr/>
            </p:nvSpPr>
            <p:spPr bwMode="auto">
              <a:xfrm>
                <a:off x="5547263" y="3912712"/>
                <a:ext cx="52418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5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7263" y="3912712"/>
                <a:ext cx="52418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 Box 53"/>
              <p:cNvSpPr txBox="1">
                <a:spLocks noChangeArrowheads="1"/>
              </p:cNvSpPr>
              <p:nvPr/>
            </p:nvSpPr>
            <p:spPr bwMode="auto">
              <a:xfrm>
                <a:off x="3918053" y="4566944"/>
                <a:ext cx="46198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57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8053" y="4566944"/>
                <a:ext cx="46198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15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252882"/>
            <a:ext cx="9142012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Minkowski’s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Convex Body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3"/>
              <p:cNvSpPr txBox="1">
                <a:spLocks noChangeArrowheads="1"/>
              </p:cNvSpPr>
              <p:nvPr/>
            </p:nvSpPr>
            <p:spPr>
              <a:xfrm>
                <a:off x="402812" y="1208099"/>
                <a:ext cx="8598675" cy="3576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Theorem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Minkowski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]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For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-dimensional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symmetric convex body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and 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we have that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≥⌈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vol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Question: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Is the above lower bound also “close” to being an upper bound?</a:t>
                </a:r>
              </a:p>
            </p:txBody>
          </p:sp>
        </mc:Choice>
        <mc:Fallback>
          <p:sp>
            <p:nvSpPr>
              <p:cNvPr id="6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12" y="1208099"/>
                <a:ext cx="8598675" cy="3576552"/>
              </a:xfrm>
              <a:prstGeom prst="rect">
                <a:avLst/>
              </a:prstGeom>
              <a:blipFill>
                <a:blip r:embed="rId2"/>
                <a:stretch>
                  <a:fillRect l="-1417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279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3253" y="4454668"/>
            <a:ext cx="5311584" cy="1992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467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252882"/>
            <a:ext cx="9142012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Minkowski’s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Convex Body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3"/>
              <p:cNvSpPr txBox="1">
                <a:spLocks noChangeArrowheads="1"/>
              </p:cNvSpPr>
              <p:nvPr/>
            </p:nvSpPr>
            <p:spPr>
              <a:xfrm>
                <a:off x="402812" y="1208099"/>
                <a:ext cx="8598675" cy="1878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Theorem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Minkowski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]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For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-dimensional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symmetric convex body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and 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we have that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≥⌈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vol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12" y="1208099"/>
                <a:ext cx="8598675" cy="1878575"/>
              </a:xfrm>
              <a:prstGeom prst="rect">
                <a:avLst/>
              </a:prstGeom>
              <a:blipFill>
                <a:blip r:embed="rId2"/>
                <a:stretch>
                  <a:fillRect l="-1417" t="-2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 Box 53"/>
              <p:cNvSpPr txBox="1">
                <a:spLocks noChangeArrowheads="1"/>
              </p:cNvSpPr>
              <p:nvPr/>
            </p:nvSpPr>
            <p:spPr bwMode="auto">
              <a:xfrm>
                <a:off x="5752388" y="5081829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48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2388" y="5081829"/>
                <a:ext cx="4862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259033" y="2946187"/>
            <a:ext cx="3739504" cy="3221736"/>
            <a:chOff x="4533106" y="2742375"/>
            <a:chExt cx="3739504" cy="3221736"/>
          </a:xfrm>
        </p:grpSpPr>
        <p:sp>
          <p:nvSpPr>
            <p:cNvPr id="121" name="Oval 66"/>
            <p:cNvSpPr>
              <a:spLocks noChangeAspect="1" noChangeArrowheads="1"/>
            </p:cNvSpPr>
            <p:nvPr/>
          </p:nvSpPr>
          <p:spPr bwMode="auto">
            <a:xfrm>
              <a:off x="6818688" y="509841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6" name="Oval 70"/>
            <p:cNvSpPr>
              <a:spLocks noChangeAspect="1" noChangeArrowheads="1"/>
            </p:cNvSpPr>
            <p:nvPr/>
          </p:nvSpPr>
          <p:spPr bwMode="auto">
            <a:xfrm>
              <a:off x="7731639" y="509817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7" name="Oval 66"/>
            <p:cNvSpPr>
              <a:spLocks noChangeAspect="1" noChangeArrowheads="1"/>
            </p:cNvSpPr>
            <p:nvPr/>
          </p:nvSpPr>
          <p:spPr bwMode="auto">
            <a:xfrm>
              <a:off x="6361906" y="431260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9" name="Oval 70"/>
            <p:cNvSpPr>
              <a:spLocks noChangeAspect="1" noChangeArrowheads="1"/>
            </p:cNvSpPr>
            <p:nvPr/>
          </p:nvSpPr>
          <p:spPr bwMode="auto">
            <a:xfrm>
              <a:off x="5906872" y="509817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0" name="Oval 129"/>
            <p:cNvSpPr>
              <a:spLocks noChangeAspect="1" noChangeArrowheads="1"/>
            </p:cNvSpPr>
            <p:nvPr/>
          </p:nvSpPr>
          <p:spPr bwMode="auto">
            <a:xfrm>
              <a:off x="4992472" y="509817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1" name="Oval 66"/>
            <p:cNvSpPr>
              <a:spLocks noChangeAspect="1" noChangeArrowheads="1"/>
            </p:cNvSpPr>
            <p:nvPr/>
          </p:nvSpPr>
          <p:spPr bwMode="auto">
            <a:xfrm>
              <a:off x="4533106" y="431514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2" name="Oval 70"/>
            <p:cNvSpPr>
              <a:spLocks noChangeAspect="1" noChangeArrowheads="1"/>
            </p:cNvSpPr>
            <p:nvPr/>
          </p:nvSpPr>
          <p:spPr bwMode="auto">
            <a:xfrm>
              <a:off x="5446057" y="431514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3" name="Oval 66"/>
            <p:cNvSpPr>
              <a:spLocks noChangeAspect="1" noChangeArrowheads="1"/>
            </p:cNvSpPr>
            <p:nvPr/>
          </p:nvSpPr>
          <p:spPr bwMode="auto">
            <a:xfrm>
              <a:off x="8192872" y="431514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4" name="Oval 66"/>
            <p:cNvSpPr>
              <a:spLocks noChangeAspect="1" noChangeArrowheads="1"/>
            </p:cNvSpPr>
            <p:nvPr/>
          </p:nvSpPr>
          <p:spPr bwMode="auto">
            <a:xfrm>
              <a:off x="6821196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6" name="Oval 70"/>
            <p:cNvSpPr>
              <a:spLocks noChangeAspect="1" noChangeArrowheads="1"/>
            </p:cNvSpPr>
            <p:nvPr/>
          </p:nvSpPr>
          <p:spPr bwMode="auto">
            <a:xfrm>
              <a:off x="5902320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7" name="Oval 70"/>
            <p:cNvSpPr>
              <a:spLocks noChangeAspect="1" noChangeArrowheads="1"/>
            </p:cNvSpPr>
            <p:nvPr/>
          </p:nvSpPr>
          <p:spPr bwMode="auto">
            <a:xfrm>
              <a:off x="4987920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8" name="Oval 66"/>
            <p:cNvSpPr>
              <a:spLocks noChangeAspect="1" noChangeArrowheads="1"/>
            </p:cNvSpPr>
            <p:nvPr/>
          </p:nvSpPr>
          <p:spPr bwMode="auto">
            <a:xfrm>
              <a:off x="6362430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9" name="Oval 70"/>
            <p:cNvSpPr>
              <a:spLocks noChangeAspect="1" noChangeArrowheads="1"/>
            </p:cNvSpPr>
            <p:nvPr/>
          </p:nvSpPr>
          <p:spPr bwMode="auto">
            <a:xfrm>
              <a:off x="7275381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0" name="Oval 66"/>
            <p:cNvSpPr>
              <a:spLocks noChangeAspect="1" noChangeArrowheads="1"/>
            </p:cNvSpPr>
            <p:nvPr/>
          </p:nvSpPr>
          <p:spPr bwMode="auto">
            <a:xfrm>
              <a:off x="4533630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1" name="Oval 70"/>
            <p:cNvSpPr>
              <a:spLocks noChangeAspect="1" noChangeArrowheads="1"/>
            </p:cNvSpPr>
            <p:nvPr/>
          </p:nvSpPr>
          <p:spPr bwMode="auto">
            <a:xfrm>
              <a:off x="5446581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2" name="Oval 66"/>
            <p:cNvSpPr>
              <a:spLocks noChangeAspect="1" noChangeArrowheads="1"/>
            </p:cNvSpPr>
            <p:nvPr/>
          </p:nvSpPr>
          <p:spPr bwMode="auto">
            <a:xfrm>
              <a:off x="8193396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3" name="Oval 66"/>
            <p:cNvSpPr>
              <a:spLocks noChangeAspect="1" noChangeArrowheads="1"/>
            </p:cNvSpPr>
            <p:nvPr/>
          </p:nvSpPr>
          <p:spPr bwMode="auto">
            <a:xfrm>
              <a:off x="6365444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4" name="Oval 70"/>
            <p:cNvSpPr>
              <a:spLocks noChangeAspect="1" noChangeArrowheads="1"/>
            </p:cNvSpPr>
            <p:nvPr/>
          </p:nvSpPr>
          <p:spPr bwMode="auto">
            <a:xfrm>
              <a:off x="7278395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5" name="Oval 66"/>
            <p:cNvSpPr>
              <a:spLocks noChangeAspect="1" noChangeArrowheads="1"/>
            </p:cNvSpPr>
            <p:nvPr/>
          </p:nvSpPr>
          <p:spPr bwMode="auto">
            <a:xfrm>
              <a:off x="4536644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6" name="Oval 70"/>
            <p:cNvSpPr>
              <a:spLocks noChangeAspect="1" noChangeArrowheads="1"/>
            </p:cNvSpPr>
            <p:nvPr/>
          </p:nvSpPr>
          <p:spPr bwMode="auto">
            <a:xfrm>
              <a:off x="5449595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7" name="Oval 66"/>
            <p:cNvSpPr>
              <a:spLocks noChangeAspect="1" noChangeArrowheads="1"/>
            </p:cNvSpPr>
            <p:nvPr/>
          </p:nvSpPr>
          <p:spPr bwMode="auto">
            <a:xfrm>
              <a:off x="8196410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9" name="Oval 70"/>
            <p:cNvSpPr>
              <a:spLocks noChangeAspect="1" noChangeArrowheads="1"/>
            </p:cNvSpPr>
            <p:nvPr/>
          </p:nvSpPr>
          <p:spPr bwMode="auto">
            <a:xfrm>
              <a:off x="7274857" y="4312367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50" name="Oval 70"/>
            <p:cNvSpPr>
              <a:spLocks noChangeAspect="1" noChangeArrowheads="1"/>
            </p:cNvSpPr>
            <p:nvPr/>
          </p:nvSpPr>
          <p:spPr bwMode="auto">
            <a:xfrm>
              <a:off x="7727087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 Box 53"/>
              <p:cNvSpPr txBox="1">
                <a:spLocks noChangeArrowheads="1"/>
              </p:cNvSpPr>
              <p:nvPr/>
            </p:nvSpPr>
            <p:spPr bwMode="auto">
              <a:xfrm>
                <a:off x="4216885" y="4024743"/>
                <a:ext cx="52418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5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6885" y="4024743"/>
                <a:ext cx="52418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 Box 53"/>
              <p:cNvSpPr txBox="1">
                <a:spLocks noChangeArrowheads="1"/>
              </p:cNvSpPr>
              <p:nvPr/>
            </p:nvSpPr>
            <p:spPr bwMode="auto">
              <a:xfrm>
                <a:off x="3894940" y="4613339"/>
                <a:ext cx="46198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57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4940" y="4613339"/>
                <a:ext cx="46198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53"/>
          <p:cNvSpPr txBox="1">
            <a:spLocks noChangeArrowheads="1"/>
          </p:cNvSpPr>
          <p:nvPr/>
        </p:nvSpPr>
        <p:spPr bwMode="auto">
          <a:xfrm>
            <a:off x="6358905" y="3544721"/>
            <a:ext cx="18582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 dirty="0" smtClean="0">
                <a:latin typeface="+mn-lt"/>
              </a:rPr>
              <a:t>Clearly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NO</a:t>
            </a:r>
            <a:r>
              <a:rPr lang="en-US" sz="2800" dirty="0" smtClean="0">
                <a:latin typeface="+mn-lt"/>
              </a:rPr>
              <a:t>!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9386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3253" y="4454668"/>
            <a:ext cx="5311584" cy="1992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467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252882"/>
            <a:ext cx="9142012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Minkowski’s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Convex Body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3"/>
              <p:cNvSpPr txBox="1">
                <a:spLocks noChangeArrowheads="1"/>
              </p:cNvSpPr>
              <p:nvPr/>
            </p:nvSpPr>
            <p:spPr>
              <a:xfrm>
                <a:off x="402812" y="1208099"/>
                <a:ext cx="8598675" cy="1878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Theorem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Minkowski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]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For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-dimensional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symmetric convex body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and 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we have that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≥⌈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vol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12" y="1208099"/>
                <a:ext cx="8598675" cy="1878575"/>
              </a:xfrm>
              <a:prstGeom prst="rect">
                <a:avLst/>
              </a:prstGeom>
              <a:blipFill>
                <a:blip r:embed="rId2"/>
                <a:stretch>
                  <a:fillRect l="-1417" t="-2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 Box 53"/>
              <p:cNvSpPr txBox="1">
                <a:spLocks noChangeArrowheads="1"/>
              </p:cNvSpPr>
              <p:nvPr/>
            </p:nvSpPr>
            <p:spPr bwMode="auto">
              <a:xfrm>
                <a:off x="5752388" y="5081829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48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2388" y="5081829"/>
                <a:ext cx="4862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259033" y="2946187"/>
            <a:ext cx="3739504" cy="3221736"/>
            <a:chOff x="4533106" y="2742375"/>
            <a:chExt cx="3739504" cy="3221736"/>
          </a:xfrm>
        </p:grpSpPr>
        <p:sp>
          <p:nvSpPr>
            <p:cNvPr id="121" name="Oval 66"/>
            <p:cNvSpPr>
              <a:spLocks noChangeAspect="1" noChangeArrowheads="1"/>
            </p:cNvSpPr>
            <p:nvPr/>
          </p:nvSpPr>
          <p:spPr bwMode="auto">
            <a:xfrm>
              <a:off x="6818688" y="509841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6" name="Oval 70"/>
            <p:cNvSpPr>
              <a:spLocks noChangeAspect="1" noChangeArrowheads="1"/>
            </p:cNvSpPr>
            <p:nvPr/>
          </p:nvSpPr>
          <p:spPr bwMode="auto">
            <a:xfrm>
              <a:off x="7731639" y="509817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7" name="Oval 66"/>
            <p:cNvSpPr>
              <a:spLocks noChangeAspect="1" noChangeArrowheads="1"/>
            </p:cNvSpPr>
            <p:nvPr/>
          </p:nvSpPr>
          <p:spPr bwMode="auto">
            <a:xfrm>
              <a:off x="6361906" y="431260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29" name="Oval 70"/>
            <p:cNvSpPr>
              <a:spLocks noChangeAspect="1" noChangeArrowheads="1"/>
            </p:cNvSpPr>
            <p:nvPr/>
          </p:nvSpPr>
          <p:spPr bwMode="auto">
            <a:xfrm>
              <a:off x="5906872" y="509817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0" name="Oval 129"/>
            <p:cNvSpPr>
              <a:spLocks noChangeAspect="1" noChangeArrowheads="1"/>
            </p:cNvSpPr>
            <p:nvPr/>
          </p:nvSpPr>
          <p:spPr bwMode="auto">
            <a:xfrm>
              <a:off x="4992472" y="509817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1" name="Oval 66"/>
            <p:cNvSpPr>
              <a:spLocks noChangeAspect="1" noChangeArrowheads="1"/>
            </p:cNvSpPr>
            <p:nvPr/>
          </p:nvSpPr>
          <p:spPr bwMode="auto">
            <a:xfrm>
              <a:off x="4533106" y="431514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2" name="Oval 70"/>
            <p:cNvSpPr>
              <a:spLocks noChangeAspect="1" noChangeArrowheads="1"/>
            </p:cNvSpPr>
            <p:nvPr/>
          </p:nvSpPr>
          <p:spPr bwMode="auto">
            <a:xfrm>
              <a:off x="5446057" y="431514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3" name="Oval 66"/>
            <p:cNvSpPr>
              <a:spLocks noChangeAspect="1" noChangeArrowheads="1"/>
            </p:cNvSpPr>
            <p:nvPr/>
          </p:nvSpPr>
          <p:spPr bwMode="auto">
            <a:xfrm>
              <a:off x="8192872" y="431514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4" name="Oval 66"/>
            <p:cNvSpPr>
              <a:spLocks noChangeAspect="1" noChangeArrowheads="1"/>
            </p:cNvSpPr>
            <p:nvPr/>
          </p:nvSpPr>
          <p:spPr bwMode="auto">
            <a:xfrm>
              <a:off x="6821196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6" name="Oval 70"/>
            <p:cNvSpPr>
              <a:spLocks noChangeAspect="1" noChangeArrowheads="1"/>
            </p:cNvSpPr>
            <p:nvPr/>
          </p:nvSpPr>
          <p:spPr bwMode="auto">
            <a:xfrm>
              <a:off x="5902320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7" name="Oval 70"/>
            <p:cNvSpPr>
              <a:spLocks noChangeAspect="1" noChangeArrowheads="1"/>
            </p:cNvSpPr>
            <p:nvPr/>
          </p:nvSpPr>
          <p:spPr bwMode="auto">
            <a:xfrm>
              <a:off x="4987920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8" name="Oval 66"/>
            <p:cNvSpPr>
              <a:spLocks noChangeAspect="1" noChangeArrowheads="1"/>
            </p:cNvSpPr>
            <p:nvPr/>
          </p:nvSpPr>
          <p:spPr bwMode="auto">
            <a:xfrm>
              <a:off x="6362430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39" name="Oval 70"/>
            <p:cNvSpPr>
              <a:spLocks noChangeAspect="1" noChangeArrowheads="1"/>
            </p:cNvSpPr>
            <p:nvPr/>
          </p:nvSpPr>
          <p:spPr bwMode="auto">
            <a:xfrm>
              <a:off x="7275381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0" name="Oval 66"/>
            <p:cNvSpPr>
              <a:spLocks noChangeAspect="1" noChangeArrowheads="1"/>
            </p:cNvSpPr>
            <p:nvPr/>
          </p:nvSpPr>
          <p:spPr bwMode="auto">
            <a:xfrm>
              <a:off x="4533630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1" name="Oval 70"/>
            <p:cNvSpPr>
              <a:spLocks noChangeAspect="1" noChangeArrowheads="1"/>
            </p:cNvSpPr>
            <p:nvPr/>
          </p:nvSpPr>
          <p:spPr bwMode="auto">
            <a:xfrm>
              <a:off x="5446581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2" name="Oval 66"/>
            <p:cNvSpPr>
              <a:spLocks noChangeAspect="1" noChangeArrowheads="1"/>
            </p:cNvSpPr>
            <p:nvPr/>
          </p:nvSpPr>
          <p:spPr bwMode="auto">
            <a:xfrm>
              <a:off x="8193396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3" name="Oval 66"/>
            <p:cNvSpPr>
              <a:spLocks noChangeAspect="1" noChangeArrowheads="1"/>
            </p:cNvSpPr>
            <p:nvPr/>
          </p:nvSpPr>
          <p:spPr bwMode="auto">
            <a:xfrm>
              <a:off x="6365444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4" name="Oval 70"/>
            <p:cNvSpPr>
              <a:spLocks noChangeAspect="1" noChangeArrowheads="1"/>
            </p:cNvSpPr>
            <p:nvPr/>
          </p:nvSpPr>
          <p:spPr bwMode="auto">
            <a:xfrm>
              <a:off x="7278395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5" name="Oval 66"/>
            <p:cNvSpPr>
              <a:spLocks noChangeAspect="1" noChangeArrowheads="1"/>
            </p:cNvSpPr>
            <p:nvPr/>
          </p:nvSpPr>
          <p:spPr bwMode="auto">
            <a:xfrm>
              <a:off x="4536644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6" name="Oval 70"/>
            <p:cNvSpPr>
              <a:spLocks noChangeAspect="1" noChangeArrowheads="1"/>
            </p:cNvSpPr>
            <p:nvPr/>
          </p:nvSpPr>
          <p:spPr bwMode="auto">
            <a:xfrm>
              <a:off x="5449595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7" name="Oval 66"/>
            <p:cNvSpPr>
              <a:spLocks noChangeAspect="1" noChangeArrowheads="1"/>
            </p:cNvSpPr>
            <p:nvPr/>
          </p:nvSpPr>
          <p:spPr bwMode="auto">
            <a:xfrm>
              <a:off x="8196410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49" name="Oval 70"/>
            <p:cNvSpPr>
              <a:spLocks noChangeAspect="1" noChangeArrowheads="1"/>
            </p:cNvSpPr>
            <p:nvPr/>
          </p:nvSpPr>
          <p:spPr bwMode="auto">
            <a:xfrm>
              <a:off x="7274857" y="4312367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150" name="Oval 70"/>
            <p:cNvSpPr>
              <a:spLocks noChangeAspect="1" noChangeArrowheads="1"/>
            </p:cNvSpPr>
            <p:nvPr/>
          </p:nvSpPr>
          <p:spPr bwMode="auto">
            <a:xfrm>
              <a:off x="7727087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 Box 53"/>
              <p:cNvSpPr txBox="1">
                <a:spLocks noChangeArrowheads="1"/>
              </p:cNvSpPr>
              <p:nvPr/>
            </p:nvSpPr>
            <p:spPr bwMode="auto">
              <a:xfrm>
                <a:off x="4216885" y="4024743"/>
                <a:ext cx="52418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5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6885" y="4024743"/>
                <a:ext cx="52418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 Box 53"/>
              <p:cNvSpPr txBox="1">
                <a:spLocks noChangeArrowheads="1"/>
              </p:cNvSpPr>
              <p:nvPr/>
            </p:nvSpPr>
            <p:spPr bwMode="auto">
              <a:xfrm>
                <a:off x="3894940" y="4613339"/>
                <a:ext cx="46198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57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4940" y="4613339"/>
                <a:ext cx="46198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53"/>
          <p:cNvSpPr txBox="1">
            <a:spLocks noChangeArrowheads="1"/>
          </p:cNvSpPr>
          <p:nvPr/>
        </p:nvSpPr>
        <p:spPr bwMode="auto">
          <a:xfrm>
            <a:off x="5709768" y="3255517"/>
            <a:ext cx="30476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 dirty="0" smtClean="0">
                <a:latin typeface="+mn-lt"/>
              </a:rPr>
              <a:t>Can we strengthen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the lower bound?</a:t>
            </a:r>
            <a:endParaRPr lang="en-US" sz="2800" dirty="0">
              <a:latin typeface="+mn-lt"/>
            </a:endParaRPr>
          </a:p>
        </p:txBody>
      </p:sp>
      <p:sp>
        <p:nvSpPr>
          <p:cNvPr id="34" name="Text Box 53"/>
          <p:cNvSpPr txBox="1">
            <a:spLocks noChangeArrowheads="1"/>
          </p:cNvSpPr>
          <p:nvPr/>
        </p:nvSpPr>
        <p:spPr bwMode="auto">
          <a:xfrm>
            <a:off x="346385" y="5459018"/>
            <a:ext cx="51828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 dirty="0" smtClean="0">
                <a:latin typeface="+mn-lt"/>
              </a:rPr>
              <a:t>Points all lie in a lattice subspace.</a:t>
            </a:r>
            <a:endParaRPr lang="en-US" sz="2800" dirty="0">
              <a:latin typeface="+mn-lt"/>
            </a:endParaRPr>
          </a:p>
        </p:txBody>
      </p:sp>
      <p:cxnSp>
        <p:nvCxnSpPr>
          <p:cNvPr id="35" name="Straight Arrow Connector 34"/>
          <p:cNvCxnSpPr>
            <a:endCxn id="132" idx="4"/>
          </p:cNvCxnSpPr>
          <p:nvPr/>
        </p:nvCxnSpPr>
        <p:spPr>
          <a:xfrm flipH="1" flipV="1">
            <a:off x="3210084" y="4595155"/>
            <a:ext cx="843301" cy="8184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49" idx="4"/>
          </p:cNvCxnSpPr>
          <p:nvPr/>
        </p:nvCxnSpPr>
        <p:spPr>
          <a:xfrm flipV="1">
            <a:off x="4053385" y="4592379"/>
            <a:ext cx="985499" cy="821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252882"/>
            <a:ext cx="9142012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Reverse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Minkowski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3"/>
              <p:cNvSpPr txBox="1">
                <a:spLocks noChangeArrowheads="1"/>
              </p:cNvSpPr>
              <p:nvPr/>
            </p:nvSpPr>
            <p:spPr>
              <a:xfrm>
                <a:off x="321477" y="1333964"/>
                <a:ext cx="8598675" cy="1878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For a symmetric convex body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and 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b="0" dirty="0" smtClean="0">
                    <a:solidFill>
                      <a:schemeClr val="tx1"/>
                    </a:solidFill>
                  </a:rPr>
                  <a:t>let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MB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eqArr>
                                    <m:eqArrPr>
                                      <m:ctrlP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𝑙𝑎𝑡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 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𝑠𝑢𝑏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dim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eqAr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func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vo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77" y="1333964"/>
                <a:ext cx="8598675" cy="1878575"/>
              </a:xfrm>
              <a:prstGeom prst="rect">
                <a:avLst/>
              </a:prstGeom>
              <a:blipFill>
                <a:blip r:embed="rId2"/>
                <a:stretch>
                  <a:fillRect l="-1489" t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493253" y="4454668"/>
            <a:ext cx="5311584" cy="1992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467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3"/>
              <p:cNvSpPr txBox="1">
                <a:spLocks noChangeArrowheads="1"/>
              </p:cNvSpPr>
              <p:nvPr/>
            </p:nvSpPr>
            <p:spPr bwMode="auto">
              <a:xfrm>
                <a:off x="5752388" y="5081829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8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2388" y="5081829"/>
                <a:ext cx="4862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2259033" y="3732571"/>
            <a:ext cx="3735966" cy="1645856"/>
            <a:chOff x="4533106" y="3528759"/>
            <a:chExt cx="3735966" cy="1645856"/>
          </a:xfrm>
        </p:grpSpPr>
        <p:sp>
          <p:nvSpPr>
            <p:cNvPr id="40" name="Oval 66"/>
            <p:cNvSpPr>
              <a:spLocks noChangeAspect="1" noChangeArrowheads="1"/>
            </p:cNvSpPr>
            <p:nvPr/>
          </p:nvSpPr>
          <p:spPr bwMode="auto">
            <a:xfrm>
              <a:off x="6818688" y="509841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1" name="Oval 70"/>
            <p:cNvSpPr>
              <a:spLocks noChangeAspect="1" noChangeArrowheads="1"/>
            </p:cNvSpPr>
            <p:nvPr/>
          </p:nvSpPr>
          <p:spPr bwMode="auto">
            <a:xfrm>
              <a:off x="7731639" y="509817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2" name="Oval 66"/>
            <p:cNvSpPr>
              <a:spLocks noChangeAspect="1" noChangeArrowheads="1"/>
            </p:cNvSpPr>
            <p:nvPr/>
          </p:nvSpPr>
          <p:spPr bwMode="auto">
            <a:xfrm>
              <a:off x="6361906" y="431260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Oval 70"/>
            <p:cNvSpPr>
              <a:spLocks noChangeAspect="1" noChangeArrowheads="1"/>
            </p:cNvSpPr>
            <p:nvPr/>
          </p:nvSpPr>
          <p:spPr bwMode="auto">
            <a:xfrm>
              <a:off x="5906872" y="509817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4" name="Oval 43"/>
            <p:cNvSpPr>
              <a:spLocks noChangeAspect="1" noChangeArrowheads="1"/>
            </p:cNvSpPr>
            <p:nvPr/>
          </p:nvSpPr>
          <p:spPr bwMode="auto">
            <a:xfrm>
              <a:off x="4992472" y="509817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5" name="Oval 66"/>
            <p:cNvSpPr>
              <a:spLocks noChangeAspect="1" noChangeArrowheads="1"/>
            </p:cNvSpPr>
            <p:nvPr/>
          </p:nvSpPr>
          <p:spPr bwMode="auto">
            <a:xfrm>
              <a:off x="4533106" y="431514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6" name="Oval 70"/>
            <p:cNvSpPr>
              <a:spLocks noChangeAspect="1" noChangeArrowheads="1"/>
            </p:cNvSpPr>
            <p:nvPr/>
          </p:nvSpPr>
          <p:spPr bwMode="auto">
            <a:xfrm>
              <a:off x="5446057" y="431514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7" name="Oval 66"/>
            <p:cNvSpPr>
              <a:spLocks noChangeAspect="1" noChangeArrowheads="1"/>
            </p:cNvSpPr>
            <p:nvPr/>
          </p:nvSpPr>
          <p:spPr bwMode="auto">
            <a:xfrm>
              <a:off x="8192872" y="431514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8" name="Oval 66"/>
            <p:cNvSpPr>
              <a:spLocks noChangeAspect="1" noChangeArrowheads="1"/>
            </p:cNvSpPr>
            <p:nvPr/>
          </p:nvSpPr>
          <p:spPr bwMode="auto">
            <a:xfrm>
              <a:off x="6821196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70"/>
            <p:cNvSpPr>
              <a:spLocks noChangeAspect="1" noChangeArrowheads="1"/>
            </p:cNvSpPr>
            <p:nvPr/>
          </p:nvSpPr>
          <p:spPr bwMode="auto">
            <a:xfrm>
              <a:off x="5902320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70"/>
            <p:cNvSpPr>
              <a:spLocks noChangeAspect="1" noChangeArrowheads="1"/>
            </p:cNvSpPr>
            <p:nvPr/>
          </p:nvSpPr>
          <p:spPr bwMode="auto">
            <a:xfrm>
              <a:off x="4987920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7274857" y="4312367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0"/>
            <p:cNvSpPr>
              <a:spLocks noChangeAspect="1" noChangeArrowheads="1"/>
            </p:cNvSpPr>
            <p:nvPr/>
          </p:nvSpPr>
          <p:spPr bwMode="auto">
            <a:xfrm>
              <a:off x="7727087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53"/>
              <p:cNvSpPr txBox="1">
                <a:spLocks noChangeArrowheads="1"/>
              </p:cNvSpPr>
              <p:nvPr/>
            </p:nvSpPr>
            <p:spPr bwMode="auto">
              <a:xfrm>
                <a:off x="4216885" y="4024743"/>
                <a:ext cx="52418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4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6885" y="4024743"/>
                <a:ext cx="52418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53"/>
              <p:cNvSpPr txBox="1">
                <a:spLocks noChangeArrowheads="1"/>
              </p:cNvSpPr>
              <p:nvPr/>
            </p:nvSpPr>
            <p:spPr bwMode="auto">
              <a:xfrm>
                <a:off x="3894940" y="4613339"/>
                <a:ext cx="46198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4940" y="4613339"/>
                <a:ext cx="46198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/>
          <p:cNvCxnSpPr>
            <a:stCxn id="37" idx="1"/>
            <a:endCxn id="37" idx="3"/>
          </p:cNvCxnSpPr>
          <p:nvPr/>
        </p:nvCxnSpPr>
        <p:spPr>
          <a:xfrm>
            <a:off x="1493253" y="4554279"/>
            <a:ext cx="5311584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1645732" y="4547964"/>
            <a:ext cx="130789" cy="5338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53"/>
              <p:cNvSpPr txBox="1">
                <a:spLocks noChangeArrowheads="1"/>
              </p:cNvSpPr>
              <p:nvPr/>
            </p:nvSpPr>
            <p:spPr bwMode="auto">
              <a:xfrm>
                <a:off x="1493253" y="5038177"/>
                <a:ext cx="618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3253" y="5038177"/>
                <a:ext cx="6186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53"/>
              <p:cNvSpPr txBox="1">
                <a:spLocks noChangeArrowheads="1"/>
              </p:cNvSpPr>
              <p:nvPr/>
            </p:nvSpPr>
            <p:spPr bwMode="auto">
              <a:xfrm>
                <a:off x="403974" y="5988539"/>
                <a:ext cx="835748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is a lattice subspace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dim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800" dirty="0" smtClean="0">
                    <a:latin typeface="+mn-lt"/>
                  </a:rPr>
                  <a:t>.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4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974" y="5988539"/>
                <a:ext cx="8357481" cy="523220"/>
              </a:xfrm>
              <a:prstGeom prst="rect">
                <a:avLst/>
              </a:prstGeom>
              <a:blipFill>
                <a:blip r:embed="rId7"/>
                <a:stretch>
                  <a:fillRect t="-10465" r="-584" b="-32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8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252882"/>
            <a:ext cx="9142012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Reverse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Minkowski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3"/>
              <p:cNvSpPr txBox="1">
                <a:spLocks noChangeArrowheads="1"/>
              </p:cNvSpPr>
              <p:nvPr/>
            </p:nvSpPr>
            <p:spPr>
              <a:xfrm>
                <a:off x="321477" y="1333964"/>
                <a:ext cx="8598675" cy="1878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For a symmetric convex body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and 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b="0" dirty="0" smtClean="0">
                    <a:solidFill>
                      <a:schemeClr val="tx1"/>
                    </a:solidFill>
                  </a:rPr>
                  <a:t>let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MB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eqArr>
                                    <m:eqArrPr>
                                      <m:ctrlP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𝑙𝑎𝑡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 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𝑠𝑢𝑏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dim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eqAr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func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vo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77" y="1333964"/>
                <a:ext cx="8598675" cy="1878575"/>
              </a:xfrm>
              <a:prstGeom prst="rect">
                <a:avLst/>
              </a:prstGeom>
              <a:blipFill>
                <a:blip r:embed="rId2"/>
                <a:stretch>
                  <a:fillRect l="-1489" t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493253" y="4454668"/>
            <a:ext cx="5311584" cy="1992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467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3"/>
              <p:cNvSpPr txBox="1">
                <a:spLocks noChangeArrowheads="1"/>
              </p:cNvSpPr>
              <p:nvPr/>
            </p:nvSpPr>
            <p:spPr bwMode="auto">
              <a:xfrm>
                <a:off x="5752388" y="5081829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8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2388" y="5081829"/>
                <a:ext cx="4862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2259033" y="3732571"/>
            <a:ext cx="3735966" cy="1645856"/>
            <a:chOff x="4533106" y="3528759"/>
            <a:chExt cx="3735966" cy="1645856"/>
          </a:xfrm>
        </p:grpSpPr>
        <p:sp>
          <p:nvSpPr>
            <p:cNvPr id="40" name="Oval 66"/>
            <p:cNvSpPr>
              <a:spLocks noChangeAspect="1" noChangeArrowheads="1"/>
            </p:cNvSpPr>
            <p:nvPr/>
          </p:nvSpPr>
          <p:spPr bwMode="auto">
            <a:xfrm>
              <a:off x="6818688" y="509841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1" name="Oval 70"/>
            <p:cNvSpPr>
              <a:spLocks noChangeAspect="1" noChangeArrowheads="1"/>
            </p:cNvSpPr>
            <p:nvPr/>
          </p:nvSpPr>
          <p:spPr bwMode="auto">
            <a:xfrm>
              <a:off x="7731639" y="509817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2" name="Oval 66"/>
            <p:cNvSpPr>
              <a:spLocks noChangeAspect="1" noChangeArrowheads="1"/>
            </p:cNvSpPr>
            <p:nvPr/>
          </p:nvSpPr>
          <p:spPr bwMode="auto">
            <a:xfrm>
              <a:off x="6361906" y="431260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Oval 70"/>
            <p:cNvSpPr>
              <a:spLocks noChangeAspect="1" noChangeArrowheads="1"/>
            </p:cNvSpPr>
            <p:nvPr/>
          </p:nvSpPr>
          <p:spPr bwMode="auto">
            <a:xfrm>
              <a:off x="5906872" y="509817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4" name="Oval 43"/>
            <p:cNvSpPr>
              <a:spLocks noChangeAspect="1" noChangeArrowheads="1"/>
            </p:cNvSpPr>
            <p:nvPr/>
          </p:nvSpPr>
          <p:spPr bwMode="auto">
            <a:xfrm>
              <a:off x="4992472" y="509817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5" name="Oval 66"/>
            <p:cNvSpPr>
              <a:spLocks noChangeAspect="1" noChangeArrowheads="1"/>
            </p:cNvSpPr>
            <p:nvPr/>
          </p:nvSpPr>
          <p:spPr bwMode="auto">
            <a:xfrm>
              <a:off x="4533106" y="431514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6" name="Oval 70"/>
            <p:cNvSpPr>
              <a:spLocks noChangeAspect="1" noChangeArrowheads="1"/>
            </p:cNvSpPr>
            <p:nvPr/>
          </p:nvSpPr>
          <p:spPr bwMode="auto">
            <a:xfrm>
              <a:off x="5446057" y="431514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7" name="Oval 66"/>
            <p:cNvSpPr>
              <a:spLocks noChangeAspect="1" noChangeArrowheads="1"/>
            </p:cNvSpPr>
            <p:nvPr/>
          </p:nvSpPr>
          <p:spPr bwMode="auto">
            <a:xfrm>
              <a:off x="8192872" y="431514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8" name="Oval 66"/>
            <p:cNvSpPr>
              <a:spLocks noChangeAspect="1" noChangeArrowheads="1"/>
            </p:cNvSpPr>
            <p:nvPr/>
          </p:nvSpPr>
          <p:spPr bwMode="auto">
            <a:xfrm>
              <a:off x="6821196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70"/>
            <p:cNvSpPr>
              <a:spLocks noChangeAspect="1" noChangeArrowheads="1"/>
            </p:cNvSpPr>
            <p:nvPr/>
          </p:nvSpPr>
          <p:spPr bwMode="auto">
            <a:xfrm>
              <a:off x="5902320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70"/>
            <p:cNvSpPr>
              <a:spLocks noChangeAspect="1" noChangeArrowheads="1"/>
            </p:cNvSpPr>
            <p:nvPr/>
          </p:nvSpPr>
          <p:spPr bwMode="auto">
            <a:xfrm>
              <a:off x="4987920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1" name="Oval 70"/>
            <p:cNvSpPr>
              <a:spLocks noChangeAspect="1" noChangeArrowheads="1"/>
            </p:cNvSpPr>
            <p:nvPr/>
          </p:nvSpPr>
          <p:spPr bwMode="auto">
            <a:xfrm>
              <a:off x="7274857" y="4312367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0"/>
            <p:cNvSpPr>
              <a:spLocks noChangeAspect="1" noChangeArrowheads="1"/>
            </p:cNvSpPr>
            <p:nvPr/>
          </p:nvSpPr>
          <p:spPr bwMode="auto">
            <a:xfrm>
              <a:off x="7727087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53"/>
              <p:cNvSpPr txBox="1">
                <a:spLocks noChangeArrowheads="1"/>
              </p:cNvSpPr>
              <p:nvPr/>
            </p:nvSpPr>
            <p:spPr bwMode="auto">
              <a:xfrm>
                <a:off x="4216885" y="4024743"/>
                <a:ext cx="52418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4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6885" y="4024743"/>
                <a:ext cx="52418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53"/>
              <p:cNvSpPr txBox="1">
                <a:spLocks noChangeArrowheads="1"/>
              </p:cNvSpPr>
              <p:nvPr/>
            </p:nvSpPr>
            <p:spPr bwMode="auto">
              <a:xfrm>
                <a:off x="3894940" y="4613339"/>
                <a:ext cx="46198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4940" y="4613339"/>
                <a:ext cx="46198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/>
          <p:cNvCxnSpPr>
            <a:stCxn id="37" idx="1"/>
            <a:endCxn id="37" idx="3"/>
          </p:cNvCxnSpPr>
          <p:nvPr/>
        </p:nvCxnSpPr>
        <p:spPr>
          <a:xfrm>
            <a:off x="1493253" y="4554279"/>
            <a:ext cx="5311584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1645732" y="4547964"/>
            <a:ext cx="130789" cy="5338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53"/>
              <p:cNvSpPr txBox="1">
                <a:spLocks noChangeArrowheads="1"/>
              </p:cNvSpPr>
              <p:nvPr/>
            </p:nvSpPr>
            <p:spPr bwMode="auto">
              <a:xfrm>
                <a:off x="1493253" y="5038177"/>
                <a:ext cx="618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3253" y="5038177"/>
                <a:ext cx="6186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 Box 53"/>
          <p:cNvSpPr txBox="1">
            <a:spLocks noChangeArrowheads="1"/>
          </p:cNvSpPr>
          <p:nvPr/>
        </p:nvSpPr>
        <p:spPr bwMode="auto">
          <a:xfrm>
            <a:off x="2177321" y="5764682"/>
            <a:ext cx="38972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Is this bound any better?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67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252882"/>
            <a:ext cx="9142012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Weak Reverse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Minkowski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3"/>
              <p:cNvSpPr txBox="1">
                <a:spLocks noChangeArrowheads="1"/>
              </p:cNvSpPr>
              <p:nvPr/>
            </p:nvSpPr>
            <p:spPr>
              <a:xfrm>
                <a:off x="321477" y="1333964"/>
                <a:ext cx="8598675" cy="51625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For a symmetric convex body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and 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b="0" dirty="0" smtClean="0">
                    <a:solidFill>
                      <a:schemeClr val="tx1"/>
                    </a:solidFill>
                  </a:rPr>
                  <a:t>let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MB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eqArr>
                                    <m:eqArrPr>
                                      <m:ctrlP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𝑙𝑎𝑡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 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𝑠𝑢𝑏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dim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eqAr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func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vo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denote the unit Euclidean ball.</a:t>
                </a:r>
              </a:p>
              <a:p>
                <a:pPr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Theorem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[D.,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Regev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`16]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: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For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-dimensional 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MB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(6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sSubSup>
                      <m:sSub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Furthermore, for any symmetric convex body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MB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(6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77" y="1333964"/>
                <a:ext cx="8598675" cy="5162530"/>
              </a:xfrm>
              <a:prstGeom prst="rect">
                <a:avLst/>
              </a:prstGeom>
              <a:blipFill>
                <a:blip r:embed="rId2"/>
                <a:stretch>
                  <a:fillRect l="-1489" t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252882"/>
            <a:ext cx="9142012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Strong Reverse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Minkowski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3"/>
              <p:cNvSpPr txBox="1">
                <a:spLocks noChangeArrowheads="1"/>
              </p:cNvSpPr>
              <p:nvPr/>
            </p:nvSpPr>
            <p:spPr>
              <a:xfrm>
                <a:off x="321477" y="1333964"/>
                <a:ext cx="8598675" cy="55240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For a symmetric convex body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and 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b="0" dirty="0" smtClean="0">
                    <a:solidFill>
                      <a:schemeClr val="tx1"/>
                    </a:solidFill>
                  </a:rPr>
                  <a:t>let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MB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eqArr>
                                    <m:eqArrPr>
                                      <m:ctrlP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𝑙𝑎𝑡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 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𝑠𝑢𝑏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dim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eqAr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func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vo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denote the unit Euclidean ball.</a:t>
                </a:r>
              </a:p>
              <a:p>
                <a:pPr>
                  <a:buNone/>
                </a:pPr>
                <a:r>
                  <a:rPr lang="en-US" sz="2800" i="1" dirty="0" smtClean="0">
                    <a:solidFill>
                      <a:srgbClr val="FF0000"/>
                    </a:solidFill>
                  </a:rPr>
                  <a:t>Conjecture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[D.,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Regev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`16]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For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-dimensional 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MB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ra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Furthermore, for any symmetric convex body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MB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Tight example: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77" y="1333964"/>
                <a:ext cx="8598675" cy="5524036"/>
              </a:xfrm>
              <a:prstGeom prst="rect">
                <a:avLst/>
              </a:prstGeom>
              <a:blipFill>
                <a:blip r:embed="rId2"/>
                <a:stretch>
                  <a:fillRect l="-1489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97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>
            <a:spLocks noChangeAspect="1"/>
          </p:cNvSpPr>
          <p:nvPr/>
        </p:nvSpPr>
        <p:spPr>
          <a:xfrm rot="8322814">
            <a:off x="2535460" y="3274642"/>
            <a:ext cx="4174174" cy="2377638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8322814">
            <a:off x="3544495" y="3858980"/>
            <a:ext cx="2156106" cy="1228133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444781" y="4300263"/>
                <a:ext cx="6814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781" y="4300263"/>
                <a:ext cx="68140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675406" y="4304953"/>
                <a:ext cx="6814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406" y="4304953"/>
                <a:ext cx="681404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321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85386" y="3874895"/>
                <a:ext cx="9677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86" y="3874895"/>
                <a:ext cx="96770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012894"/>
                <a:ext cx="809625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Symmetric convex body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and lattice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. </a:t>
                </a:r>
              </a:p>
              <a:p>
                <a:endParaRPr lang="en-US" sz="2800" b="0" i="1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inf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≥0: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dim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∩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𝑠𝐾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012894"/>
                <a:ext cx="8096251" cy="1384995"/>
              </a:xfrm>
              <a:prstGeom prst="rect">
                <a:avLst/>
              </a:prstGeom>
              <a:blipFill>
                <a:blip r:embed="rId5"/>
                <a:stretch>
                  <a:fillRect l="-1581" t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388"/>
            <a:ext cx="8229600" cy="653143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Successive Minima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26128" y="3090958"/>
                <a:ext cx="6814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28" y="3090958"/>
                <a:ext cx="68140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23728" y="3832114"/>
                <a:ext cx="9771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728" y="3832114"/>
                <a:ext cx="97719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76602" y="5316480"/>
                <a:ext cx="6958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602" y="5316480"/>
                <a:ext cx="695832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2193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1466775" y="3457757"/>
            <a:ext cx="5923166" cy="2819400"/>
            <a:chOff x="1777943" y="3105150"/>
            <a:chExt cx="4783527" cy="2276937"/>
          </a:xfrm>
        </p:grpSpPr>
        <p:grpSp>
          <p:nvGrpSpPr>
            <p:cNvPr id="31" name="Group 30"/>
            <p:cNvGrpSpPr/>
            <p:nvPr/>
          </p:nvGrpSpPr>
          <p:grpSpPr>
            <a:xfrm>
              <a:off x="1796993" y="3105150"/>
              <a:ext cx="4450152" cy="84725"/>
              <a:chOff x="2092268" y="3028950"/>
              <a:chExt cx="4450152" cy="84725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092268" y="3036576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22472" y="3037746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552675" y="3038916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280885" y="3040523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011090" y="3028950"/>
                <a:ext cx="72917" cy="7315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741294" y="3030120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469503" y="3031726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103048" y="3870813"/>
              <a:ext cx="4450152" cy="84724"/>
              <a:chOff x="2093523" y="3832713"/>
              <a:chExt cx="4450152" cy="84724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093523" y="3840339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823728" y="3841509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553931" y="3842679"/>
                <a:ext cx="72917" cy="73152"/>
              </a:xfrm>
              <a:prstGeom prst="ellipse">
                <a:avLst/>
              </a:prstGeom>
              <a:solidFill>
                <a:srgbClr val="990099"/>
              </a:solidFill>
              <a:ln>
                <a:solidFill>
                  <a:srgbClr val="990099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2140" y="3844285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012345" y="3832713"/>
                <a:ext cx="72917" cy="73152"/>
              </a:xfrm>
              <a:prstGeom prst="ellipse">
                <a:avLst/>
              </a:prstGeom>
              <a:solidFill>
                <a:srgbClr val="990099"/>
              </a:solidFill>
              <a:ln>
                <a:solidFill>
                  <a:srgbClr val="990099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742549" y="3833883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470758" y="3835489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777943" y="4617424"/>
              <a:ext cx="4450152" cy="84726"/>
              <a:chOff x="2092268" y="4636474"/>
              <a:chExt cx="4450152" cy="84726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092268" y="4644100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822472" y="4645270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552675" y="4646440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0885" y="4648048"/>
                <a:ext cx="72917" cy="7315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011090" y="4636474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741294" y="4637644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469503" y="4639251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111318" y="5297361"/>
              <a:ext cx="4450152" cy="84726"/>
              <a:chOff x="2092268" y="5440236"/>
              <a:chExt cx="4450152" cy="84726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092268" y="5447863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822472" y="5449033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552675" y="5450203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280885" y="5451810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011090" y="5440236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741294" y="5441406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469503" y="5443014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554296" y="4340560"/>
                <a:ext cx="4619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96" y="4340560"/>
                <a:ext cx="46198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5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62"/>
          <p:cNvSpPr>
            <a:spLocks noChangeAspect="1"/>
          </p:cNvSpPr>
          <p:nvPr/>
        </p:nvSpPr>
        <p:spPr>
          <a:xfrm rot="8322814">
            <a:off x="2535460" y="3274642"/>
            <a:ext cx="4174174" cy="2377638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126128" y="3090958"/>
                <a:ext cx="6814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28" y="3090958"/>
                <a:ext cx="68140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823728" y="3832114"/>
                <a:ext cx="9771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728" y="3832114"/>
                <a:ext cx="977191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76602" y="5316480"/>
                <a:ext cx="6958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602" y="5316480"/>
                <a:ext cx="695832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193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/>
          <p:nvPr/>
        </p:nvSpPr>
        <p:spPr>
          <a:xfrm rot="8322814">
            <a:off x="3544495" y="3858980"/>
            <a:ext cx="2156106" cy="1228133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444781" y="4300263"/>
                <a:ext cx="6814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781" y="4300263"/>
                <a:ext cx="68140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675406" y="4304953"/>
                <a:ext cx="6814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406" y="4304953"/>
                <a:ext cx="681404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321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85386" y="3874895"/>
                <a:ext cx="9677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86" y="3874895"/>
                <a:ext cx="96770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012894"/>
                <a:ext cx="8096251" cy="1863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Symmetric convex body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and lattice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i="1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Π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f>
                        <m:f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vol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!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Π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012894"/>
                <a:ext cx="8096251" cy="1863074"/>
              </a:xfrm>
              <a:prstGeom prst="rect">
                <a:avLst/>
              </a:prstGeom>
              <a:blipFill>
                <a:blip r:embed="rId8"/>
                <a:stretch>
                  <a:fillRect l="-1581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388"/>
            <a:ext cx="8229600" cy="653143"/>
          </a:xfrm>
        </p:spPr>
        <p:txBody>
          <a:bodyPr/>
          <a:lstStyle/>
          <a:p>
            <a:pPr eaLnBrk="1" hangingPunct="1"/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Minkowski’s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Second Theorem</a:t>
            </a: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1466775" y="3457757"/>
            <a:ext cx="5923166" cy="2819400"/>
            <a:chOff x="1777943" y="3105150"/>
            <a:chExt cx="4783527" cy="2276937"/>
          </a:xfrm>
        </p:grpSpPr>
        <p:grpSp>
          <p:nvGrpSpPr>
            <p:cNvPr id="31" name="Group 30"/>
            <p:cNvGrpSpPr/>
            <p:nvPr/>
          </p:nvGrpSpPr>
          <p:grpSpPr>
            <a:xfrm>
              <a:off x="1796993" y="3105150"/>
              <a:ext cx="4450152" cy="84725"/>
              <a:chOff x="2092268" y="3028950"/>
              <a:chExt cx="4450152" cy="84725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092268" y="3036576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22472" y="3037746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552675" y="3038916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280885" y="3040523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011090" y="3028950"/>
                <a:ext cx="72917" cy="7315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741294" y="3030120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469503" y="3031726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103048" y="3870813"/>
              <a:ext cx="4450152" cy="84724"/>
              <a:chOff x="2093523" y="3832713"/>
              <a:chExt cx="4450152" cy="84724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093523" y="3840339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823728" y="3841509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553931" y="3842679"/>
                <a:ext cx="72917" cy="73152"/>
              </a:xfrm>
              <a:prstGeom prst="ellipse">
                <a:avLst/>
              </a:prstGeom>
              <a:solidFill>
                <a:srgbClr val="990099"/>
              </a:solidFill>
              <a:ln>
                <a:solidFill>
                  <a:srgbClr val="990099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2140" y="3844285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012345" y="3832713"/>
                <a:ext cx="72917" cy="73152"/>
              </a:xfrm>
              <a:prstGeom prst="ellipse">
                <a:avLst/>
              </a:prstGeom>
              <a:solidFill>
                <a:srgbClr val="990099"/>
              </a:solidFill>
              <a:ln>
                <a:solidFill>
                  <a:srgbClr val="990099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742549" y="3833883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470758" y="3835489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777943" y="4617424"/>
              <a:ext cx="4450152" cy="84726"/>
              <a:chOff x="2092268" y="4636474"/>
              <a:chExt cx="4450152" cy="84726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092268" y="4644100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822472" y="4645270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552675" y="4646440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0885" y="4648048"/>
                <a:ext cx="72917" cy="7315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011090" y="4636474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741294" y="4637644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469503" y="4639251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111318" y="5297361"/>
              <a:ext cx="4450152" cy="84726"/>
              <a:chOff x="2092268" y="5440236"/>
              <a:chExt cx="4450152" cy="84726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092268" y="5447863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822472" y="5449033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552675" y="5450203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280885" y="5451810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011090" y="5440236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741294" y="5441406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469503" y="5443014"/>
                <a:ext cx="72917" cy="731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554296" y="4340560"/>
                <a:ext cx="4619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96" y="4340560"/>
                <a:ext cx="46198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9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9585" y="1584259"/>
                <a:ext cx="876124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Tx/>
                  <a:buAutoNum type="arabicPeriod"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3200" dirty="0" smtClean="0"/>
                  <a:t>A Reverse </a:t>
                </a:r>
                <a:r>
                  <a:rPr lang="en-US" sz="3200" dirty="0" err="1"/>
                  <a:t>Minkowski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Inequality &amp; </a:t>
                </a:r>
                <a:br>
                  <a:rPr lang="en-US" sz="3200" dirty="0" smtClean="0"/>
                </a:br>
                <a:r>
                  <a:rPr lang="en-US" sz="3200" dirty="0" smtClean="0"/>
                  <a:t> its conjectured Strengthening. </a:t>
                </a:r>
              </a:p>
              <a:p>
                <a:pPr marL="514350" indent="-514350">
                  <a:buFontTx/>
                  <a:buAutoNum type="arabicPeriod"/>
                </a:pPr>
                <a:endParaRPr lang="en-US" sz="3200" dirty="0" smtClean="0">
                  <a:solidFill>
                    <a:srgbClr val="990099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3200" dirty="0" smtClean="0"/>
                  <a:t>Strong Reverse </a:t>
                </a:r>
                <a:r>
                  <a:rPr lang="en-US" sz="3200" dirty="0" err="1" smtClean="0"/>
                  <a:t>Minkowski</a:t>
                </a:r>
                <a:r>
                  <a:rPr lang="en-US" sz="3200" dirty="0" smtClean="0"/>
                  <a:t> implies</a:t>
                </a:r>
                <a:br>
                  <a:rPr lang="en-US" sz="3200" dirty="0" smtClean="0"/>
                </a:br>
                <a:r>
                  <a:rPr lang="en-US" sz="3200" dirty="0" smtClean="0"/>
                  <a:t> the Kannan &amp; </a:t>
                </a:r>
                <a:r>
                  <a:rPr lang="en-US" sz="3200" dirty="0" err="1" smtClean="0"/>
                  <a:t>Lovász</a:t>
                </a:r>
                <a:r>
                  <a:rPr lang="en-US" sz="3200" dirty="0" smtClean="0"/>
                  <a:t> conjecture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.</a:t>
                </a:r>
                <a:br>
                  <a:rPr lang="en-US" sz="3200" dirty="0" smtClean="0"/>
                </a:br>
                <a:endParaRPr lang="en-US" sz="3200" dirty="0" smtClean="0"/>
              </a:p>
              <a:p>
                <a:pPr marL="514350" indent="-514350">
                  <a:buAutoNum type="arabicPeriod"/>
                </a:pPr>
                <a:r>
                  <a:rPr lang="en-US" sz="3200" dirty="0" smtClean="0"/>
                  <a:t>From Decomposing </a:t>
                </a:r>
                <a:r>
                  <a:rPr lang="en-US" sz="3200" dirty="0"/>
                  <a:t>Integer Programs to </a:t>
                </a:r>
                <a:br>
                  <a:rPr lang="en-US" sz="3200" dirty="0"/>
                </a:br>
                <a:r>
                  <a:rPr lang="en-US" sz="3200" dirty="0"/>
                  <a:t> the </a:t>
                </a:r>
                <a:r>
                  <a:rPr lang="en-US" sz="3200" dirty="0" smtClean="0"/>
                  <a:t>general Kannan </a:t>
                </a:r>
                <a:r>
                  <a:rPr lang="en-US" sz="3200" dirty="0"/>
                  <a:t>&amp; </a:t>
                </a:r>
                <a:r>
                  <a:rPr lang="en-US" sz="3200" dirty="0" err="1"/>
                  <a:t>Lovász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conjecture.</a:t>
                </a:r>
                <a:r>
                  <a:rPr lang="en-US" sz="3200" dirty="0"/>
                  <a:t/>
                </a:r>
                <a:br>
                  <a:rPr lang="en-US" sz="3200" dirty="0"/>
                </a:br>
                <a:endParaRPr lang="en-US" sz="3200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85" y="1584259"/>
                <a:ext cx="8761249" cy="4524315"/>
              </a:xfrm>
              <a:prstGeom prst="rect">
                <a:avLst/>
              </a:prstGeom>
              <a:blipFill>
                <a:blip r:embed="rId2"/>
                <a:stretch>
                  <a:fillRect l="-180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261253"/>
            <a:ext cx="8379681" cy="751115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Talk Outline</a:t>
            </a:r>
          </a:p>
        </p:txBody>
      </p:sp>
    </p:spTree>
    <p:extLst>
      <p:ext uri="{BB962C8B-B14F-4D97-AF65-F5344CB8AC3E}">
        <p14:creationId xmlns:p14="http://schemas.microsoft.com/office/powerpoint/2010/main" val="4058746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97"/>
          <p:cNvSpPr>
            <a:spLocks noChangeAspect="1"/>
          </p:cNvSpPr>
          <p:nvPr/>
        </p:nvSpPr>
        <p:spPr>
          <a:xfrm rot="8322814">
            <a:off x="2113547" y="3452103"/>
            <a:ext cx="4120184" cy="2229682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04824" y="1012894"/>
                <a:ext cx="8096251" cy="2483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800" dirty="0" smtClean="0">
                  <a:solidFill>
                    <a:srgbClr val="990099"/>
                  </a:solidFill>
                </a:endParaRPr>
              </a:p>
              <a:p>
                <a:r>
                  <a:rPr lang="en-US" sz="2800" i="1" dirty="0" smtClean="0">
                    <a:solidFill>
                      <a:srgbClr val="990099"/>
                    </a:solidFill>
                  </a:rPr>
                  <a:t>Theorem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Henk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`02]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nary>
                      <m:naryPr>
                        <m:chr m:val="∏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⌊1+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</m:d>
                          </m:den>
                        </m:f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⌋</m:t>
                        </m:r>
                      </m:e>
                    </m:nary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 smtClean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012894"/>
                <a:ext cx="8096251" cy="2483629"/>
              </a:xfrm>
              <a:prstGeom prst="rect">
                <a:avLst/>
              </a:prstGeom>
              <a:blipFill>
                <a:blip r:embed="rId2"/>
                <a:stretch>
                  <a:fillRect l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388"/>
            <a:ext cx="8229600" cy="653143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points bounds via Minima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53"/>
              <p:cNvSpPr txBox="1">
                <a:spLocks noChangeArrowheads="1"/>
              </p:cNvSpPr>
              <p:nvPr/>
            </p:nvSpPr>
            <p:spPr bwMode="auto">
              <a:xfrm>
                <a:off x="5752388" y="5081829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7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2388" y="5081829"/>
                <a:ext cx="4862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2259033" y="2946187"/>
            <a:ext cx="3739504" cy="3221736"/>
            <a:chOff x="4533106" y="2742375"/>
            <a:chExt cx="3739504" cy="3221736"/>
          </a:xfrm>
        </p:grpSpPr>
        <p:sp>
          <p:nvSpPr>
            <p:cNvPr id="69" name="Oval 66"/>
            <p:cNvSpPr>
              <a:spLocks noChangeAspect="1" noChangeArrowheads="1"/>
            </p:cNvSpPr>
            <p:nvPr/>
          </p:nvSpPr>
          <p:spPr bwMode="auto">
            <a:xfrm>
              <a:off x="6818688" y="509841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Oval 70"/>
            <p:cNvSpPr>
              <a:spLocks noChangeAspect="1" noChangeArrowheads="1"/>
            </p:cNvSpPr>
            <p:nvPr/>
          </p:nvSpPr>
          <p:spPr bwMode="auto">
            <a:xfrm>
              <a:off x="7731639" y="509817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75" name="Oval 66"/>
            <p:cNvSpPr>
              <a:spLocks noChangeAspect="1" noChangeArrowheads="1"/>
            </p:cNvSpPr>
            <p:nvPr/>
          </p:nvSpPr>
          <p:spPr bwMode="auto">
            <a:xfrm>
              <a:off x="6361906" y="431260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76" name="Oval 70"/>
            <p:cNvSpPr>
              <a:spLocks noChangeAspect="1" noChangeArrowheads="1"/>
            </p:cNvSpPr>
            <p:nvPr/>
          </p:nvSpPr>
          <p:spPr bwMode="auto">
            <a:xfrm>
              <a:off x="5906872" y="5098179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77" name="Oval 76"/>
            <p:cNvSpPr>
              <a:spLocks noChangeAspect="1" noChangeArrowheads="1"/>
            </p:cNvSpPr>
            <p:nvPr/>
          </p:nvSpPr>
          <p:spPr bwMode="auto">
            <a:xfrm>
              <a:off x="4992472" y="5098179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78" name="Oval 66"/>
            <p:cNvSpPr>
              <a:spLocks noChangeAspect="1" noChangeArrowheads="1"/>
            </p:cNvSpPr>
            <p:nvPr/>
          </p:nvSpPr>
          <p:spPr bwMode="auto">
            <a:xfrm>
              <a:off x="4533106" y="4315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79" name="Oval 70"/>
            <p:cNvSpPr>
              <a:spLocks noChangeAspect="1" noChangeArrowheads="1"/>
            </p:cNvSpPr>
            <p:nvPr/>
          </p:nvSpPr>
          <p:spPr bwMode="auto">
            <a:xfrm>
              <a:off x="5446057" y="4315143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80" name="Oval 66"/>
            <p:cNvSpPr>
              <a:spLocks noChangeAspect="1" noChangeArrowheads="1"/>
            </p:cNvSpPr>
            <p:nvPr/>
          </p:nvSpPr>
          <p:spPr bwMode="auto">
            <a:xfrm>
              <a:off x="8192872" y="4315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81" name="Oval 66"/>
            <p:cNvSpPr>
              <a:spLocks noChangeAspect="1" noChangeArrowheads="1"/>
            </p:cNvSpPr>
            <p:nvPr/>
          </p:nvSpPr>
          <p:spPr bwMode="auto">
            <a:xfrm>
              <a:off x="6821196" y="3528759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82" name="Oval 70"/>
            <p:cNvSpPr>
              <a:spLocks noChangeAspect="1" noChangeArrowheads="1"/>
            </p:cNvSpPr>
            <p:nvPr/>
          </p:nvSpPr>
          <p:spPr bwMode="auto">
            <a:xfrm>
              <a:off x="5902320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83" name="Oval 70"/>
            <p:cNvSpPr>
              <a:spLocks noChangeAspect="1" noChangeArrowheads="1"/>
            </p:cNvSpPr>
            <p:nvPr/>
          </p:nvSpPr>
          <p:spPr bwMode="auto">
            <a:xfrm>
              <a:off x="4987920" y="352875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84" name="Oval 66"/>
            <p:cNvSpPr>
              <a:spLocks noChangeAspect="1" noChangeArrowheads="1"/>
            </p:cNvSpPr>
            <p:nvPr/>
          </p:nvSpPr>
          <p:spPr bwMode="auto">
            <a:xfrm>
              <a:off x="6362430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85" name="Oval 70"/>
            <p:cNvSpPr>
              <a:spLocks noChangeAspect="1" noChangeArrowheads="1"/>
            </p:cNvSpPr>
            <p:nvPr/>
          </p:nvSpPr>
          <p:spPr bwMode="auto">
            <a:xfrm>
              <a:off x="7275381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86" name="Oval 66"/>
            <p:cNvSpPr>
              <a:spLocks noChangeAspect="1" noChangeArrowheads="1"/>
            </p:cNvSpPr>
            <p:nvPr/>
          </p:nvSpPr>
          <p:spPr bwMode="auto">
            <a:xfrm>
              <a:off x="4533630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87" name="Oval 70"/>
            <p:cNvSpPr>
              <a:spLocks noChangeAspect="1" noChangeArrowheads="1"/>
            </p:cNvSpPr>
            <p:nvPr/>
          </p:nvSpPr>
          <p:spPr bwMode="auto">
            <a:xfrm>
              <a:off x="5446581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88" name="Oval 66"/>
            <p:cNvSpPr>
              <a:spLocks noChangeAspect="1" noChangeArrowheads="1"/>
            </p:cNvSpPr>
            <p:nvPr/>
          </p:nvSpPr>
          <p:spPr bwMode="auto">
            <a:xfrm>
              <a:off x="8193396" y="5887911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89" name="Oval 66"/>
            <p:cNvSpPr>
              <a:spLocks noChangeAspect="1" noChangeArrowheads="1"/>
            </p:cNvSpPr>
            <p:nvPr/>
          </p:nvSpPr>
          <p:spPr bwMode="auto">
            <a:xfrm>
              <a:off x="6365444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0" name="Oval 70"/>
            <p:cNvSpPr>
              <a:spLocks noChangeAspect="1" noChangeArrowheads="1"/>
            </p:cNvSpPr>
            <p:nvPr/>
          </p:nvSpPr>
          <p:spPr bwMode="auto">
            <a:xfrm>
              <a:off x="7278395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1" name="Oval 66"/>
            <p:cNvSpPr>
              <a:spLocks noChangeAspect="1" noChangeArrowheads="1"/>
            </p:cNvSpPr>
            <p:nvPr/>
          </p:nvSpPr>
          <p:spPr bwMode="auto">
            <a:xfrm>
              <a:off x="4536644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2" name="Oval 70"/>
            <p:cNvSpPr>
              <a:spLocks noChangeAspect="1" noChangeArrowheads="1"/>
            </p:cNvSpPr>
            <p:nvPr/>
          </p:nvSpPr>
          <p:spPr bwMode="auto">
            <a:xfrm>
              <a:off x="5449595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3" name="Oval 66"/>
            <p:cNvSpPr>
              <a:spLocks noChangeAspect="1" noChangeArrowheads="1"/>
            </p:cNvSpPr>
            <p:nvPr/>
          </p:nvSpPr>
          <p:spPr bwMode="auto">
            <a:xfrm>
              <a:off x="8196410" y="27423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4" name="Oval 70"/>
            <p:cNvSpPr>
              <a:spLocks noChangeAspect="1" noChangeArrowheads="1"/>
            </p:cNvSpPr>
            <p:nvPr/>
          </p:nvSpPr>
          <p:spPr bwMode="auto">
            <a:xfrm>
              <a:off x="7274857" y="4312367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95" name="Oval 70"/>
            <p:cNvSpPr>
              <a:spLocks noChangeAspect="1" noChangeArrowheads="1"/>
            </p:cNvSpPr>
            <p:nvPr/>
          </p:nvSpPr>
          <p:spPr bwMode="auto">
            <a:xfrm>
              <a:off x="7727087" y="3528759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53"/>
              <p:cNvSpPr txBox="1">
                <a:spLocks noChangeArrowheads="1"/>
              </p:cNvSpPr>
              <p:nvPr/>
            </p:nvSpPr>
            <p:spPr bwMode="auto">
              <a:xfrm>
                <a:off x="5547263" y="3912712"/>
                <a:ext cx="52418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96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7263" y="3912712"/>
                <a:ext cx="52418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53"/>
              <p:cNvSpPr txBox="1">
                <a:spLocks noChangeArrowheads="1"/>
              </p:cNvSpPr>
              <p:nvPr/>
            </p:nvSpPr>
            <p:spPr bwMode="auto">
              <a:xfrm>
                <a:off x="3918053" y="4566944"/>
                <a:ext cx="46198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97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8053" y="4566944"/>
                <a:ext cx="46198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8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92100" y="1012894"/>
                <a:ext cx="8750300" cy="5606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800" dirty="0" smtClean="0"/>
                  <a:t>Must show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≥0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eqArr>
                                  <m:eqArr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𝑙𝑎𝑡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  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𝑠𝑢𝑏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dim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eqArr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func>
                        <m:f>
                          <m:f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vo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𝑛𝐾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det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func>
                  </m:oMath>
                </a14:m>
                <a:r>
                  <a:rPr lang="en-US" sz="2800" dirty="0" smtClean="0"/>
                  <a:t>, 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/>
                  <a:t> is lower dimensional and we can induct.</a:t>
                </a:r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func>
                  </m:oMath>
                </a14:m>
                <a:r>
                  <a:rPr lang="en-US" sz="2800" dirty="0" smtClean="0"/>
                  <a:t>, then we have that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nary>
                      <m:naryPr>
                        <m:chr m:val="∏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ℒ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nary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</a:rPr>
                  <a:t>     </a:t>
                </a:r>
                <a:r>
                  <a:rPr lang="en-US" sz="2800" dirty="0" smtClean="0"/>
                  <a:t>(by </a:t>
                </a:r>
                <a:r>
                  <a:rPr lang="en-US" sz="2800" dirty="0" err="1" smtClean="0"/>
                  <a:t>Henk</a:t>
                </a:r>
                <a:r>
                  <a:rPr lang="en-US" sz="2800" dirty="0" smtClean="0"/>
                  <a:t>)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nary>
                      <m:naryPr>
                        <m:chr m:val="∏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nary>
                      <m:naryPr>
                        <m:chr m:val="∏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sz="2800" dirty="0" smtClean="0">
                  <a:solidFill>
                    <a:srgbClr val="0000CC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!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f>
                      <m:fPr>
                        <m:type m:val="lin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sz="2800" dirty="0" smtClean="0"/>
                  <a:t>        (by </a:t>
                </a:r>
                <a:r>
                  <a:rPr lang="en-US" sz="2800" dirty="0" err="1" smtClean="0"/>
                  <a:t>Minkowski</a:t>
                </a:r>
                <a:r>
                  <a:rPr lang="en-US" sz="2800" dirty="0" smtClean="0"/>
                  <a:t>)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nK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MB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(6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1012894"/>
                <a:ext cx="8750300" cy="5606215"/>
              </a:xfrm>
              <a:prstGeom prst="rect">
                <a:avLst/>
              </a:prstGeom>
              <a:blipFill>
                <a:blip r:embed="rId2"/>
                <a:stretch>
                  <a:fillRect l="-1463" r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388"/>
            <a:ext cx="8229600" cy="653143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Proof of Weak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Minkowski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81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83959" y="2177593"/>
                <a:ext cx="8379681" cy="1587402"/>
              </a:xfrm>
            </p:spPr>
            <p:txBody>
              <a:bodyPr/>
              <a:lstStyle/>
              <a:p>
                <a:pPr eaLnBrk="1" hangingPunct="1"/>
                <a:r>
                  <a:rPr lang="en-US" sz="4400" dirty="0" smtClean="0">
                    <a:solidFill>
                      <a:srgbClr val="FF0000"/>
                    </a:solidFill>
                    <a:latin typeface="+mj-lt"/>
                  </a:rPr>
                  <a:t>The Kannan &amp;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+mj-lt"/>
                  </a:rPr>
                  <a:t>Lovász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+mj-lt"/>
                  </a:rPr>
                  <a:t> conjecture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 smtClean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3959" y="2177593"/>
                <a:ext cx="8379681" cy="1587402"/>
              </a:xfrm>
              <a:blipFill>
                <a:blip r:embed="rId2"/>
                <a:stretch>
                  <a:fillRect l="-364" t="-5364" r="-1600" b="-19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423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111"/>
          <p:cNvSpPr/>
          <p:nvPr/>
        </p:nvSpPr>
        <p:spPr>
          <a:xfrm>
            <a:off x="4099884" y="3570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3185484" y="3570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014284" y="3570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471484" y="2784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"/>
              <p:cNvSpPr txBox="1">
                <a:spLocks noChangeArrowheads="1"/>
              </p:cNvSpPr>
              <p:nvPr/>
            </p:nvSpPr>
            <p:spPr>
              <a:xfrm>
                <a:off x="457200" y="252882"/>
                <a:ext cx="8229600" cy="65314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ts val="58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2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+mn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 covering radius</a:t>
                </a:r>
              </a:p>
            </p:txBody>
          </p:sp>
        </mc:Choice>
        <mc:Fallback xmlns="">
          <p:sp>
            <p:nvSpPr>
              <p:cNvPr id="3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2882"/>
                <a:ext cx="8229600" cy="653143"/>
              </a:xfrm>
              <a:prstGeom prst="rect">
                <a:avLst/>
              </a:prstGeom>
              <a:blipFill>
                <a:blip r:embed="rId2"/>
                <a:stretch>
                  <a:fillRect t="-43519" b="-49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6"/>
          <p:cNvSpPr>
            <a:spLocks noChangeAspect="1" noChangeArrowheads="1"/>
          </p:cNvSpPr>
          <p:nvPr/>
        </p:nvSpPr>
        <p:spPr bwMode="auto">
          <a:xfrm>
            <a:off x="4977188" y="48571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5890139" y="4856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4520406" y="40713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6804089" y="4856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70"/>
          <p:cNvSpPr>
            <a:spLocks noChangeAspect="1" noChangeArrowheads="1"/>
          </p:cNvSpPr>
          <p:nvPr/>
        </p:nvSpPr>
        <p:spPr bwMode="auto">
          <a:xfrm>
            <a:off x="4065372" y="4856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3150972" y="4856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66"/>
          <p:cNvSpPr>
            <a:spLocks noChangeAspect="1" noChangeArrowheads="1"/>
          </p:cNvSpPr>
          <p:nvPr/>
        </p:nvSpPr>
        <p:spPr bwMode="auto">
          <a:xfrm>
            <a:off x="2691606" y="4073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0"/>
          <p:cNvSpPr>
            <a:spLocks noChangeAspect="1" noChangeArrowheads="1"/>
          </p:cNvSpPr>
          <p:nvPr/>
        </p:nvSpPr>
        <p:spPr bwMode="auto">
          <a:xfrm>
            <a:off x="3604557" y="4073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6351372" y="4073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66"/>
          <p:cNvSpPr>
            <a:spLocks noChangeAspect="1" noChangeArrowheads="1"/>
          </p:cNvSpPr>
          <p:nvPr/>
        </p:nvSpPr>
        <p:spPr bwMode="auto">
          <a:xfrm>
            <a:off x="4979696" y="3287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70"/>
          <p:cNvSpPr>
            <a:spLocks noChangeAspect="1" noChangeArrowheads="1"/>
          </p:cNvSpPr>
          <p:nvPr/>
        </p:nvSpPr>
        <p:spPr bwMode="auto">
          <a:xfrm>
            <a:off x="6808496" y="3287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70"/>
          <p:cNvSpPr>
            <a:spLocks noChangeAspect="1" noChangeArrowheads="1"/>
          </p:cNvSpPr>
          <p:nvPr/>
        </p:nvSpPr>
        <p:spPr bwMode="auto">
          <a:xfrm>
            <a:off x="4060820" y="3287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3146420" y="3287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4" name="Freeform 93"/>
          <p:cNvSpPr/>
          <p:nvPr/>
        </p:nvSpPr>
        <p:spPr>
          <a:xfrm>
            <a:off x="3643664" y="4357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559072" y="4357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730272" y="4357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5473472" y="4357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6387872" y="4357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3641676" y="2784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4557084" y="2784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2728284" y="2784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6385884" y="2784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928684" y="3570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2271084" y="3570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53"/>
              <p:cNvSpPr txBox="1">
                <a:spLocks noChangeArrowheads="1"/>
              </p:cNvSpPr>
              <p:nvPr/>
            </p:nvSpPr>
            <p:spPr bwMode="auto">
              <a:xfrm>
                <a:off x="6637177" y="4870924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7177" y="4870924"/>
                <a:ext cx="4862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Oval 70"/>
          <p:cNvSpPr>
            <a:spLocks noChangeAspect="1" noChangeArrowheads="1"/>
          </p:cNvSpPr>
          <p:nvPr/>
        </p:nvSpPr>
        <p:spPr bwMode="auto">
          <a:xfrm>
            <a:off x="5433357" y="40710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5" name="Oval 70"/>
          <p:cNvSpPr>
            <a:spLocks noChangeAspect="1" noChangeArrowheads="1"/>
          </p:cNvSpPr>
          <p:nvPr/>
        </p:nvSpPr>
        <p:spPr bwMode="auto">
          <a:xfrm>
            <a:off x="5885587" y="3287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9312" y="1053795"/>
                <a:ext cx="6453962" cy="988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Let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800" dirty="0" smtClean="0"/>
                  <a:t>, i.e.  the farthest distance from the lattice.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312" y="1053795"/>
                <a:ext cx="6453962" cy="988091"/>
              </a:xfrm>
              <a:prstGeom prst="rect">
                <a:avLst/>
              </a:prstGeom>
              <a:blipFill>
                <a:blip r:embed="rId4"/>
                <a:stretch>
                  <a:fillRect l="-1983" t="-6173" r="-28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>
            <a:spLocks noChangeAspect="1"/>
          </p:cNvSpPr>
          <p:nvPr/>
        </p:nvSpPr>
        <p:spPr>
          <a:xfrm>
            <a:off x="4038132" y="3587576"/>
            <a:ext cx="1031362" cy="103136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stCxn id="68" idx="7"/>
            <a:endCxn id="112" idx="3"/>
          </p:cNvCxnSpPr>
          <p:nvPr/>
        </p:nvCxnSpPr>
        <p:spPr>
          <a:xfrm flipV="1">
            <a:off x="4585447" y="3844770"/>
            <a:ext cx="428836" cy="23769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 Box 53"/>
              <p:cNvSpPr txBox="1">
                <a:spLocks noChangeArrowheads="1"/>
              </p:cNvSpPr>
              <p:nvPr/>
            </p:nvSpPr>
            <p:spPr bwMode="auto">
              <a:xfrm>
                <a:off x="4560840" y="3630691"/>
                <a:ext cx="38869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1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840" y="3630691"/>
                <a:ext cx="388696" cy="400110"/>
              </a:xfrm>
              <a:prstGeom prst="rect">
                <a:avLst/>
              </a:prstGeom>
              <a:blipFill>
                <a:blip r:embed="rId5"/>
                <a:stretch>
                  <a:fillRect b="-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791713" y="5698654"/>
            <a:ext cx="6453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Main question:</a:t>
            </a:r>
            <a:r>
              <a:rPr lang="en-US" sz="2800" dirty="0" smtClean="0"/>
              <a:t> How to get good lower bounds on the covering radius?</a:t>
            </a:r>
          </a:p>
        </p:txBody>
      </p:sp>
    </p:spTree>
    <p:extLst>
      <p:ext uri="{BB962C8B-B14F-4D97-AF65-F5344CB8AC3E}">
        <p14:creationId xmlns:p14="http://schemas.microsoft.com/office/powerpoint/2010/main" val="8536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b="0" dirty="0" smtClean="0">
                <a:solidFill>
                  <a:schemeClr val="bg2">
                    <a:lumMod val="50000"/>
                  </a:schemeClr>
                </a:solidFill>
              </a:rPr>
              <a:t>Lower bounds for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covering radius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69312" y="1053795"/>
                <a:ext cx="6453962" cy="773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990099"/>
                    </a:solidFill>
                  </a:rPr>
                  <a:t>Lemma: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312" y="1053795"/>
                <a:ext cx="6453962" cy="773545"/>
              </a:xfrm>
              <a:prstGeom prst="rect">
                <a:avLst/>
              </a:prstGeom>
              <a:blipFill>
                <a:blip r:embed="rId2"/>
                <a:stretch>
                  <a:fillRect l="-1983" b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9"/>
              <p:cNvSpPr txBox="1">
                <a:spLocks noChangeArrowheads="1"/>
              </p:cNvSpPr>
              <p:nvPr/>
            </p:nvSpPr>
            <p:spPr bwMode="auto">
              <a:xfrm>
                <a:off x="3029535" y="4491049"/>
                <a:ext cx="877420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9535" y="4491049"/>
                <a:ext cx="877420" cy="362984"/>
              </a:xfrm>
              <a:prstGeom prst="rect">
                <a:avLst/>
              </a:prstGeom>
              <a:blipFill>
                <a:blip r:embed="rId3"/>
                <a:stretch>
                  <a:fillRect b="-101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70"/>
          <p:cNvSpPr>
            <a:spLocks noChangeAspect="1" noChangeArrowheads="1"/>
          </p:cNvSpPr>
          <p:nvPr/>
        </p:nvSpPr>
        <p:spPr bwMode="auto">
          <a:xfrm>
            <a:off x="3650007" y="4848062"/>
            <a:ext cx="76200" cy="76200"/>
          </a:xfrm>
          <a:prstGeom prst="ellipse">
            <a:avLst/>
          </a:prstGeom>
          <a:solidFill>
            <a:srgbClr val="708F98"/>
          </a:solidFill>
          <a:ln w="19050">
            <a:solidFill>
              <a:srgbClr val="708F98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>
              <a:solidFill>
                <a:srgbClr val="708F98"/>
              </a:solidFill>
            </a:endParaRPr>
          </a:p>
        </p:txBody>
      </p:sp>
      <p:sp>
        <p:nvSpPr>
          <p:cNvPr id="41" name="Oval 66"/>
          <p:cNvSpPr>
            <a:spLocks noChangeAspect="1" noChangeArrowheads="1"/>
          </p:cNvSpPr>
          <p:nvPr/>
        </p:nvSpPr>
        <p:spPr bwMode="auto">
          <a:xfrm>
            <a:off x="4795370" y="46666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2" name="Oval 70"/>
          <p:cNvSpPr>
            <a:spLocks noChangeAspect="1" noChangeArrowheads="1"/>
          </p:cNvSpPr>
          <p:nvPr/>
        </p:nvSpPr>
        <p:spPr bwMode="auto">
          <a:xfrm>
            <a:off x="5708321" y="46663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3" name="Oval 66"/>
          <p:cNvSpPr>
            <a:spLocks noChangeAspect="1" noChangeArrowheads="1"/>
          </p:cNvSpPr>
          <p:nvPr/>
        </p:nvSpPr>
        <p:spPr bwMode="auto">
          <a:xfrm>
            <a:off x="4338588" y="38808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4" name="Oval 70"/>
          <p:cNvSpPr>
            <a:spLocks noChangeAspect="1" noChangeArrowheads="1"/>
          </p:cNvSpPr>
          <p:nvPr/>
        </p:nvSpPr>
        <p:spPr bwMode="auto">
          <a:xfrm>
            <a:off x="6622271" y="46663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5" name="Oval 70"/>
          <p:cNvSpPr>
            <a:spLocks noChangeAspect="1" noChangeArrowheads="1"/>
          </p:cNvSpPr>
          <p:nvPr/>
        </p:nvSpPr>
        <p:spPr bwMode="auto">
          <a:xfrm>
            <a:off x="3883554" y="46663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6" name="Oval 45"/>
          <p:cNvSpPr>
            <a:spLocks noChangeAspect="1" noChangeArrowheads="1"/>
          </p:cNvSpPr>
          <p:nvPr/>
        </p:nvSpPr>
        <p:spPr bwMode="auto">
          <a:xfrm>
            <a:off x="2969154" y="46663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7" name="Oval 66"/>
          <p:cNvSpPr>
            <a:spLocks noChangeAspect="1" noChangeArrowheads="1"/>
          </p:cNvSpPr>
          <p:nvPr/>
        </p:nvSpPr>
        <p:spPr bwMode="auto">
          <a:xfrm>
            <a:off x="2509788" y="38833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8" name="Oval 70"/>
          <p:cNvSpPr>
            <a:spLocks noChangeAspect="1" noChangeArrowheads="1"/>
          </p:cNvSpPr>
          <p:nvPr/>
        </p:nvSpPr>
        <p:spPr bwMode="auto">
          <a:xfrm>
            <a:off x="3422739" y="38833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9" name="Oval 66"/>
          <p:cNvSpPr>
            <a:spLocks noChangeAspect="1" noChangeArrowheads="1"/>
          </p:cNvSpPr>
          <p:nvPr/>
        </p:nvSpPr>
        <p:spPr bwMode="auto">
          <a:xfrm>
            <a:off x="6169554" y="38833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0" name="Oval 66"/>
          <p:cNvSpPr>
            <a:spLocks noChangeAspect="1" noChangeArrowheads="1"/>
          </p:cNvSpPr>
          <p:nvPr/>
        </p:nvSpPr>
        <p:spPr bwMode="auto">
          <a:xfrm>
            <a:off x="4797878" y="30969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1" name="Oval 70"/>
          <p:cNvSpPr>
            <a:spLocks noChangeAspect="1" noChangeArrowheads="1"/>
          </p:cNvSpPr>
          <p:nvPr/>
        </p:nvSpPr>
        <p:spPr bwMode="auto">
          <a:xfrm>
            <a:off x="6626678" y="30969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2" name="Oval 70"/>
          <p:cNvSpPr>
            <a:spLocks noChangeAspect="1" noChangeArrowheads="1"/>
          </p:cNvSpPr>
          <p:nvPr/>
        </p:nvSpPr>
        <p:spPr bwMode="auto">
          <a:xfrm>
            <a:off x="3879002" y="30969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3" name="Oval 70"/>
          <p:cNvSpPr>
            <a:spLocks noChangeAspect="1" noChangeArrowheads="1"/>
          </p:cNvSpPr>
          <p:nvPr/>
        </p:nvSpPr>
        <p:spPr bwMode="auto">
          <a:xfrm>
            <a:off x="2964602" y="30969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4" name="Oval 66"/>
          <p:cNvSpPr>
            <a:spLocks noChangeAspect="1" noChangeArrowheads="1"/>
          </p:cNvSpPr>
          <p:nvPr/>
        </p:nvSpPr>
        <p:spPr bwMode="auto">
          <a:xfrm>
            <a:off x="4339112" y="54561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5" name="Oval 70"/>
          <p:cNvSpPr>
            <a:spLocks noChangeAspect="1" noChangeArrowheads="1"/>
          </p:cNvSpPr>
          <p:nvPr/>
        </p:nvSpPr>
        <p:spPr bwMode="auto">
          <a:xfrm>
            <a:off x="5252063" y="54561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6" name="Oval 66"/>
          <p:cNvSpPr>
            <a:spLocks noChangeAspect="1" noChangeArrowheads="1"/>
          </p:cNvSpPr>
          <p:nvPr/>
        </p:nvSpPr>
        <p:spPr bwMode="auto">
          <a:xfrm>
            <a:off x="2510312" y="54561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7" name="Oval 70"/>
          <p:cNvSpPr>
            <a:spLocks noChangeAspect="1" noChangeArrowheads="1"/>
          </p:cNvSpPr>
          <p:nvPr/>
        </p:nvSpPr>
        <p:spPr bwMode="auto">
          <a:xfrm>
            <a:off x="3423263" y="54561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8" name="Oval 66"/>
          <p:cNvSpPr>
            <a:spLocks noChangeAspect="1" noChangeArrowheads="1"/>
          </p:cNvSpPr>
          <p:nvPr/>
        </p:nvSpPr>
        <p:spPr bwMode="auto">
          <a:xfrm>
            <a:off x="6170078" y="54561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59" name="Oval 66"/>
          <p:cNvSpPr>
            <a:spLocks noChangeAspect="1" noChangeArrowheads="1"/>
          </p:cNvSpPr>
          <p:nvPr/>
        </p:nvSpPr>
        <p:spPr bwMode="auto">
          <a:xfrm>
            <a:off x="4342126" y="23105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0" name="Oval 70"/>
          <p:cNvSpPr>
            <a:spLocks noChangeAspect="1" noChangeArrowheads="1"/>
          </p:cNvSpPr>
          <p:nvPr/>
        </p:nvSpPr>
        <p:spPr bwMode="auto">
          <a:xfrm>
            <a:off x="5255077" y="23105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" name="Oval 66"/>
          <p:cNvSpPr>
            <a:spLocks noChangeAspect="1" noChangeArrowheads="1"/>
          </p:cNvSpPr>
          <p:nvPr/>
        </p:nvSpPr>
        <p:spPr bwMode="auto">
          <a:xfrm>
            <a:off x="2513326" y="23105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2" name="Oval 70"/>
          <p:cNvSpPr>
            <a:spLocks noChangeAspect="1" noChangeArrowheads="1"/>
          </p:cNvSpPr>
          <p:nvPr/>
        </p:nvSpPr>
        <p:spPr bwMode="auto">
          <a:xfrm>
            <a:off x="3426277" y="23105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3" name="Oval 66"/>
          <p:cNvSpPr>
            <a:spLocks noChangeAspect="1" noChangeArrowheads="1"/>
          </p:cNvSpPr>
          <p:nvPr/>
        </p:nvSpPr>
        <p:spPr bwMode="auto">
          <a:xfrm>
            <a:off x="6173092" y="23105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53"/>
              <p:cNvSpPr txBox="1">
                <a:spLocks noChangeArrowheads="1"/>
              </p:cNvSpPr>
              <p:nvPr/>
            </p:nvSpPr>
            <p:spPr bwMode="auto">
              <a:xfrm>
                <a:off x="5964542" y="4782523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4542" y="4782523"/>
                <a:ext cx="48622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0"/>
          <p:cNvSpPr>
            <a:spLocks noChangeAspect="1" noChangeArrowheads="1"/>
          </p:cNvSpPr>
          <p:nvPr/>
        </p:nvSpPr>
        <p:spPr bwMode="auto">
          <a:xfrm>
            <a:off x="5251539" y="38805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1" name="Oval 70"/>
          <p:cNvSpPr>
            <a:spLocks noChangeAspect="1" noChangeArrowheads="1"/>
          </p:cNvSpPr>
          <p:nvPr/>
        </p:nvSpPr>
        <p:spPr bwMode="auto">
          <a:xfrm>
            <a:off x="5703769" y="30969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2564196" y="3948384"/>
            <a:ext cx="886534" cy="1507727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563206" y="2381195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474949" y="2378406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392562" y="2382591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Line 24"/>
          <p:cNvSpPr>
            <a:spLocks noChangeShapeType="1"/>
          </p:cNvSpPr>
          <p:nvPr/>
        </p:nvSpPr>
        <p:spPr bwMode="auto">
          <a:xfrm flipV="1">
            <a:off x="2561961" y="4875105"/>
            <a:ext cx="1134942" cy="619106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29"/>
              <p:cNvSpPr txBox="1">
                <a:spLocks noChangeArrowheads="1"/>
              </p:cNvSpPr>
              <p:nvPr/>
            </p:nvSpPr>
            <p:spPr bwMode="auto">
              <a:xfrm>
                <a:off x="2593124" y="5472851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3124" y="5472851"/>
                <a:ext cx="1050864" cy="374270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29"/>
              <p:cNvSpPr txBox="1">
                <a:spLocks noChangeArrowheads="1"/>
              </p:cNvSpPr>
              <p:nvPr/>
            </p:nvSpPr>
            <p:spPr bwMode="auto">
              <a:xfrm>
                <a:off x="3504867" y="5461905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2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4867" y="5461905"/>
                <a:ext cx="1050864" cy="374270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 Box 29"/>
              <p:cNvSpPr txBox="1">
                <a:spLocks noChangeArrowheads="1"/>
              </p:cNvSpPr>
              <p:nvPr/>
            </p:nvSpPr>
            <p:spPr bwMode="auto">
              <a:xfrm>
                <a:off x="4428679" y="5450223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3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8679" y="5450223"/>
                <a:ext cx="1050864" cy="374270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29"/>
              <p:cNvSpPr txBox="1">
                <a:spLocks noChangeArrowheads="1"/>
              </p:cNvSpPr>
              <p:nvPr/>
            </p:nvSpPr>
            <p:spPr bwMode="auto">
              <a:xfrm>
                <a:off x="5345155" y="5449987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6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5155" y="5449987"/>
                <a:ext cx="1050864" cy="374270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Left Brace 97"/>
          <p:cNvSpPr/>
          <p:nvPr/>
        </p:nvSpPr>
        <p:spPr>
          <a:xfrm rot="14375402">
            <a:off x="4699528" y="3654922"/>
            <a:ext cx="400498" cy="7571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29"/>
              <p:cNvSpPr txBox="1">
                <a:spLocks noChangeArrowheads="1"/>
              </p:cNvSpPr>
              <p:nvPr/>
            </p:nvSpPr>
            <p:spPr bwMode="auto">
              <a:xfrm rot="19733877">
                <a:off x="4806577" y="4142536"/>
                <a:ext cx="716478" cy="6600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733877">
                <a:off x="4806577" y="4142536"/>
                <a:ext cx="716478" cy="6600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693473" y="3475713"/>
                <a:ext cx="3813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8F98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solidFill>
                    <a:srgbClr val="708F98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473" y="3475713"/>
                <a:ext cx="38132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Oval 102"/>
          <p:cNvSpPr/>
          <p:nvPr/>
        </p:nvSpPr>
        <p:spPr>
          <a:xfrm>
            <a:off x="4697536" y="3692877"/>
            <a:ext cx="54864" cy="58049"/>
          </a:xfrm>
          <a:prstGeom prst="ellipse">
            <a:avLst/>
          </a:prstGeom>
          <a:solidFill>
            <a:srgbClr val="708F98"/>
          </a:solidFill>
          <a:ln>
            <a:solidFill>
              <a:srgbClr val="708F9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8F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4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b="0" dirty="0" smtClean="0">
                <a:solidFill>
                  <a:schemeClr val="bg2">
                    <a:lumMod val="50000"/>
                  </a:schemeClr>
                </a:solidFill>
              </a:rPr>
              <a:t>Lower bounds for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covering radius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95528" y="1053795"/>
                <a:ext cx="7891272" cy="1153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990099"/>
                    </a:solidFill>
                  </a:rPr>
                  <a:t>Lemma: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ℒ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sup>
                            </m:sSup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endParaRPr lang="en-US" sz="2800" dirty="0" smtClean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" y="1053795"/>
                <a:ext cx="7891272" cy="1153714"/>
              </a:xfrm>
              <a:prstGeom prst="rect">
                <a:avLst/>
              </a:prstGeom>
              <a:blipFill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/>
          <p:nvPr/>
        </p:nvSpPr>
        <p:spPr>
          <a:xfrm>
            <a:off x="40998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1854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0142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4714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4977188" y="47301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5890139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66"/>
          <p:cNvSpPr>
            <a:spLocks noChangeAspect="1" noChangeArrowheads="1"/>
          </p:cNvSpPr>
          <p:nvPr/>
        </p:nvSpPr>
        <p:spPr bwMode="auto">
          <a:xfrm>
            <a:off x="4520406" y="39443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6804089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70"/>
          <p:cNvSpPr>
            <a:spLocks noChangeAspect="1" noChangeArrowheads="1"/>
          </p:cNvSpPr>
          <p:nvPr/>
        </p:nvSpPr>
        <p:spPr bwMode="auto">
          <a:xfrm>
            <a:off x="4065372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2"/>
          <p:cNvSpPr>
            <a:spLocks noChangeAspect="1" noChangeArrowheads="1"/>
          </p:cNvSpPr>
          <p:nvPr/>
        </p:nvSpPr>
        <p:spPr bwMode="auto">
          <a:xfrm>
            <a:off x="3150972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2691606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70"/>
          <p:cNvSpPr>
            <a:spLocks noChangeAspect="1" noChangeArrowheads="1"/>
          </p:cNvSpPr>
          <p:nvPr/>
        </p:nvSpPr>
        <p:spPr bwMode="auto">
          <a:xfrm>
            <a:off x="3604557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66"/>
          <p:cNvSpPr>
            <a:spLocks noChangeAspect="1" noChangeArrowheads="1"/>
          </p:cNvSpPr>
          <p:nvPr/>
        </p:nvSpPr>
        <p:spPr bwMode="auto">
          <a:xfrm>
            <a:off x="6351372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66"/>
          <p:cNvSpPr>
            <a:spLocks noChangeAspect="1" noChangeArrowheads="1"/>
          </p:cNvSpPr>
          <p:nvPr/>
        </p:nvSpPr>
        <p:spPr bwMode="auto">
          <a:xfrm>
            <a:off x="4979696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6808496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70"/>
          <p:cNvSpPr>
            <a:spLocks noChangeAspect="1" noChangeArrowheads="1"/>
          </p:cNvSpPr>
          <p:nvPr/>
        </p:nvSpPr>
        <p:spPr bwMode="auto">
          <a:xfrm>
            <a:off x="4060820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7" name="Oval 70"/>
          <p:cNvSpPr>
            <a:spLocks noChangeAspect="1" noChangeArrowheads="1"/>
          </p:cNvSpPr>
          <p:nvPr/>
        </p:nvSpPr>
        <p:spPr bwMode="auto">
          <a:xfrm>
            <a:off x="3146420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8" name="Freeform 87"/>
          <p:cNvSpPr/>
          <p:nvPr/>
        </p:nvSpPr>
        <p:spPr>
          <a:xfrm>
            <a:off x="3643664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5590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27302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4734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3878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641676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45570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27282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63858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59286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22710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Box 53"/>
              <p:cNvSpPr txBox="1">
                <a:spLocks noChangeArrowheads="1"/>
              </p:cNvSpPr>
              <p:nvPr/>
            </p:nvSpPr>
            <p:spPr bwMode="auto">
              <a:xfrm>
                <a:off x="6637177" y="4743924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8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7177" y="4743924"/>
                <a:ext cx="4862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Oval 70"/>
          <p:cNvSpPr>
            <a:spLocks noChangeAspect="1" noChangeArrowheads="1"/>
          </p:cNvSpPr>
          <p:nvPr/>
        </p:nvSpPr>
        <p:spPr bwMode="auto">
          <a:xfrm>
            <a:off x="5433357" y="39440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0" name="Oval 70"/>
          <p:cNvSpPr>
            <a:spLocks noChangeAspect="1" noChangeArrowheads="1"/>
          </p:cNvSpPr>
          <p:nvPr/>
        </p:nvSpPr>
        <p:spPr bwMode="auto">
          <a:xfrm>
            <a:off x="5885587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4038132" y="3460576"/>
            <a:ext cx="1031362" cy="103136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70" idx="7"/>
            <a:endCxn id="64" idx="3"/>
          </p:cNvCxnSpPr>
          <p:nvPr/>
        </p:nvCxnSpPr>
        <p:spPr>
          <a:xfrm flipV="1">
            <a:off x="4585447" y="3717770"/>
            <a:ext cx="428836" cy="23769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53"/>
              <p:cNvSpPr txBox="1">
                <a:spLocks noChangeArrowheads="1"/>
              </p:cNvSpPr>
              <p:nvPr/>
            </p:nvSpPr>
            <p:spPr bwMode="auto">
              <a:xfrm>
                <a:off x="4560840" y="3503691"/>
                <a:ext cx="38869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840" y="3503691"/>
                <a:ext cx="388696" cy="400110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246444" y="5543210"/>
                <a:ext cx="744035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 smtClean="0"/>
                  <a:t>, </a:t>
                </a:r>
                <a:r>
                  <a:rPr lang="en-US" sz="2800" b="0" i="0" dirty="0" smtClean="0">
                    <a:solidFill>
                      <a:srgbClr val="0000CC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800" b="0" i="0" dirty="0" smtClean="0">
                    <a:solidFill>
                      <a:srgbClr val="0000CC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vo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vo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vo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444" y="5543210"/>
                <a:ext cx="7440356" cy="954107"/>
              </a:xfrm>
              <a:prstGeom prst="rect">
                <a:avLst/>
              </a:prstGeom>
              <a:blipFill>
                <a:blip r:embed="rId5"/>
                <a:stretch>
                  <a:fillRect l="-1638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53"/>
              <p:cNvSpPr txBox="1">
                <a:spLocks noChangeArrowheads="1"/>
              </p:cNvSpPr>
              <p:nvPr/>
            </p:nvSpPr>
            <p:spPr bwMode="auto">
              <a:xfrm>
                <a:off x="4297943" y="4001239"/>
                <a:ext cx="51828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1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7943" y="4001239"/>
                <a:ext cx="51828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53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b="0" dirty="0" smtClean="0">
                <a:solidFill>
                  <a:schemeClr val="bg2">
                    <a:lumMod val="50000"/>
                  </a:schemeClr>
                </a:solidFill>
              </a:rPr>
              <a:t>Lower bounds for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covering radius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39496" y="1053795"/>
                <a:ext cx="8147304" cy="5736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990099"/>
                    </a:solidFill>
                  </a:rPr>
                  <a:t>Lemma: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smtClean="0"/>
                  <a:t>denote the orthogonal projection onto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-dimensional subspace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 smtClean="0"/>
                  <a:t> (*). Then</a:t>
                </a:r>
              </a:p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sup>
                            </m:sSup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2800" b="0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b="0" i="1" dirty="0" smtClean="0">
                    <a:solidFill>
                      <a:srgbClr val="0000CC"/>
                    </a:solidFill>
                    <a:latin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∩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sup>
                            </m:sSup>
                          </m:e>
                        </m:func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num>
                      <m:den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sup>
                            </m:sSup>
                          </m:e>
                        </m:func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Pf: For the first inequality, since orthogonal projections shrink distances we get</a:t>
                </a: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The second equality follows from the identity</a:t>
                </a:r>
              </a:p>
              <a:p>
                <a:pPr algn="ctr"/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" y="1053795"/>
                <a:ext cx="8147304" cy="5736570"/>
              </a:xfrm>
              <a:prstGeom prst="rect">
                <a:avLst/>
              </a:prstGeom>
              <a:blipFill>
                <a:blip r:embed="rId2"/>
                <a:stretch>
                  <a:fillRect l="-1572" t="-1063" b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5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38150" y="215984"/>
                <a:ext cx="8229600" cy="827567"/>
              </a:xfrm>
            </p:spPr>
            <p:txBody>
              <a:bodyPr anchor="t" anchorCtr="0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Kannan &amp; </a:t>
                </a:r>
                <a:r>
                  <a:rPr lang="en-US" sz="3600" dirty="0" err="1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Lov</a:t>
                </a:r>
                <a:r>
                  <a:rPr lang="en-US" sz="3600" dirty="0" err="1">
                    <a:solidFill>
                      <a:schemeClr val="bg2">
                        <a:lumMod val="50000"/>
                      </a:schemeClr>
                    </a:solidFill>
                  </a:rPr>
                  <a:t>á</a:t>
                </a:r>
                <a:r>
                  <a:rPr lang="en-US" sz="3600" dirty="0" err="1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sz</a:t>
                </a:r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150" y="215984"/>
                <a:ext cx="8229600" cy="827567"/>
              </a:xfrm>
              <a:blipFill>
                <a:blip r:embed="rId2"/>
                <a:stretch>
                  <a:fillRect t="-13235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7800" y="1600200"/>
                <a:ext cx="8788400" cy="4838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Theorem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[Kannan-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Lovasz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`88]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(1)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sz="28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𝑙𝑎𝑡</m:t>
                                </m:r>
                                <m:r>
                                  <a:rPr lang="en-US" sz="2800" b="0" i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subspace</m:t>
                                </m:r>
                                <m: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W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80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1≤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dim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𝑊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det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ℒ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∩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𝑊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800" y="1600200"/>
                <a:ext cx="8788400" cy="4838700"/>
              </a:xfrm>
              <a:blipFill>
                <a:blip r:embed="rId3"/>
                <a:stretch>
                  <a:fillRect l="-1387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278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38150" y="215984"/>
                <a:ext cx="8229600" cy="827567"/>
              </a:xfrm>
            </p:spPr>
            <p:txBody>
              <a:bodyPr anchor="t" anchorCtr="0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Kannan &amp; </a:t>
                </a:r>
                <a:r>
                  <a:rPr lang="en-US" sz="3600" dirty="0" err="1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Lov</a:t>
                </a:r>
                <a:r>
                  <a:rPr lang="en-US" sz="3600" dirty="0" err="1">
                    <a:solidFill>
                      <a:schemeClr val="bg2">
                        <a:lumMod val="50000"/>
                      </a:schemeClr>
                    </a:solidFill>
                  </a:rPr>
                  <a:t>á</a:t>
                </a:r>
                <a:r>
                  <a:rPr lang="en-US" sz="3600" dirty="0" err="1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sz</a:t>
                </a:r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150" y="215984"/>
                <a:ext cx="8229600" cy="827567"/>
              </a:xfrm>
              <a:blipFill>
                <a:blip r:embed="rId2"/>
                <a:stretch>
                  <a:fillRect t="-13235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838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i="1" dirty="0" smtClean="0">
                    <a:solidFill>
                      <a:srgbClr val="FF0000"/>
                    </a:solidFill>
                  </a:rPr>
                  <a:t>Conjecture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[Kannan-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Lovász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`88]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func>
                      <m:func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sz="28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𝑙𝑎𝑡</m:t>
                                </m:r>
                                <m:r>
                                  <a:rPr lang="en-US" sz="2800" b="0" i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subspace</m:t>
                                </m:r>
                                <m: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W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80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1≤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dim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𝑊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det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ℒ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∩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𝑊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1/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fName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Remark: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implies that there are very good NP-certificates for showing that the covering radius is large.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838700"/>
              </a:xfrm>
              <a:blipFill>
                <a:blip r:embed="rId3"/>
                <a:stretch>
                  <a:fillRect l="-1333" t="-1261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0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Reverse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Minkowski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vs Kannan &amp;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Lov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á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sz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150" y="2476500"/>
                <a:ext cx="8509000" cy="37211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Theorem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[D.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Regev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`16]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: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If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-dimensional 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MB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sSubSup>
                      <m:sSub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for a non-decreasing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then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the Kannan &amp;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Lov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á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sz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conjecture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holds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with bound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0" y="2476500"/>
                <a:ext cx="8509000" cy="3721100"/>
              </a:xfrm>
              <a:blipFill>
                <a:blip r:embed="rId2"/>
                <a:stretch>
                  <a:fillRect l="-1504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5600" y="1177021"/>
                <a:ext cx="6208494" cy="1055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MB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eqArr>
                                    <m:eqArrPr>
                                      <m:ctrlPr>
                                        <a:rPr lang="en-US" sz="24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𝑙𝑎𝑡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  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𝑠𝑢𝑏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  <m:e>
                                      <m:func>
                                        <m:funcPr>
                                          <m:ctrlPr>
                                            <a:rPr lang="en-US" sz="24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dim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sz="24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eqAr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func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vo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1177021"/>
                <a:ext cx="6208494" cy="1055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9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949116" y="1697560"/>
                <a:ext cx="5811139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latin typeface="+mn-lt"/>
                  </a:rPr>
                  <a:t>The standard integer lattice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9116" y="1697560"/>
                <a:ext cx="5811139" cy="553998"/>
              </a:xfrm>
              <a:prstGeom prst="rect">
                <a:avLst/>
              </a:prstGeom>
              <a:blipFill>
                <a:blip r:embed="rId2"/>
                <a:stretch>
                  <a:fillRect l="-2518" t="-13187" b="-34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613367" y="4650822"/>
                <a:ext cx="737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67" y="4650822"/>
                <a:ext cx="73744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640010" y="2770632"/>
            <a:ext cx="5759599" cy="2570184"/>
            <a:chOff x="1824301" y="3724948"/>
            <a:chExt cx="4051357" cy="1807892"/>
          </a:xfrm>
        </p:grpSpPr>
        <p:sp>
          <p:nvSpPr>
            <p:cNvPr id="41" name="Oval 40"/>
            <p:cNvSpPr/>
            <p:nvPr/>
          </p:nvSpPr>
          <p:spPr>
            <a:xfrm>
              <a:off x="1824301" y="3730456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825443" y="4310951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824301" y="4891445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824301" y="5471940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488881" y="3731301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490024" y="4311796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488881" y="4892290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488881" y="5472785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153461" y="3732146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154604" y="4312641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153461" y="4893135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816226" y="3733306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817368" y="4313801"/>
              <a:ext cx="66364" cy="5804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816226" y="4894296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816226" y="5474791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480807" y="3724948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481949" y="4305443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80807" y="4885937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480807" y="5466432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145387" y="3725793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146530" y="4306288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145387" y="4886782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145387" y="5467277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808152" y="3726953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809294" y="4307448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808152" y="4887943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808152" y="5468438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153461" y="5473630"/>
              <a:ext cx="66364" cy="5804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29"/>
              <p:cNvSpPr txBox="1">
                <a:spLocks noChangeArrowheads="1"/>
              </p:cNvSpPr>
              <p:nvPr/>
            </p:nvSpPr>
            <p:spPr bwMode="auto">
              <a:xfrm>
                <a:off x="4214662" y="4762851"/>
                <a:ext cx="583108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5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4662" y="4762851"/>
                <a:ext cx="583108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2991277" y="4095857"/>
                <a:ext cx="591379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6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1277" y="4095857"/>
                <a:ext cx="591379" cy="513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Line 24"/>
          <p:cNvSpPr>
            <a:spLocks noChangeShapeType="1"/>
          </p:cNvSpPr>
          <p:nvPr/>
        </p:nvSpPr>
        <p:spPr bwMode="auto">
          <a:xfrm>
            <a:off x="3585238" y="5295625"/>
            <a:ext cx="942216" cy="256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4"/>
          <p:cNvSpPr>
            <a:spLocks noChangeShapeType="1"/>
          </p:cNvSpPr>
          <p:nvPr/>
        </p:nvSpPr>
        <p:spPr bwMode="auto">
          <a:xfrm flipV="1">
            <a:off x="3582656" y="4453434"/>
            <a:ext cx="0" cy="858565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52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Main Approach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8750" y="1235274"/>
                <a:ext cx="8788400" cy="5085588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i="1" dirty="0" smtClean="0">
                    <a:solidFill>
                      <a:schemeClr val="tx1"/>
                    </a:solidFill>
                  </a:rPr>
                  <a:t>Use convex programming relaxation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trace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endParaRPr lang="en-US" sz="2800" b="0" dirty="0" smtClean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                                      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∖{0}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</m:sup>
                        </m:sSup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psd</m:t>
                    </m:r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eriod" startAt="2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Use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Reverse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Minkowski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to formulate an approximate dual to the above program.</a:t>
                </a:r>
              </a:p>
              <a:p>
                <a:pPr marL="514350" indent="-514350">
                  <a:buAutoNum type="arabicPeriod" startAt="2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eriod" startAt="2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Round / massage optimal dual solution to get the subspace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750" y="1235274"/>
                <a:ext cx="8788400" cy="5085588"/>
              </a:xfrm>
              <a:blipFill>
                <a:blip r:embed="rId2"/>
                <a:stretch>
                  <a:fillRect l="-1456" t="-2158" r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86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 Sufficient Conjecture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8750" y="1244699"/>
                <a:ext cx="8919262" cy="508558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8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trace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endParaRPr lang="en-US" sz="2800" b="0" dirty="0" smtClean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                                      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∖{0}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</m:sup>
                        </m:sSup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psd</m:t>
                    </m:r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To formulate the required dual for the above program, we can rely on the following weaker conjecture: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i="1" dirty="0" smtClean="0">
                    <a:solidFill>
                      <a:srgbClr val="FF0000"/>
                    </a:solidFill>
                  </a:rPr>
                  <a:t>Conjecture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[D.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Regev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`16]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8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8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∩</m:t>
                                          </m:r>
                                          <m:r>
                                            <a:rPr lang="en-US" sz="28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ℒ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rad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8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𝑎𝑡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𝑠𝑢𝑏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. 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80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1≤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dim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</a:rPr>
                                            <m:t>𝑊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ℒ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∩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0" dirty="0" smtClean="0">
                    <a:solidFill>
                      <a:srgbClr val="FF0000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750" y="1244699"/>
                <a:ext cx="8919262" cy="5085588"/>
              </a:xfrm>
              <a:blipFill>
                <a:blip r:embed="rId2"/>
                <a:stretch>
                  <a:fillRect l="-123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77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Relaxed Program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8750" y="1301256"/>
                <a:ext cx="9107798" cy="55803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trace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endParaRPr lang="en-US" sz="2800" b="0" dirty="0" smtClean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         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∖{0}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</m:sup>
                        </m:sSup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psd</m:t>
                    </m:r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We relax the above using the following weaker constraints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</m:e>
                    </m:func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e>
                                      <m:sup>
                                        <m:r>
                                          <a:rPr lang="en-US" sz="28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en-US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∩ </m:t>
                                    </m:r>
                                    <m:r>
                                      <a:rPr lang="en-US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𝑙𝑎𝑡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𝑠𝑢𝑏𝑠𝑝𝑎𝑐𝑒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de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any orthonormal basis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This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relaxation makes the value of the program drop by at most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factor (the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Reverse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Minkowski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bound).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750" y="1301256"/>
                <a:ext cx="9107798" cy="5580307"/>
              </a:xfrm>
              <a:blipFill>
                <a:blip r:embed="rId2"/>
                <a:stretch>
                  <a:fillRect l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7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Dual Program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8750" y="1118967"/>
                <a:ext cx="8919262" cy="561176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trace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endParaRPr lang="en-US" sz="2800" b="0" dirty="0" smtClean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   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s.t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.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de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e>
                                      <m:sup>
                                        <m:r>
                                          <a:rPr lang="en-US" sz="28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en-US" sz="2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∩ </m:t>
                                    </m:r>
                                    <m:r>
                                      <a:rPr lang="en-US" sz="28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𝑙𝑎𝑡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𝑠𝑢𝑏𝑠𝑝𝑎𝑐𝑒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b="0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b="0" i="0" dirty="0" err="1" smtClean="0">
                    <a:solidFill>
                      <a:srgbClr val="0000CC"/>
                    </a:solidFill>
                    <a:latin typeface="Cambria Math" panose="02040503050406030204" pitchFamily="18" charset="0"/>
                  </a:rPr>
                  <a:t>psd</a:t>
                </a:r>
                <a:r>
                  <a:rPr lang="en-US" sz="2800" b="0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The strong dual for the above program is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≥0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de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280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sup>
                                    </m:sSup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det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ℒ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∩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sup>
                                    </m:sSup>
                                  </m:e>
                                </m:func>
                              </m:den>
                            </m:f>
                          </m:e>
                        </m:nary>
                      </m:e>
                    </m:func>
                  </m:oMath>
                </a14:m>
                <a:endParaRPr lang="en-US" sz="2800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CC"/>
                    </a:solidFill>
                  </a:rPr>
                  <a:t>         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≼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Here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we range over all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finite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where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a lattice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and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a PSD matrix with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750" y="1118967"/>
                <a:ext cx="8919262" cy="5611766"/>
              </a:xfrm>
              <a:blipFill>
                <a:blip r:embed="rId2"/>
                <a:stretch>
                  <a:fillRect l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9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Dual Program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8750" y="1461515"/>
                <a:ext cx="8919262" cy="51938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≥0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de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280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sup>
                                    </m:sSup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det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ℒ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∩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sup>
                                    </m:sSup>
                                  </m:e>
                                </m:func>
                              </m:den>
                            </m:f>
                          </m:e>
                        </m:nary>
                      </m:e>
                    </m:func>
                  </m:oMath>
                </a14:m>
                <a:endParaRPr lang="en-US" sz="2800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CC"/>
                    </a:solidFill>
                  </a:rPr>
                  <a:t>         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≼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Theorem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[D.,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Regev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`16]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: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above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value is at most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            </a:t>
                </a: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0" dirty="0" smtClean="0">
                    <a:solidFill>
                      <a:srgbClr val="0000CC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𝑙𝑎𝑡</m:t>
                                </m:r>
                                <m: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subspace</m:t>
                                </m:r>
                                <m: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W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80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1≤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dim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𝑊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det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ℒ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∩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func>
                          </m:den>
                        </m:f>
                      </m:e>
                    </m:func>
                  </m:oMath>
                </a14:m>
                <a:endParaRPr lang="en-US" sz="2800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Corresponds to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projection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Main idea: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disentangle the subspaces via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“uncrossing”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750" y="1461515"/>
                <a:ext cx="8919262" cy="5193809"/>
              </a:xfrm>
              <a:blipFill>
                <a:blip r:embed="rId2"/>
                <a:stretch>
                  <a:fillRect l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41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The Dual Program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8750" y="1461515"/>
                <a:ext cx="8919262" cy="51938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≥0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de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280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sup>
                                    </m:sSup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det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ℒ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∩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sup>
                                    </m:sSup>
                                  </m:e>
                                </m:func>
                              </m:den>
                            </m:f>
                          </m:e>
                        </m:nary>
                      </m:e>
                    </m:func>
                  </m:oMath>
                </a14:m>
                <a:endParaRPr lang="en-US" sz="2800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CC"/>
                    </a:solidFill>
                  </a:rPr>
                  <a:t>         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≼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Theorem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[D.,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Regev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`16]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: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above value is at most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            </a:t>
                </a: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0" dirty="0" smtClean="0">
                    <a:solidFill>
                      <a:srgbClr val="0000CC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𝑙𝑎𝑡</m:t>
                                </m:r>
                                <m: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subspace</m:t>
                                </m:r>
                                <m: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W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80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1≤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dim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𝑊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det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ℒ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∩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func>
                          </m:den>
                        </m:f>
                      </m:e>
                    </m:func>
                  </m:oMath>
                </a14:m>
                <a:endParaRPr lang="en-US" sz="2800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Kannan </a:t>
                </a:r>
                <a:r>
                  <a:rPr lang="en-US" sz="2800" dirty="0">
                    <a:solidFill>
                      <a:schemeClr val="tx1"/>
                    </a:solidFill>
                  </a:rPr>
                  <a:t>&amp;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Lovász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bound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(note above programs approximate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750" y="1461515"/>
                <a:ext cx="8919262" cy="5193809"/>
              </a:xfrm>
              <a:blipFill>
                <a:blip r:embed="rId2"/>
                <a:stretch>
                  <a:fillRect l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52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1666" y="2366128"/>
            <a:ext cx="8379681" cy="2228425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Integer Programming and the general Kannan &amp;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Lovász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conjecture</a:t>
            </a:r>
            <a:endParaRPr lang="en-US" sz="44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1944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Anatomy of an IP Algorithm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6" name="Freeform 165"/>
          <p:cNvSpPr/>
          <p:nvPr/>
        </p:nvSpPr>
        <p:spPr>
          <a:xfrm rot="8322814">
            <a:off x="3068114" y="1610802"/>
            <a:ext cx="3009678" cy="1628720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2537533" y="1563328"/>
            <a:ext cx="2059431" cy="1802384"/>
            <a:chOff x="5434874" y="2457450"/>
            <a:chExt cx="2837600" cy="2839130"/>
          </a:xfrm>
        </p:grpSpPr>
        <p:sp>
          <p:nvSpPr>
            <p:cNvPr id="91" name="Oval 90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564878" y="2753318"/>
                <a:ext cx="737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78" y="2753318"/>
                <a:ext cx="73744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/>
          <p:cNvGrpSpPr/>
          <p:nvPr/>
        </p:nvGrpSpPr>
        <p:grpSpPr>
          <a:xfrm>
            <a:off x="5194039" y="1557820"/>
            <a:ext cx="1394851" cy="1801539"/>
            <a:chOff x="6350570" y="2458781"/>
            <a:chExt cx="1921904" cy="2837799"/>
          </a:xfrm>
        </p:grpSpPr>
        <p:sp>
          <p:nvSpPr>
            <p:cNvPr id="109" name="Oval 108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5320736" y="1786326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736" y="1786326"/>
                <a:ext cx="57381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40256" y="3710764"/>
                <a:ext cx="8569828" cy="3147236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SzPct val="120000"/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  <a:latin typeface="+mn-lt"/>
                    <a:sym typeface="Mathematica1"/>
                  </a:rPr>
                  <a:t>Problem: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   Find point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Mathematica1"/>
                      </a:rPr>
                      <m:t>∩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 or </a:t>
                </a:r>
              </a:p>
              <a:p>
                <a:pPr marL="0" indent="0">
                  <a:buSzPct val="120000"/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+mn-lt"/>
                    <a:sym typeface="Mathematica1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                   decide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 is integer free.</a:t>
                </a:r>
              </a:p>
              <a:p>
                <a:pPr marL="0" indent="0">
                  <a:buSzPct val="120000"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  <a:sym typeface="Mathematica1"/>
                </a:endParaRPr>
              </a:p>
            </p:txBody>
          </p:sp>
        </mc:Choice>
        <mc:Fallback>
          <p:sp>
            <p:nvSpPr>
              <p:cNvPr id="132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256" y="3710764"/>
                <a:ext cx="8569828" cy="3147236"/>
              </a:xfrm>
              <a:blipFill>
                <a:blip r:embed="rId4"/>
                <a:stretch>
                  <a:fillRect l="-1494" t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118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Anatomy of an IP Algorithm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6" name="Freeform 165"/>
          <p:cNvSpPr/>
          <p:nvPr/>
        </p:nvSpPr>
        <p:spPr>
          <a:xfrm rot="8322814">
            <a:off x="3068114" y="1610802"/>
            <a:ext cx="3009678" cy="1628720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2537533" y="1563328"/>
            <a:ext cx="2059431" cy="1802384"/>
            <a:chOff x="5434874" y="2457450"/>
            <a:chExt cx="2837600" cy="2839130"/>
          </a:xfrm>
        </p:grpSpPr>
        <p:sp>
          <p:nvSpPr>
            <p:cNvPr id="91" name="Oval 90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564878" y="2753318"/>
                <a:ext cx="737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78" y="2753318"/>
                <a:ext cx="73744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/>
          <p:cNvGrpSpPr/>
          <p:nvPr/>
        </p:nvGrpSpPr>
        <p:grpSpPr>
          <a:xfrm>
            <a:off x="5194039" y="1557820"/>
            <a:ext cx="1394851" cy="1801539"/>
            <a:chOff x="6350570" y="2458781"/>
            <a:chExt cx="1921904" cy="2837799"/>
          </a:xfrm>
        </p:grpSpPr>
        <p:sp>
          <p:nvSpPr>
            <p:cNvPr id="109" name="Oval 108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5320736" y="1786326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736" y="1786326"/>
                <a:ext cx="57381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40256" y="3710764"/>
                <a:ext cx="8569828" cy="3147236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SzPct val="120000"/>
                  <a:buNone/>
                </a:pPr>
                <a:r>
                  <a:rPr lang="en-US" sz="2800" i="1" dirty="0">
                    <a:solidFill>
                      <a:srgbClr val="990099"/>
                    </a:solidFill>
                    <a:sym typeface="Mathematica1"/>
                  </a:rPr>
                  <a:t>Problem:</a:t>
                </a: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   Find point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Mathematica1"/>
                      </a:rPr>
                      <m:t>∩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 or </a:t>
                </a:r>
              </a:p>
              <a:p>
                <a:pPr marL="0" indent="0">
                  <a:buSzPct val="120000"/>
                  <a:buNone/>
                </a:pP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                    decide that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 is integer free.</a:t>
                </a:r>
              </a:p>
              <a:p>
                <a:pPr marL="0" indent="0">
                  <a:buSzPct val="120000"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  <a:sym typeface="Mathematica1"/>
                </a:endParaRPr>
              </a:p>
            </p:txBody>
          </p:sp>
        </mc:Choice>
        <mc:Fallback>
          <p:sp>
            <p:nvSpPr>
              <p:cNvPr id="132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256" y="3710764"/>
                <a:ext cx="8569828" cy="3147236"/>
              </a:xfrm>
              <a:blipFill>
                <a:blip r:embed="rId4"/>
                <a:stretch>
                  <a:fillRect l="-1494" t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85409" y="1828640"/>
                <a:ext cx="4287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409" y="1828640"/>
                <a:ext cx="428771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70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eeform 165"/>
          <p:cNvSpPr/>
          <p:nvPr/>
        </p:nvSpPr>
        <p:spPr>
          <a:xfrm rot="8322814">
            <a:off x="3068114" y="1610802"/>
            <a:ext cx="3009678" cy="1628720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52950" y="2257144"/>
                <a:ext cx="4028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8F98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708F98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950" y="2257144"/>
                <a:ext cx="4028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ine 4"/>
          <p:cNvSpPr>
            <a:spLocks noChangeShapeType="1"/>
          </p:cNvSpPr>
          <p:nvPr/>
        </p:nvSpPr>
        <p:spPr bwMode="auto">
          <a:xfrm flipH="1" flipV="1">
            <a:off x="4569706" y="2206735"/>
            <a:ext cx="14288" cy="298355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Anatomy of an IP Algorithm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2537533" y="1563328"/>
            <a:ext cx="2059431" cy="1802384"/>
            <a:chOff x="5434874" y="2457450"/>
            <a:chExt cx="2837600" cy="2839130"/>
          </a:xfrm>
        </p:grpSpPr>
        <p:sp>
          <p:nvSpPr>
            <p:cNvPr id="91" name="Oval 90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564878" y="2753318"/>
                <a:ext cx="737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78" y="2753318"/>
                <a:ext cx="73744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/>
          <p:cNvGrpSpPr/>
          <p:nvPr/>
        </p:nvGrpSpPr>
        <p:grpSpPr>
          <a:xfrm>
            <a:off x="5194039" y="1557820"/>
            <a:ext cx="1394851" cy="1801539"/>
            <a:chOff x="6350570" y="2458781"/>
            <a:chExt cx="1921904" cy="2837799"/>
          </a:xfrm>
        </p:grpSpPr>
        <p:sp>
          <p:nvSpPr>
            <p:cNvPr id="109" name="Oval 108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40256" y="3710764"/>
                <a:ext cx="8569828" cy="3147236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SzPct val="120000"/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  <a:sym typeface="Mathematica1"/>
                  </a:rPr>
                  <a:t>Main dichotomy:</a:t>
                </a:r>
              </a:p>
              <a:p>
                <a:pPr marL="514350" indent="-514350">
                  <a:buSzPct val="120000"/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Either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 contains a “deep” integer point:</a:t>
                </a:r>
              </a:p>
              <a:p>
                <a:pPr marL="0" indent="0">
                  <a:buSzPct val="120000"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       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 by “rounding” from center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8F98"/>
                        </a:solidFill>
                        <a:latin typeface="Cambria Math" panose="02040503050406030204" pitchFamily="18" charset="0"/>
                        <a:sym typeface="Mathematica1"/>
                      </a:rPr>
                      <m:t>𝑐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.</a:t>
                </a:r>
              </a:p>
            </p:txBody>
          </p:sp>
        </mc:Choice>
        <mc:Fallback>
          <p:sp>
            <p:nvSpPr>
              <p:cNvPr id="132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256" y="3710764"/>
                <a:ext cx="8569828" cy="3147236"/>
              </a:xfrm>
              <a:blipFill>
                <a:blip r:embed="rId4"/>
                <a:stretch>
                  <a:fillRect l="-2063" t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20736" y="1786326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736" y="1786326"/>
                <a:ext cx="57381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85409" y="1828640"/>
                <a:ext cx="4287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409" y="1828640"/>
                <a:ext cx="428771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4557013" y="2474308"/>
            <a:ext cx="54864" cy="58049"/>
          </a:xfrm>
          <a:prstGeom prst="ellipse">
            <a:avLst/>
          </a:prstGeom>
          <a:solidFill>
            <a:srgbClr val="708F98"/>
          </a:solidFill>
          <a:ln>
            <a:solidFill>
              <a:srgbClr val="708F9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8F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0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261047"/>
                <a:ext cx="5337175" cy="4278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+mn-lt"/>
                  </a:rPr>
                  <a:t> for </a:t>
                </a:r>
                <a:r>
                  <a:rPr lang="en-US" sz="3000" dirty="0" smtClean="0">
                    <a:latin typeface="+mn-lt"/>
                  </a:rPr>
                  <a:t>a </a:t>
                </a:r>
                <a:r>
                  <a:rPr lang="en-US" sz="3000" dirty="0">
                    <a:latin typeface="+mn-lt"/>
                  </a:rPr>
                  <a:t>basis</a:t>
                </a:r>
                <a:r>
                  <a:rPr lang="en-US" sz="3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b="0" i="0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  <a:endParaRPr lang="en-US" sz="3000" dirty="0" smtClean="0">
                  <a:latin typeface="+mn-lt"/>
                </a:endParaRP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denotes the 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lattice generated by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Note:</a:t>
                </a:r>
                <a:r>
                  <a:rPr lang="en-US" sz="3000" dirty="0" smtClean="0">
                    <a:latin typeface="+mn-lt"/>
                  </a:rPr>
                  <a:t> a lattice has many equivalent bases.</a:t>
                </a:r>
              </a:p>
              <a:p>
                <a:pPr algn="l" eaLnBrk="1" hangingPunct="1"/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261047"/>
                <a:ext cx="5337175" cy="4278094"/>
              </a:xfrm>
              <a:prstGeom prst="rect">
                <a:avLst/>
              </a:prstGeom>
              <a:blipFill>
                <a:blip r:embed="rId2"/>
                <a:stretch>
                  <a:fillRect l="-2743" t="-17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>
                <a:off x="5866862" y="4962651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6862" y="4962651"/>
                <a:ext cx="606512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7685631" y="3396895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5631" y="3396895"/>
                <a:ext cx="606512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ext Box 28"/>
              <p:cNvSpPr txBox="1">
                <a:spLocks noChangeArrowheads="1"/>
              </p:cNvSpPr>
              <p:nvPr/>
            </p:nvSpPr>
            <p:spPr bwMode="auto">
              <a:xfrm>
                <a:off x="4196439" y="3804774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6439" y="3804774"/>
                <a:ext cx="598241" cy="513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29"/>
              <p:cNvSpPr txBox="1">
                <a:spLocks noChangeArrowheads="1"/>
              </p:cNvSpPr>
              <p:nvPr/>
            </p:nvSpPr>
            <p:spPr bwMode="auto">
              <a:xfrm>
                <a:off x="4980428" y="4962651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0428" y="4962651"/>
                <a:ext cx="606512" cy="513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95" name="Line 24"/>
          <p:cNvSpPr>
            <a:spLocks noChangeShapeType="1"/>
          </p:cNvSpPr>
          <p:nvPr/>
        </p:nvSpPr>
        <p:spPr bwMode="auto">
          <a:xfrm flipV="1">
            <a:off x="4557084" y="5158026"/>
            <a:ext cx="467286" cy="774525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4563434" y="4371638"/>
            <a:ext cx="1809302" cy="1545037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4557085" y="5158023"/>
            <a:ext cx="1360667" cy="765002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8"/>
              <p:cNvSpPr txBox="1">
                <a:spLocks noChangeArrowheads="1"/>
              </p:cNvSpPr>
              <p:nvPr/>
            </p:nvSpPr>
            <p:spPr bwMode="auto">
              <a:xfrm>
                <a:off x="6027551" y="3828839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7551" y="3828839"/>
                <a:ext cx="598241" cy="5132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Lattices</a:t>
            </a:r>
          </a:p>
        </p:txBody>
      </p:sp>
      <p:sp>
        <p:nvSpPr>
          <p:cNvPr id="66" name="Oval 66"/>
          <p:cNvSpPr>
            <a:spLocks noChangeAspect="1" noChangeArrowheads="1"/>
          </p:cNvSpPr>
          <p:nvPr/>
        </p:nvSpPr>
        <p:spPr bwMode="auto">
          <a:xfrm>
            <a:off x="6818688" y="50984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773163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6361906" y="43126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864558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70"/>
          <p:cNvSpPr>
            <a:spLocks noChangeAspect="1" noChangeArrowheads="1"/>
          </p:cNvSpPr>
          <p:nvPr/>
        </p:nvSpPr>
        <p:spPr bwMode="auto">
          <a:xfrm>
            <a:off x="59068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49924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66"/>
          <p:cNvSpPr>
            <a:spLocks noChangeAspect="1" noChangeArrowheads="1"/>
          </p:cNvSpPr>
          <p:nvPr/>
        </p:nvSpPr>
        <p:spPr bwMode="auto">
          <a:xfrm>
            <a:off x="4533106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0"/>
          <p:cNvSpPr>
            <a:spLocks noChangeAspect="1" noChangeArrowheads="1"/>
          </p:cNvSpPr>
          <p:nvPr/>
        </p:nvSpPr>
        <p:spPr bwMode="auto">
          <a:xfrm>
            <a:off x="5446057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8192872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66"/>
          <p:cNvSpPr>
            <a:spLocks noChangeAspect="1" noChangeArrowheads="1"/>
          </p:cNvSpPr>
          <p:nvPr/>
        </p:nvSpPr>
        <p:spPr bwMode="auto">
          <a:xfrm>
            <a:off x="68211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70"/>
          <p:cNvSpPr>
            <a:spLocks noChangeAspect="1" noChangeArrowheads="1"/>
          </p:cNvSpPr>
          <p:nvPr/>
        </p:nvSpPr>
        <p:spPr bwMode="auto">
          <a:xfrm>
            <a:off x="86499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70"/>
          <p:cNvSpPr>
            <a:spLocks noChangeAspect="1" noChangeArrowheads="1"/>
          </p:cNvSpPr>
          <p:nvPr/>
        </p:nvSpPr>
        <p:spPr bwMode="auto">
          <a:xfrm>
            <a:off x="59023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49879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2" name="Oval 66"/>
          <p:cNvSpPr>
            <a:spLocks noChangeAspect="1" noChangeArrowheads="1"/>
          </p:cNvSpPr>
          <p:nvPr/>
        </p:nvSpPr>
        <p:spPr bwMode="auto">
          <a:xfrm>
            <a:off x="63624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3" name="Oval 70"/>
          <p:cNvSpPr>
            <a:spLocks noChangeAspect="1" noChangeArrowheads="1"/>
          </p:cNvSpPr>
          <p:nvPr/>
        </p:nvSpPr>
        <p:spPr bwMode="auto">
          <a:xfrm>
            <a:off x="72753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4" name="Oval 66"/>
          <p:cNvSpPr>
            <a:spLocks noChangeAspect="1" noChangeArrowheads="1"/>
          </p:cNvSpPr>
          <p:nvPr/>
        </p:nvSpPr>
        <p:spPr bwMode="auto">
          <a:xfrm>
            <a:off x="45336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5" name="Oval 70"/>
          <p:cNvSpPr>
            <a:spLocks noChangeAspect="1" noChangeArrowheads="1"/>
          </p:cNvSpPr>
          <p:nvPr/>
        </p:nvSpPr>
        <p:spPr bwMode="auto">
          <a:xfrm>
            <a:off x="54465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66"/>
          <p:cNvSpPr>
            <a:spLocks noChangeAspect="1" noChangeArrowheads="1"/>
          </p:cNvSpPr>
          <p:nvPr/>
        </p:nvSpPr>
        <p:spPr bwMode="auto">
          <a:xfrm>
            <a:off x="8193396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8" name="Oval 66"/>
          <p:cNvSpPr>
            <a:spLocks noChangeAspect="1" noChangeArrowheads="1"/>
          </p:cNvSpPr>
          <p:nvPr/>
        </p:nvSpPr>
        <p:spPr bwMode="auto">
          <a:xfrm>
            <a:off x="63654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9" name="Oval 70"/>
          <p:cNvSpPr>
            <a:spLocks noChangeAspect="1" noChangeArrowheads="1"/>
          </p:cNvSpPr>
          <p:nvPr/>
        </p:nvSpPr>
        <p:spPr bwMode="auto">
          <a:xfrm>
            <a:off x="72783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0" name="Oval 66"/>
          <p:cNvSpPr>
            <a:spLocks noChangeAspect="1" noChangeArrowheads="1"/>
          </p:cNvSpPr>
          <p:nvPr/>
        </p:nvSpPr>
        <p:spPr bwMode="auto">
          <a:xfrm>
            <a:off x="45366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1" name="Oval 70"/>
          <p:cNvSpPr>
            <a:spLocks noChangeAspect="1" noChangeArrowheads="1"/>
          </p:cNvSpPr>
          <p:nvPr/>
        </p:nvSpPr>
        <p:spPr bwMode="auto">
          <a:xfrm>
            <a:off x="54495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2" name="Oval 66"/>
          <p:cNvSpPr>
            <a:spLocks noChangeAspect="1" noChangeArrowheads="1"/>
          </p:cNvSpPr>
          <p:nvPr/>
        </p:nvSpPr>
        <p:spPr bwMode="auto">
          <a:xfrm>
            <a:off x="8196410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53"/>
              <p:cNvSpPr txBox="1">
                <a:spLocks noChangeArrowheads="1"/>
              </p:cNvSpPr>
              <p:nvPr/>
            </p:nvSpPr>
            <p:spPr bwMode="auto">
              <a:xfrm>
                <a:off x="7987860" y="5214323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7860" y="5214323"/>
                <a:ext cx="48622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Oval 70"/>
          <p:cNvSpPr>
            <a:spLocks noChangeAspect="1" noChangeArrowheads="1"/>
          </p:cNvSpPr>
          <p:nvPr/>
        </p:nvSpPr>
        <p:spPr bwMode="auto">
          <a:xfrm>
            <a:off x="7274857" y="43123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5" name="Oval 70"/>
          <p:cNvSpPr>
            <a:spLocks noChangeAspect="1" noChangeArrowheads="1"/>
          </p:cNvSpPr>
          <p:nvPr/>
        </p:nvSpPr>
        <p:spPr bwMode="auto">
          <a:xfrm>
            <a:off x="7727087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V="1">
            <a:off x="4538033" y="3585258"/>
            <a:ext cx="3189053" cy="234729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4"/>
          <p:cNvSpPr>
            <a:spLocks noChangeShapeType="1"/>
          </p:cNvSpPr>
          <p:nvPr/>
        </p:nvSpPr>
        <p:spPr bwMode="auto">
          <a:xfrm flipH="1" flipV="1">
            <a:off x="4560352" y="4371641"/>
            <a:ext cx="9432" cy="154503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1" grpId="0"/>
      <p:bldP spid="3077" grpId="0"/>
      <p:bldP spid="3078" grpId="0"/>
      <p:bldP spid="3095" grpId="0" animBg="1"/>
      <p:bldP spid="25" grpId="0" animBg="1"/>
      <p:bldP spid="26" grpId="0" animBg="1"/>
      <p:bldP spid="26" grpId="1" animBg="1"/>
      <p:bldP spid="27" grpId="0"/>
      <p:bldP spid="29" grpId="0" animBg="1"/>
      <p:bldP spid="309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eeform 165"/>
          <p:cNvSpPr/>
          <p:nvPr/>
        </p:nvSpPr>
        <p:spPr>
          <a:xfrm rot="8322814">
            <a:off x="3663656" y="1969476"/>
            <a:ext cx="1802692" cy="990882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Anatomy of an IP Algorithm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2537533" y="1563328"/>
            <a:ext cx="2059431" cy="1802384"/>
            <a:chOff x="5434874" y="2457450"/>
            <a:chExt cx="2837600" cy="2839130"/>
          </a:xfrm>
        </p:grpSpPr>
        <p:sp>
          <p:nvSpPr>
            <p:cNvPr id="91" name="Oval 90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564878" y="2753318"/>
                <a:ext cx="737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78" y="2753318"/>
                <a:ext cx="73744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/>
          <p:cNvGrpSpPr/>
          <p:nvPr/>
        </p:nvGrpSpPr>
        <p:grpSpPr>
          <a:xfrm>
            <a:off x="5194039" y="1557820"/>
            <a:ext cx="1394851" cy="1801539"/>
            <a:chOff x="6350570" y="2458781"/>
            <a:chExt cx="1921904" cy="2837799"/>
          </a:xfrm>
        </p:grpSpPr>
        <p:sp>
          <p:nvSpPr>
            <p:cNvPr id="109" name="Oval 108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40256" y="3710764"/>
                <a:ext cx="8569828" cy="3147236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SzPct val="120000"/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  <a:sym typeface="Mathematica1"/>
                  </a:rPr>
                  <a:t>Main dichotomy:</a:t>
                </a:r>
              </a:p>
              <a:p>
                <a:pPr marL="514350" indent="-514350">
                  <a:buSzPct val="120000"/>
                  <a:buAutoNum type="arabicPeriod"/>
                </a:pPr>
                <a:r>
                  <a:rPr lang="en-US" sz="2800" dirty="0" smtClean="0">
                    <a:solidFill>
                      <a:schemeClr val="bg1">
                        <a:lumMod val="85000"/>
                      </a:schemeClr>
                    </a:solidFill>
                    <a:latin typeface="+mn-lt"/>
                    <a:sym typeface="Mathematica1"/>
                  </a:rPr>
                  <a:t>Either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bg1">
                        <a:lumMod val="85000"/>
                      </a:schemeClr>
                    </a:solidFill>
                    <a:latin typeface="+mn-lt"/>
                    <a:sym typeface="Mathematica1"/>
                  </a:rPr>
                  <a:t> contains a “deep” integer point:</a:t>
                </a:r>
                <a:br>
                  <a:rPr lang="en-US" sz="2800" dirty="0" smtClean="0">
                    <a:solidFill>
                      <a:schemeClr val="bg1">
                        <a:lumMod val="85000"/>
                      </a:schemeClr>
                    </a:solidFill>
                    <a:latin typeface="+mn-lt"/>
                    <a:sym typeface="Mathematica1"/>
                  </a:rPr>
                </a:br>
                <a:r>
                  <a:rPr lang="en-US" sz="2800" dirty="0" smtClean="0">
                    <a:solidFill>
                      <a:schemeClr val="bg1">
                        <a:lumMod val="85000"/>
                      </a:schemeClr>
                    </a:solidFill>
                    <a:latin typeface="+mn-lt"/>
                    <a:sym typeface="Mathematica1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sym typeface="Mathematica1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bg1">
                        <a:lumMod val="85000"/>
                      </a:schemeClr>
                    </a:solidFill>
                    <a:latin typeface="+mn-lt"/>
                    <a:sym typeface="Mathematica1"/>
                  </a:rPr>
                  <a:t> by “rounding” from center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sym typeface="Mathematica1"/>
                      </a:rPr>
                      <m:t>𝑐</m:t>
                    </m:r>
                  </m:oMath>
                </a14:m>
                <a:r>
                  <a:rPr lang="en-US" sz="2800" dirty="0" smtClean="0">
                    <a:solidFill>
                      <a:schemeClr val="bg1">
                        <a:lumMod val="85000"/>
                      </a:schemeClr>
                    </a:solidFill>
                    <a:latin typeface="+mn-lt"/>
                    <a:sym typeface="Mathematica1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bg1">
                        <a:lumMod val="85000"/>
                      </a:schemeClr>
                    </a:solidFill>
                    <a:latin typeface="+mn-lt"/>
                    <a:sym typeface="Mathematica1"/>
                  </a:rPr>
                  <a:t>.</a:t>
                </a:r>
              </a:p>
              <a:p>
                <a:pPr marL="514350" indent="-514350">
                  <a:buSzPct val="120000"/>
                  <a:buAutoNum type="arabicPeriod"/>
                </a:pPr>
                <a:r>
                  <a:rPr lang="en-US" sz="2800" b="0" dirty="0" smtClean="0">
                    <a:solidFill>
                      <a:schemeClr val="tx1"/>
                    </a:solidFill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sym typeface="Mathematica1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 is “flat”: decompose feasible region into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lower dimensional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subproblems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 and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recurse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.</a:t>
                </a:r>
                <a:endParaRPr lang="en-US" sz="280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sym typeface="Mathematica1"/>
                </a:endParaRPr>
              </a:p>
            </p:txBody>
          </p:sp>
        </mc:Choice>
        <mc:Fallback>
          <p:sp>
            <p:nvSpPr>
              <p:cNvPr id="132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256" y="3710764"/>
                <a:ext cx="8569828" cy="3147236"/>
              </a:xfrm>
              <a:blipFill>
                <a:blip r:embed="rId3"/>
                <a:stretch>
                  <a:fillRect l="-2063" t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86593" y="2192083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593" y="2192083"/>
                <a:ext cx="57381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V="1">
            <a:off x="2537533" y="2169066"/>
            <a:ext cx="4050215" cy="3503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537527" y="2753283"/>
            <a:ext cx="4050215" cy="3503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730554" y="2558995"/>
                <a:ext cx="8232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554" y="2558995"/>
                <a:ext cx="823239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705831" y="1981230"/>
                <a:ext cx="8232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31" y="1981230"/>
                <a:ext cx="82323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197820" y="2264050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subproblems</a:t>
            </a:r>
            <a:endParaRPr lang="en-US" sz="2000" dirty="0"/>
          </a:p>
        </p:txBody>
      </p:sp>
      <p:cxnSp>
        <p:nvCxnSpPr>
          <p:cNvPr id="48" name="Straight Arrow Connector 47"/>
          <p:cNvCxnSpPr>
            <a:stCxn id="47" idx="3"/>
          </p:cNvCxnSpPr>
          <p:nvPr/>
        </p:nvCxnSpPr>
        <p:spPr>
          <a:xfrm flipV="1">
            <a:off x="3854043" y="2187668"/>
            <a:ext cx="467266" cy="276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7" idx="3"/>
          </p:cNvCxnSpPr>
          <p:nvPr/>
        </p:nvCxnSpPr>
        <p:spPr>
          <a:xfrm>
            <a:off x="3854043" y="2464105"/>
            <a:ext cx="491989" cy="276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143223" y="2170214"/>
            <a:ext cx="1172052" cy="2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784981" y="2753019"/>
            <a:ext cx="1076758" cy="2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1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88638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IP Algorithms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noFill/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dirty="0" smtClean="0">
                <a:solidFill>
                  <a:srgbClr val="CC3399"/>
                </a:solidFill>
              </a:rPr>
              <a:t> </a:t>
            </a:r>
            <a:endParaRPr lang="en-US" dirty="0">
              <a:solidFill>
                <a:srgbClr val="CC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4101953"/>
                  </p:ext>
                </p:extLst>
              </p:nvPr>
            </p:nvGraphicFramePr>
            <p:xfrm>
              <a:off x="1996010" y="1285549"/>
              <a:ext cx="5151979" cy="362639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2985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5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009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36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Space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Authors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329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i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poly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Lenstra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83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825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2.5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i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poly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Kannan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87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39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Hildebrand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00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Köppe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2470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D. </a:t>
                          </a:r>
                          <a:r>
                            <a:rPr lang="en-US" sz="20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Peikert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Vempala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11,</a:t>
                          </a:r>
                          <a:b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D. 12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4101953"/>
                  </p:ext>
                </p:extLst>
              </p:nvPr>
            </p:nvGraphicFramePr>
            <p:xfrm>
              <a:off x="1996010" y="1285549"/>
              <a:ext cx="5151979" cy="362639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2985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5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009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36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Space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Authors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32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69" t="-115094" r="-298592" b="-35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228" t="-115094" r="-236508" b="-35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Lenstra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83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82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69" t="-221359" r="-298592" b="-266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228" t="-221359" r="-236508" b="-266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Kannan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87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39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69" t="-254615" r="-298592" b="-1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228" t="-254615" r="-236508" b="-1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Hildebrand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00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Köppe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2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69" t="-338971" r="-29859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228" t="-338971" r="-236508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D. </a:t>
                          </a:r>
                          <a:r>
                            <a:rPr lang="en-US" sz="20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Peikert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Vempala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11,</a:t>
                          </a:r>
                          <a:b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D. 12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6580" y="5226591"/>
                <a:ext cx="7329056" cy="989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SzPct val="120000"/>
                </a:pPr>
                <a:r>
                  <a:rPr lang="en-US" sz="2400" dirty="0" smtClean="0"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ym typeface="Mathematica1"/>
                  </a:rPr>
                  <a:t> barrier: don’t know how to create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800" dirty="0" smtClean="0">
                    <a:sym typeface="Mathematica1"/>
                  </a:rPr>
                  <a:t>  subproblems per dimension…</a:t>
                </a:r>
                <a:endParaRPr lang="en-US" sz="2800" dirty="0">
                  <a:sym typeface="Mathematica1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0" y="5226591"/>
                <a:ext cx="7329056" cy="989886"/>
              </a:xfrm>
              <a:prstGeom prst="rect">
                <a:avLst/>
              </a:prstGeom>
              <a:blipFill>
                <a:blip r:embed="rId3"/>
                <a:stretch>
                  <a:fillRect t="-3681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310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88638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IP Algorithms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noFill/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dirty="0" smtClean="0">
                <a:solidFill>
                  <a:srgbClr val="CC3399"/>
                </a:solidFill>
              </a:rPr>
              <a:t> </a:t>
            </a:r>
            <a:endParaRPr lang="en-US" dirty="0">
              <a:solidFill>
                <a:srgbClr val="CC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96010" y="1285549"/>
              <a:ext cx="5151979" cy="362639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2985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5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009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36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Space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Authors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329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i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poly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Lenstra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83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825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2.5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i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poly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Kannan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87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398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Hildebrand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00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Köppe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2470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30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D. </a:t>
                          </a:r>
                          <a:r>
                            <a:rPr lang="en-US" sz="20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Peikert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Vempala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11,</a:t>
                          </a:r>
                          <a:b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D. 12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96010" y="1285549"/>
              <a:ext cx="5151979" cy="362639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2985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5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009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36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Time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Space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Authors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32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69" t="-115094" r="-298592" b="-35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228" t="-115094" r="-236508" b="-35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Lenstra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83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82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69" t="-221359" r="-298592" b="-266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228" t="-221359" r="-236508" b="-266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Kannan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87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39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69" t="-254615" r="-298592" b="-1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228" t="-254615" r="-236508" b="-1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Hildebrand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00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Köppe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2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69" t="-338971" r="-29859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228" t="-338971" r="-236508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D. </a:t>
                          </a:r>
                          <a:r>
                            <a:rPr lang="en-US" sz="20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Peikert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Vempala</a:t>
                          </a: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11,</a:t>
                          </a:r>
                          <a:b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</a:br>
                          <a:r>
                            <a:rPr lang="en-US" sz="20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D. 12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296" y="5226591"/>
                <a:ext cx="875995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SzPct val="120000"/>
                </a:pPr>
                <a:r>
                  <a:rPr lang="en-US" sz="2800" dirty="0" smtClean="0">
                    <a:solidFill>
                      <a:srgbClr val="FF0000"/>
                    </a:solidFill>
                    <a:sym typeface="Mathematica1"/>
                  </a:rPr>
                  <a:t>Conjecture</a:t>
                </a:r>
                <a:r>
                  <a:rPr lang="en-US" sz="2800" dirty="0" smtClean="0">
                    <a:sym typeface="Mathematica1"/>
                  </a:rPr>
                  <a:t> Kannan &amp; </a:t>
                </a:r>
                <a:r>
                  <a:rPr lang="en-US" sz="2800" dirty="0" err="1" smtClean="0">
                    <a:sym typeface="Mathematica1"/>
                  </a:rPr>
                  <a:t>Lovász</a:t>
                </a:r>
                <a:r>
                  <a:rPr lang="en-US" sz="2800" dirty="0" smtClean="0">
                    <a:sym typeface="Mathematica1"/>
                  </a:rPr>
                  <a:t> `88:</a:t>
                </a:r>
              </a:p>
              <a:p>
                <a:pPr algn="ctr">
                  <a:buSzPct val="1200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)</m:t>
                    </m:r>
                  </m:oMath>
                </a14:m>
                <a:r>
                  <a:rPr lang="en-US" sz="2800" dirty="0" smtClean="0">
                    <a:sym typeface="Mathematica1"/>
                  </a:rPr>
                  <a:t> subproblems per dimension should be possible! </a:t>
                </a:r>
                <a:endParaRPr lang="en-US" sz="2800" dirty="0">
                  <a:sym typeface="Mathematica1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" y="5226591"/>
                <a:ext cx="8759952" cy="954107"/>
              </a:xfrm>
              <a:prstGeom prst="rect">
                <a:avLst/>
              </a:prstGeom>
              <a:blipFill>
                <a:blip r:embed="rId3"/>
                <a:stretch>
                  <a:fillRect t="-5732" r="-1670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739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General Covering Radius &amp; Deep Points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150" y="1408176"/>
                <a:ext cx="8495538" cy="4838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The covering radius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{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≥0: 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  (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𝑠𝐾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)∩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≠∅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or,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smallest</a:t>
                </a:r>
                <a:r>
                  <a:rPr lang="en-US" sz="2800" dirty="0">
                    <a:solidFill>
                      <a:schemeClr val="tx1"/>
                    </a:solidFill>
                  </a:rPr>
                  <a:t> scaling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every shift</a:t>
                </a:r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contains an integer point.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0" y="1408176"/>
                <a:ext cx="8495538" cy="4838700"/>
              </a:xfrm>
              <a:blipFill>
                <a:blip r:embed="rId2"/>
                <a:stretch>
                  <a:fillRect l="-1506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 50"/>
          <p:cNvSpPr/>
          <p:nvPr/>
        </p:nvSpPr>
        <p:spPr>
          <a:xfrm>
            <a:off x="4118518" y="4338992"/>
            <a:ext cx="661622" cy="589836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92268" y="3724294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7374" y="4515146"/>
                <a:ext cx="476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374" y="4515146"/>
                <a:ext cx="47609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2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General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Covering Radius &amp; Deep Points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150" y="1408176"/>
                <a:ext cx="8495538" cy="4838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The covering radius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{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≥0: 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  (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𝑠𝐾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)∩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≠∅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or,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smallest</a:t>
                </a:r>
                <a:r>
                  <a:rPr lang="en-US" sz="2800" dirty="0">
                    <a:solidFill>
                      <a:schemeClr val="tx1"/>
                    </a:solidFill>
                  </a:rPr>
                  <a:t> scaling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every shift</a:t>
                </a:r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contains an integer point.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0" y="1408176"/>
                <a:ext cx="8495538" cy="4838700"/>
              </a:xfrm>
              <a:blipFill>
                <a:blip r:embed="rId2"/>
                <a:stretch>
                  <a:fillRect l="-1506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 50"/>
          <p:cNvSpPr/>
          <p:nvPr/>
        </p:nvSpPr>
        <p:spPr>
          <a:xfrm>
            <a:off x="4242713" y="4207907"/>
            <a:ext cx="661622" cy="589836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92268" y="3724294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04993" y="4393205"/>
                <a:ext cx="7240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dirty="0" smtClean="0"/>
                  <a:t>+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993" y="4393205"/>
                <a:ext cx="724044" cy="461665"/>
              </a:xfrm>
              <a:prstGeom prst="rect">
                <a:avLst/>
              </a:prstGeom>
              <a:blipFill>
                <a:blip r:embed="rId4"/>
                <a:stretch>
                  <a:fillRect l="-2521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906373" y="4381691"/>
                <a:ext cx="22121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373" y="4381691"/>
                <a:ext cx="221214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3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150" y="1408176"/>
                <a:ext cx="8495538" cy="4838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The covering radius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{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≥0: 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  (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𝑠𝐾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)∩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≠∅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0" y="1408176"/>
                <a:ext cx="8495538" cy="4838700"/>
              </a:xfrm>
              <a:blipFill>
                <a:blip r:embed="rId2"/>
                <a:stretch>
                  <a:fillRect l="-1506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General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Covering Radius &amp; Deep Points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4118517" y="3766779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92268" y="3724294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44108" y="4409296"/>
                <a:ext cx="6460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108" y="4409296"/>
                <a:ext cx="64601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06373" y="4381691"/>
                <a:ext cx="22121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373" y="4381691"/>
                <a:ext cx="221214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9132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>
            <a:off x="6114003" y="4326687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 50"/>
          <p:cNvSpPr/>
          <p:nvPr/>
        </p:nvSpPr>
        <p:spPr>
          <a:xfrm>
            <a:off x="4118517" y="3766779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451767" y="4347804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460867" y="3757765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118517" y="4338260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775801" y="3752257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775317" y="4332503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791173" y="4333282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137759" y="4347804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136117" y="3766779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793747" y="3757235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136385" y="3185754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793610" y="3180328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460092" y="3189503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126842" y="3189503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774810" y="3180121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General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Covering Radius &amp; Deep Points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38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Integral shifts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“cover”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38700"/>
              </a:xfrm>
              <a:blipFill>
                <a:blip r:embed="rId2"/>
                <a:stretch>
                  <a:fillRect l="-1481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132207" y="5031007"/>
                <a:ext cx="6460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207" y="5031007"/>
                <a:ext cx="64601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Freeform 73"/>
          <p:cNvSpPr/>
          <p:nvPr/>
        </p:nvSpPr>
        <p:spPr>
          <a:xfrm>
            <a:off x="5441539" y="3740624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441055" y="4320870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440548" y="3168488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50277" y="4969451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277" y="4969451"/>
                <a:ext cx="71147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reeform 76"/>
          <p:cNvSpPr/>
          <p:nvPr/>
        </p:nvSpPr>
        <p:spPr>
          <a:xfrm>
            <a:off x="6114487" y="3746441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113496" y="3174305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2136385" y="2601407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793610" y="2595981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460092" y="2605156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126842" y="2605156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4774810" y="2595774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440548" y="2584141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6113496" y="2589958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92268" y="3724294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7412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>
            <a:spLocks noChangeAspect="1"/>
          </p:cNvSpPr>
          <p:nvPr/>
        </p:nvSpPr>
        <p:spPr>
          <a:xfrm>
            <a:off x="2125450" y="3192342"/>
            <a:ext cx="2675475" cy="2331485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>
            <a:spLocks noChangeAspect="1"/>
          </p:cNvSpPr>
          <p:nvPr/>
        </p:nvSpPr>
        <p:spPr>
          <a:xfrm>
            <a:off x="2541622" y="3940164"/>
            <a:ext cx="1335024" cy="1163378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951969" y="4532448"/>
                <a:ext cx="4028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8F98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708F98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969" y="4532448"/>
                <a:ext cx="4028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2956032" y="4749612"/>
            <a:ext cx="54864" cy="58049"/>
          </a:xfrm>
          <a:prstGeom prst="ellipse">
            <a:avLst/>
          </a:prstGeom>
          <a:solidFill>
            <a:srgbClr val="708F98"/>
          </a:solidFill>
          <a:ln>
            <a:solidFill>
              <a:srgbClr val="708F9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8F9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08176"/>
                <a:ext cx="8229600" cy="4838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800" dirty="0">
                    <a:solidFill>
                      <a:schemeClr val="tx1"/>
                    </a:solidFill>
                  </a:rPr>
                  <a:t>covering radius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then any shift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contains a “deep” integer point.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08176"/>
                <a:ext cx="8229600" cy="4838700"/>
              </a:xfrm>
              <a:blipFill>
                <a:blip r:embed="rId3"/>
                <a:stretch>
                  <a:fillRect l="-1481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General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Covering Radius &amp; Deep Points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92268" y="3724294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45160" y="4994113"/>
                <a:ext cx="10938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160" y="4994113"/>
                <a:ext cx="1093889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1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/>
      <p:bldP spid="4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>
            <a:spLocks noChangeAspect="1"/>
          </p:cNvSpPr>
          <p:nvPr/>
        </p:nvSpPr>
        <p:spPr>
          <a:xfrm>
            <a:off x="2125450" y="3192342"/>
            <a:ext cx="2675475" cy="2331485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>
            <a:spLocks noChangeAspect="1"/>
          </p:cNvSpPr>
          <p:nvPr/>
        </p:nvSpPr>
        <p:spPr>
          <a:xfrm>
            <a:off x="2541622" y="3940164"/>
            <a:ext cx="1335024" cy="1163378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951969" y="4532448"/>
                <a:ext cx="4028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708F98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708F98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969" y="4532448"/>
                <a:ext cx="4028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2956032" y="4749612"/>
            <a:ext cx="54864" cy="58049"/>
          </a:xfrm>
          <a:prstGeom prst="ellipse">
            <a:avLst/>
          </a:prstGeom>
          <a:solidFill>
            <a:srgbClr val="708F98"/>
          </a:solidFill>
          <a:ln>
            <a:solidFill>
              <a:srgbClr val="708F9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8F9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08176"/>
                <a:ext cx="8229600" cy="4838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800" dirty="0">
                    <a:solidFill>
                      <a:schemeClr val="tx1"/>
                    </a:solidFill>
                  </a:rPr>
                  <a:t>covering radius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then any shift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contains a “deep” integer point.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08176"/>
                <a:ext cx="8229600" cy="4838700"/>
              </a:xfrm>
              <a:blipFill>
                <a:blip r:embed="rId3"/>
                <a:stretch>
                  <a:fillRect l="-1481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General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Covering Radius &amp; Deep Points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92268" y="3724294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45160" y="4994113"/>
                <a:ext cx="10938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160" y="4994113"/>
                <a:ext cx="1093889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8440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552633" y="3020392"/>
            <a:ext cx="2675475" cy="2331485"/>
            <a:chOff x="2125450" y="3192342"/>
            <a:chExt cx="2675475" cy="2331485"/>
          </a:xfrm>
        </p:grpSpPr>
        <p:grpSp>
          <p:nvGrpSpPr>
            <p:cNvPr id="49" name="Group 48"/>
            <p:cNvGrpSpPr/>
            <p:nvPr/>
          </p:nvGrpSpPr>
          <p:grpSpPr>
            <a:xfrm>
              <a:off x="2125450" y="3192342"/>
              <a:ext cx="2675475" cy="2331485"/>
              <a:chOff x="2125450" y="3192342"/>
              <a:chExt cx="2675475" cy="2331485"/>
            </a:xfrm>
          </p:grpSpPr>
          <p:sp>
            <p:nvSpPr>
              <p:cNvPr id="53" name="Freeform 52"/>
              <p:cNvSpPr>
                <a:spLocks noChangeAspect="1"/>
              </p:cNvSpPr>
              <p:nvPr/>
            </p:nvSpPr>
            <p:spPr>
              <a:xfrm>
                <a:off x="2125450" y="3192342"/>
                <a:ext cx="2675475" cy="2331485"/>
              </a:xfrm>
              <a:custGeom>
                <a:avLst/>
                <a:gdLst>
                  <a:gd name="connsiteX0" fmla="*/ 0 w 1343025"/>
                  <a:gd name="connsiteY0" fmla="*/ 0 h 1162050"/>
                  <a:gd name="connsiteX1" fmla="*/ 0 w 1343025"/>
                  <a:gd name="connsiteY1" fmla="*/ 1162050 h 1162050"/>
                  <a:gd name="connsiteX2" fmla="*/ 1343025 w 1343025"/>
                  <a:gd name="connsiteY2" fmla="*/ 1143000 h 1162050"/>
                  <a:gd name="connsiteX3" fmla="*/ 0 w 1343025"/>
                  <a:gd name="connsiteY3" fmla="*/ 0 h 1162050"/>
                  <a:gd name="connsiteX0" fmla="*/ 0 w 1333500"/>
                  <a:gd name="connsiteY0" fmla="*/ 0 h 1162050"/>
                  <a:gd name="connsiteX1" fmla="*/ 0 w 1333500"/>
                  <a:gd name="connsiteY1" fmla="*/ 1162050 h 1162050"/>
                  <a:gd name="connsiteX2" fmla="*/ 1333500 w 1333500"/>
                  <a:gd name="connsiteY2" fmla="*/ 1162050 h 1162050"/>
                  <a:gd name="connsiteX3" fmla="*/ 0 w 1333500"/>
                  <a:gd name="connsiteY3" fmla="*/ 0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0" h="1162050">
                    <a:moveTo>
                      <a:pt x="0" y="0"/>
                    </a:moveTo>
                    <a:lnTo>
                      <a:pt x="0" y="1162050"/>
                    </a:lnTo>
                    <a:lnTo>
                      <a:pt x="1333500" y="11620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>
                <a:spLocks noChangeAspect="1"/>
              </p:cNvSpPr>
              <p:nvPr/>
            </p:nvSpPr>
            <p:spPr>
              <a:xfrm>
                <a:off x="2541622" y="3940164"/>
                <a:ext cx="1335024" cy="1163378"/>
              </a:xfrm>
              <a:custGeom>
                <a:avLst/>
                <a:gdLst>
                  <a:gd name="connsiteX0" fmla="*/ 0 w 1343025"/>
                  <a:gd name="connsiteY0" fmla="*/ 0 h 1162050"/>
                  <a:gd name="connsiteX1" fmla="*/ 0 w 1343025"/>
                  <a:gd name="connsiteY1" fmla="*/ 1162050 h 1162050"/>
                  <a:gd name="connsiteX2" fmla="*/ 1343025 w 1343025"/>
                  <a:gd name="connsiteY2" fmla="*/ 1143000 h 1162050"/>
                  <a:gd name="connsiteX3" fmla="*/ 0 w 1343025"/>
                  <a:gd name="connsiteY3" fmla="*/ 0 h 1162050"/>
                  <a:gd name="connsiteX0" fmla="*/ 0 w 1333500"/>
                  <a:gd name="connsiteY0" fmla="*/ 0 h 1162050"/>
                  <a:gd name="connsiteX1" fmla="*/ 0 w 1333500"/>
                  <a:gd name="connsiteY1" fmla="*/ 1162050 h 1162050"/>
                  <a:gd name="connsiteX2" fmla="*/ 1333500 w 1333500"/>
                  <a:gd name="connsiteY2" fmla="*/ 1162050 h 1162050"/>
                  <a:gd name="connsiteX3" fmla="*/ 0 w 1333500"/>
                  <a:gd name="connsiteY3" fmla="*/ 0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0" h="1162050">
                    <a:moveTo>
                      <a:pt x="0" y="0"/>
                    </a:moveTo>
                    <a:lnTo>
                      <a:pt x="0" y="1162050"/>
                    </a:lnTo>
                    <a:lnTo>
                      <a:pt x="1333500" y="1162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951969" y="4532448"/>
                  <a:ext cx="4028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708F98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400" dirty="0">
                    <a:solidFill>
                      <a:srgbClr val="708F98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969" y="4532448"/>
                  <a:ext cx="402803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/>
            <p:cNvSpPr/>
            <p:nvPr/>
          </p:nvSpPr>
          <p:spPr>
            <a:xfrm>
              <a:off x="2956032" y="4749612"/>
              <a:ext cx="54864" cy="58049"/>
            </a:xfrm>
            <a:prstGeom prst="ellipse">
              <a:avLst/>
            </a:prstGeom>
            <a:solidFill>
              <a:srgbClr val="708F98"/>
            </a:solidFill>
            <a:ln>
              <a:solidFill>
                <a:srgbClr val="708F98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8F98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08176"/>
                <a:ext cx="8229600" cy="4838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800" dirty="0">
                    <a:solidFill>
                      <a:schemeClr val="tx1"/>
                    </a:solidFill>
                  </a:rPr>
                  <a:t>covering radius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then any shift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contains a “deep” integer point.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08176"/>
                <a:ext cx="8229600" cy="4838700"/>
              </a:xfrm>
              <a:blipFill>
                <a:blip r:embed="rId3"/>
                <a:stretch>
                  <a:fillRect l="-1481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General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Covering Radius &amp; Deep Points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92268" y="3724294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51490" y="4914307"/>
                <a:ext cx="10938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90" y="4914307"/>
                <a:ext cx="1093889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65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261047"/>
                <a:ext cx="5337175" cy="3785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</a:t>
                </a:r>
                <a:r>
                  <a:rPr lang="en-US" sz="3000" dirty="0" smtClean="0">
                    <a:latin typeface="+mn-lt"/>
                  </a:rPr>
                  <a:t>for </a:t>
                </a:r>
                <a:r>
                  <a:rPr lang="en-US" sz="3000" dirty="0" smtClean="0">
                    <a:latin typeface="+mn-lt"/>
                  </a:rPr>
                  <a:t>a </a:t>
                </a:r>
                <a:r>
                  <a:rPr lang="en-US" sz="3000" dirty="0">
                    <a:latin typeface="+mn-lt"/>
                  </a:rPr>
                  <a:t>basis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</a:t>
                </a:r>
                <a:r>
                  <a:rPr lang="en-US" sz="3000" dirty="0"/>
                  <a:t> 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denotes the 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lattice generated by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>
                    <a:latin typeface="+mn-lt"/>
                  </a:rPr>
                  <a:t>The determinant of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>
                    <a:latin typeface="+mn-lt"/>
                  </a:rPr>
                  <a:t>is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|</m:t>
                    </m:r>
                    <m:func>
                      <m:func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sz="3000" dirty="0" smtClean="0"/>
                  <a:t>.</a:t>
                </a:r>
                <a:endParaRPr lang="en-US" sz="3000" dirty="0"/>
              </a:p>
            </p:txBody>
          </p:sp>
        </mc:Choice>
        <mc:Fallback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261047"/>
                <a:ext cx="5337175" cy="3785652"/>
              </a:xfrm>
              <a:prstGeom prst="rect">
                <a:avLst/>
              </a:prstGeom>
              <a:blipFill>
                <a:blip r:embed="rId2"/>
                <a:stretch>
                  <a:fillRect l="-2743" t="-1932" b="-41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41"/>
          <p:cNvSpPr/>
          <p:nvPr/>
        </p:nvSpPr>
        <p:spPr>
          <a:xfrm>
            <a:off x="4561480" y="3658544"/>
            <a:ext cx="464071" cy="2247993"/>
          </a:xfrm>
          <a:custGeom>
            <a:avLst/>
            <a:gdLst>
              <a:gd name="connsiteX0" fmla="*/ 0 w 2749550"/>
              <a:gd name="connsiteY0" fmla="*/ 1809750 h 1809750"/>
              <a:gd name="connsiteX1" fmla="*/ 908050 w 2749550"/>
              <a:gd name="connsiteY1" fmla="*/ 908050 h 1809750"/>
              <a:gd name="connsiteX2" fmla="*/ 2749550 w 2749550"/>
              <a:gd name="connsiteY2" fmla="*/ 0 h 1809750"/>
              <a:gd name="connsiteX3" fmla="*/ 1835150 w 2749550"/>
              <a:gd name="connsiteY3" fmla="*/ 895350 h 1809750"/>
              <a:gd name="connsiteX4" fmla="*/ 0 w 2749550"/>
              <a:gd name="connsiteY4" fmla="*/ 1809750 h 1809750"/>
              <a:gd name="connsiteX0" fmla="*/ 0 w 2826432"/>
              <a:gd name="connsiteY0" fmla="*/ 1809750 h 1809750"/>
              <a:gd name="connsiteX1" fmla="*/ 908050 w 2826432"/>
              <a:gd name="connsiteY1" fmla="*/ 908050 h 1809750"/>
              <a:gd name="connsiteX2" fmla="*/ 2749550 w 2826432"/>
              <a:gd name="connsiteY2" fmla="*/ 0 h 1809750"/>
              <a:gd name="connsiteX3" fmla="*/ 2826432 w 2826432"/>
              <a:gd name="connsiteY3" fmla="*/ 1200521 h 1809750"/>
              <a:gd name="connsiteX4" fmla="*/ 0 w 2826432"/>
              <a:gd name="connsiteY4" fmla="*/ 1809750 h 1809750"/>
              <a:gd name="connsiteX0" fmla="*/ 12424 w 2838856"/>
              <a:gd name="connsiteY0" fmla="*/ 1809750 h 1809750"/>
              <a:gd name="connsiteX1" fmla="*/ 0 w 2838856"/>
              <a:gd name="connsiteY1" fmla="*/ 572594 h 1809750"/>
              <a:gd name="connsiteX2" fmla="*/ 2761974 w 2838856"/>
              <a:gd name="connsiteY2" fmla="*/ 0 h 1809750"/>
              <a:gd name="connsiteX3" fmla="*/ 2838856 w 2838856"/>
              <a:gd name="connsiteY3" fmla="*/ 1200521 h 1809750"/>
              <a:gd name="connsiteX4" fmla="*/ 12424 w 2838856"/>
              <a:gd name="connsiteY4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856" h="1809750">
                <a:moveTo>
                  <a:pt x="12424" y="1809750"/>
                </a:moveTo>
                <a:lnTo>
                  <a:pt x="0" y="572594"/>
                </a:lnTo>
                <a:lnTo>
                  <a:pt x="2761974" y="0"/>
                </a:lnTo>
                <a:lnTo>
                  <a:pt x="2838856" y="1200521"/>
                </a:lnTo>
                <a:lnTo>
                  <a:pt x="12424" y="180975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ext Box 28"/>
              <p:cNvSpPr txBox="1">
                <a:spLocks noChangeArrowheads="1"/>
              </p:cNvSpPr>
              <p:nvPr/>
            </p:nvSpPr>
            <p:spPr bwMode="auto">
              <a:xfrm>
                <a:off x="4196439" y="3804774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6439" y="3804774"/>
                <a:ext cx="598241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29"/>
              <p:cNvSpPr txBox="1">
                <a:spLocks noChangeArrowheads="1"/>
              </p:cNvSpPr>
              <p:nvPr/>
            </p:nvSpPr>
            <p:spPr bwMode="auto">
              <a:xfrm>
                <a:off x="4980428" y="4962651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0428" y="4962651"/>
                <a:ext cx="606512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Lattices</a:t>
            </a:r>
          </a:p>
        </p:txBody>
      </p:sp>
      <p:sp>
        <p:nvSpPr>
          <p:cNvPr id="66" name="Oval 66"/>
          <p:cNvSpPr>
            <a:spLocks noChangeAspect="1" noChangeArrowheads="1"/>
          </p:cNvSpPr>
          <p:nvPr/>
        </p:nvSpPr>
        <p:spPr bwMode="auto">
          <a:xfrm>
            <a:off x="6818688" y="50984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773163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6361906" y="43126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864558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70"/>
          <p:cNvSpPr>
            <a:spLocks noChangeAspect="1" noChangeArrowheads="1"/>
          </p:cNvSpPr>
          <p:nvPr/>
        </p:nvSpPr>
        <p:spPr bwMode="auto">
          <a:xfrm>
            <a:off x="59068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49924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66"/>
          <p:cNvSpPr>
            <a:spLocks noChangeAspect="1" noChangeArrowheads="1"/>
          </p:cNvSpPr>
          <p:nvPr/>
        </p:nvSpPr>
        <p:spPr bwMode="auto">
          <a:xfrm>
            <a:off x="4533106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0"/>
          <p:cNvSpPr>
            <a:spLocks noChangeAspect="1" noChangeArrowheads="1"/>
          </p:cNvSpPr>
          <p:nvPr/>
        </p:nvSpPr>
        <p:spPr bwMode="auto">
          <a:xfrm>
            <a:off x="5446057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8192872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66"/>
          <p:cNvSpPr>
            <a:spLocks noChangeAspect="1" noChangeArrowheads="1"/>
          </p:cNvSpPr>
          <p:nvPr/>
        </p:nvSpPr>
        <p:spPr bwMode="auto">
          <a:xfrm>
            <a:off x="68211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70"/>
          <p:cNvSpPr>
            <a:spLocks noChangeAspect="1" noChangeArrowheads="1"/>
          </p:cNvSpPr>
          <p:nvPr/>
        </p:nvSpPr>
        <p:spPr bwMode="auto">
          <a:xfrm>
            <a:off x="86499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70"/>
          <p:cNvSpPr>
            <a:spLocks noChangeAspect="1" noChangeArrowheads="1"/>
          </p:cNvSpPr>
          <p:nvPr/>
        </p:nvSpPr>
        <p:spPr bwMode="auto">
          <a:xfrm>
            <a:off x="59023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49879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2" name="Oval 66"/>
          <p:cNvSpPr>
            <a:spLocks noChangeAspect="1" noChangeArrowheads="1"/>
          </p:cNvSpPr>
          <p:nvPr/>
        </p:nvSpPr>
        <p:spPr bwMode="auto">
          <a:xfrm>
            <a:off x="63624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3" name="Oval 70"/>
          <p:cNvSpPr>
            <a:spLocks noChangeAspect="1" noChangeArrowheads="1"/>
          </p:cNvSpPr>
          <p:nvPr/>
        </p:nvSpPr>
        <p:spPr bwMode="auto">
          <a:xfrm>
            <a:off x="72753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4" name="Oval 66"/>
          <p:cNvSpPr>
            <a:spLocks noChangeAspect="1" noChangeArrowheads="1"/>
          </p:cNvSpPr>
          <p:nvPr/>
        </p:nvSpPr>
        <p:spPr bwMode="auto">
          <a:xfrm>
            <a:off x="45336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5" name="Oval 70"/>
          <p:cNvSpPr>
            <a:spLocks noChangeAspect="1" noChangeArrowheads="1"/>
          </p:cNvSpPr>
          <p:nvPr/>
        </p:nvSpPr>
        <p:spPr bwMode="auto">
          <a:xfrm>
            <a:off x="54465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66"/>
          <p:cNvSpPr>
            <a:spLocks noChangeAspect="1" noChangeArrowheads="1"/>
          </p:cNvSpPr>
          <p:nvPr/>
        </p:nvSpPr>
        <p:spPr bwMode="auto">
          <a:xfrm>
            <a:off x="8193396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8" name="Oval 66"/>
          <p:cNvSpPr>
            <a:spLocks noChangeAspect="1" noChangeArrowheads="1"/>
          </p:cNvSpPr>
          <p:nvPr/>
        </p:nvSpPr>
        <p:spPr bwMode="auto">
          <a:xfrm>
            <a:off x="63654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9" name="Oval 70"/>
          <p:cNvSpPr>
            <a:spLocks noChangeAspect="1" noChangeArrowheads="1"/>
          </p:cNvSpPr>
          <p:nvPr/>
        </p:nvSpPr>
        <p:spPr bwMode="auto">
          <a:xfrm>
            <a:off x="72783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0" name="Oval 66"/>
          <p:cNvSpPr>
            <a:spLocks noChangeAspect="1" noChangeArrowheads="1"/>
          </p:cNvSpPr>
          <p:nvPr/>
        </p:nvSpPr>
        <p:spPr bwMode="auto">
          <a:xfrm>
            <a:off x="45366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1" name="Oval 70"/>
          <p:cNvSpPr>
            <a:spLocks noChangeAspect="1" noChangeArrowheads="1"/>
          </p:cNvSpPr>
          <p:nvPr/>
        </p:nvSpPr>
        <p:spPr bwMode="auto">
          <a:xfrm>
            <a:off x="54495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2" name="Oval 66"/>
          <p:cNvSpPr>
            <a:spLocks noChangeAspect="1" noChangeArrowheads="1"/>
          </p:cNvSpPr>
          <p:nvPr/>
        </p:nvSpPr>
        <p:spPr bwMode="auto">
          <a:xfrm>
            <a:off x="8196410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53"/>
              <p:cNvSpPr txBox="1">
                <a:spLocks noChangeArrowheads="1"/>
              </p:cNvSpPr>
              <p:nvPr/>
            </p:nvSpPr>
            <p:spPr bwMode="auto">
              <a:xfrm>
                <a:off x="7987860" y="5214323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7860" y="5214323"/>
                <a:ext cx="48622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Oval 70"/>
          <p:cNvSpPr>
            <a:spLocks noChangeAspect="1" noChangeArrowheads="1"/>
          </p:cNvSpPr>
          <p:nvPr/>
        </p:nvSpPr>
        <p:spPr bwMode="auto">
          <a:xfrm>
            <a:off x="7274857" y="43123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5" name="Oval 70"/>
          <p:cNvSpPr>
            <a:spLocks noChangeAspect="1" noChangeArrowheads="1"/>
          </p:cNvSpPr>
          <p:nvPr/>
        </p:nvSpPr>
        <p:spPr bwMode="auto">
          <a:xfrm>
            <a:off x="7727087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 flipH="1" flipV="1">
            <a:off x="5024370" y="3572715"/>
            <a:ext cx="0" cy="160166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4"/>
          <p:cNvSpPr>
            <a:spLocks noChangeShapeType="1"/>
          </p:cNvSpPr>
          <p:nvPr/>
        </p:nvSpPr>
        <p:spPr bwMode="auto">
          <a:xfrm flipV="1">
            <a:off x="4557084" y="3572717"/>
            <a:ext cx="482024" cy="8158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Line 24"/>
          <p:cNvSpPr>
            <a:spLocks noChangeShapeType="1"/>
          </p:cNvSpPr>
          <p:nvPr/>
        </p:nvSpPr>
        <p:spPr bwMode="auto">
          <a:xfrm flipV="1">
            <a:off x="4557084" y="5158026"/>
            <a:ext cx="467286" cy="774525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4"/>
          <p:cNvSpPr>
            <a:spLocks noChangeShapeType="1"/>
          </p:cNvSpPr>
          <p:nvPr/>
        </p:nvSpPr>
        <p:spPr bwMode="auto">
          <a:xfrm flipH="1" flipV="1">
            <a:off x="4560352" y="4371641"/>
            <a:ext cx="9432" cy="154503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64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4245141" y="3078201"/>
            <a:ext cx="2675475" cy="2331485"/>
            <a:chOff x="2125450" y="3192342"/>
            <a:chExt cx="2675475" cy="2331485"/>
          </a:xfrm>
        </p:grpSpPr>
        <p:grpSp>
          <p:nvGrpSpPr>
            <p:cNvPr id="49" name="Group 48"/>
            <p:cNvGrpSpPr/>
            <p:nvPr/>
          </p:nvGrpSpPr>
          <p:grpSpPr>
            <a:xfrm>
              <a:off x="2125450" y="3192342"/>
              <a:ext cx="2675475" cy="2331485"/>
              <a:chOff x="2125450" y="3192342"/>
              <a:chExt cx="2675475" cy="2331485"/>
            </a:xfrm>
          </p:grpSpPr>
          <p:sp>
            <p:nvSpPr>
              <p:cNvPr id="53" name="Freeform 52"/>
              <p:cNvSpPr>
                <a:spLocks noChangeAspect="1"/>
              </p:cNvSpPr>
              <p:nvPr/>
            </p:nvSpPr>
            <p:spPr>
              <a:xfrm>
                <a:off x="2125450" y="3192342"/>
                <a:ext cx="2675475" cy="2331485"/>
              </a:xfrm>
              <a:custGeom>
                <a:avLst/>
                <a:gdLst>
                  <a:gd name="connsiteX0" fmla="*/ 0 w 1343025"/>
                  <a:gd name="connsiteY0" fmla="*/ 0 h 1162050"/>
                  <a:gd name="connsiteX1" fmla="*/ 0 w 1343025"/>
                  <a:gd name="connsiteY1" fmla="*/ 1162050 h 1162050"/>
                  <a:gd name="connsiteX2" fmla="*/ 1343025 w 1343025"/>
                  <a:gd name="connsiteY2" fmla="*/ 1143000 h 1162050"/>
                  <a:gd name="connsiteX3" fmla="*/ 0 w 1343025"/>
                  <a:gd name="connsiteY3" fmla="*/ 0 h 1162050"/>
                  <a:gd name="connsiteX0" fmla="*/ 0 w 1333500"/>
                  <a:gd name="connsiteY0" fmla="*/ 0 h 1162050"/>
                  <a:gd name="connsiteX1" fmla="*/ 0 w 1333500"/>
                  <a:gd name="connsiteY1" fmla="*/ 1162050 h 1162050"/>
                  <a:gd name="connsiteX2" fmla="*/ 1333500 w 1333500"/>
                  <a:gd name="connsiteY2" fmla="*/ 1162050 h 1162050"/>
                  <a:gd name="connsiteX3" fmla="*/ 0 w 1333500"/>
                  <a:gd name="connsiteY3" fmla="*/ 0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0" h="1162050">
                    <a:moveTo>
                      <a:pt x="0" y="0"/>
                    </a:moveTo>
                    <a:lnTo>
                      <a:pt x="0" y="1162050"/>
                    </a:lnTo>
                    <a:lnTo>
                      <a:pt x="1333500" y="11620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>
                <a:spLocks noChangeAspect="1"/>
              </p:cNvSpPr>
              <p:nvPr/>
            </p:nvSpPr>
            <p:spPr>
              <a:xfrm>
                <a:off x="2541622" y="3940164"/>
                <a:ext cx="1335024" cy="1163378"/>
              </a:xfrm>
              <a:custGeom>
                <a:avLst/>
                <a:gdLst>
                  <a:gd name="connsiteX0" fmla="*/ 0 w 1343025"/>
                  <a:gd name="connsiteY0" fmla="*/ 0 h 1162050"/>
                  <a:gd name="connsiteX1" fmla="*/ 0 w 1343025"/>
                  <a:gd name="connsiteY1" fmla="*/ 1162050 h 1162050"/>
                  <a:gd name="connsiteX2" fmla="*/ 1343025 w 1343025"/>
                  <a:gd name="connsiteY2" fmla="*/ 1143000 h 1162050"/>
                  <a:gd name="connsiteX3" fmla="*/ 0 w 1343025"/>
                  <a:gd name="connsiteY3" fmla="*/ 0 h 1162050"/>
                  <a:gd name="connsiteX0" fmla="*/ 0 w 1333500"/>
                  <a:gd name="connsiteY0" fmla="*/ 0 h 1162050"/>
                  <a:gd name="connsiteX1" fmla="*/ 0 w 1333500"/>
                  <a:gd name="connsiteY1" fmla="*/ 1162050 h 1162050"/>
                  <a:gd name="connsiteX2" fmla="*/ 1333500 w 1333500"/>
                  <a:gd name="connsiteY2" fmla="*/ 1162050 h 1162050"/>
                  <a:gd name="connsiteX3" fmla="*/ 0 w 1333500"/>
                  <a:gd name="connsiteY3" fmla="*/ 0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0" h="1162050">
                    <a:moveTo>
                      <a:pt x="0" y="0"/>
                    </a:moveTo>
                    <a:lnTo>
                      <a:pt x="0" y="1162050"/>
                    </a:lnTo>
                    <a:lnTo>
                      <a:pt x="1333500" y="1162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951969" y="4532448"/>
                  <a:ext cx="4028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708F98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400" dirty="0">
                    <a:solidFill>
                      <a:srgbClr val="708F98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969" y="4532448"/>
                  <a:ext cx="402803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/>
            <p:cNvSpPr/>
            <p:nvPr/>
          </p:nvSpPr>
          <p:spPr>
            <a:xfrm>
              <a:off x="2956032" y="4749612"/>
              <a:ext cx="54864" cy="58049"/>
            </a:xfrm>
            <a:prstGeom prst="ellipse">
              <a:avLst/>
            </a:prstGeom>
            <a:solidFill>
              <a:srgbClr val="708F98"/>
            </a:solidFill>
            <a:ln>
              <a:solidFill>
                <a:srgbClr val="708F98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8F98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08176"/>
                <a:ext cx="8229600" cy="4838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800" dirty="0">
                    <a:solidFill>
                      <a:schemeClr val="tx1"/>
                    </a:solidFill>
                  </a:rPr>
                  <a:t>covering radius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then any shift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contains a “deep” integer point.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08176"/>
                <a:ext cx="8229600" cy="4838700"/>
              </a:xfrm>
              <a:blipFill>
                <a:blip r:embed="rId3"/>
                <a:stretch>
                  <a:fillRect l="-1481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General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Covering Radius &amp; Deep Points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92268" y="3724294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43998" y="4967943"/>
                <a:ext cx="10938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998" y="4967943"/>
                <a:ext cx="109388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098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4245141" y="3078201"/>
            <a:ext cx="2675475" cy="2331485"/>
            <a:chOff x="2125450" y="3192342"/>
            <a:chExt cx="2675475" cy="2331485"/>
          </a:xfrm>
        </p:grpSpPr>
        <p:grpSp>
          <p:nvGrpSpPr>
            <p:cNvPr id="49" name="Group 48"/>
            <p:cNvGrpSpPr/>
            <p:nvPr/>
          </p:nvGrpSpPr>
          <p:grpSpPr>
            <a:xfrm>
              <a:off x="2125450" y="3192342"/>
              <a:ext cx="2675475" cy="2331485"/>
              <a:chOff x="2125450" y="3192342"/>
              <a:chExt cx="2675475" cy="2331485"/>
            </a:xfrm>
          </p:grpSpPr>
          <p:sp>
            <p:nvSpPr>
              <p:cNvPr id="53" name="Freeform 52"/>
              <p:cNvSpPr>
                <a:spLocks noChangeAspect="1"/>
              </p:cNvSpPr>
              <p:nvPr/>
            </p:nvSpPr>
            <p:spPr>
              <a:xfrm>
                <a:off x="2125450" y="3192342"/>
                <a:ext cx="2675475" cy="2331485"/>
              </a:xfrm>
              <a:custGeom>
                <a:avLst/>
                <a:gdLst>
                  <a:gd name="connsiteX0" fmla="*/ 0 w 1343025"/>
                  <a:gd name="connsiteY0" fmla="*/ 0 h 1162050"/>
                  <a:gd name="connsiteX1" fmla="*/ 0 w 1343025"/>
                  <a:gd name="connsiteY1" fmla="*/ 1162050 h 1162050"/>
                  <a:gd name="connsiteX2" fmla="*/ 1343025 w 1343025"/>
                  <a:gd name="connsiteY2" fmla="*/ 1143000 h 1162050"/>
                  <a:gd name="connsiteX3" fmla="*/ 0 w 1343025"/>
                  <a:gd name="connsiteY3" fmla="*/ 0 h 1162050"/>
                  <a:gd name="connsiteX0" fmla="*/ 0 w 1333500"/>
                  <a:gd name="connsiteY0" fmla="*/ 0 h 1162050"/>
                  <a:gd name="connsiteX1" fmla="*/ 0 w 1333500"/>
                  <a:gd name="connsiteY1" fmla="*/ 1162050 h 1162050"/>
                  <a:gd name="connsiteX2" fmla="*/ 1333500 w 1333500"/>
                  <a:gd name="connsiteY2" fmla="*/ 1162050 h 1162050"/>
                  <a:gd name="connsiteX3" fmla="*/ 0 w 1333500"/>
                  <a:gd name="connsiteY3" fmla="*/ 0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0" h="1162050">
                    <a:moveTo>
                      <a:pt x="0" y="0"/>
                    </a:moveTo>
                    <a:lnTo>
                      <a:pt x="0" y="1162050"/>
                    </a:lnTo>
                    <a:lnTo>
                      <a:pt x="1333500" y="11620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>
                <a:spLocks noChangeAspect="1"/>
              </p:cNvSpPr>
              <p:nvPr/>
            </p:nvSpPr>
            <p:spPr>
              <a:xfrm>
                <a:off x="2541622" y="3940164"/>
                <a:ext cx="1335024" cy="1163378"/>
              </a:xfrm>
              <a:custGeom>
                <a:avLst/>
                <a:gdLst>
                  <a:gd name="connsiteX0" fmla="*/ 0 w 1343025"/>
                  <a:gd name="connsiteY0" fmla="*/ 0 h 1162050"/>
                  <a:gd name="connsiteX1" fmla="*/ 0 w 1343025"/>
                  <a:gd name="connsiteY1" fmla="*/ 1162050 h 1162050"/>
                  <a:gd name="connsiteX2" fmla="*/ 1343025 w 1343025"/>
                  <a:gd name="connsiteY2" fmla="*/ 1143000 h 1162050"/>
                  <a:gd name="connsiteX3" fmla="*/ 0 w 1343025"/>
                  <a:gd name="connsiteY3" fmla="*/ 0 h 1162050"/>
                  <a:gd name="connsiteX0" fmla="*/ 0 w 1333500"/>
                  <a:gd name="connsiteY0" fmla="*/ 0 h 1162050"/>
                  <a:gd name="connsiteX1" fmla="*/ 0 w 1333500"/>
                  <a:gd name="connsiteY1" fmla="*/ 1162050 h 1162050"/>
                  <a:gd name="connsiteX2" fmla="*/ 1333500 w 1333500"/>
                  <a:gd name="connsiteY2" fmla="*/ 1162050 h 1162050"/>
                  <a:gd name="connsiteX3" fmla="*/ 0 w 1333500"/>
                  <a:gd name="connsiteY3" fmla="*/ 0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0" h="1162050">
                    <a:moveTo>
                      <a:pt x="0" y="0"/>
                    </a:moveTo>
                    <a:lnTo>
                      <a:pt x="0" y="1162050"/>
                    </a:lnTo>
                    <a:lnTo>
                      <a:pt x="1333500" y="1162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951969" y="4532448"/>
                  <a:ext cx="4028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708F98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400" dirty="0">
                    <a:solidFill>
                      <a:srgbClr val="708F98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969" y="4532448"/>
                  <a:ext cx="402803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/>
            <p:cNvSpPr/>
            <p:nvPr/>
          </p:nvSpPr>
          <p:spPr>
            <a:xfrm>
              <a:off x="2956032" y="4749612"/>
              <a:ext cx="54864" cy="58049"/>
            </a:xfrm>
            <a:prstGeom prst="ellipse">
              <a:avLst/>
            </a:prstGeom>
            <a:solidFill>
              <a:srgbClr val="708F98"/>
            </a:solidFill>
            <a:ln>
              <a:solidFill>
                <a:srgbClr val="708F98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8F98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08176"/>
                <a:ext cx="8229600" cy="4838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Thus, 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finding an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integer point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“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easy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”.</a:t>
                </a:r>
              </a:p>
            </p:txBody>
          </p:sp>
        </mc:Choice>
        <mc:Fallback xmlns="">
          <p:sp>
            <p:nvSpPr>
              <p:cNvPr id="4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08176"/>
                <a:ext cx="8229600" cy="4838700"/>
              </a:xfrm>
              <a:blipFill>
                <a:blip r:embed="rId3"/>
                <a:stretch>
                  <a:fillRect l="-1481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General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Covering Radius &amp; Deep Points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92268" y="3724294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43998" y="4967943"/>
                <a:ext cx="476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998" y="4967943"/>
                <a:ext cx="47609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5826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/>
          <p:cNvSpPr>
            <a:spLocks noChangeAspect="1"/>
          </p:cNvSpPr>
          <p:nvPr/>
        </p:nvSpPr>
        <p:spPr>
          <a:xfrm>
            <a:off x="4245318" y="3877555"/>
            <a:ext cx="1075560" cy="937274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08176"/>
                <a:ext cx="8229600" cy="4838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Thus, 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finding an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integer point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“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easy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”.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If not, we should decompose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into lower dimensional pieces…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08176"/>
                <a:ext cx="8229600" cy="4838700"/>
              </a:xfrm>
              <a:blipFill>
                <a:blip r:embed="rId2"/>
                <a:stretch>
                  <a:fillRect l="-1481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15984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General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Covering Radius &amp; Deep Points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92268" y="3724294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924118"/>
                <a:ext cx="71147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339047" y="4241305"/>
                <a:ext cx="476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047" y="4241305"/>
                <a:ext cx="47609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366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>
            <a:spLocks noChangeAspect="1"/>
          </p:cNvSpPr>
          <p:nvPr/>
        </p:nvSpPr>
        <p:spPr>
          <a:xfrm>
            <a:off x="4618023" y="4076955"/>
            <a:ext cx="602212" cy="641344"/>
          </a:xfrm>
          <a:custGeom>
            <a:avLst/>
            <a:gdLst>
              <a:gd name="connsiteX0" fmla="*/ 771896 w 4809506"/>
              <a:gd name="connsiteY0" fmla="*/ 11875 h 2244436"/>
              <a:gd name="connsiteX1" fmla="*/ 2006930 w 4809506"/>
              <a:gd name="connsiteY1" fmla="*/ 0 h 2244436"/>
              <a:gd name="connsiteX2" fmla="*/ 4809506 w 4809506"/>
              <a:gd name="connsiteY2" fmla="*/ 2244436 h 2244436"/>
              <a:gd name="connsiteX3" fmla="*/ 0 w 4809506"/>
              <a:gd name="connsiteY3" fmla="*/ 427512 h 2244436"/>
              <a:gd name="connsiteX4" fmla="*/ 771896 w 4809506"/>
              <a:gd name="connsiteY4" fmla="*/ 11875 h 2244436"/>
              <a:gd name="connsiteX0" fmla="*/ 771896 w 4809506"/>
              <a:gd name="connsiteY0" fmla="*/ 0 h 2232561"/>
              <a:gd name="connsiteX1" fmla="*/ 2607005 w 4809506"/>
              <a:gd name="connsiteY1" fmla="*/ 264350 h 2232561"/>
              <a:gd name="connsiteX2" fmla="*/ 4809506 w 4809506"/>
              <a:gd name="connsiteY2" fmla="*/ 2232561 h 2232561"/>
              <a:gd name="connsiteX3" fmla="*/ 0 w 4809506"/>
              <a:gd name="connsiteY3" fmla="*/ 415637 h 2232561"/>
              <a:gd name="connsiteX4" fmla="*/ 771896 w 4809506"/>
              <a:gd name="connsiteY4" fmla="*/ 0 h 2232561"/>
              <a:gd name="connsiteX0" fmla="*/ 2219696 w 4809506"/>
              <a:gd name="connsiteY0" fmla="*/ 388113 h 1968211"/>
              <a:gd name="connsiteX1" fmla="*/ 2607005 w 4809506"/>
              <a:gd name="connsiteY1" fmla="*/ 0 h 1968211"/>
              <a:gd name="connsiteX2" fmla="*/ 4809506 w 4809506"/>
              <a:gd name="connsiteY2" fmla="*/ 1968211 h 1968211"/>
              <a:gd name="connsiteX3" fmla="*/ 0 w 4809506"/>
              <a:gd name="connsiteY3" fmla="*/ 151287 h 1968211"/>
              <a:gd name="connsiteX4" fmla="*/ 2219696 w 4809506"/>
              <a:gd name="connsiteY4" fmla="*/ 388113 h 1968211"/>
              <a:gd name="connsiteX0" fmla="*/ 383752 w 2973562"/>
              <a:gd name="connsiteY0" fmla="*/ 388113 h 1968211"/>
              <a:gd name="connsiteX1" fmla="*/ 771061 w 2973562"/>
              <a:gd name="connsiteY1" fmla="*/ 0 h 1968211"/>
              <a:gd name="connsiteX2" fmla="*/ 2973562 w 2973562"/>
              <a:gd name="connsiteY2" fmla="*/ 1968211 h 1968211"/>
              <a:gd name="connsiteX3" fmla="*/ 0 w 2973562"/>
              <a:gd name="connsiteY3" fmla="*/ 979962 h 1968211"/>
              <a:gd name="connsiteX4" fmla="*/ 383752 w 2973562"/>
              <a:gd name="connsiteY4" fmla="*/ 388113 h 1968211"/>
              <a:gd name="connsiteX0" fmla="*/ 383752 w 966168"/>
              <a:gd name="connsiteY0" fmla="*/ 388113 h 1072861"/>
              <a:gd name="connsiteX1" fmla="*/ 771061 w 966168"/>
              <a:gd name="connsiteY1" fmla="*/ 0 h 1072861"/>
              <a:gd name="connsiteX2" fmla="*/ 966168 w 966168"/>
              <a:gd name="connsiteY2" fmla="*/ 1072861 h 1072861"/>
              <a:gd name="connsiteX3" fmla="*/ 0 w 966168"/>
              <a:gd name="connsiteY3" fmla="*/ 979962 h 1072861"/>
              <a:gd name="connsiteX4" fmla="*/ 383752 w 966168"/>
              <a:gd name="connsiteY4" fmla="*/ 388113 h 1072861"/>
              <a:gd name="connsiteX0" fmla="*/ 376608 w 966168"/>
              <a:gd name="connsiteY0" fmla="*/ 385732 h 1072861"/>
              <a:gd name="connsiteX1" fmla="*/ 771061 w 966168"/>
              <a:gd name="connsiteY1" fmla="*/ 0 h 1072861"/>
              <a:gd name="connsiteX2" fmla="*/ 966168 w 966168"/>
              <a:gd name="connsiteY2" fmla="*/ 1072861 h 1072861"/>
              <a:gd name="connsiteX3" fmla="*/ 0 w 966168"/>
              <a:gd name="connsiteY3" fmla="*/ 979962 h 1072861"/>
              <a:gd name="connsiteX4" fmla="*/ 376608 w 966168"/>
              <a:gd name="connsiteY4" fmla="*/ 385732 h 1072861"/>
              <a:gd name="connsiteX0" fmla="*/ 376608 w 966168"/>
              <a:gd name="connsiteY0" fmla="*/ 366682 h 1053811"/>
              <a:gd name="connsiteX1" fmla="*/ 756774 w 966168"/>
              <a:gd name="connsiteY1" fmla="*/ 0 h 1053811"/>
              <a:gd name="connsiteX2" fmla="*/ 966168 w 966168"/>
              <a:gd name="connsiteY2" fmla="*/ 1053811 h 1053811"/>
              <a:gd name="connsiteX3" fmla="*/ 0 w 966168"/>
              <a:gd name="connsiteY3" fmla="*/ 960912 h 1053811"/>
              <a:gd name="connsiteX4" fmla="*/ 376608 w 966168"/>
              <a:gd name="connsiteY4" fmla="*/ 366682 h 1053811"/>
              <a:gd name="connsiteX0" fmla="*/ 376608 w 966168"/>
              <a:gd name="connsiteY0" fmla="*/ 390494 h 1077623"/>
              <a:gd name="connsiteX1" fmla="*/ 771062 w 966168"/>
              <a:gd name="connsiteY1" fmla="*/ 0 h 1077623"/>
              <a:gd name="connsiteX2" fmla="*/ 966168 w 966168"/>
              <a:gd name="connsiteY2" fmla="*/ 1077623 h 1077623"/>
              <a:gd name="connsiteX3" fmla="*/ 0 w 966168"/>
              <a:gd name="connsiteY3" fmla="*/ 984724 h 1077623"/>
              <a:gd name="connsiteX4" fmla="*/ 376608 w 966168"/>
              <a:gd name="connsiteY4" fmla="*/ 390494 h 1077623"/>
              <a:gd name="connsiteX0" fmla="*/ 376608 w 970930"/>
              <a:gd name="connsiteY0" fmla="*/ 390494 h 1080004"/>
              <a:gd name="connsiteX1" fmla="*/ 771062 w 970930"/>
              <a:gd name="connsiteY1" fmla="*/ 0 h 1080004"/>
              <a:gd name="connsiteX2" fmla="*/ 970930 w 970930"/>
              <a:gd name="connsiteY2" fmla="*/ 1080004 h 1080004"/>
              <a:gd name="connsiteX3" fmla="*/ 0 w 970930"/>
              <a:gd name="connsiteY3" fmla="*/ 984724 h 1080004"/>
              <a:gd name="connsiteX4" fmla="*/ 376608 w 970930"/>
              <a:gd name="connsiteY4" fmla="*/ 390494 h 1080004"/>
              <a:gd name="connsiteX0" fmla="*/ 376608 w 982836"/>
              <a:gd name="connsiteY0" fmla="*/ 390494 h 1082386"/>
              <a:gd name="connsiteX1" fmla="*/ 771062 w 982836"/>
              <a:gd name="connsiteY1" fmla="*/ 0 h 1082386"/>
              <a:gd name="connsiteX2" fmla="*/ 982836 w 982836"/>
              <a:gd name="connsiteY2" fmla="*/ 1082386 h 1082386"/>
              <a:gd name="connsiteX3" fmla="*/ 0 w 982836"/>
              <a:gd name="connsiteY3" fmla="*/ 984724 h 1082386"/>
              <a:gd name="connsiteX4" fmla="*/ 376608 w 982836"/>
              <a:gd name="connsiteY4" fmla="*/ 390494 h 1082386"/>
              <a:gd name="connsiteX0" fmla="*/ 376608 w 970930"/>
              <a:gd name="connsiteY0" fmla="*/ 390494 h 1077624"/>
              <a:gd name="connsiteX1" fmla="*/ 771062 w 970930"/>
              <a:gd name="connsiteY1" fmla="*/ 0 h 1077624"/>
              <a:gd name="connsiteX2" fmla="*/ 970930 w 970930"/>
              <a:gd name="connsiteY2" fmla="*/ 1077624 h 1077624"/>
              <a:gd name="connsiteX3" fmla="*/ 0 w 970930"/>
              <a:gd name="connsiteY3" fmla="*/ 984724 h 1077624"/>
              <a:gd name="connsiteX4" fmla="*/ 376608 w 970930"/>
              <a:gd name="connsiteY4" fmla="*/ 390494 h 107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930" h="1077624">
                <a:moveTo>
                  <a:pt x="376608" y="390494"/>
                </a:moveTo>
                <a:lnTo>
                  <a:pt x="771062" y="0"/>
                </a:lnTo>
                <a:lnTo>
                  <a:pt x="970930" y="1077624"/>
                </a:lnTo>
                <a:lnTo>
                  <a:pt x="0" y="984724"/>
                </a:lnTo>
                <a:lnTo>
                  <a:pt x="376608" y="39049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719573" y="4170839"/>
                <a:ext cx="5738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573" y="4170839"/>
                <a:ext cx="57381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Lower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Bounds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on the Covering Radius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0" name="Oval 5"/>
          <p:cNvSpPr>
            <a:spLocks noChangeAspect="1" noChangeArrowheads="1"/>
          </p:cNvSpPr>
          <p:nvPr/>
        </p:nvSpPr>
        <p:spPr bwMode="auto">
          <a:xfrm rot="5400000">
            <a:off x="4535635" y="300380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6"/>
          <p:cNvSpPr>
            <a:spLocks noChangeAspect="1" noChangeArrowheads="1"/>
          </p:cNvSpPr>
          <p:nvPr/>
        </p:nvSpPr>
        <p:spPr bwMode="auto">
          <a:xfrm rot="5400000">
            <a:off x="5443685" y="299745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7"/>
          <p:cNvSpPr>
            <a:spLocks noChangeAspect="1" noChangeArrowheads="1"/>
          </p:cNvSpPr>
          <p:nvPr/>
        </p:nvSpPr>
        <p:spPr bwMode="auto">
          <a:xfrm rot="5400000">
            <a:off x="6364435" y="300380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3" name="Oval 10"/>
          <p:cNvSpPr>
            <a:spLocks noChangeAspect="1" noChangeArrowheads="1"/>
          </p:cNvSpPr>
          <p:nvPr/>
        </p:nvSpPr>
        <p:spPr bwMode="auto">
          <a:xfrm rot="5400000">
            <a:off x="3621235" y="299745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2"/>
          <p:cNvSpPr>
            <a:spLocks noChangeAspect="1" noChangeArrowheads="1"/>
          </p:cNvSpPr>
          <p:nvPr/>
        </p:nvSpPr>
        <p:spPr bwMode="auto">
          <a:xfrm rot="5400000">
            <a:off x="4535635" y="391820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3"/>
          <p:cNvSpPr>
            <a:spLocks noChangeAspect="1" noChangeArrowheads="1"/>
          </p:cNvSpPr>
          <p:nvPr/>
        </p:nvSpPr>
        <p:spPr bwMode="auto">
          <a:xfrm rot="5400000">
            <a:off x="5443685" y="391185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4"/>
          <p:cNvSpPr>
            <a:spLocks noChangeAspect="1" noChangeArrowheads="1"/>
          </p:cNvSpPr>
          <p:nvPr/>
        </p:nvSpPr>
        <p:spPr bwMode="auto">
          <a:xfrm rot="5400000">
            <a:off x="6364435" y="391820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8" name="Oval 15"/>
          <p:cNvSpPr>
            <a:spLocks noChangeAspect="1" noChangeArrowheads="1"/>
          </p:cNvSpPr>
          <p:nvPr/>
        </p:nvSpPr>
        <p:spPr bwMode="auto">
          <a:xfrm rot="5400000">
            <a:off x="3621235" y="391185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6"/>
          <p:cNvSpPr>
            <a:spLocks noChangeAspect="1" noChangeArrowheads="1"/>
          </p:cNvSpPr>
          <p:nvPr/>
        </p:nvSpPr>
        <p:spPr bwMode="auto">
          <a:xfrm rot="5400000">
            <a:off x="4529285" y="483260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7"/>
          <p:cNvSpPr>
            <a:spLocks noChangeAspect="1" noChangeArrowheads="1"/>
          </p:cNvSpPr>
          <p:nvPr/>
        </p:nvSpPr>
        <p:spPr bwMode="auto">
          <a:xfrm rot="5400000">
            <a:off x="5437335" y="482625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8"/>
          <p:cNvSpPr>
            <a:spLocks noChangeAspect="1" noChangeArrowheads="1"/>
          </p:cNvSpPr>
          <p:nvPr/>
        </p:nvSpPr>
        <p:spPr bwMode="auto">
          <a:xfrm rot="5400000">
            <a:off x="6358085" y="483260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2" name="Oval 19"/>
          <p:cNvSpPr>
            <a:spLocks noChangeAspect="1" noChangeArrowheads="1"/>
          </p:cNvSpPr>
          <p:nvPr/>
        </p:nvSpPr>
        <p:spPr bwMode="auto">
          <a:xfrm rot="5400000">
            <a:off x="3614885" y="482625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0"/>
          <p:cNvSpPr>
            <a:spLocks noChangeAspect="1" noChangeArrowheads="1"/>
          </p:cNvSpPr>
          <p:nvPr/>
        </p:nvSpPr>
        <p:spPr bwMode="auto">
          <a:xfrm rot="5400000">
            <a:off x="4529285" y="574700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1"/>
          <p:cNvSpPr>
            <a:spLocks noChangeAspect="1" noChangeArrowheads="1"/>
          </p:cNvSpPr>
          <p:nvPr/>
        </p:nvSpPr>
        <p:spPr bwMode="auto">
          <a:xfrm rot="5400000">
            <a:off x="5437335" y="574065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2"/>
          <p:cNvSpPr>
            <a:spLocks noChangeAspect="1" noChangeArrowheads="1"/>
          </p:cNvSpPr>
          <p:nvPr/>
        </p:nvSpPr>
        <p:spPr bwMode="auto">
          <a:xfrm rot="5400000">
            <a:off x="6358085" y="574700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6" name="Oval 23"/>
          <p:cNvSpPr>
            <a:spLocks noChangeAspect="1" noChangeArrowheads="1"/>
          </p:cNvSpPr>
          <p:nvPr/>
        </p:nvSpPr>
        <p:spPr bwMode="auto">
          <a:xfrm rot="5400000">
            <a:off x="3614885" y="574065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 rot="5400000">
            <a:off x="3614885" y="2997452"/>
            <a:ext cx="2825750" cy="2825750"/>
            <a:chOff x="1296433" y="3359150"/>
            <a:chExt cx="2825750" cy="2825750"/>
          </a:xfrm>
        </p:grpSpPr>
        <p:sp>
          <p:nvSpPr>
            <p:cNvPr id="88" name="Oval 5"/>
            <p:cNvSpPr>
              <a:spLocks noChangeAspect="1" noChangeArrowheads="1"/>
            </p:cNvSpPr>
            <p:nvPr/>
          </p:nvSpPr>
          <p:spPr bwMode="auto">
            <a:xfrm>
              <a:off x="1302783" y="51879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6"/>
            <p:cNvSpPr>
              <a:spLocks noChangeAspect="1" noChangeArrowheads="1"/>
            </p:cNvSpPr>
            <p:nvPr/>
          </p:nvSpPr>
          <p:spPr bwMode="auto">
            <a:xfrm>
              <a:off x="1296433" y="42799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7"/>
            <p:cNvSpPr>
              <a:spLocks noChangeAspect="1" noChangeArrowheads="1"/>
            </p:cNvSpPr>
            <p:nvPr/>
          </p:nvSpPr>
          <p:spPr bwMode="auto">
            <a:xfrm>
              <a:off x="1302783" y="33591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1" name="Oval 10"/>
            <p:cNvSpPr>
              <a:spLocks noChangeAspect="1" noChangeArrowheads="1"/>
            </p:cNvSpPr>
            <p:nvPr/>
          </p:nvSpPr>
          <p:spPr bwMode="auto">
            <a:xfrm>
              <a:off x="1296433" y="61023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spect="1" noChangeArrowheads="1"/>
            </p:cNvSpPr>
            <p:nvPr/>
          </p:nvSpPr>
          <p:spPr bwMode="auto">
            <a:xfrm>
              <a:off x="2217183" y="51879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3"/>
            <p:cNvSpPr>
              <a:spLocks noChangeAspect="1" noChangeArrowheads="1"/>
            </p:cNvSpPr>
            <p:nvPr/>
          </p:nvSpPr>
          <p:spPr bwMode="auto">
            <a:xfrm>
              <a:off x="2210833" y="42799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14"/>
            <p:cNvSpPr>
              <a:spLocks noChangeAspect="1" noChangeArrowheads="1"/>
            </p:cNvSpPr>
            <p:nvPr/>
          </p:nvSpPr>
          <p:spPr bwMode="auto">
            <a:xfrm>
              <a:off x="2217183" y="33591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5" name="Oval 15"/>
            <p:cNvSpPr>
              <a:spLocks noChangeAspect="1" noChangeArrowheads="1"/>
            </p:cNvSpPr>
            <p:nvPr/>
          </p:nvSpPr>
          <p:spPr bwMode="auto">
            <a:xfrm>
              <a:off x="2210833" y="61023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6"/>
            <p:cNvSpPr>
              <a:spLocks noChangeAspect="1" noChangeArrowheads="1"/>
            </p:cNvSpPr>
            <p:nvPr/>
          </p:nvSpPr>
          <p:spPr bwMode="auto">
            <a:xfrm>
              <a:off x="3131583" y="51943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17"/>
            <p:cNvSpPr>
              <a:spLocks noChangeAspect="1" noChangeArrowheads="1"/>
            </p:cNvSpPr>
            <p:nvPr/>
          </p:nvSpPr>
          <p:spPr bwMode="auto">
            <a:xfrm>
              <a:off x="3125233" y="42862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18"/>
            <p:cNvSpPr>
              <a:spLocks noChangeAspect="1" noChangeArrowheads="1"/>
            </p:cNvSpPr>
            <p:nvPr/>
          </p:nvSpPr>
          <p:spPr bwMode="auto">
            <a:xfrm>
              <a:off x="3131583" y="33655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9" name="Oval 19"/>
            <p:cNvSpPr>
              <a:spLocks noChangeAspect="1" noChangeArrowheads="1"/>
            </p:cNvSpPr>
            <p:nvPr/>
          </p:nvSpPr>
          <p:spPr bwMode="auto">
            <a:xfrm>
              <a:off x="3125233" y="61087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20"/>
            <p:cNvSpPr>
              <a:spLocks noChangeAspect="1" noChangeArrowheads="1"/>
            </p:cNvSpPr>
            <p:nvPr/>
          </p:nvSpPr>
          <p:spPr bwMode="auto">
            <a:xfrm>
              <a:off x="4045983" y="51943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21"/>
            <p:cNvSpPr>
              <a:spLocks noChangeAspect="1" noChangeArrowheads="1"/>
            </p:cNvSpPr>
            <p:nvPr/>
          </p:nvSpPr>
          <p:spPr bwMode="auto">
            <a:xfrm>
              <a:off x="4039633" y="42862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22"/>
            <p:cNvSpPr>
              <a:spLocks noChangeAspect="1" noChangeArrowheads="1"/>
            </p:cNvSpPr>
            <p:nvPr/>
          </p:nvSpPr>
          <p:spPr bwMode="auto">
            <a:xfrm>
              <a:off x="4045983" y="33655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3" name="Oval 23"/>
            <p:cNvSpPr>
              <a:spLocks noChangeAspect="1" noChangeArrowheads="1"/>
            </p:cNvSpPr>
            <p:nvPr/>
          </p:nvSpPr>
          <p:spPr bwMode="auto">
            <a:xfrm>
              <a:off x="4039633" y="61087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Line 24"/>
          <p:cNvSpPr>
            <a:spLocks noChangeShapeType="1"/>
          </p:cNvSpPr>
          <p:nvPr/>
        </p:nvSpPr>
        <p:spPr bwMode="auto">
          <a:xfrm flipV="1">
            <a:off x="6397710" y="3956302"/>
            <a:ext cx="0" cy="9207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93"/>
              <p:cNvSpPr txBox="1">
                <a:spLocks noChangeArrowheads="1"/>
              </p:cNvSpPr>
              <p:nvPr/>
            </p:nvSpPr>
            <p:spPr bwMode="auto">
              <a:xfrm>
                <a:off x="6449344" y="4124289"/>
                <a:ext cx="54431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9344" y="4124289"/>
                <a:ext cx="54431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93"/>
              <p:cNvSpPr txBox="1">
                <a:spLocks noChangeArrowheads="1"/>
              </p:cNvSpPr>
              <p:nvPr/>
            </p:nvSpPr>
            <p:spPr bwMode="auto">
              <a:xfrm>
                <a:off x="1645258" y="3784408"/>
                <a:ext cx="1845570" cy="593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=.9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5258" y="3784408"/>
                <a:ext cx="1845570" cy="593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93"/>
              <p:cNvSpPr txBox="1">
                <a:spLocks noChangeArrowheads="1"/>
              </p:cNvSpPr>
              <p:nvPr/>
            </p:nvSpPr>
            <p:spPr bwMode="auto">
              <a:xfrm>
                <a:off x="1656383" y="4374008"/>
                <a:ext cx="1845570" cy="593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=.1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6383" y="4374008"/>
                <a:ext cx="1845570" cy="5936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 rot="5400000" flipH="1">
            <a:off x="5065860" y="3391997"/>
            <a:ext cx="6350" cy="26670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>
            <a:off x="5065860" y="2747720"/>
            <a:ext cx="6350" cy="26670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16952" y="1233370"/>
                <a:ext cx="8931351" cy="1140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i="1" dirty="0" smtClean="0">
                    <a:solidFill>
                      <a:srgbClr val="990099"/>
                    </a:solidFill>
                  </a:rPr>
                  <a:t>    Lemma:</a:t>
                </a:r>
                <a:r>
                  <a:rPr lang="en-US" sz="2800" b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width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  <a:t/>
                </a:r>
                <a:b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</a:br>
                <a:endParaRPr lang="en-US" sz="28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2" y="1233370"/>
                <a:ext cx="8931351" cy="1140569"/>
              </a:xfrm>
              <a:prstGeom prst="rect">
                <a:avLst/>
              </a:prstGeom>
              <a:blipFill>
                <a:blip r:embed="rId7"/>
                <a:stretch>
                  <a:fillRect t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99510" y="6099053"/>
                <a:ext cx="79891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To cover space,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 smtClean="0"/>
                  <a:t> must have width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at least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0" y="6099053"/>
                <a:ext cx="7989110" cy="584775"/>
              </a:xfrm>
              <a:prstGeom prst="rect">
                <a:avLst/>
              </a:prstGeom>
              <a:blipFill>
                <a:blip r:embed="rId8"/>
                <a:stretch>
                  <a:fillRect l="-1907" t="-12632" r="-99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eft Brace 46"/>
          <p:cNvSpPr/>
          <p:nvPr/>
        </p:nvSpPr>
        <p:spPr>
          <a:xfrm>
            <a:off x="1142808" y="3949952"/>
            <a:ext cx="297323" cy="106190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93"/>
              <p:cNvSpPr txBox="1">
                <a:spLocks noChangeArrowheads="1"/>
              </p:cNvSpPr>
              <p:nvPr/>
            </p:nvSpPr>
            <p:spPr bwMode="auto">
              <a:xfrm>
                <a:off x="460977" y="4162414"/>
                <a:ext cx="62068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.8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977" y="4162414"/>
                <a:ext cx="62068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2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4801321" y="4697132"/>
            <a:ext cx="1965564" cy="2093290"/>
            <a:chOff x="6245883" y="4338274"/>
            <a:chExt cx="1329308" cy="1415688"/>
          </a:xfrm>
        </p:grpSpPr>
        <p:sp>
          <p:nvSpPr>
            <p:cNvPr id="34" name="Freeform 33"/>
            <p:cNvSpPr/>
            <p:nvPr/>
          </p:nvSpPr>
          <p:spPr>
            <a:xfrm>
              <a:off x="6245883" y="4338274"/>
              <a:ext cx="1329308" cy="1415688"/>
            </a:xfrm>
            <a:custGeom>
              <a:avLst/>
              <a:gdLst>
                <a:gd name="connsiteX0" fmla="*/ 771896 w 4809506"/>
                <a:gd name="connsiteY0" fmla="*/ 11875 h 2244436"/>
                <a:gd name="connsiteX1" fmla="*/ 2006930 w 4809506"/>
                <a:gd name="connsiteY1" fmla="*/ 0 h 2244436"/>
                <a:gd name="connsiteX2" fmla="*/ 4809506 w 4809506"/>
                <a:gd name="connsiteY2" fmla="*/ 2244436 h 2244436"/>
                <a:gd name="connsiteX3" fmla="*/ 0 w 4809506"/>
                <a:gd name="connsiteY3" fmla="*/ 427512 h 2244436"/>
                <a:gd name="connsiteX4" fmla="*/ 771896 w 4809506"/>
                <a:gd name="connsiteY4" fmla="*/ 11875 h 2244436"/>
                <a:gd name="connsiteX0" fmla="*/ 771896 w 4809506"/>
                <a:gd name="connsiteY0" fmla="*/ 0 h 2232561"/>
                <a:gd name="connsiteX1" fmla="*/ 2607005 w 4809506"/>
                <a:gd name="connsiteY1" fmla="*/ 264350 h 2232561"/>
                <a:gd name="connsiteX2" fmla="*/ 4809506 w 4809506"/>
                <a:gd name="connsiteY2" fmla="*/ 2232561 h 2232561"/>
                <a:gd name="connsiteX3" fmla="*/ 0 w 4809506"/>
                <a:gd name="connsiteY3" fmla="*/ 415637 h 2232561"/>
                <a:gd name="connsiteX4" fmla="*/ 771896 w 4809506"/>
                <a:gd name="connsiteY4" fmla="*/ 0 h 2232561"/>
                <a:gd name="connsiteX0" fmla="*/ 2219696 w 4809506"/>
                <a:gd name="connsiteY0" fmla="*/ 388113 h 1968211"/>
                <a:gd name="connsiteX1" fmla="*/ 2607005 w 4809506"/>
                <a:gd name="connsiteY1" fmla="*/ 0 h 1968211"/>
                <a:gd name="connsiteX2" fmla="*/ 4809506 w 4809506"/>
                <a:gd name="connsiteY2" fmla="*/ 1968211 h 1968211"/>
                <a:gd name="connsiteX3" fmla="*/ 0 w 4809506"/>
                <a:gd name="connsiteY3" fmla="*/ 151287 h 1968211"/>
                <a:gd name="connsiteX4" fmla="*/ 2219696 w 4809506"/>
                <a:gd name="connsiteY4" fmla="*/ 388113 h 1968211"/>
                <a:gd name="connsiteX0" fmla="*/ 383752 w 2973562"/>
                <a:gd name="connsiteY0" fmla="*/ 388113 h 1968211"/>
                <a:gd name="connsiteX1" fmla="*/ 771061 w 2973562"/>
                <a:gd name="connsiteY1" fmla="*/ 0 h 1968211"/>
                <a:gd name="connsiteX2" fmla="*/ 2973562 w 2973562"/>
                <a:gd name="connsiteY2" fmla="*/ 1968211 h 1968211"/>
                <a:gd name="connsiteX3" fmla="*/ 0 w 2973562"/>
                <a:gd name="connsiteY3" fmla="*/ 979962 h 1968211"/>
                <a:gd name="connsiteX4" fmla="*/ 383752 w 2973562"/>
                <a:gd name="connsiteY4" fmla="*/ 388113 h 1968211"/>
                <a:gd name="connsiteX0" fmla="*/ 383752 w 966168"/>
                <a:gd name="connsiteY0" fmla="*/ 388113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83752 w 966168"/>
                <a:gd name="connsiteY4" fmla="*/ 388113 h 1072861"/>
                <a:gd name="connsiteX0" fmla="*/ 376608 w 966168"/>
                <a:gd name="connsiteY0" fmla="*/ 385732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76608 w 966168"/>
                <a:gd name="connsiteY4" fmla="*/ 385732 h 1072861"/>
                <a:gd name="connsiteX0" fmla="*/ 376608 w 966168"/>
                <a:gd name="connsiteY0" fmla="*/ 366682 h 1053811"/>
                <a:gd name="connsiteX1" fmla="*/ 756774 w 966168"/>
                <a:gd name="connsiteY1" fmla="*/ 0 h 1053811"/>
                <a:gd name="connsiteX2" fmla="*/ 966168 w 966168"/>
                <a:gd name="connsiteY2" fmla="*/ 1053811 h 1053811"/>
                <a:gd name="connsiteX3" fmla="*/ 0 w 966168"/>
                <a:gd name="connsiteY3" fmla="*/ 960912 h 1053811"/>
                <a:gd name="connsiteX4" fmla="*/ 376608 w 966168"/>
                <a:gd name="connsiteY4" fmla="*/ 366682 h 1053811"/>
                <a:gd name="connsiteX0" fmla="*/ 376608 w 966168"/>
                <a:gd name="connsiteY0" fmla="*/ 390494 h 1077623"/>
                <a:gd name="connsiteX1" fmla="*/ 771062 w 966168"/>
                <a:gd name="connsiteY1" fmla="*/ 0 h 1077623"/>
                <a:gd name="connsiteX2" fmla="*/ 966168 w 966168"/>
                <a:gd name="connsiteY2" fmla="*/ 1077623 h 1077623"/>
                <a:gd name="connsiteX3" fmla="*/ 0 w 966168"/>
                <a:gd name="connsiteY3" fmla="*/ 984724 h 1077623"/>
                <a:gd name="connsiteX4" fmla="*/ 376608 w 966168"/>
                <a:gd name="connsiteY4" fmla="*/ 390494 h 1077623"/>
                <a:gd name="connsiteX0" fmla="*/ 376608 w 970930"/>
                <a:gd name="connsiteY0" fmla="*/ 390494 h 1080004"/>
                <a:gd name="connsiteX1" fmla="*/ 771062 w 970930"/>
                <a:gd name="connsiteY1" fmla="*/ 0 h 1080004"/>
                <a:gd name="connsiteX2" fmla="*/ 970930 w 970930"/>
                <a:gd name="connsiteY2" fmla="*/ 1080004 h 1080004"/>
                <a:gd name="connsiteX3" fmla="*/ 0 w 970930"/>
                <a:gd name="connsiteY3" fmla="*/ 984724 h 1080004"/>
                <a:gd name="connsiteX4" fmla="*/ 376608 w 970930"/>
                <a:gd name="connsiteY4" fmla="*/ 390494 h 1080004"/>
                <a:gd name="connsiteX0" fmla="*/ 376608 w 982836"/>
                <a:gd name="connsiteY0" fmla="*/ 390494 h 1082386"/>
                <a:gd name="connsiteX1" fmla="*/ 771062 w 982836"/>
                <a:gd name="connsiteY1" fmla="*/ 0 h 1082386"/>
                <a:gd name="connsiteX2" fmla="*/ 982836 w 982836"/>
                <a:gd name="connsiteY2" fmla="*/ 1082386 h 1082386"/>
                <a:gd name="connsiteX3" fmla="*/ 0 w 982836"/>
                <a:gd name="connsiteY3" fmla="*/ 984724 h 1082386"/>
                <a:gd name="connsiteX4" fmla="*/ 376608 w 982836"/>
                <a:gd name="connsiteY4" fmla="*/ 390494 h 1082386"/>
                <a:gd name="connsiteX0" fmla="*/ 376608 w 970930"/>
                <a:gd name="connsiteY0" fmla="*/ 390494 h 1077624"/>
                <a:gd name="connsiteX1" fmla="*/ 771062 w 970930"/>
                <a:gd name="connsiteY1" fmla="*/ 0 h 1077624"/>
                <a:gd name="connsiteX2" fmla="*/ 970930 w 970930"/>
                <a:gd name="connsiteY2" fmla="*/ 1077624 h 1077624"/>
                <a:gd name="connsiteX3" fmla="*/ 0 w 970930"/>
                <a:gd name="connsiteY3" fmla="*/ 984724 h 1077624"/>
                <a:gd name="connsiteX4" fmla="*/ 376608 w 970930"/>
                <a:gd name="connsiteY4" fmla="*/ 390494 h 107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930" h="1077624">
                  <a:moveTo>
                    <a:pt x="376608" y="390494"/>
                  </a:moveTo>
                  <a:lnTo>
                    <a:pt x="771062" y="0"/>
                  </a:lnTo>
                  <a:lnTo>
                    <a:pt x="970930" y="1077624"/>
                  </a:lnTo>
                  <a:lnTo>
                    <a:pt x="0" y="984724"/>
                  </a:lnTo>
                  <a:lnTo>
                    <a:pt x="376608" y="39049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6680813" y="3248666"/>
            <a:ext cx="1965564" cy="2093290"/>
            <a:chOff x="6245883" y="4338274"/>
            <a:chExt cx="1329308" cy="1415688"/>
          </a:xfrm>
        </p:grpSpPr>
        <p:sp>
          <p:nvSpPr>
            <p:cNvPr id="29" name="Freeform 28"/>
            <p:cNvSpPr/>
            <p:nvPr/>
          </p:nvSpPr>
          <p:spPr>
            <a:xfrm>
              <a:off x="6245883" y="4338274"/>
              <a:ext cx="1329308" cy="1415688"/>
            </a:xfrm>
            <a:custGeom>
              <a:avLst/>
              <a:gdLst>
                <a:gd name="connsiteX0" fmla="*/ 771896 w 4809506"/>
                <a:gd name="connsiteY0" fmla="*/ 11875 h 2244436"/>
                <a:gd name="connsiteX1" fmla="*/ 2006930 w 4809506"/>
                <a:gd name="connsiteY1" fmla="*/ 0 h 2244436"/>
                <a:gd name="connsiteX2" fmla="*/ 4809506 w 4809506"/>
                <a:gd name="connsiteY2" fmla="*/ 2244436 h 2244436"/>
                <a:gd name="connsiteX3" fmla="*/ 0 w 4809506"/>
                <a:gd name="connsiteY3" fmla="*/ 427512 h 2244436"/>
                <a:gd name="connsiteX4" fmla="*/ 771896 w 4809506"/>
                <a:gd name="connsiteY4" fmla="*/ 11875 h 2244436"/>
                <a:gd name="connsiteX0" fmla="*/ 771896 w 4809506"/>
                <a:gd name="connsiteY0" fmla="*/ 0 h 2232561"/>
                <a:gd name="connsiteX1" fmla="*/ 2607005 w 4809506"/>
                <a:gd name="connsiteY1" fmla="*/ 264350 h 2232561"/>
                <a:gd name="connsiteX2" fmla="*/ 4809506 w 4809506"/>
                <a:gd name="connsiteY2" fmla="*/ 2232561 h 2232561"/>
                <a:gd name="connsiteX3" fmla="*/ 0 w 4809506"/>
                <a:gd name="connsiteY3" fmla="*/ 415637 h 2232561"/>
                <a:gd name="connsiteX4" fmla="*/ 771896 w 4809506"/>
                <a:gd name="connsiteY4" fmla="*/ 0 h 2232561"/>
                <a:gd name="connsiteX0" fmla="*/ 2219696 w 4809506"/>
                <a:gd name="connsiteY0" fmla="*/ 388113 h 1968211"/>
                <a:gd name="connsiteX1" fmla="*/ 2607005 w 4809506"/>
                <a:gd name="connsiteY1" fmla="*/ 0 h 1968211"/>
                <a:gd name="connsiteX2" fmla="*/ 4809506 w 4809506"/>
                <a:gd name="connsiteY2" fmla="*/ 1968211 h 1968211"/>
                <a:gd name="connsiteX3" fmla="*/ 0 w 4809506"/>
                <a:gd name="connsiteY3" fmla="*/ 151287 h 1968211"/>
                <a:gd name="connsiteX4" fmla="*/ 2219696 w 4809506"/>
                <a:gd name="connsiteY4" fmla="*/ 388113 h 1968211"/>
                <a:gd name="connsiteX0" fmla="*/ 383752 w 2973562"/>
                <a:gd name="connsiteY0" fmla="*/ 388113 h 1968211"/>
                <a:gd name="connsiteX1" fmla="*/ 771061 w 2973562"/>
                <a:gd name="connsiteY1" fmla="*/ 0 h 1968211"/>
                <a:gd name="connsiteX2" fmla="*/ 2973562 w 2973562"/>
                <a:gd name="connsiteY2" fmla="*/ 1968211 h 1968211"/>
                <a:gd name="connsiteX3" fmla="*/ 0 w 2973562"/>
                <a:gd name="connsiteY3" fmla="*/ 979962 h 1968211"/>
                <a:gd name="connsiteX4" fmla="*/ 383752 w 2973562"/>
                <a:gd name="connsiteY4" fmla="*/ 388113 h 1968211"/>
                <a:gd name="connsiteX0" fmla="*/ 383752 w 966168"/>
                <a:gd name="connsiteY0" fmla="*/ 388113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83752 w 966168"/>
                <a:gd name="connsiteY4" fmla="*/ 388113 h 1072861"/>
                <a:gd name="connsiteX0" fmla="*/ 376608 w 966168"/>
                <a:gd name="connsiteY0" fmla="*/ 385732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76608 w 966168"/>
                <a:gd name="connsiteY4" fmla="*/ 385732 h 1072861"/>
                <a:gd name="connsiteX0" fmla="*/ 376608 w 966168"/>
                <a:gd name="connsiteY0" fmla="*/ 366682 h 1053811"/>
                <a:gd name="connsiteX1" fmla="*/ 756774 w 966168"/>
                <a:gd name="connsiteY1" fmla="*/ 0 h 1053811"/>
                <a:gd name="connsiteX2" fmla="*/ 966168 w 966168"/>
                <a:gd name="connsiteY2" fmla="*/ 1053811 h 1053811"/>
                <a:gd name="connsiteX3" fmla="*/ 0 w 966168"/>
                <a:gd name="connsiteY3" fmla="*/ 960912 h 1053811"/>
                <a:gd name="connsiteX4" fmla="*/ 376608 w 966168"/>
                <a:gd name="connsiteY4" fmla="*/ 366682 h 1053811"/>
                <a:gd name="connsiteX0" fmla="*/ 376608 w 966168"/>
                <a:gd name="connsiteY0" fmla="*/ 390494 h 1077623"/>
                <a:gd name="connsiteX1" fmla="*/ 771062 w 966168"/>
                <a:gd name="connsiteY1" fmla="*/ 0 h 1077623"/>
                <a:gd name="connsiteX2" fmla="*/ 966168 w 966168"/>
                <a:gd name="connsiteY2" fmla="*/ 1077623 h 1077623"/>
                <a:gd name="connsiteX3" fmla="*/ 0 w 966168"/>
                <a:gd name="connsiteY3" fmla="*/ 984724 h 1077623"/>
                <a:gd name="connsiteX4" fmla="*/ 376608 w 966168"/>
                <a:gd name="connsiteY4" fmla="*/ 390494 h 1077623"/>
                <a:gd name="connsiteX0" fmla="*/ 376608 w 970930"/>
                <a:gd name="connsiteY0" fmla="*/ 390494 h 1080004"/>
                <a:gd name="connsiteX1" fmla="*/ 771062 w 970930"/>
                <a:gd name="connsiteY1" fmla="*/ 0 h 1080004"/>
                <a:gd name="connsiteX2" fmla="*/ 970930 w 970930"/>
                <a:gd name="connsiteY2" fmla="*/ 1080004 h 1080004"/>
                <a:gd name="connsiteX3" fmla="*/ 0 w 970930"/>
                <a:gd name="connsiteY3" fmla="*/ 984724 h 1080004"/>
                <a:gd name="connsiteX4" fmla="*/ 376608 w 970930"/>
                <a:gd name="connsiteY4" fmla="*/ 390494 h 1080004"/>
                <a:gd name="connsiteX0" fmla="*/ 376608 w 982836"/>
                <a:gd name="connsiteY0" fmla="*/ 390494 h 1082386"/>
                <a:gd name="connsiteX1" fmla="*/ 771062 w 982836"/>
                <a:gd name="connsiteY1" fmla="*/ 0 h 1082386"/>
                <a:gd name="connsiteX2" fmla="*/ 982836 w 982836"/>
                <a:gd name="connsiteY2" fmla="*/ 1082386 h 1082386"/>
                <a:gd name="connsiteX3" fmla="*/ 0 w 982836"/>
                <a:gd name="connsiteY3" fmla="*/ 984724 h 1082386"/>
                <a:gd name="connsiteX4" fmla="*/ 376608 w 982836"/>
                <a:gd name="connsiteY4" fmla="*/ 390494 h 1082386"/>
                <a:gd name="connsiteX0" fmla="*/ 376608 w 970930"/>
                <a:gd name="connsiteY0" fmla="*/ 390494 h 1077624"/>
                <a:gd name="connsiteX1" fmla="*/ 771062 w 970930"/>
                <a:gd name="connsiteY1" fmla="*/ 0 h 1077624"/>
                <a:gd name="connsiteX2" fmla="*/ 970930 w 970930"/>
                <a:gd name="connsiteY2" fmla="*/ 1077624 h 1077624"/>
                <a:gd name="connsiteX3" fmla="*/ 0 w 970930"/>
                <a:gd name="connsiteY3" fmla="*/ 984724 h 1077624"/>
                <a:gd name="connsiteX4" fmla="*/ 376608 w 970930"/>
                <a:gd name="connsiteY4" fmla="*/ 390494 h 107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930" h="1077624">
                  <a:moveTo>
                    <a:pt x="376608" y="390494"/>
                  </a:moveTo>
                  <a:lnTo>
                    <a:pt x="771062" y="0"/>
                  </a:lnTo>
                  <a:lnTo>
                    <a:pt x="970930" y="1077624"/>
                  </a:lnTo>
                  <a:lnTo>
                    <a:pt x="0" y="984724"/>
                  </a:lnTo>
                  <a:lnTo>
                    <a:pt x="376608" y="39049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784103" y="3978805"/>
            <a:ext cx="1965564" cy="2093290"/>
            <a:chOff x="6245883" y="4338274"/>
            <a:chExt cx="1329308" cy="1415688"/>
          </a:xfrm>
        </p:grpSpPr>
        <p:sp>
          <p:nvSpPr>
            <p:cNvPr id="48" name="Freeform 47"/>
            <p:cNvSpPr/>
            <p:nvPr/>
          </p:nvSpPr>
          <p:spPr>
            <a:xfrm>
              <a:off x="6245883" y="4338274"/>
              <a:ext cx="1329308" cy="1415688"/>
            </a:xfrm>
            <a:custGeom>
              <a:avLst/>
              <a:gdLst>
                <a:gd name="connsiteX0" fmla="*/ 771896 w 4809506"/>
                <a:gd name="connsiteY0" fmla="*/ 11875 h 2244436"/>
                <a:gd name="connsiteX1" fmla="*/ 2006930 w 4809506"/>
                <a:gd name="connsiteY1" fmla="*/ 0 h 2244436"/>
                <a:gd name="connsiteX2" fmla="*/ 4809506 w 4809506"/>
                <a:gd name="connsiteY2" fmla="*/ 2244436 h 2244436"/>
                <a:gd name="connsiteX3" fmla="*/ 0 w 4809506"/>
                <a:gd name="connsiteY3" fmla="*/ 427512 h 2244436"/>
                <a:gd name="connsiteX4" fmla="*/ 771896 w 4809506"/>
                <a:gd name="connsiteY4" fmla="*/ 11875 h 2244436"/>
                <a:gd name="connsiteX0" fmla="*/ 771896 w 4809506"/>
                <a:gd name="connsiteY0" fmla="*/ 0 h 2232561"/>
                <a:gd name="connsiteX1" fmla="*/ 2607005 w 4809506"/>
                <a:gd name="connsiteY1" fmla="*/ 264350 h 2232561"/>
                <a:gd name="connsiteX2" fmla="*/ 4809506 w 4809506"/>
                <a:gd name="connsiteY2" fmla="*/ 2232561 h 2232561"/>
                <a:gd name="connsiteX3" fmla="*/ 0 w 4809506"/>
                <a:gd name="connsiteY3" fmla="*/ 415637 h 2232561"/>
                <a:gd name="connsiteX4" fmla="*/ 771896 w 4809506"/>
                <a:gd name="connsiteY4" fmla="*/ 0 h 2232561"/>
                <a:gd name="connsiteX0" fmla="*/ 2219696 w 4809506"/>
                <a:gd name="connsiteY0" fmla="*/ 388113 h 1968211"/>
                <a:gd name="connsiteX1" fmla="*/ 2607005 w 4809506"/>
                <a:gd name="connsiteY1" fmla="*/ 0 h 1968211"/>
                <a:gd name="connsiteX2" fmla="*/ 4809506 w 4809506"/>
                <a:gd name="connsiteY2" fmla="*/ 1968211 h 1968211"/>
                <a:gd name="connsiteX3" fmla="*/ 0 w 4809506"/>
                <a:gd name="connsiteY3" fmla="*/ 151287 h 1968211"/>
                <a:gd name="connsiteX4" fmla="*/ 2219696 w 4809506"/>
                <a:gd name="connsiteY4" fmla="*/ 388113 h 1968211"/>
                <a:gd name="connsiteX0" fmla="*/ 383752 w 2973562"/>
                <a:gd name="connsiteY0" fmla="*/ 388113 h 1968211"/>
                <a:gd name="connsiteX1" fmla="*/ 771061 w 2973562"/>
                <a:gd name="connsiteY1" fmla="*/ 0 h 1968211"/>
                <a:gd name="connsiteX2" fmla="*/ 2973562 w 2973562"/>
                <a:gd name="connsiteY2" fmla="*/ 1968211 h 1968211"/>
                <a:gd name="connsiteX3" fmla="*/ 0 w 2973562"/>
                <a:gd name="connsiteY3" fmla="*/ 979962 h 1968211"/>
                <a:gd name="connsiteX4" fmla="*/ 383752 w 2973562"/>
                <a:gd name="connsiteY4" fmla="*/ 388113 h 1968211"/>
                <a:gd name="connsiteX0" fmla="*/ 383752 w 966168"/>
                <a:gd name="connsiteY0" fmla="*/ 388113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83752 w 966168"/>
                <a:gd name="connsiteY4" fmla="*/ 388113 h 1072861"/>
                <a:gd name="connsiteX0" fmla="*/ 376608 w 966168"/>
                <a:gd name="connsiteY0" fmla="*/ 385732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76608 w 966168"/>
                <a:gd name="connsiteY4" fmla="*/ 385732 h 1072861"/>
                <a:gd name="connsiteX0" fmla="*/ 376608 w 966168"/>
                <a:gd name="connsiteY0" fmla="*/ 366682 h 1053811"/>
                <a:gd name="connsiteX1" fmla="*/ 756774 w 966168"/>
                <a:gd name="connsiteY1" fmla="*/ 0 h 1053811"/>
                <a:gd name="connsiteX2" fmla="*/ 966168 w 966168"/>
                <a:gd name="connsiteY2" fmla="*/ 1053811 h 1053811"/>
                <a:gd name="connsiteX3" fmla="*/ 0 w 966168"/>
                <a:gd name="connsiteY3" fmla="*/ 960912 h 1053811"/>
                <a:gd name="connsiteX4" fmla="*/ 376608 w 966168"/>
                <a:gd name="connsiteY4" fmla="*/ 366682 h 1053811"/>
                <a:gd name="connsiteX0" fmla="*/ 376608 w 966168"/>
                <a:gd name="connsiteY0" fmla="*/ 390494 h 1077623"/>
                <a:gd name="connsiteX1" fmla="*/ 771062 w 966168"/>
                <a:gd name="connsiteY1" fmla="*/ 0 h 1077623"/>
                <a:gd name="connsiteX2" fmla="*/ 966168 w 966168"/>
                <a:gd name="connsiteY2" fmla="*/ 1077623 h 1077623"/>
                <a:gd name="connsiteX3" fmla="*/ 0 w 966168"/>
                <a:gd name="connsiteY3" fmla="*/ 984724 h 1077623"/>
                <a:gd name="connsiteX4" fmla="*/ 376608 w 966168"/>
                <a:gd name="connsiteY4" fmla="*/ 390494 h 1077623"/>
                <a:gd name="connsiteX0" fmla="*/ 376608 w 970930"/>
                <a:gd name="connsiteY0" fmla="*/ 390494 h 1080004"/>
                <a:gd name="connsiteX1" fmla="*/ 771062 w 970930"/>
                <a:gd name="connsiteY1" fmla="*/ 0 h 1080004"/>
                <a:gd name="connsiteX2" fmla="*/ 970930 w 970930"/>
                <a:gd name="connsiteY2" fmla="*/ 1080004 h 1080004"/>
                <a:gd name="connsiteX3" fmla="*/ 0 w 970930"/>
                <a:gd name="connsiteY3" fmla="*/ 984724 h 1080004"/>
                <a:gd name="connsiteX4" fmla="*/ 376608 w 970930"/>
                <a:gd name="connsiteY4" fmla="*/ 390494 h 1080004"/>
                <a:gd name="connsiteX0" fmla="*/ 376608 w 982836"/>
                <a:gd name="connsiteY0" fmla="*/ 390494 h 1082386"/>
                <a:gd name="connsiteX1" fmla="*/ 771062 w 982836"/>
                <a:gd name="connsiteY1" fmla="*/ 0 h 1082386"/>
                <a:gd name="connsiteX2" fmla="*/ 982836 w 982836"/>
                <a:gd name="connsiteY2" fmla="*/ 1082386 h 1082386"/>
                <a:gd name="connsiteX3" fmla="*/ 0 w 982836"/>
                <a:gd name="connsiteY3" fmla="*/ 984724 h 1082386"/>
                <a:gd name="connsiteX4" fmla="*/ 376608 w 982836"/>
                <a:gd name="connsiteY4" fmla="*/ 390494 h 1082386"/>
                <a:gd name="connsiteX0" fmla="*/ 376608 w 970930"/>
                <a:gd name="connsiteY0" fmla="*/ 390494 h 1077624"/>
                <a:gd name="connsiteX1" fmla="*/ 771062 w 970930"/>
                <a:gd name="connsiteY1" fmla="*/ 0 h 1077624"/>
                <a:gd name="connsiteX2" fmla="*/ 970930 w 970930"/>
                <a:gd name="connsiteY2" fmla="*/ 1077624 h 1077624"/>
                <a:gd name="connsiteX3" fmla="*/ 0 w 970930"/>
                <a:gd name="connsiteY3" fmla="*/ 984724 h 1077624"/>
                <a:gd name="connsiteX4" fmla="*/ 376608 w 970930"/>
                <a:gd name="connsiteY4" fmla="*/ 390494 h 107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930" h="1077624">
                  <a:moveTo>
                    <a:pt x="376608" y="390494"/>
                  </a:moveTo>
                  <a:lnTo>
                    <a:pt x="771062" y="0"/>
                  </a:lnTo>
                  <a:lnTo>
                    <a:pt x="970930" y="1077624"/>
                  </a:lnTo>
                  <a:lnTo>
                    <a:pt x="0" y="984724"/>
                  </a:lnTo>
                  <a:lnTo>
                    <a:pt x="376608" y="39049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952" y="1233370"/>
                <a:ext cx="8931351" cy="1411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990099"/>
                    </a:solidFill>
                  </a:rPr>
                  <a:t>Theorem: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convex,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either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>
                    <a:latin typeface="Cambria" pitchFamily="18" charset="0"/>
                  </a:rPr>
                  <a:t>1</a:t>
                </a:r>
                <a:r>
                  <a:rPr lang="en-US" sz="2800" dirty="0">
                    <a:latin typeface="Cambria" pitchFamily="18" charset="0"/>
                  </a:rPr>
                  <a:t>.</a:t>
                </a:r>
                <a:r>
                  <a:rPr lang="en-US" sz="2800" dirty="0" smtClean="0"/>
                  <a:t> covering radius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r>
                  <a:rPr lang="en-US" sz="2800" b="0" i="0" dirty="0" smtClean="0">
                    <a:latin typeface="Cambria Math"/>
                  </a:rPr>
                  <a:t>, </a:t>
                </a:r>
                <a:r>
                  <a:rPr lang="en-US" sz="2800" b="0" i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or</a:t>
                </a:r>
                <a: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  <a:t/>
                </a:r>
                <a:b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</a:br>
                <a:r>
                  <a:rPr lang="en-US" sz="28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" pitchFamily="18" charset="0"/>
                  </a:rPr>
                  <a:t>2.</a:t>
                </a:r>
                <a:r>
                  <a:rPr lang="en-US" sz="2800" b="0" i="0" dirty="0" smtClean="0">
                    <a:solidFill>
                      <a:schemeClr val="bg1">
                        <a:lumMod val="85000"/>
                      </a:schemeClr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∃ 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</a:rPr>
                  <a:t> has width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</a:rPr>
                  <a:t> w.r.t.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bg1">
                        <a:lumMod val="85000"/>
                      </a:schemeClr>
                    </a:solidFill>
                  </a:rPr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2" y="1233370"/>
                <a:ext cx="8931351" cy="1411733"/>
              </a:xfrm>
              <a:prstGeom prst="rect">
                <a:avLst/>
              </a:prstGeom>
              <a:blipFill>
                <a:blip r:embed="rId5"/>
                <a:stretch>
                  <a:fillRect l="-1365" t="-3879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Khinchine’s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Flatness Theorem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93"/>
              <p:cNvSpPr txBox="1">
                <a:spLocks noChangeArrowheads="1"/>
              </p:cNvSpPr>
              <p:nvPr/>
            </p:nvSpPr>
            <p:spPr bwMode="auto">
              <a:xfrm>
                <a:off x="7507992" y="5952256"/>
                <a:ext cx="77110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7992" y="5952256"/>
                <a:ext cx="77110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5"/>
          <p:cNvSpPr>
            <a:spLocks noChangeAspect="1" noChangeArrowheads="1"/>
          </p:cNvSpPr>
          <p:nvPr/>
        </p:nvSpPr>
        <p:spPr bwMode="auto">
          <a:xfrm rot="5400000">
            <a:off x="6428045" y="37576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6"/>
          <p:cNvSpPr>
            <a:spLocks noChangeAspect="1" noChangeArrowheads="1"/>
          </p:cNvSpPr>
          <p:nvPr/>
        </p:nvSpPr>
        <p:spPr bwMode="auto">
          <a:xfrm rot="5400000">
            <a:off x="7336095" y="37512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7"/>
          <p:cNvSpPr>
            <a:spLocks noChangeAspect="1" noChangeArrowheads="1"/>
          </p:cNvSpPr>
          <p:nvPr/>
        </p:nvSpPr>
        <p:spPr bwMode="auto">
          <a:xfrm rot="5400000">
            <a:off x="8256845" y="37576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3" name="Oval 10"/>
          <p:cNvSpPr>
            <a:spLocks noChangeAspect="1" noChangeArrowheads="1"/>
          </p:cNvSpPr>
          <p:nvPr/>
        </p:nvSpPr>
        <p:spPr bwMode="auto">
          <a:xfrm rot="5400000">
            <a:off x="5513645" y="37512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2"/>
          <p:cNvSpPr>
            <a:spLocks noChangeAspect="1" noChangeArrowheads="1"/>
          </p:cNvSpPr>
          <p:nvPr/>
        </p:nvSpPr>
        <p:spPr bwMode="auto">
          <a:xfrm rot="5400000">
            <a:off x="6428045" y="46720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3"/>
          <p:cNvSpPr>
            <a:spLocks noChangeAspect="1" noChangeArrowheads="1"/>
          </p:cNvSpPr>
          <p:nvPr/>
        </p:nvSpPr>
        <p:spPr bwMode="auto">
          <a:xfrm rot="5400000">
            <a:off x="7336095" y="46656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4"/>
          <p:cNvSpPr>
            <a:spLocks noChangeAspect="1" noChangeArrowheads="1"/>
          </p:cNvSpPr>
          <p:nvPr/>
        </p:nvSpPr>
        <p:spPr bwMode="auto">
          <a:xfrm rot="5400000">
            <a:off x="8256845" y="46720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8" name="Oval 15"/>
          <p:cNvSpPr>
            <a:spLocks noChangeAspect="1" noChangeArrowheads="1"/>
          </p:cNvSpPr>
          <p:nvPr/>
        </p:nvSpPr>
        <p:spPr bwMode="auto">
          <a:xfrm rot="5400000">
            <a:off x="5513645" y="46656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6"/>
          <p:cNvSpPr>
            <a:spLocks noChangeAspect="1" noChangeArrowheads="1"/>
          </p:cNvSpPr>
          <p:nvPr/>
        </p:nvSpPr>
        <p:spPr bwMode="auto">
          <a:xfrm rot="5400000">
            <a:off x="6421695" y="55864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7"/>
          <p:cNvSpPr>
            <a:spLocks noChangeAspect="1" noChangeArrowheads="1"/>
          </p:cNvSpPr>
          <p:nvPr/>
        </p:nvSpPr>
        <p:spPr bwMode="auto">
          <a:xfrm rot="5400000">
            <a:off x="7329745" y="55800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8"/>
          <p:cNvSpPr>
            <a:spLocks noChangeAspect="1" noChangeArrowheads="1"/>
          </p:cNvSpPr>
          <p:nvPr/>
        </p:nvSpPr>
        <p:spPr bwMode="auto">
          <a:xfrm rot="5400000">
            <a:off x="8250495" y="55864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2" name="Oval 19"/>
          <p:cNvSpPr>
            <a:spLocks noChangeAspect="1" noChangeArrowheads="1"/>
          </p:cNvSpPr>
          <p:nvPr/>
        </p:nvSpPr>
        <p:spPr bwMode="auto">
          <a:xfrm rot="5400000">
            <a:off x="5507295" y="55800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0"/>
          <p:cNvSpPr>
            <a:spLocks noChangeAspect="1" noChangeArrowheads="1"/>
          </p:cNvSpPr>
          <p:nvPr/>
        </p:nvSpPr>
        <p:spPr bwMode="auto">
          <a:xfrm rot="5400000">
            <a:off x="6421695" y="65008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1"/>
          <p:cNvSpPr>
            <a:spLocks noChangeAspect="1" noChangeArrowheads="1"/>
          </p:cNvSpPr>
          <p:nvPr/>
        </p:nvSpPr>
        <p:spPr bwMode="auto">
          <a:xfrm rot="5400000">
            <a:off x="7329745" y="64944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2"/>
          <p:cNvSpPr>
            <a:spLocks noChangeAspect="1" noChangeArrowheads="1"/>
          </p:cNvSpPr>
          <p:nvPr/>
        </p:nvSpPr>
        <p:spPr bwMode="auto">
          <a:xfrm rot="5400000">
            <a:off x="8250495" y="65008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6" name="Oval 23"/>
          <p:cNvSpPr>
            <a:spLocks noChangeAspect="1" noChangeArrowheads="1"/>
          </p:cNvSpPr>
          <p:nvPr/>
        </p:nvSpPr>
        <p:spPr bwMode="auto">
          <a:xfrm rot="5400000">
            <a:off x="5507295" y="64944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917125" y="4975974"/>
            <a:ext cx="485775" cy="419100"/>
          </a:xfrm>
          <a:custGeom>
            <a:avLst/>
            <a:gdLst>
              <a:gd name="connsiteX0" fmla="*/ 0 w 523875"/>
              <a:gd name="connsiteY0" fmla="*/ 200025 h 419100"/>
              <a:gd name="connsiteX1" fmla="*/ 180975 w 523875"/>
              <a:gd name="connsiteY1" fmla="*/ 419100 h 419100"/>
              <a:gd name="connsiteX2" fmla="*/ 523875 w 523875"/>
              <a:gd name="connsiteY2" fmla="*/ 0 h 419100"/>
              <a:gd name="connsiteX0" fmla="*/ 0 w 485775"/>
              <a:gd name="connsiteY0" fmla="*/ 228600 h 419100"/>
              <a:gd name="connsiteX1" fmla="*/ 142875 w 485775"/>
              <a:gd name="connsiteY1" fmla="*/ 419100 h 419100"/>
              <a:gd name="connsiteX2" fmla="*/ 485775 w 485775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775" h="419100">
                <a:moveTo>
                  <a:pt x="0" y="228600"/>
                </a:moveTo>
                <a:lnTo>
                  <a:pt x="142875" y="419100"/>
                </a:lnTo>
                <a:lnTo>
                  <a:pt x="485775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099308" y="4138533"/>
            <a:ext cx="1329308" cy="1415688"/>
            <a:chOff x="6245883" y="4338274"/>
            <a:chExt cx="1329308" cy="1415688"/>
          </a:xfrm>
        </p:grpSpPr>
        <p:sp>
          <p:nvSpPr>
            <p:cNvPr id="37" name="Freeform 36"/>
            <p:cNvSpPr/>
            <p:nvPr/>
          </p:nvSpPr>
          <p:spPr>
            <a:xfrm>
              <a:off x="6245883" y="4338274"/>
              <a:ext cx="1329308" cy="1415688"/>
            </a:xfrm>
            <a:custGeom>
              <a:avLst/>
              <a:gdLst>
                <a:gd name="connsiteX0" fmla="*/ 771896 w 4809506"/>
                <a:gd name="connsiteY0" fmla="*/ 11875 h 2244436"/>
                <a:gd name="connsiteX1" fmla="*/ 2006930 w 4809506"/>
                <a:gd name="connsiteY1" fmla="*/ 0 h 2244436"/>
                <a:gd name="connsiteX2" fmla="*/ 4809506 w 4809506"/>
                <a:gd name="connsiteY2" fmla="*/ 2244436 h 2244436"/>
                <a:gd name="connsiteX3" fmla="*/ 0 w 4809506"/>
                <a:gd name="connsiteY3" fmla="*/ 427512 h 2244436"/>
                <a:gd name="connsiteX4" fmla="*/ 771896 w 4809506"/>
                <a:gd name="connsiteY4" fmla="*/ 11875 h 2244436"/>
                <a:gd name="connsiteX0" fmla="*/ 771896 w 4809506"/>
                <a:gd name="connsiteY0" fmla="*/ 0 h 2232561"/>
                <a:gd name="connsiteX1" fmla="*/ 2607005 w 4809506"/>
                <a:gd name="connsiteY1" fmla="*/ 264350 h 2232561"/>
                <a:gd name="connsiteX2" fmla="*/ 4809506 w 4809506"/>
                <a:gd name="connsiteY2" fmla="*/ 2232561 h 2232561"/>
                <a:gd name="connsiteX3" fmla="*/ 0 w 4809506"/>
                <a:gd name="connsiteY3" fmla="*/ 415637 h 2232561"/>
                <a:gd name="connsiteX4" fmla="*/ 771896 w 4809506"/>
                <a:gd name="connsiteY4" fmla="*/ 0 h 2232561"/>
                <a:gd name="connsiteX0" fmla="*/ 2219696 w 4809506"/>
                <a:gd name="connsiteY0" fmla="*/ 388113 h 1968211"/>
                <a:gd name="connsiteX1" fmla="*/ 2607005 w 4809506"/>
                <a:gd name="connsiteY1" fmla="*/ 0 h 1968211"/>
                <a:gd name="connsiteX2" fmla="*/ 4809506 w 4809506"/>
                <a:gd name="connsiteY2" fmla="*/ 1968211 h 1968211"/>
                <a:gd name="connsiteX3" fmla="*/ 0 w 4809506"/>
                <a:gd name="connsiteY3" fmla="*/ 151287 h 1968211"/>
                <a:gd name="connsiteX4" fmla="*/ 2219696 w 4809506"/>
                <a:gd name="connsiteY4" fmla="*/ 388113 h 1968211"/>
                <a:gd name="connsiteX0" fmla="*/ 383752 w 2973562"/>
                <a:gd name="connsiteY0" fmla="*/ 388113 h 1968211"/>
                <a:gd name="connsiteX1" fmla="*/ 771061 w 2973562"/>
                <a:gd name="connsiteY1" fmla="*/ 0 h 1968211"/>
                <a:gd name="connsiteX2" fmla="*/ 2973562 w 2973562"/>
                <a:gd name="connsiteY2" fmla="*/ 1968211 h 1968211"/>
                <a:gd name="connsiteX3" fmla="*/ 0 w 2973562"/>
                <a:gd name="connsiteY3" fmla="*/ 979962 h 1968211"/>
                <a:gd name="connsiteX4" fmla="*/ 383752 w 2973562"/>
                <a:gd name="connsiteY4" fmla="*/ 388113 h 1968211"/>
                <a:gd name="connsiteX0" fmla="*/ 383752 w 966168"/>
                <a:gd name="connsiteY0" fmla="*/ 388113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83752 w 966168"/>
                <a:gd name="connsiteY4" fmla="*/ 388113 h 1072861"/>
                <a:gd name="connsiteX0" fmla="*/ 376608 w 966168"/>
                <a:gd name="connsiteY0" fmla="*/ 385732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76608 w 966168"/>
                <a:gd name="connsiteY4" fmla="*/ 385732 h 1072861"/>
                <a:gd name="connsiteX0" fmla="*/ 376608 w 966168"/>
                <a:gd name="connsiteY0" fmla="*/ 366682 h 1053811"/>
                <a:gd name="connsiteX1" fmla="*/ 756774 w 966168"/>
                <a:gd name="connsiteY1" fmla="*/ 0 h 1053811"/>
                <a:gd name="connsiteX2" fmla="*/ 966168 w 966168"/>
                <a:gd name="connsiteY2" fmla="*/ 1053811 h 1053811"/>
                <a:gd name="connsiteX3" fmla="*/ 0 w 966168"/>
                <a:gd name="connsiteY3" fmla="*/ 960912 h 1053811"/>
                <a:gd name="connsiteX4" fmla="*/ 376608 w 966168"/>
                <a:gd name="connsiteY4" fmla="*/ 366682 h 1053811"/>
                <a:gd name="connsiteX0" fmla="*/ 376608 w 966168"/>
                <a:gd name="connsiteY0" fmla="*/ 390494 h 1077623"/>
                <a:gd name="connsiteX1" fmla="*/ 771062 w 966168"/>
                <a:gd name="connsiteY1" fmla="*/ 0 h 1077623"/>
                <a:gd name="connsiteX2" fmla="*/ 966168 w 966168"/>
                <a:gd name="connsiteY2" fmla="*/ 1077623 h 1077623"/>
                <a:gd name="connsiteX3" fmla="*/ 0 w 966168"/>
                <a:gd name="connsiteY3" fmla="*/ 984724 h 1077623"/>
                <a:gd name="connsiteX4" fmla="*/ 376608 w 966168"/>
                <a:gd name="connsiteY4" fmla="*/ 390494 h 1077623"/>
                <a:gd name="connsiteX0" fmla="*/ 376608 w 970930"/>
                <a:gd name="connsiteY0" fmla="*/ 390494 h 1080004"/>
                <a:gd name="connsiteX1" fmla="*/ 771062 w 970930"/>
                <a:gd name="connsiteY1" fmla="*/ 0 h 1080004"/>
                <a:gd name="connsiteX2" fmla="*/ 970930 w 970930"/>
                <a:gd name="connsiteY2" fmla="*/ 1080004 h 1080004"/>
                <a:gd name="connsiteX3" fmla="*/ 0 w 970930"/>
                <a:gd name="connsiteY3" fmla="*/ 984724 h 1080004"/>
                <a:gd name="connsiteX4" fmla="*/ 376608 w 970930"/>
                <a:gd name="connsiteY4" fmla="*/ 390494 h 1080004"/>
                <a:gd name="connsiteX0" fmla="*/ 376608 w 982836"/>
                <a:gd name="connsiteY0" fmla="*/ 390494 h 1082386"/>
                <a:gd name="connsiteX1" fmla="*/ 771062 w 982836"/>
                <a:gd name="connsiteY1" fmla="*/ 0 h 1082386"/>
                <a:gd name="connsiteX2" fmla="*/ 982836 w 982836"/>
                <a:gd name="connsiteY2" fmla="*/ 1082386 h 1082386"/>
                <a:gd name="connsiteX3" fmla="*/ 0 w 982836"/>
                <a:gd name="connsiteY3" fmla="*/ 984724 h 1082386"/>
                <a:gd name="connsiteX4" fmla="*/ 376608 w 982836"/>
                <a:gd name="connsiteY4" fmla="*/ 390494 h 1082386"/>
                <a:gd name="connsiteX0" fmla="*/ 376608 w 970930"/>
                <a:gd name="connsiteY0" fmla="*/ 390494 h 1077624"/>
                <a:gd name="connsiteX1" fmla="*/ 771062 w 970930"/>
                <a:gd name="connsiteY1" fmla="*/ 0 h 1077624"/>
                <a:gd name="connsiteX2" fmla="*/ 970930 w 970930"/>
                <a:gd name="connsiteY2" fmla="*/ 1077624 h 1077624"/>
                <a:gd name="connsiteX3" fmla="*/ 0 w 970930"/>
                <a:gd name="connsiteY3" fmla="*/ 984724 h 1077624"/>
                <a:gd name="connsiteX4" fmla="*/ 376608 w 970930"/>
                <a:gd name="connsiteY4" fmla="*/ 390494 h 107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930" h="1077624">
                  <a:moveTo>
                    <a:pt x="376608" y="390494"/>
                  </a:moveTo>
                  <a:lnTo>
                    <a:pt x="771062" y="0"/>
                  </a:lnTo>
                  <a:lnTo>
                    <a:pt x="970930" y="1077624"/>
                  </a:lnTo>
                  <a:lnTo>
                    <a:pt x="0" y="984724"/>
                  </a:lnTo>
                  <a:lnTo>
                    <a:pt x="376608" y="39049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6314891" y="4381404"/>
            <a:ext cx="1329308" cy="1415688"/>
            <a:chOff x="6245883" y="4338274"/>
            <a:chExt cx="1329308" cy="1415688"/>
          </a:xfrm>
        </p:grpSpPr>
        <p:sp>
          <p:nvSpPr>
            <p:cNvPr id="48" name="Freeform 47"/>
            <p:cNvSpPr/>
            <p:nvPr/>
          </p:nvSpPr>
          <p:spPr>
            <a:xfrm>
              <a:off x="6245883" y="4338274"/>
              <a:ext cx="1329308" cy="1415688"/>
            </a:xfrm>
            <a:custGeom>
              <a:avLst/>
              <a:gdLst>
                <a:gd name="connsiteX0" fmla="*/ 771896 w 4809506"/>
                <a:gd name="connsiteY0" fmla="*/ 11875 h 2244436"/>
                <a:gd name="connsiteX1" fmla="*/ 2006930 w 4809506"/>
                <a:gd name="connsiteY1" fmla="*/ 0 h 2244436"/>
                <a:gd name="connsiteX2" fmla="*/ 4809506 w 4809506"/>
                <a:gd name="connsiteY2" fmla="*/ 2244436 h 2244436"/>
                <a:gd name="connsiteX3" fmla="*/ 0 w 4809506"/>
                <a:gd name="connsiteY3" fmla="*/ 427512 h 2244436"/>
                <a:gd name="connsiteX4" fmla="*/ 771896 w 4809506"/>
                <a:gd name="connsiteY4" fmla="*/ 11875 h 2244436"/>
                <a:gd name="connsiteX0" fmla="*/ 771896 w 4809506"/>
                <a:gd name="connsiteY0" fmla="*/ 0 h 2232561"/>
                <a:gd name="connsiteX1" fmla="*/ 2607005 w 4809506"/>
                <a:gd name="connsiteY1" fmla="*/ 264350 h 2232561"/>
                <a:gd name="connsiteX2" fmla="*/ 4809506 w 4809506"/>
                <a:gd name="connsiteY2" fmla="*/ 2232561 h 2232561"/>
                <a:gd name="connsiteX3" fmla="*/ 0 w 4809506"/>
                <a:gd name="connsiteY3" fmla="*/ 415637 h 2232561"/>
                <a:gd name="connsiteX4" fmla="*/ 771896 w 4809506"/>
                <a:gd name="connsiteY4" fmla="*/ 0 h 2232561"/>
                <a:gd name="connsiteX0" fmla="*/ 2219696 w 4809506"/>
                <a:gd name="connsiteY0" fmla="*/ 388113 h 1968211"/>
                <a:gd name="connsiteX1" fmla="*/ 2607005 w 4809506"/>
                <a:gd name="connsiteY1" fmla="*/ 0 h 1968211"/>
                <a:gd name="connsiteX2" fmla="*/ 4809506 w 4809506"/>
                <a:gd name="connsiteY2" fmla="*/ 1968211 h 1968211"/>
                <a:gd name="connsiteX3" fmla="*/ 0 w 4809506"/>
                <a:gd name="connsiteY3" fmla="*/ 151287 h 1968211"/>
                <a:gd name="connsiteX4" fmla="*/ 2219696 w 4809506"/>
                <a:gd name="connsiteY4" fmla="*/ 388113 h 1968211"/>
                <a:gd name="connsiteX0" fmla="*/ 383752 w 2973562"/>
                <a:gd name="connsiteY0" fmla="*/ 388113 h 1968211"/>
                <a:gd name="connsiteX1" fmla="*/ 771061 w 2973562"/>
                <a:gd name="connsiteY1" fmla="*/ 0 h 1968211"/>
                <a:gd name="connsiteX2" fmla="*/ 2973562 w 2973562"/>
                <a:gd name="connsiteY2" fmla="*/ 1968211 h 1968211"/>
                <a:gd name="connsiteX3" fmla="*/ 0 w 2973562"/>
                <a:gd name="connsiteY3" fmla="*/ 979962 h 1968211"/>
                <a:gd name="connsiteX4" fmla="*/ 383752 w 2973562"/>
                <a:gd name="connsiteY4" fmla="*/ 388113 h 1968211"/>
                <a:gd name="connsiteX0" fmla="*/ 383752 w 966168"/>
                <a:gd name="connsiteY0" fmla="*/ 388113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83752 w 966168"/>
                <a:gd name="connsiteY4" fmla="*/ 388113 h 1072861"/>
                <a:gd name="connsiteX0" fmla="*/ 376608 w 966168"/>
                <a:gd name="connsiteY0" fmla="*/ 385732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76608 w 966168"/>
                <a:gd name="connsiteY4" fmla="*/ 385732 h 1072861"/>
                <a:gd name="connsiteX0" fmla="*/ 376608 w 966168"/>
                <a:gd name="connsiteY0" fmla="*/ 366682 h 1053811"/>
                <a:gd name="connsiteX1" fmla="*/ 756774 w 966168"/>
                <a:gd name="connsiteY1" fmla="*/ 0 h 1053811"/>
                <a:gd name="connsiteX2" fmla="*/ 966168 w 966168"/>
                <a:gd name="connsiteY2" fmla="*/ 1053811 h 1053811"/>
                <a:gd name="connsiteX3" fmla="*/ 0 w 966168"/>
                <a:gd name="connsiteY3" fmla="*/ 960912 h 1053811"/>
                <a:gd name="connsiteX4" fmla="*/ 376608 w 966168"/>
                <a:gd name="connsiteY4" fmla="*/ 366682 h 1053811"/>
                <a:gd name="connsiteX0" fmla="*/ 376608 w 966168"/>
                <a:gd name="connsiteY0" fmla="*/ 390494 h 1077623"/>
                <a:gd name="connsiteX1" fmla="*/ 771062 w 966168"/>
                <a:gd name="connsiteY1" fmla="*/ 0 h 1077623"/>
                <a:gd name="connsiteX2" fmla="*/ 966168 w 966168"/>
                <a:gd name="connsiteY2" fmla="*/ 1077623 h 1077623"/>
                <a:gd name="connsiteX3" fmla="*/ 0 w 966168"/>
                <a:gd name="connsiteY3" fmla="*/ 984724 h 1077623"/>
                <a:gd name="connsiteX4" fmla="*/ 376608 w 966168"/>
                <a:gd name="connsiteY4" fmla="*/ 390494 h 1077623"/>
                <a:gd name="connsiteX0" fmla="*/ 376608 w 970930"/>
                <a:gd name="connsiteY0" fmla="*/ 390494 h 1080004"/>
                <a:gd name="connsiteX1" fmla="*/ 771062 w 970930"/>
                <a:gd name="connsiteY1" fmla="*/ 0 h 1080004"/>
                <a:gd name="connsiteX2" fmla="*/ 970930 w 970930"/>
                <a:gd name="connsiteY2" fmla="*/ 1080004 h 1080004"/>
                <a:gd name="connsiteX3" fmla="*/ 0 w 970930"/>
                <a:gd name="connsiteY3" fmla="*/ 984724 h 1080004"/>
                <a:gd name="connsiteX4" fmla="*/ 376608 w 970930"/>
                <a:gd name="connsiteY4" fmla="*/ 390494 h 1080004"/>
                <a:gd name="connsiteX0" fmla="*/ 376608 w 982836"/>
                <a:gd name="connsiteY0" fmla="*/ 390494 h 1082386"/>
                <a:gd name="connsiteX1" fmla="*/ 771062 w 982836"/>
                <a:gd name="connsiteY1" fmla="*/ 0 h 1082386"/>
                <a:gd name="connsiteX2" fmla="*/ 982836 w 982836"/>
                <a:gd name="connsiteY2" fmla="*/ 1082386 h 1082386"/>
                <a:gd name="connsiteX3" fmla="*/ 0 w 982836"/>
                <a:gd name="connsiteY3" fmla="*/ 984724 h 1082386"/>
                <a:gd name="connsiteX4" fmla="*/ 376608 w 982836"/>
                <a:gd name="connsiteY4" fmla="*/ 390494 h 1082386"/>
                <a:gd name="connsiteX0" fmla="*/ 376608 w 970930"/>
                <a:gd name="connsiteY0" fmla="*/ 390494 h 1077624"/>
                <a:gd name="connsiteX1" fmla="*/ 771062 w 970930"/>
                <a:gd name="connsiteY1" fmla="*/ 0 h 1077624"/>
                <a:gd name="connsiteX2" fmla="*/ 970930 w 970930"/>
                <a:gd name="connsiteY2" fmla="*/ 1077624 h 1077624"/>
                <a:gd name="connsiteX3" fmla="*/ 0 w 970930"/>
                <a:gd name="connsiteY3" fmla="*/ 984724 h 1077624"/>
                <a:gd name="connsiteX4" fmla="*/ 376608 w 970930"/>
                <a:gd name="connsiteY4" fmla="*/ 390494 h 107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930" h="1077624">
                  <a:moveTo>
                    <a:pt x="376608" y="390494"/>
                  </a:moveTo>
                  <a:lnTo>
                    <a:pt x="771062" y="0"/>
                  </a:lnTo>
                  <a:lnTo>
                    <a:pt x="970930" y="1077624"/>
                  </a:lnTo>
                  <a:lnTo>
                    <a:pt x="0" y="984724"/>
                  </a:lnTo>
                  <a:lnTo>
                    <a:pt x="376608" y="39049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952" y="1233370"/>
                <a:ext cx="8931351" cy="1411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990099"/>
                    </a:solidFill>
                  </a:rPr>
                  <a:t>Theorem: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convex,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either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>
                    <a:latin typeface="Cambria" pitchFamily="18" charset="0"/>
                  </a:rPr>
                  <a:t>1</a:t>
                </a:r>
                <a:r>
                  <a:rPr lang="en-US" sz="2800" dirty="0">
                    <a:latin typeface="Cambria" pitchFamily="18" charset="0"/>
                  </a:rPr>
                  <a:t>.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covering radius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r>
                  <a:rPr lang="en-US" sz="2800" b="0" i="0" dirty="0" smtClean="0">
                    <a:latin typeface="Cambria Math"/>
                  </a:rPr>
                  <a:t>, </a:t>
                </a:r>
                <a:r>
                  <a:rPr lang="en-US" sz="2800" b="0" i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or</a:t>
                </a:r>
                <a: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  <a:t/>
                </a:r>
                <a:b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</a:br>
                <a:r>
                  <a:rPr lang="en-US" sz="28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" pitchFamily="18" charset="0"/>
                  </a:rPr>
                  <a:t>2.</a:t>
                </a:r>
                <a: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∃ 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∖{0}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</a:rPr>
                  <a:t> has width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85000"/>
                      </a:schemeClr>
                    </a:solidFill>
                  </a:rPr>
                  <a:t> w.r.t.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bg1">
                        <a:lumMod val="85000"/>
                      </a:schemeClr>
                    </a:solidFill>
                  </a:rPr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2" y="1233370"/>
                <a:ext cx="8931351" cy="1411733"/>
              </a:xfrm>
              <a:prstGeom prst="rect">
                <a:avLst/>
              </a:prstGeom>
              <a:blipFill>
                <a:blip r:embed="rId5"/>
                <a:stretch>
                  <a:fillRect l="-1365" t="-3879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Khinchine’s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Flatness Theorem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93"/>
              <p:cNvSpPr txBox="1">
                <a:spLocks noChangeArrowheads="1"/>
              </p:cNvSpPr>
              <p:nvPr/>
            </p:nvSpPr>
            <p:spPr bwMode="auto">
              <a:xfrm>
                <a:off x="7507992" y="5952256"/>
                <a:ext cx="77110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7992" y="5952256"/>
                <a:ext cx="77110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5"/>
          <p:cNvSpPr>
            <a:spLocks noChangeAspect="1" noChangeArrowheads="1"/>
          </p:cNvSpPr>
          <p:nvPr/>
        </p:nvSpPr>
        <p:spPr bwMode="auto">
          <a:xfrm rot="5400000">
            <a:off x="6428045" y="37576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6"/>
          <p:cNvSpPr>
            <a:spLocks noChangeAspect="1" noChangeArrowheads="1"/>
          </p:cNvSpPr>
          <p:nvPr/>
        </p:nvSpPr>
        <p:spPr bwMode="auto">
          <a:xfrm rot="5400000">
            <a:off x="7336095" y="37512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7"/>
          <p:cNvSpPr>
            <a:spLocks noChangeAspect="1" noChangeArrowheads="1"/>
          </p:cNvSpPr>
          <p:nvPr/>
        </p:nvSpPr>
        <p:spPr bwMode="auto">
          <a:xfrm rot="5400000">
            <a:off x="8256845" y="37576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3" name="Oval 10"/>
          <p:cNvSpPr>
            <a:spLocks noChangeAspect="1" noChangeArrowheads="1"/>
          </p:cNvSpPr>
          <p:nvPr/>
        </p:nvSpPr>
        <p:spPr bwMode="auto">
          <a:xfrm rot="5400000">
            <a:off x="5513645" y="37512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2"/>
          <p:cNvSpPr>
            <a:spLocks noChangeAspect="1" noChangeArrowheads="1"/>
          </p:cNvSpPr>
          <p:nvPr/>
        </p:nvSpPr>
        <p:spPr bwMode="auto">
          <a:xfrm rot="5400000">
            <a:off x="6428045" y="46720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3"/>
          <p:cNvSpPr>
            <a:spLocks noChangeAspect="1" noChangeArrowheads="1"/>
          </p:cNvSpPr>
          <p:nvPr/>
        </p:nvSpPr>
        <p:spPr bwMode="auto">
          <a:xfrm rot="5400000">
            <a:off x="7336095" y="46656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4"/>
          <p:cNvSpPr>
            <a:spLocks noChangeAspect="1" noChangeArrowheads="1"/>
          </p:cNvSpPr>
          <p:nvPr/>
        </p:nvSpPr>
        <p:spPr bwMode="auto">
          <a:xfrm rot="5400000">
            <a:off x="8256845" y="46720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8" name="Oval 15"/>
          <p:cNvSpPr>
            <a:spLocks noChangeAspect="1" noChangeArrowheads="1"/>
          </p:cNvSpPr>
          <p:nvPr/>
        </p:nvSpPr>
        <p:spPr bwMode="auto">
          <a:xfrm rot="5400000">
            <a:off x="5513645" y="46656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6"/>
          <p:cNvSpPr>
            <a:spLocks noChangeAspect="1" noChangeArrowheads="1"/>
          </p:cNvSpPr>
          <p:nvPr/>
        </p:nvSpPr>
        <p:spPr bwMode="auto">
          <a:xfrm rot="5400000">
            <a:off x="6421695" y="55864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7"/>
          <p:cNvSpPr>
            <a:spLocks noChangeAspect="1" noChangeArrowheads="1"/>
          </p:cNvSpPr>
          <p:nvPr/>
        </p:nvSpPr>
        <p:spPr bwMode="auto">
          <a:xfrm rot="5400000">
            <a:off x="7329745" y="55800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8"/>
          <p:cNvSpPr>
            <a:spLocks noChangeAspect="1" noChangeArrowheads="1"/>
          </p:cNvSpPr>
          <p:nvPr/>
        </p:nvSpPr>
        <p:spPr bwMode="auto">
          <a:xfrm rot="5400000">
            <a:off x="8250495" y="55864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2" name="Oval 19"/>
          <p:cNvSpPr>
            <a:spLocks noChangeAspect="1" noChangeArrowheads="1"/>
          </p:cNvSpPr>
          <p:nvPr/>
        </p:nvSpPr>
        <p:spPr bwMode="auto">
          <a:xfrm rot="5400000">
            <a:off x="5507295" y="55800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0"/>
          <p:cNvSpPr>
            <a:spLocks noChangeAspect="1" noChangeArrowheads="1"/>
          </p:cNvSpPr>
          <p:nvPr/>
        </p:nvSpPr>
        <p:spPr bwMode="auto">
          <a:xfrm rot="5400000">
            <a:off x="6421695" y="65008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1"/>
          <p:cNvSpPr>
            <a:spLocks noChangeAspect="1" noChangeArrowheads="1"/>
          </p:cNvSpPr>
          <p:nvPr/>
        </p:nvSpPr>
        <p:spPr bwMode="auto">
          <a:xfrm rot="5400000">
            <a:off x="7329745" y="64944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2"/>
          <p:cNvSpPr>
            <a:spLocks noChangeAspect="1" noChangeArrowheads="1"/>
          </p:cNvSpPr>
          <p:nvPr/>
        </p:nvSpPr>
        <p:spPr bwMode="auto">
          <a:xfrm rot="5400000">
            <a:off x="8250495" y="65008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6" name="Oval 23"/>
          <p:cNvSpPr>
            <a:spLocks noChangeAspect="1" noChangeArrowheads="1"/>
          </p:cNvSpPr>
          <p:nvPr/>
        </p:nvSpPr>
        <p:spPr bwMode="auto">
          <a:xfrm rot="5400000">
            <a:off x="5507295" y="64944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5044836" y="4996081"/>
            <a:ext cx="290222" cy="290222"/>
            <a:chOff x="5486400" y="1602188"/>
            <a:chExt cx="914400" cy="9144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486400" y="1602188"/>
              <a:ext cx="914400" cy="914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486400" y="1602188"/>
              <a:ext cx="914400" cy="914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447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314891" y="4381404"/>
            <a:ext cx="1329308" cy="1415688"/>
            <a:chOff x="6245883" y="4338274"/>
            <a:chExt cx="1329308" cy="1415688"/>
          </a:xfrm>
        </p:grpSpPr>
        <p:sp>
          <p:nvSpPr>
            <p:cNvPr id="48" name="Freeform 47"/>
            <p:cNvSpPr/>
            <p:nvPr/>
          </p:nvSpPr>
          <p:spPr>
            <a:xfrm>
              <a:off x="6245883" y="4338274"/>
              <a:ext cx="1329308" cy="1415688"/>
            </a:xfrm>
            <a:custGeom>
              <a:avLst/>
              <a:gdLst>
                <a:gd name="connsiteX0" fmla="*/ 771896 w 4809506"/>
                <a:gd name="connsiteY0" fmla="*/ 11875 h 2244436"/>
                <a:gd name="connsiteX1" fmla="*/ 2006930 w 4809506"/>
                <a:gd name="connsiteY1" fmla="*/ 0 h 2244436"/>
                <a:gd name="connsiteX2" fmla="*/ 4809506 w 4809506"/>
                <a:gd name="connsiteY2" fmla="*/ 2244436 h 2244436"/>
                <a:gd name="connsiteX3" fmla="*/ 0 w 4809506"/>
                <a:gd name="connsiteY3" fmla="*/ 427512 h 2244436"/>
                <a:gd name="connsiteX4" fmla="*/ 771896 w 4809506"/>
                <a:gd name="connsiteY4" fmla="*/ 11875 h 2244436"/>
                <a:gd name="connsiteX0" fmla="*/ 771896 w 4809506"/>
                <a:gd name="connsiteY0" fmla="*/ 0 h 2232561"/>
                <a:gd name="connsiteX1" fmla="*/ 2607005 w 4809506"/>
                <a:gd name="connsiteY1" fmla="*/ 264350 h 2232561"/>
                <a:gd name="connsiteX2" fmla="*/ 4809506 w 4809506"/>
                <a:gd name="connsiteY2" fmla="*/ 2232561 h 2232561"/>
                <a:gd name="connsiteX3" fmla="*/ 0 w 4809506"/>
                <a:gd name="connsiteY3" fmla="*/ 415637 h 2232561"/>
                <a:gd name="connsiteX4" fmla="*/ 771896 w 4809506"/>
                <a:gd name="connsiteY4" fmla="*/ 0 h 2232561"/>
                <a:gd name="connsiteX0" fmla="*/ 2219696 w 4809506"/>
                <a:gd name="connsiteY0" fmla="*/ 388113 h 1968211"/>
                <a:gd name="connsiteX1" fmla="*/ 2607005 w 4809506"/>
                <a:gd name="connsiteY1" fmla="*/ 0 h 1968211"/>
                <a:gd name="connsiteX2" fmla="*/ 4809506 w 4809506"/>
                <a:gd name="connsiteY2" fmla="*/ 1968211 h 1968211"/>
                <a:gd name="connsiteX3" fmla="*/ 0 w 4809506"/>
                <a:gd name="connsiteY3" fmla="*/ 151287 h 1968211"/>
                <a:gd name="connsiteX4" fmla="*/ 2219696 w 4809506"/>
                <a:gd name="connsiteY4" fmla="*/ 388113 h 1968211"/>
                <a:gd name="connsiteX0" fmla="*/ 383752 w 2973562"/>
                <a:gd name="connsiteY0" fmla="*/ 388113 h 1968211"/>
                <a:gd name="connsiteX1" fmla="*/ 771061 w 2973562"/>
                <a:gd name="connsiteY1" fmla="*/ 0 h 1968211"/>
                <a:gd name="connsiteX2" fmla="*/ 2973562 w 2973562"/>
                <a:gd name="connsiteY2" fmla="*/ 1968211 h 1968211"/>
                <a:gd name="connsiteX3" fmla="*/ 0 w 2973562"/>
                <a:gd name="connsiteY3" fmla="*/ 979962 h 1968211"/>
                <a:gd name="connsiteX4" fmla="*/ 383752 w 2973562"/>
                <a:gd name="connsiteY4" fmla="*/ 388113 h 1968211"/>
                <a:gd name="connsiteX0" fmla="*/ 383752 w 966168"/>
                <a:gd name="connsiteY0" fmla="*/ 388113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83752 w 966168"/>
                <a:gd name="connsiteY4" fmla="*/ 388113 h 1072861"/>
                <a:gd name="connsiteX0" fmla="*/ 376608 w 966168"/>
                <a:gd name="connsiteY0" fmla="*/ 385732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76608 w 966168"/>
                <a:gd name="connsiteY4" fmla="*/ 385732 h 1072861"/>
                <a:gd name="connsiteX0" fmla="*/ 376608 w 966168"/>
                <a:gd name="connsiteY0" fmla="*/ 366682 h 1053811"/>
                <a:gd name="connsiteX1" fmla="*/ 756774 w 966168"/>
                <a:gd name="connsiteY1" fmla="*/ 0 h 1053811"/>
                <a:gd name="connsiteX2" fmla="*/ 966168 w 966168"/>
                <a:gd name="connsiteY2" fmla="*/ 1053811 h 1053811"/>
                <a:gd name="connsiteX3" fmla="*/ 0 w 966168"/>
                <a:gd name="connsiteY3" fmla="*/ 960912 h 1053811"/>
                <a:gd name="connsiteX4" fmla="*/ 376608 w 966168"/>
                <a:gd name="connsiteY4" fmla="*/ 366682 h 1053811"/>
                <a:gd name="connsiteX0" fmla="*/ 376608 w 966168"/>
                <a:gd name="connsiteY0" fmla="*/ 390494 h 1077623"/>
                <a:gd name="connsiteX1" fmla="*/ 771062 w 966168"/>
                <a:gd name="connsiteY1" fmla="*/ 0 h 1077623"/>
                <a:gd name="connsiteX2" fmla="*/ 966168 w 966168"/>
                <a:gd name="connsiteY2" fmla="*/ 1077623 h 1077623"/>
                <a:gd name="connsiteX3" fmla="*/ 0 w 966168"/>
                <a:gd name="connsiteY3" fmla="*/ 984724 h 1077623"/>
                <a:gd name="connsiteX4" fmla="*/ 376608 w 966168"/>
                <a:gd name="connsiteY4" fmla="*/ 390494 h 1077623"/>
                <a:gd name="connsiteX0" fmla="*/ 376608 w 970930"/>
                <a:gd name="connsiteY0" fmla="*/ 390494 h 1080004"/>
                <a:gd name="connsiteX1" fmla="*/ 771062 w 970930"/>
                <a:gd name="connsiteY1" fmla="*/ 0 h 1080004"/>
                <a:gd name="connsiteX2" fmla="*/ 970930 w 970930"/>
                <a:gd name="connsiteY2" fmla="*/ 1080004 h 1080004"/>
                <a:gd name="connsiteX3" fmla="*/ 0 w 970930"/>
                <a:gd name="connsiteY3" fmla="*/ 984724 h 1080004"/>
                <a:gd name="connsiteX4" fmla="*/ 376608 w 970930"/>
                <a:gd name="connsiteY4" fmla="*/ 390494 h 1080004"/>
                <a:gd name="connsiteX0" fmla="*/ 376608 w 982836"/>
                <a:gd name="connsiteY0" fmla="*/ 390494 h 1082386"/>
                <a:gd name="connsiteX1" fmla="*/ 771062 w 982836"/>
                <a:gd name="connsiteY1" fmla="*/ 0 h 1082386"/>
                <a:gd name="connsiteX2" fmla="*/ 982836 w 982836"/>
                <a:gd name="connsiteY2" fmla="*/ 1082386 h 1082386"/>
                <a:gd name="connsiteX3" fmla="*/ 0 w 982836"/>
                <a:gd name="connsiteY3" fmla="*/ 984724 h 1082386"/>
                <a:gd name="connsiteX4" fmla="*/ 376608 w 982836"/>
                <a:gd name="connsiteY4" fmla="*/ 390494 h 1082386"/>
                <a:gd name="connsiteX0" fmla="*/ 376608 w 970930"/>
                <a:gd name="connsiteY0" fmla="*/ 390494 h 1077624"/>
                <a:gd name="connsiteX1" fmla="*/ 771062 w 970930"/>
                <a:gd name="connsiteY1" fmla="*/ 0 h 1077624"/>
                <a:gd name="connsiteX2" fmla="*/ 970930 w 970930"/>
                <a:gd name="connsiteY2" fmla="*/ 1077624 h 1077624"/>
                <a:gd name="connsiteX3" fmla="*/ 0 w 970930"/>
                <a:gd name="connsiteY3" fmla="*/ 984724 h 1077624"/>
                <a:gd name="connsiteX4" fmla="*/ 376608 w 970930"/>
                <a:gd name="connsiteY4" fmla="*/ 390494 h 107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930" h="1077624">
                  <a:moveTo>
                    <a:pt x="376608" y="390494"/>
                  </a:moveTo>
                  <a:lnTo>
                    <a:pt x="771062" y="0"/>
                  </a:lnTo>
                  <a:lnTo>
                    <a:pt x="970930" y="1077624"/>
                  </a:lnTo>
                  <a:lnTo>
                    <a:pt x="0" y="984724"/>
                  </a:lnTo>
                  <a:lnTo>
                    <a:pt x="376608" y="39049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952" y="1233370"/>
                <a:ext cx="8931351" cy="1411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990099"/>
                    </a:solidFill>
                  </a:rPr>
                  <a:t>Theorem: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convex,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either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" pitchFamily="18" charset="0"/>
                  </a:rPr>
                  <a:t>1. covering radius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  <a:t>, </a:t>
                </a:r>
                <a:r>
                  <a:rPr lang="en-US" sz="2800" b="0" i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or</a:t>
                </a:r>
                <a: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  <a:t/>
                </a:r>
                <a:b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</a:br>
                <a:r>
                  <a:rPr lang="en-US" sz="2800" dirty="0" smtClean="0">
                    <a:latin typeface="Cambria" pitchFamily="18" charset="0"/>
                  </a:rPr>
                  <a:t>2.</a:t>
                </a:r>
                <a:r>
                  <a:rPr lang="en-US" sz="2800" b="0" i="0" dirty="0" smtClean="0">
                    <a:solidFill>
                      <a:srgbClr val="0000CC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∃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smtClean="0"/>
                  <a:t>has width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w.r.t.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2" y="1233370"/>
                <a:ext cx="8931351" cy="1411733"/>
              </a:xfrm>
              <a:prstGeom prst="rect">
                <a:avLst/>
              </a:prstGeom>
              <a:blipFill>
                <a:blip r:embed="rId5"/>
                <a:stretch>
                  <a:fillRect l="-1365" t="-3879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Khinchine’s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Flatness Theorem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93"/>
              <p:cNvSpPr txBox="1">
                <a:spLocks noChangeArrowheads="1"/>
              </p:cNvSpPr>
              <p:nvPr/>
            </p:nvSpPr>
            <p:spPr bwMode="auto">
              <a:xfrm>
                <a:off x="7507992" y="5952256"/>
                <a:ext cx="77110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7992" y="5952256"/>
                <a:ext cx="77110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5"/>
          <p:cNvSpPr>
            <a:spLocks noChangeAspect="1" noChangeArrowheads="1"/>
          </p:cNvSpPr>
          <p:nvPr/>
        </p:nvSpPr>
        <p:spPr bwMode="auto">
          <a:xfrm rot="5400000">
            <a:off x="6428045" y="37576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6"/>
          <p:cNvSpPr>
            <a:spLocks noChangeAspect="1" noChangeArrowheads="1"/>
          </p:cNvSpPr>
          <p:nvPr/>
        </p:nvSpPr>
        <p:spPr bwMode="auto">
          <a:xfrm rot="5400000">
            <a:off x="7336095" y="37512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7"/>
          <p:cNvSpPr>
            <a:spLocks noChangeAspect="1" noChangeArrowheads="1"/>
          </p:cNvSpPr>
          <p:nvPr/>
        </p:nvSpPr>
        <p:spPr bwMode="auto">
          <a:xfrm rot="5400000">
            <a:off x="8256845" y="37576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3" name="Oval 10"/>
          <p:cNvSpPr>
            <a:spLocks noChangeAspect="1" noChangeArrowheads="1"/>
          </p:cNvSpPr>
          <p:nvPr/>
        </p:nvSpPr>
        <p:spPr bwMode="auto">
          <a:xfrm rot="5400000">
            <a:off x="5513645" y="37512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2"/>
          <p:cNvSpPr>
            <a:spLocks noChangeAspect="1" noChangeArrowheads="1"/>
          </p:cNvSpPr>
          <p:nvPr/>
        </p:nvSpPr>
        <p:spPr bwMode="auto">
          <a:xfrm rot="5400000">
            <a:off x="6428045" y="46720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3"/>
          <p:cNvSpPr>
            <a:spLocks noChangeAspect="1" noChangeArrowheads="1"/>
          </p:cNvSpPr>
          <p:nvPr/>
        </p:nvSpPr>
        <p:spPr bwMode="auto">
          <a:xfrm rot="5400000">
            <a:off x="7336095" y="46656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4"/>
          <p:cNvSpPr>
            <a:spLocks noChangeAspect="1" noChangeArrowheads="1"/>
          </p:cNvSpPr>
          <p:nvPr/>
        </p:nvSpPr>
        <p:spPr bwMode="auto">
          <a:xfrm rot="5400000">
            <a:off x="8256845" y="46720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8" name="Oval 15"/>
          <p:cNvSpPr>
            <a:spLocks noChangeAspect="1" noChangeArrowheads="1"/>
          </p:cNvSpPr>
          <p:nvPr/>
        </p:nvSpPr>
        <p:spPr bwMode="auto">
          <a:xfrm rot="5400000">
            <a:off x="5513645" y="46656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6"/>
          <p:cNvSpPr>
            <a:spLocks noChangeAspect="1" noChangeArrowheads="1"/>
          </p:cNvSpPr>
          <p:nvPr/>
        </p:nvSpPr>
        <p:spPr bwMode="auto">
          <a:xfrm rot="5400000">
            <a:off x="6421695" y="55864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7"/>
          <p:cNvSpPr>
            <a:spLocks noChangeAspect="1" noChangeArrowheads="1"/>
          </p:cNvSpPr>
          <p:nvPr/>
        </p:nvSpPr>
        <p:spPr bwMode="auto">
          <a:xfrm rot="5400000">
            <a:off x="7329745" y="55800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8"/>
          <p:cNvSpPr>
            <a:spLocks noChangeAspect="1" noChangeArrowheads="1"/>
          </p:cNvSpPr>
          <p:nvPr/>
        </p:nvSpPr>
        <p:spPr bwMode="auto">
          <a:xfrm rot="5400000">
            <a:off x="8250495" y="55864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2" name="Oval 19"/>
          <p:cNvSpPr>
            <a:spLocks noChangeAspect="1" noChangeArrowheads="1"/>
          </p:cNvSpPr>
          <p:nvPr/>
        </p:nvSpPr>
        <p:spPr bwMode="auto">
          <a:xfrm rot="5400000">
            <a:off x="5507295" y="55800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0"/>
          <p:cNvSpPr>
            <a:spLocks noChangeAspect="1" noChangeArrowheads="1"/>
          </p:cNvSpPr>
          <p:nvPr/>
        </p:nvSpPr>
        <p:spPr bwMode="auto">
          <a:xfrm rot="5400000">
            <a:off x="6421695" y="65008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1"/>
          <p:cNvSpPr>
            <a:spLocks noChangeAspect="1" noChangeArrowheads="1"/>
          </p:cNvSpPr>
          <p:nvPr/>
        </p:nvSpPr>
        <p:spPr bwMode="auto">
          <a:xfrm rot="5400000">
            <a:off x="7329745" y="64944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2"/>
          <p:cNvSpPr>
            <a:spLocks noChangeAspect="1" noChangeArrowheads="1"/>
          </p:cNvSpPr>
          <p:nvPr/>
        </p:nvSpPr>
        <p:spPr bwMode="auto">
          <a:xfrm rot="5400000">
            <a:off x="8250495" y="65008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6" name="Oval 23"/>
          <p:cNvSpPr>
            <a:spLocks noChangeAspect="1" noChangeArrowheads="1"/>
          </p:cNvSpPr>
          <p:nvPr/>
        </p:nvSpPr>
        <p:spPr bwMode="auto">
          <a:xfrm rot="5400000">
            <a:off x="5507295" y="64944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4"/>
          <p:cNvSpPr>
            <a:spLocks noChangeShapeType="1"/>
          </p:cNvSpPr>
          <p:nvPr/>
        </p:nvSpPr>
        <p:spPr bwMode="auto">
          <a:xfrm flipV="1">
            <a:off x="8290120" y="4710149"/>
            <a:ext cx="0" cy="9207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93"/>
              <p:cNvSpPr txBox="1">
                <a:spLocks noChangeArrowheads="1"/>
              </p:cNvSpPr>
              <p:nvPr/>
            </p:nvSpPr>
            <p:spPr bwMode="auto">
              <a:xfrm>
                <a:off x="8341754" y="4878136"/>
                <a:ext cx="54431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41754" y="4878136"/>
                <a:ext cx="54431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93"/>
              <p:cNvSpPr txBox="1">
                <a:spLocks noChangeArrowheads="1"/>
              </p:cNvSpPr>
              <p:nvPr/>
            </p:nvSpPr>
            <p:spPr bwMode="auto">
              <a:xfrm>
                <a:off x="3566160" y="4053025"/>
                <a:ext cx="2073196" cy="593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=2.3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6160" y="4053025"/>
                <a:ext cx="2073196" cy="5936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93"/>
              <p:cNvSpPr txBox="1">
                <a:spLocks noChangeArrowheads="1"/>
              </p:cNvSpPr>
              <p:nvPr/>
            </p:nvSpPr>
            <p:spPr bwMode="auto">
              <a:xfrm>
                <a:off x="3566160" y="5486400"/>
                <a:ext cx="1845570" cy="593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=.8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6160" y="5486400"/>
                <a:ext cx="1845570" cy="593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 rot="5400000" flipH="1">
            <a:off x="6942426" y="4487488"/>
            <a:ext cx="6350" cy="26670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>
            <a:off x="6955701" y="3047904"/>
            <a:ext cx="6350" cy="26670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 Brace 4"/>
          <p:cNvSpPr/>
          <p:nvPr/>
        </p:nvSpPr>
        <p:spPr>
          <a:xfrm>
            <a:off x="3122737" y="4378229"/>
            <a:ext cx="400498" cy="144593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93"/>
              <p:cNvSpPr txBox="1">
                <a:spLocks noChangeArrowheads="1"/>
              </p:cNvSpPr>
              <p:nvPr/>
            </p:nvSpPr>
            <p:spPr bwMode="auto">
              <a:xfrm>
                <a:off x="2324042" y="4808807"/>
                <a:ext cx="84830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4042" y="4808807"/>
                <a:ext cx="84830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8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9" grpId="0"/>
      <p:bldP spid="56" grpId="0"/>
      <p:bldP spid="5" grpId="0" animBg="1"/>
      <p:bldP spid="6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314891" y="4381404"/>
            <a:ext cx="1329308" cy="1415688"/>
            <a:chOff x="6245883" y="4338274"/>
            <a:chExt cx="1329308" cy="1415688"/>
          </a:xfrm>
        </p:grpSpPr>
        <p:sp>
          <p:nvSpPr>
            <p:cNvPr id="48" name="Freeform 47"/>
            <p:cNvSpPr/>
            <p:nvPr/>
          </p:nvSpPr>
          <p:spPr>
            <a:xfrm>
              <a:off x="6245883" y="4338274"/>
              <a:ext cx="1329308" cy="1415688"/>
            </a:xfrm>
            <a:custGeom>
              <a:avLst/>
              <a:gdLst>
                <a:gd name="connsiteX0" fmla="*/ 771896 w 4809506"/>
                <a:gd name="connsiteY0" fmla="*/ 11875 h 2244436"/>
                <a:gd name="connsiteX1" fmla="*/ 2006930 w 4809506"/>
                <a:gd name="connsiteY1" fmla="*/ 0 h 2244436"/>
                <a:gd name="connsiteX2" fmla="*/ 4809506 w 4809506"/>
                <a:gd name="connsiteY2" fmla="*/ 2244436 h 2244436"/>
                <a:gd name="connsiteX3" fmla="*/ 0 w 4809506"/>
                <a:gd name="connsiteY3" fmla="*/ 427512 h 2244436"/>
                <a:gd name="connsiteX4" fmla="*/ 771896 w 4809506"/>
                <a:gd name="connsiteY4" fmla="*/ 11875 h 2244436"/>
                <a:gd name="connsiteX0" fmla="*/ 771896 w 4809506"/>
                <a:gd name="connsiteY0" fmla="*/ 0 h 2232561"/>
                <a:gd name="connsiteX1" fmla="*/ 2607005 w 4809506"/>
                <a:gd name="connsiteY1" fmla="*/ 264350 h 2232561"/>
                <a:gd name="connsiteX2" fmla="*/ 4809506 w 4809506"/>
                <a:gd name="connsiteY2" fmla="*/ 2232561 h 2232561"/>
                <a:gd name="connsiteX3" fmla="*/ 0 w 4809506"/>
                <a:gd name="connsiteY3" fmla="*/ 415637 h 2232561"/>
                <a:gd name="connsiteX4" fmla="*/ 771896 w 4809506"/>
                <a:gd name="connsiteY4" fmla="*/ 0 h 2232561"/>
                <a:gd name="connsiteX0" fmla="*/ 2219696 w 4809506"/>
                <a:gd name="connsiteY0" fmla="*/ 388113 h 1968211"/>
                <a:gd name="connsiteX1" fmla="*/ 2607005 w 4809506"/>
                <a:gd name="connsiteY1" fmla="*/ 0 h 1968211"/>
                <a:gd name="connsiteX2" fmla="*/ 4809506 w 4809506"/>
                <a:gd name="connsiteY2" fmla="*/ 1968211 h 1968211"/>
                <a:gd name="connsiteX3" fmla="*/ 0 w 4809506"/>
                <a:gd name="connsiteY3" fmla="*/ 151287 h 1968211"/>
                <a:gd name="connsiteX4" fmla="*/ 2219696 w 4809506"/>
                <a:gd name="connsiteY4" fmla="*/ 388113 h 1968211"/>
                <a:gd name="connsiteX0" fmla="*/ 383752 w 2973562"/>
                <a:gd name="connsiteY0" fmla="*/ 388113 h 1968211"/>
                <a:gd name="connsiteX1" fmla="*/ 771061 w 2973562"/>
                <a:gd name="connsiteY1" fmla="*/ 0 h 1968211"/>
                <a:gd name="connsiteX2" fmla="*/ 2973562 w 2973562"/>
                <a:gd name="connsiteY2" fmla="*/ 1968211 h 1968211"/>
                <a:gd name="connsiteX3" fmla="*/ 0 w 2973562"/>
                <a:gd name="connsiteY3" fmla="*/ 979962 h 1968211"/>
                <a:gd name="connsiteX4" fmla="*/ 383752 w 2973562"/>
                <a:gd name="connsiteY4" fmla="*/ 388113 h 1968211"/>
                <a:gd name="connsiteX0" fmla="*/ 383752 w 966168"/>
                <a:gd name="connsiteY0" fmla="*/ 388113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83752 w 966168"/>
                <a:gd name="connsiteY4" fmla="*/ 388113 h 1072861"/>
                <a:gd name="connsiteX0" fmla="*/ 376608 w 966168"/>
                <a:gd name="connsiteY0" fmla="*/ 385732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76608 w 966168"/>
                <a:gd name="connsiteY4" fmla="*/ 385732 h 1072861"/>
                <a:gd name="connsiteX0" fmla="*/ 376608 w 966168"/>
                <a:gd name="connsiteY0" fmla="*/ 366682 h 1053811"/>
                <a:gd name="connsiteX1" fmla="*/ 756774 w 966168"/>
                <a:gd name="connsiteY1" fmla="*/ 0 h 1053811"/>
                <a:gd name="connsiteX2" fmla="*/ 966168 w 966168"/>
                <a:gd name="connsiteY2" fmla="*/ 1053811 h 1053811"/>
                <a:gd name="connsiteX3" fmla="*/ 0 w 966168"/>
                <a:gd name="connsiteY3" fmla="*/ 960912 h 1053811"/>
                <a:gd name="connsiteX4" fmla="*/ 376608 w 966168"/>
                <a:gd name="connsiteY4" fmla="*/ 366682 h 1053811"/>
                <a:gd name="connsiteX0" fmla="*/ 376608 w 966168"/>
                <a:gd name="connsiteY0" fmla="*/ 390494 h 1077623"/>
                <a:gd name="connsiteX1" fmla="*/ 771062 w 966168"/>
                <a:gd name="connsiteY1" fmla="*/ 0 h 1077623"/>
                <a:gd name="connsiteX2" fmla="*/ 966168 w 966168"/>
                <a:gd name="connsiteY2" fmla="*/ 1077623 h 1077623"/>
                <a:gd name="connsiteX3" fmla="*/ 0 w 966168"/>
                <a:gd name="connsiteY3" fmla="*/ 984724 h 1077623"/>
                <a:gd name="connsiteX4" fmla="*/ 376608 w 966168"/>
                <a:gd name="connsiteY4" fmla="*/ 390494 h 1077623"/>
                <a:gd name="connsiteX0" fmla="*/ 376608 w 970930"/>
                <a:gd name="connsiteY0" fmla="*/ 390494 h 1080004"/>
                <a:gd name="connsiteX1" fmla="*/ 771062 w 970930"/>
                <a:gd name="connsiteY1" fmla="*/ 0 h 1080004"/>
                <a:gd name="connsiteX2" fmla="*/ 970930 w 970930"/>
                <a:gd name="connsiteY2" fmla="*/ 1080004 h 1080004"/>
                <a:gd name="connsiteX3" fmla="*/ 0 w 970930"/>
                <a:gd name="connsiteY3" fmla="*/ 984724 h 1080004"/>
                <a:gd name="connsiteX4" fmla="*/ 376608 w 970930"/>
                <a:gd name="connsiteY4" fmla="*/ 390494 h 1080004"/>
                <a:gd name="connsiteX0" fmla="*/ 376608 w 982836"/>
                <a:gd name="connsiteY0" fmla="*/ 390494 h 1082386"/>
                <a:gd name="connsiteX1" fmla="*/ 771062 w 982836"/>
                <a:gd name="connsiteY1" fmla="*/ 0 h 1082386"/>
                <a:gd name="connsiteX2" fmla="*/ 982836 w 982836"/>
                <a:gd name="connsiteY2" fmla="*/ 1082386 h 1082386"/>
                <a:gd name="connsiteX3" fmla="*/ 0 w 982836"/>
                <a:gd name="connsiteY3" fmla="*/ 984724 h 1082386"/>
                <a:gd name="connsiteX4" fmla="*/ 376608 w 982836"/>
                <a:gd name="connsiteY4" fmla="*/ 390494 h 1082386"/>
                <a:gd name="connsiteX0" fmla="*/ 376608 w 970930"/>
                <a:gd name="connsiteY0" fmla="*/ 390494 h 1077624"/>
                <a:gd name="connsiteX1" fmla="*/ 771062 w 970930"/>
                <a:gd name="connsiteY1" fmla="*/ 0 h 1077624"/>
                <a:gd name="connsiteX2" fmla="*/ 970930 w 970930"/>
                <a:gd name="connsiteY2" fmla="*/ 1077624 h 1077624"/>
                <a:gd name="connsiteX3" fmla="*/ 0 w 970930"/>
                <a:gd name="connsiteY3" fmla="*/ 984724 h 1077624"/>
                <a:gd name="connsiteX4" fmla="*/ 376608 w 970930"/>
                <a:gd name="connsiteY4" fmla="*/ 390494 h 107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930" h="1077624">
                  <a:moveTo>
                    <a:pt x="376608" y="390494"/>
                  </a:moveTo>
                  <a:lnTo>
                    <a:pt x="771062" y="0"/>
                  </a:lnTo>
                  <a:lnTo>
                    <a:pt x="970930" y="1077624"/>
                  </a:lnTo>
                  <a:lnTo>
                    <a:pt x="0" y="984724"/>
                  </a:lnTo>
                  <a:lnTo>
                    <a:pt x="376608" y="39049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952" y="1233370"/>
                <a:ext cx="8931351" cy="1411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990099"/>
                    </a:solidFill>
                  </a:rPr>
                  <a:t>Theorem: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convex,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either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" pitchFamily="18" charset="0"/>
                  </a:rPr>
                  <a:t>1. covering radius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  <a:t>, </a:t>
                </a:r>
                <a:r>
                  <a:rPr lang="en-US" sz="2800" b="0" i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or</a:t>
                </a:r>
                <a: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  <a:t/>
                </a:r>
                <a:b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</a:br>
                <a:r>
                  <a:rPr lang="en-US" sz="2800" dirty="0" smtClean="0">
                    <a:latin typeface="Cambria" pitchFamily="18" charset="0"/>
                  </a:rPr>
                  <a:t>2.</a:t>
                </a:r>
                <a:r>
                  <a:rPr lang="en-US" sz="2800" b="0" i="0" dirty="0" smtClean="0">
                    <a:solidFill>
                      <a:srgbClr val="0000CC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∃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smtClean="0"/>
                  <a:t>has width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w.r.t.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2" y="1233370"/>
                <a:ext cx="8931351" cy="1411733"/>
              </a:xfrm>
              <a:prstGeom prst="rect">
                <a:avLst/>
              </a:prstGeom>
              <a:blipFill>
                <a:blip r:embed="rId5"/>
                <a:stretch>
                  <a:fillRect l="-1365" t="-3879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Khinchine’s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Flatness Theorem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93"/>
              <p:cNvSpPr txBox="1">
                <a:spLocks noChangeArrowheads="1"/>
              </p:cNvSpPr>
              <p:nvPr/>
            </p:nvSpPr>
            <p:spPr bwMode="auto">
              <a:xfrm>
                <a:off x="7507992" y="5952256"/>
                <a:ext cx="77110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7992" y="5952256"/>
                <a:ext cx="77110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5"/>
          <p:cNvSpPr>
            <a:spLocks noChangeAspect="1" noChangeArrowheads="1"/>
          </p:cNvSpPr>
          <p:nvPr/>
        </p:nvSpPr>
        <p:spPr bwMode="auto">
          <a:xfrm rot="5400000">
            <a:off x="6428045" y="37576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6"/>
          <p:cNvSpPr>
            <a:spLocks noChangeAspect="1" noChangeArrowheads="1"/>
          </p:cNvSpPr>
          <p:nvPr/>
        </p:nvSpPr>
        <p:spPr bwMode="auto">
          <a:xfrm rot="5400000">
            <a:off x="7336095" y="37512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7"/>
          <p:cNvSpPr>
            <a:spLocks noChangeAspect="1" noChangeArrowheads="1"/>
          </p:cNvSpPr>
          <p:nvPr/>
        </p:nvSpPr>
        <p:spPr bwMode="auto">
          <a:xfrm rot="5400000">
            <a:off x="8256845" y="37576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3" name="Oval 10"/>
          <p:cNvSpPr>
            <a:spLocks noChangeAspect="1" noChangeArrowheads="1"/>
          </p:cNvSpPr>
          <p:nvPr/>
        </p:nvSpPr>
        <p:spPr bwMode="auto">
          <a:xfrm rot="5400000">
            <a:off x="5513645" y="37512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2"/>
          <p:cNvSpPr>
            <a:spLocks noChangeAspect="1" noChangeArrowheads="1"/>
          </p:cNvSpPr>
          <p:nvPr/>
        </p:nvSpPr>
        <p:spPr bwMode="auto">
          <a:xfrm rot="5400000">
            <a:off x="6428045" y="46720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3"/>
          <p:cNvSpPr>
            <a:spLocks noChangeAspect="1" noChangeArrowheads="1"/>
          </p:cNvSpPr>
          <p:nvPr/>
        </p:nvSpPr>
        <p:spPr bwMode="auto">
          <a:xfrm rot="5400000">
            <a:off x="7336095" y="46656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4"/>
          <p:cNvSpPr>
            <a:spLocks noChangeAspect="1" noChangeArrowheads="1"/>
          </p:cNvSpPr>
          <p:nvPr/>
        </p:nvSpPr>
        <p:spPr bwMode="auto">
          <a:xfrm rot="5400000">
            <a:off x="8256845" y="46720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8" name="Oval 15"/>
          <p:cNvSpPr>
            <a:spLocks noChangeAspect="1" noChangeArrowheads="1"/>
          </p:cNvSpPr>
          <p:nvPr/>
        </p:nvSpPr>
        <p:spPr bwMode="auto">
          <a:xfrm rot="5400000">
            <a:off x="5513645" y="46656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6"/>
          <p:cNvSpPr>
            <a:spLocks noChangeAspect="1" noChangeArrowheads="1"/>
          </p:cNvSpPr>
          <p:nvPr/>
        </p:nvSpPr>
        <p:spPr bwMode="auto">
          <a:xfrm rot="5400000">
            <a:off x="6421695" y="55864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7"/>
          <p:cNvSpPr>
            <a:spLocks noChangeAspect="1" noChangeArrowheads="1"/>
          </p:cNvSpPr>
          <p:nvPr/>
        </p:nvSpPr>
        <p:spPr bwMode="auto">
          <a:xfrm rot="5400000">
            <a:off x="7329745" y="55800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8"/>
          <p:cNvSpPr>
            <a:spLocks noChangeAspect="1" noChangeArrowheads="1"/>
          </p:cNvSpPr>
          <p:nvPr/>
        </p:nvSpPr>
        <p:spPr bwMode="auto">
          <a:xfrm rot="5400000">
            <a:off x="8250495" y="55864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2" name="Oval 19"/>
          <p:cNvSpPr>
            <a:spLocks noChangeAspect="1" noChangeArrowheads="1"/>
          </p:cNvSpPr>
          <p:nvPr/>
        </p:nvSpPr>
        <p:spPr bwMode="auto">
          <a:xfrm rot="5400000">
            <a:off x="5507295" y="55800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0"/>
          <p:cNvSpPr>
            <a:spLocks noChangeAspect="1" noChangeArrowheads="1"/>
          </p:cNvSpPr>
          <p:nvPr/>
        </p:nvSpPr>
        <p:spPr bwMode="auto">
          <a:xfrm rot="5400000">
            <a:off x="6421695" y="65008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1"/>
          <p:cNvSpPr>
            <a:spLocks noChangeAspect="1" noChangeArrowheads="1"/>
          </p:cNvSpPr>
          <p:nvPr/>
        </p:nvSpPr>
        <p:spPr bwMode="auto">
          <a:xfrm rot="5400000">
            <a:off x="7329745" y="64944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2"/>
          <p:cNvSpPr>
            <a:spLocks noChangeAspect="1" noChangeArrowheads="1"/>
          </p:cNvSpPr>
          <p:nvPr/>
        </p:nvSpPr>
        <p:spPr bwMode="auto">
          <a:xfrm rot="5400000">
            <a:off x="8250495" y="65008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6" name="Oval 23"/>
          <p:cNvSpPr>
            <a:spLocks noChangeAspect="1" noChangeArrowheads="1"/>
          </p:cNvSpPr>
          <p:nvPr/>
        </p:nvSpPr>
        <p:spPr bwMode="auto">
          <a:xfrm rot="5400000">
            <a:off x="5507295" y="64944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 rot="5400000">
            <a:off x="5507295" y="3751299"/>
            <a:ext cx="2825750" cy="2825750"/>
            <a:chOff x="1296433" y="3359150"/>
            <a:chExt cx="2825750" cy="2825750"/>
          </a:xfrm>
        </p:grpSpPr>
        <p:sp>
          <p:nvSpPr>
            <p:cNvPr id="88" name="Oval 5"/>
            <p:cNvSpPr>
              <a:spLocks noChangeAspect="1" noChangeArrowheads="1"/>
            </p:cNvSpPr>
            <p:nvPr/>
          </p:nvSpPr>
          <p:spPr bwMode="auto">
            <a:xfrm>
              <a:off x="1302783" y="51879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6"/>
            <p:cNvSpPr>
              <a:spLocks noChangeAspect="1" noChangeArrowheads="1"/>
            </p:cNvSpPr>
            <p:nvPr/>
          </p:nvSpPr>
          <p:spPr bwMode="auto">
            <a:xfrm>
              <a:off x="1296433" y="42799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7"/>
            <p:cNvSpPr>
              <a:spLocks noChangeAspect="1" noChangeArrowheads="1"/>
            </p:cNvSpPr>
            <p:nvPr/>
          </p:nvSpPr>
          <p:spPr bwMode="auto">
            <a:xfrm>
              <a:off x="1302783" y="33591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1" name="Oval 10"/>
            <p:cNvSpPr>
              <a:spLocks noChangeAspect="1" noChangeArrowheads="1"/>
            </p:cNvSpPr>
            <p:nvPr/>
          </p:nvSpPr>
          <p:spPr bwMode="auto">
            <a:xfrm>
              <a:off x="1296433" y="61023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spect="1" noChangeArrowheads="1"/>
            </p:cNvSpPr>
            <p:nvPr/>
          </p:nvSpPr>
          <p:spPr bwMode="auto">
            <a:xfrm>
              <a:off x="2217183" y="51879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3"/>
            <p:cNvSpPr>
              <a:spLocks noChangeAspect="1" noChangeArrowheads="1"/>
            </p:cNvSpPr>
            <p:nvPr/>
          </p:nvSpPr>
          <p:spPr bwMode="auto">
            <a:xfrm>
              <a:off x="2210833" y="42799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14"/>
            <p:cNvSpPr>
              <a:spLocks noChangeAspect="1" noChangeArrowheads="1"/>
            </p:cNvSpPr>
            <p:nvPr/>
          </p:nvSpPr>
          <p:spPr bwMode="auto">
            <a:xfrm>
              <a:off x="2217183" y="33591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5" name="Oval 15"/>
            <p:cNvSpPr>
              <a:spLocks noChangeAspect="1" noChangeArrowheads="1"/>
            </p:cNvSpPr>
            <p:nvPr/>
          </p:nvSpPr>
          <p:spPr bwMode="auto">
            <a:xfrm>
              <a:off x="2210833" y="61023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6"/>
            <p:cNvSpPr>
              <a:spLocks noChangeAspect="1" noChangeArrowheads="1"/>
            </p:cNvSpPr>
            <p:nvPr/>
          </p:nvSpPr>
          <p:spPr bwMode="auto">
            <a:xfrm>
              <a:off x="3131583" y="51943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17"/>
            <p:cNvSpPr>
              <a:spLocks noChangeAspect="1" noChangeArrowheads="1"/>
            </p:cNvSpPr>
            <p:nvPr/>
          </p:nvSpPr>
          <p:spPr bwMode="auto">
            <a:xfrm>
              <a:off x="3125233" y="42862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18"/>
            <p:cNvSpPr>
              <a:spLocks noChangeAspect="1" noChangeArrowheads="1"/>
            </p:cNvSpPr>
            <p:nvPr/>
          </p:nvSpPr>
          <p:spPr bwMode="auto">
            <a:xfrm>
              <a:off x="3131583" y="33655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9" name="Oval 19"/>
            <p:cNvSpPr>
              <a:spLocks noChangeAspect="1" noChangeArrowheads="1"/>
            </p:cNvSpPr>
            <p:nvPr/>
          </p:nvSpPr>
          <p:spPr bwMode="auto">
            <a:xfrm>
              <a:off x="3125233" y="61087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20"/>
            <p:cNvSpPr>
              <a:spLocks noChangeAspect="1" noChangeArrowheads="1"/>
            </p:cNvSpPr>
            <p:nvPr/>
          </p:nvSpPr>
          <p:spPr bwMode="auto">
            <a:xfrm>
              <a:off x="4045983" y="51943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21"/>
            <p:cNvSpPr>
              <a:spLocks noChangeAspect="1" noChangeArrowheads="1"/>
            </p:cNvSpPr>
            <p:nvPr/>
          </p:nvSpPr>
          <p:spPr bwMode="auto">
            <a:xfrm>
              <a:off x="4039633" y="428625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22"/>
            <p:cNvSpPr>
              <a:spLocks noChangeAspect="1" noChangeArrowheads="1"/>
            </p:cNvSpPr>
            <p:nvPr/>
          </p:nvSpPr>
          <p:spPr bwMode="auto">
            <a:xfrm>
              <a:off x="4045983" y="33655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3" name="Oval 23"/>
            <p:cNvSpPr>
              <a:spLocks noChangeAspect="1" noChangeArrowheads="1"/>
            </p:cNvSpPr>
            <p:nvPr/>
          </p:nvSpPr>
          <p:spPr bwMode="auto">
            <a:xfrm>
              <a:off x="4039633" y="61087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4" name="Straight Arrow Connector 103"/>
            <p:cNvCxnSpPr>
              <a:stCxn id="90" idx="4"/>
              <a:endCxn id="91" idx="0"/>
            </p:cNvCxnSpPr>
            <p:nvPr/>
          </p:nvCxnSpPr>
          <p:spPr>
            <a:xfrm flipH="1">
              <a:off x="1334533" y="3435350"/>
              <a:ext cx="6350" cy="2667000"/>
            </a:xfrm>
            <a:prstGeom prst="straightConnector1">
              <a:avLst/>
            </a:prstGeom>
            <a:ln w="15875">
              <a:solidFill>
                <a:srgbClr val="99009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4" idx="4"/>
              <a:endCxn id="95" idx="0"/>
            </p:cNvCxnSpPr>
            <p:nvPr/>
          </p:nvCxnSpPr>
          <p:spPr>
            <a:xfrm flipH="1">
              <a:off x="2248933" y="3435350"/>
              <a:ext cx="6350" cy="2667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98" idx="4"/>
              <a:endCxn id="99" idx="0"/>
            </p:cNvCxnSpPr>
            <p:nvPr/>
          </p:nvCxnSpPr>
          <p:spPr>
            <a:xfrm flipH="1">
              <a:off x="3163333" y="3441700"/>
              <a:ext cx="6350" cy="2667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02" idx="4"/>
              <a:endCxn id="103" idx="0"/>
            </p:cNvCxnSpPr>
            <p:nvPr/>
          </p:nvCxnSpPr>
          <p:spPr>
            <a:xfrm flipH="1">
              <a:off x="4077733" y="3441700"/>
              <a:ext cx="6350" cy="2667000"/>
            </a:xfrm>
            <a:prstGeom prst="straightConnector1">
              <a:avLst/>
            </a:prstGeom>
            <a:ln w="15875">
              <a:solidFill>
                <a:srgbClr val="99009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Line 24"/>
          <p:cNvSpPr>
            <a:spLocks noChangeShapeType="1"/>
          </p:cNvSpPr>
          <p:nvPr/>
        </p:nvSpPr>
        <p:spPr bwMode="auto">
          <a:xfrm flipV="1">
            <a:off x="8290120" y="4710149"/>
            <a:ext cx="0" cy="9207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93"/>
              <p:cNvSpPr txBox="1">
                <a:spLocks noChangeArrowheads="1"/>
              </p:cNvSpPr>
              <p:nvPr/>
            </p:nvSpPr>
            <p:spPr bwMode="auto">
              <a:xfrm>
                <a:off x="8341754" y="4878136"/>
                <a:ext cx="54431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41754" y="4878136"/>
                <a:ext cx="54431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93"/>
              <p:cNvSpPr txBox="1">
                <a:spLocks noChangeArrowheads="1"/>
              </p:cNvSpPr>
              <p:nvPr/>
            </p:nvSpPr>
            <p:spPr bwMode="auto">
              <a:xfrm>
                <a:off x="3566160" y="6255232"/>
                <a:ext cx="1760610" cy="593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6160" y="6255232"/>
                <a:ext cx="1760610" cy="5936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93"/>
              <p:cNvSpPr txBox="1">
                <a:spLocks noChangeArrowheads="1"/>
              </p:cNvSpPr>
              <p:nvPr/>
            </p:nvSpPr>
            <p:spPr bwMode="auto">
              <a:xfrm>
                <a:off x="3566160" y="4409641"/>
                <a:ext cx="1760610" cy="593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6160" y="4409641"/>
                <a:ext cx="1760610" cy="593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93"/>
              <p:cNvSpPr txBox="1">
                <a:spLocks noChangeArrowheads="1"/>
              </p:cNvSpPr>
              <p:nvPr/>
            </p:nvSpPr>
            <p:spPr bwMode="auto">
              <a:xfrm>
                <a:off x="3566160" y="5319890"/>
                <a:ext cx="1760610" cy="593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6160" y="5319890"/>
                <a:ext cx="1760610" cy="5936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 rot="5400000" flipH="1">
            <a:off x="6942426" y="4487488"/>
            <a:ext cx="6350" cy="26670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>
            <a:off x="6955701" y="3047904"/>
            <a:ext cx="6350" cy="266700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93"/>
              <p:cNvSpPr txBox="1">
                <a:spLocks noChangeArrowheads="1"/>
              </p:cNvSpPr>
              <p:nvPr/>
            </p:nvSpPr>
            <p:spPr bwMode="auto">
              <a:xfrm>
                <a:off x="3608640" y="3492587"/>
                <a:ext cx="1760610" cy="593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8640" y="3492587"/>
                <a:ext cx="1760610" cy="5936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8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Khinchine’s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Flatness Theorem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16952" y="1233370"/>
                <a:ext cx="8931351" cy="1183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i="1" dirty="0" smtClean="0">
                    <a:solidFill>
                      <a:srgbClr val="990099"/>
                    </a:solidFill>
                  </a:rPr>
                  <a:t>Theorem:</a:t>
                </a:r>
                <a:r>
                  <a:rPr lang="en-US" sz="2800" b="0" i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width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̃"/>
                          <m:ctrlPr>
                            <a:rPr lang="en-US" sz="2800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  <a:t/>
                </a:r>
                <a:b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</a:br>
                <a:endParaRPr lang="en-US" sz="28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2" y="1233370"/>
                <a:ext cx="8931351" cy="1183914"/>
              </a:xfrm>
              <a:prstGeom prst="rect">
                <a:avLst/>
              </a:prstGeom>
              <a:blipFill>
                <a:blip r:embed="rId3"/>
                <a:stretch>
                  <a:fillRect l="-1365" t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70302" y="3244534"/>
                <a:ext cx="855176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To cover space, suffices to scale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200" dirty="0" smtClean="0"/>
                  <a:t> to have width</a:t>
                </a:r>
              </a:p>
              <a:p>
                <a:r>
                  <a:rPr lang="en-US" sz="3200" dirty="0" smtClean="0"/>
                  <a:t>somewhere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2" y="3244534"/>
                <a:ext cx="8551765" cy="1107996"/>
              </a:xfrm>
              <a:prstGeom prst="rect">
                <a:avLst/>
              </a:prstGeom>
              <a:blipFill>
                <a:blip r:embed="rId4"/>
                <a:stretch>
                  <a:fillRect l="-1854" t="-6593" r="-927" b="-17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8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63888" y="4466848"/>
            <a:ext cx="822037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Khinchine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`48,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Babai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`86,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Hastad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`86,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Lenstra-Lagarias-Schnorr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`87,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Kannan-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Lovasz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`88,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Banaszczyk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`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93-96,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Banaszczyk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-Litvak-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Pajor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Szarek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`99,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Rudelson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3888" y="1031550"/>
                <a:ext cx="6997032" cy="3174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Bounds improvements for </a:t>
                </a:r>
                <a:r>
                  <a:rPr lang="en-US" sz="2800" b="1" dirty="0" smtClean="0"/>
                  <a:t>general</a:t>
                </a:r>
                <a:r>
                  <a:rPr lang="en-US" sz="2800" dirty="0" smtClean="0"/>
                  <a:t> bodies:</a:t>
                </a:r>
              </a:p>
              <a:p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Khinchine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`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48: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                              </m:t>
                    </m:r>
                    <m:r>
                      <a:rPr lang="en-US" sz="28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+1)!</m:t>
                    </m:r>
                  </m:oMath>
                </a14:m>
                <a:endParaRPr lang="en-US" sz="28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Babai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`86: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Lenstra-Lagarias-Schnorr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`87: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5/2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Kannan-Lovasz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`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88: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                     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</a:t>
                </a:r>
              </a:p>
              <a:p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Banaszczyk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et al `99: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     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Rudelson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`00:           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4/3</m:t>
                        </m:r>
                      </m:sup>
                    </m:sSup>
                    <m:func>
                      <m:func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c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endParaRPr lang="en-US" sz="28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88" y="1031550"/>
                <a:ext cx="6997032" cy="3174715"/>
              </a:xfrm>
              <a:prstGeom prst="rect">
                <a:avLst/>
              </a:prstGeom>
              <a:blipFill>
                <a:blip r:embed="rId2"/>
                <a:stretch>
                  <a:fillRect l="-1829" t="-1727" b="-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Khinchine’s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Flatness Theorem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428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111"/>
          <p:cNvSpPr/>
          <p:nvPr/>
        </p:nvSpPr>
        <p:spPr>
          <a:xfrm>
            <a:off x="5941384" y="38122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561480" y="3658544"/>
            <a:ext cx="464071" cy="2247993"/>
          </a:xfrm>
          <a:custGeom>
            <a:avLst/>
            <a:gdLst>
              <a:gd name="connsiteX0" fmla="*/ 0 w 2749550"/>
              <a:gd name="connsiteY0" fmla="*/ 1809750 h 1809750"/>
              <a:gd name="connsiteX1" fmla="*/ 908050 w 2749550"/>
              <a:gd name="connsiteY1" fmla="*/ 908050 h 1809750"/>
              <a:gd name="connsiteX2" fmla="*/ 2749550 w 2749550"/>
              <a:gd name="connsiteY2" fmla="*/ 0 h 1809750"/>
              <a:gd name="connsiteX3" fmla="*/ 1835150 w 2749550"/>
              <a:gd name="connsiteY3" fmla="*/ 895350 h 1809750"/>
              <a:gd name="connsiteX4" fmla="*/ 0 w 2749550"/>
              <a:gd name="connsiteY4" fmla="*/ 1809750 h 1809750"/>
              <a:gd name="connsiteX0" fmla="*/ 0 w 2826432"/>
              <a:gd name="connsiteY0" fmla="*/ 1809750 h 1809750"/>
              <a:gd name="connsiteX1" fmla="*/ 908050 w 2826432"/>
              <a:gd name="connsiteY1" fmla="*/ 908050 h 1809750"/>
              <a:gd name="connsiteX2" fmla="*/ 2749550 w 2826432"/>
              <a:gd name="connsiteY2" fmla="*/ 0 h 1809750"/>
              <a:gd name="connsiteX3" fmla="*/ 2826432 w 2826432"/>
              <a:gd name="connsiteY3" fmla="*/ 1200521 h 1809750"/>
              <a:gd name="connsiteX4" fmla="*/ 0 w 2826432"/>
              <a:gd name="connsiteY4" fmla="*/ 1809750 h 1809750"/>
              <a:gd name="connsiteX0" fmla="*/ 12424 w 2838856"/>
              <a:gd name="connsiteY0" fmla="*/ 1809750 h 1809750"/>
              <a:gd name="connsiteX1" fmla="*/ 0 w 2838856"/>
              <a:gd name="connsiteY1" fmla="*/ 572594 h 1809750"/>
              <a:gd name="connsiteX2" fmla="*/ 2761974 w 2838856"/>
              <a:gd name="connsiteY2" fmla="*/ 0 h 1809750"/>
              <a:gd name="connsiteX3" fmla="*/ 2838856 w 2838856"/>
              <a:gd name="connsiteY3" fmla="*/ 1200521 h 1809750"/>
              <a:gd name="connsiteX4" fmla="*/ 12424 w 2838856"/>
              <a:gd name="connsiteY4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856" h="1809750">
                <a:moveTo>
                  <a:pt x="12424" y="1809750"/>
                </a:moveTo>
                <a:lnTo>
                  <a:pt x="0" y="572594"/>
                </a:lnTo>
                <a:lnTo>
                  <a:pt x="2761974" y="0"/>
                </a:lnTo>
                <a:lnTo>
                  <a:pt x="2838856" y="1200521"/>
                </a:lnTo>
                <a:lnTo>
                  <a:pt x="12424" y="180975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Freeform 112"/>
          <p:cNvSpPr/>
          <p:nvPr/>
        </p:nvSpPr>
        <p:spPr>
          <a:xfrm>
            <a:off x="5026984" y="38122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855784" y="38122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7312984" y="30258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Lattices</a:t>
            </a:r>
          </a:p>
        </p:txBody>
      </p:sp>
      <p:sp>
        <p:nvSpPr>
          <p:cNvPr id="66" name="Oval 66"/>
          <p:cNvSpPr>
            <a:spLocks noChangeAspect="1" noChangeArrowheads="1"/>
          </p:cNvSpPr>
          <p:nvPr/>
        </p:nvSpPr>
        <p:spPr bwMode="auto">
          <a:xfrm>
            <a:off x="6818688" y="50984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773163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6361906" y="43126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864558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70"/>
          <p:cNvSpPr>
            <a:spLocks noChangeAspect="1" noChangeArrowheads="1"/>
          </p:cNvSpPr>
          <p:nvPr/>
        </p:nvSpPr>
        <p:spPr bwMode="auto">
          <a:xfrm>
            <a:off x="59068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49924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66"/>
          <p:cNvSpPr>
            <a:spLocks noChangeAspect="1" noChangeArrowheads="1"/>
          </p:cNvSpPr>
          <p:nvPr/>
        </p:nvSpPr>
        <p:spPr bwMode="auto">
          <a:xfrm>
            <a:off x="4533106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0"/>
          <p:cNvSpPr>
            <a:spLocks noChangeAspect="1" noChangeArrowheads="1"/>
          </p:cNvSpPr>
          <p:nvPr/>
        </p:nvSpPr>
        <p:spPr bwMode="auto">
          <a:xfrm>
            <a:off x="5446057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8192872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66"/>
          <p:cNvSpPr>
            <a:spLocks noChangeAspect="1" noChangeArrowheads="1"/>
          </p:cNvSpPr>
          <p:nvPr/>
        </p:nvSpPr>
        <p:spPr bwMode="auto">
          <a:xfrm>
            <a:off x="68211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70"/>
          <p:cNvSpPr>
            <a:spLocks noChangeAspect="1" noChangeArrowheads="1"/>
          </p:cNvSpPr>
          <p:nvPr/>
        </p:nvSpPr>
        <p:spPr bwMode="auto">
          <a:xfrm>
            <a:off x="86499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70"/>
          <p:cNvSpPr>
            <a:spLocks noChangeAspect="1" noChangeArrowheads="1"/>
          </p:cNvSpPr>
          <p:nvPr/>
        </p:nvSpPr>
        <p:spPr bwMode="auto">
          <a:xfrm>
            <a:off x="59023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49879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2" name="Oval 66"/>
          <p:cNvSpPr>
            <a:spLocks noChangeAspect="1" noChangeArrowheads="1"/>
          </p:cNvSpPr>
          <p:nvPr/>
        </p:nvSpPr>
        <p:spPr bwMode="auto">
          <a:xfrm>
            <a:off x="63624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3" name="Oval 70"/>
          <p:cNvSpPr>
            <a:spLocks noChangeAspect="1" noChangeArrowheads="1"/>
          </p:cNvSpPr>
          <p:nvPr/>
        </p:nvSpPr>
        <p:spPr bwMode="auto">
          <a:xfrm>
            <a:off x="72753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4" name="Oval 66"/>
          <p:cNvSpPr>
            <a:spLocks noChangeAspect="1" noChangeArrowheads="1"/>
          </p:cNvSpPr>
          <p:nvPr/>
        </p:nvSpPr>
        <p:spPr bwMode="auto">
          <a:xfrm>
            <a:off x="45336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5" name="Oval 70"/>
          <p:cNvSpPr>
            <a:spLocks noChangeAspect="1" noChangeArrowheads="1"/>
          </p:cNvSpPr>
          <p:nvPr/>
        </p:nvSpPr>
        <p:spPr bwMode="auto">
          <a:xfrm>
            <a:off x="54465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66"/>
          <p:cNvSpPr>
            <a:spLocks noChangeAspect="1" noChangeArrowheads="1"/>
          </p:cNvSpPr>
          <p:nvPr/>
        </p:nvSpPr>
        <p:spPr bwMode="auto">
          <a:xfrm>
            <a:off x="8193396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8" name="Oval 66"/>
          <p:cNvSpPr>
            <a:spLocks noChangeAspect="1" noChangeArrowheads="1"/>
          </p:cNvSpPr>
          <p:nvPr/>
        </p:nvSpPr>
        <p:spPr bwMode="auto">
          <a:xfrm>
            <a:off x="63654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9" name="Oval 70"/>
          <p:cNvSpPr>
            <a:spLocks noChangeAspect="1" noChangeArrowheads="1"/>
          </p:cNvSpPr>
          <p:nvPr/>
        </p:nvSpPr>
        <p:spPr bwMode="auto">
          <a:xfrm>
            <a:off x="72783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0" name="Oval 66"/>
          <p:cNvSpPr>
            <a:spLocks noChangeAspect="1" noChangeArrowheads="1"/>
          </p:cNvSpPr>
          <p:nvPr/>
        </p:nvSpPr>
        <p:spPr bwMode="auto">
          <a:xfrm>
            <a:off x="45366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1" name="Oval 70"/>
          <p:cNvSpPr>
            <a:spLocks noChangeAspect="1" noChangeArrowheads="1"/>
          </p:cNvSpPr>
          <p:nvPr/>
        </p:nvSpPr>
        <p:spPr bwMode="auto">
          <a:xfrm>
            <a:off x="54495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2" name="Oval 66"/>
          <p:cNvSpPr>
            <a:spLocks noChangeAspect="1" noChangeArrowheads="1"/>
          </p:cNvSpPr>
          <p:nvPr/>
        </p:nvSpPr>
        <p:spPr bwMode="auto">
          <a:xfrm>
            <a:off x="8196410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4" name="Freeform 93"/>
          <p:cNvSpPr/>
          <p:nvPr/>
        </p:nvSpPr>
        <p:spPr>
          <a:xfrm>
            <a:off x="5485164" y="45986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6400572" y="45986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943372" y="5384991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571772" y="45986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028972" y="5384991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7314972" y="45986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8229372" y="45986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6857772" y="5384991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7772172" y="5384991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4114572" y="5384991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5483176" y="30258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6398584" y="30258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4569784" y="30258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8227384" y="30258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7770184" y="38122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4112584" y="38122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5945334" y="2239455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5030934" y="2239455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859734" y="2239455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7774134" y="2239455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4116534" y="2239455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53"/>
              <p:cNvSpPr txBox="1">
                <a:spLocks noChangeArrowheads="1"/>
              </p:cNvSpPr>
              <p:nvPr/>
            </p:nvSpPr>
            <p:spPr bwMode="auto">
              <a:xfrm>
                <a:off x="6231492" y="5855076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1492" y="5855076"/>
                <a:ext cx="48622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Oval 70"/>
          <p:cNvSpPr>
            <a:spLocks noChangeAspect="1" noChangeArrowheads="1"/>
          </p:cNvSpPr>
          <p:nvPr/>
        </p:nvSpPr>
        <p:spPr bwMode="auto">
          <a:xfrm>
            <a:off x="7274857" y="43123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5" name="Oval 70"/>
          <p:cNvSpPr>
            <a:spLocks noChangeAspect="1" noChangeArrowheads="1"/>
          </p:cNvSpPr>
          <p:nvPr/>
        </p:nvSpPr>
        <p:spPr bwMode="auto">
          <a:xfrm>
            <a:off x="7727087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28"/>
              <p:cNvSpPr txBox="1">
                <a:spLocks noChangeArrowheads="1"/>
              </p:cNvSpPr>
              <p:nvPr/>
            </p:nvSpPr>
            <p:spPr bwMode="auto">
              <a:xfrm>
                <a:off x="4196439" y="3804774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6439" y="3804774"/>
                <a:ext cx="598241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29"/>
              <p:cNvSpPr txBox="1">
                <a:spLocks noChangeArrowheads="1"/>
              </p:cNvSpPr>
              <p:nvPr/>
            </p:nvSpPr>
            <p:spPr bwMode="auto">
              <a:xfrm>
                <a:off x="4980428" y="4962651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0428" y="4962651"/>
                <a:ext cx="606512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Line 4"/>
          <p:cNvSpPr>
            <a:spLocks noChangeShapeType="1"/>
          </p:cNvSpPr>
          <p:nvPr/>
        </p:nvSpPr>
        <p:spPr bwMode="auto">
          <a:xfrm flipH="1" flipV="1">
            <a:off x="5024370" y="3572715"/>
            <a:ext cx="0" cy="160166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24"/>
          <p:cNvSpPr>
            <a:spLocks noChangeShapeType="1"/>
          </p:cNvSpPr>
          <p:nvPr/>
        </p:nvSpPr>
        <p:spPr bwMode="auto">
          <a:xfrm flipV="1">
            <a:off x="4557084" y="3572717"/>
            <a:ext cx="482024" cy="8158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24"/>
          <p:cNvSpPr>
            <a:spLocks noChangeShapeType="1"/>
          </p:cNvSpPr>
          <p:nvPr/>
        </p:nvSpPr>
        <p:spPr bwMode="auto">
          <a:xfrm flipV="1">
            <a:off x="4557084" y="5158026"/>
            <a:ext cx="467286" cy="774525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4"/>
          <p:cNvSpPr>
            <a:spLocks noChangeShapeType="1"/>
          </p:cNvSpPr>
          <p:nvPr/>
        </p:nvSpPr>
        <p:spPr bwMode="auto">
          <a:xfrm flipH="1" flipV="1">
            <a:off x="4560352" y="4371641"/>
            <a:ext cx="9432" cy="154503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261047"/>
                <a:ext cx="5337175" cy="51706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</a:t>
                </a:r>
                <a:r>
                  <a:rPr lang="en-US" sz="3000" dirty="0" smtClean="0">
                    <a:latin typeface="+mn-lt"/>
                  </a:rPr>
                  <a:t>for a </a:t>
                </a:r>
                <a:r>
                  <a:rPr lang="en-US" sz="3000" dirty="0">
                    <a:latin typeface="+mn-lt"/>
                  </a:rPr>
                  <a:t>basis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denotes the </a:t>
                </a:r>
                <a:br>
                  <a:rPr lang="en-US" sz="3000" dirty="0" smtClean="0">
                    <a:latin typeface="+mn-lt"/>
                  </a:rPr>
                </a:br>
                <a:r>
                  <a:rPr lang="en-US" sz="3000" dirty="0" smtClean="0">
                    <a:latin typeface="+mn-lt"/>
                  </a:rPr>
                  <a:t>lattice generated by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>
                    <a:latin typeface="+mn-lt"/>
                  </a:rPr>
                  <a:t>The determinant of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>
                    <a:latin typeface="+mn-lt"/>
                  </a:rPr>
                  <a:t>is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|</m:t>
                    </m:r>
                    <m:func>
                      <m:func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sz="3000" dirty="0" smtClean="0"/>
                  <a:t>.</a:t>
                </a:r>
                <a:r>
                  <a:rPr lang="en-US" sz="3000" dirty="0"/>
                  <a:t> </a:t>
                </a:r>
                <a:endParaRPr lang="en-US" sz="3000" dirty="0" smtClean="0"/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Equal </a:t>
                </a:r>
                <a:r>
                  <a:rPr lang="en-US" sz="3000" dirty="0">
                    <a:latin typeface="+mn-lt"/>
                  </a:rPr>
                  <a:t>to volume of </a:t>
                </a:r>
              </a:p>
              <a:p>
                <a:pPr eaLnBrk="1" hangingPunct="1"/>
                <a:r>
                  <a:rPr lang="en-US" sz="3000" dirty="0">
                    <a:latin typeface="+mn-lt"/>
                  </a:rPr>
                  <a:t>any </a:t>
                </a:r>
                <a:r>
                  <a:rPr lang="en-US" sz="3000" b="1" dirty="0">
                    <a:latin typeface="+mn-lt"/>
                  </a:rPr>
                  <a:t>tiling</a:t>
                </a:r>
                <a:r>
                  <a:rPr lang="en-US" sz="3000" dirty="0">
                    <a:latin typeface="+mn-lt"/>
                  </a:rPr>
                  <a:t> set.</a:t>
                </a:r>
              </a:p>
              <a:p>
                <a:pPr eaLnBrk="1" hangingPunct="1"/>
                <a:endParaRPr lang="en-US" sz="3000" dirty="0"/>
              </a:p>
            </p:txBody>
          </p:sp>
        </mc:Choice>
        <mc:Fallback>
          <p:sp>
            <p:nvSpPr>
              <p:cNvPr id="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261047"/>
                <a:ext cx="5337175" cy="5170646"/>
              </a:xfrm>
              <a:prstGeom prst="rect">
                <a:avLst/>
              </a:prstGeom>
              <a:blipFill>
                <a:blip r:embed="rId5"/>
                <a:stretch>
                  <a:fillRect l="-2743" t="-14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952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63888" y="3855630"/>
                <a:ext cx="82203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Bound conjectured to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 (best possible).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88" y="3855630"/>
                <a:ext cx="8220379" cy="523220"/>
              </a:xfrm>
              <a:prstGeom prst="rect">
                <a:avLst/>
              </a:prstGeom>
              <a:blipFill>
                <a:blip r:embed="rId2"/>
                <a:stretch>
                  <a:fillRect l="-155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3888" y="1031550"/>
                <a:ext cx="9420192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Best known bounds:</a:t>
                </a:r>
              </a:p>
              <a:p>
                <a:r>
                  <a:rPr lang="en-US" sz="2800" dirty="0" smtClean="0"/>
                  <a:t>Ellipsoids: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         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[Banaszczyk 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`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93]</a:t>
                </a:r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2800" dirty="0" smtClean="0"/>
                  <a:t>Centrally Symmetric: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Banaszczyk `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96]</a:t>
                </a:r>
                <a:endParaRPr lang="en-US" sz="2400" dirty="0" smtClean="0"/>
              </a:p>
              <a:p>
                <a:r>
                  <a:rPr lang="en-US" sz="2800" dirty="0" smtClean="0"/>
                  <a:t>General:                 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    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Banaszczyk `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96,</a:t>
                </a:r>
              </a:p>
              <a:p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                                                                                     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Rudelson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`00]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88" y="1031550"/>
                <a:ext cx="9420192" cy="2462213"/>
              </a:xfrm>
              <a:prstGeom prst="rect">
                <a:avLst/>
              </a:prstGeom>
              <a:blipFill>
                <a:blip r:embed="rId3"/>
                <a:stretch>
                  <a:fillRect l="-1359" t="-2228"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834257" y="4921314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03247" y="4896855"/>
            <a:ext cx="1396667" cy="1220730"/>
            <a:chOff x="5434874" y="3371850"/>
            <a:chExt cx="1924406" cy="1922902"/>
          </a:xfrm>
        </p:grpSpPr>
        <p:sp>
          <p:nvSpPr>
            <p:cNvPr id="29" name="Oval 28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63619" y="5209951"/>
                <a:ext cx="737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619" y="5209951"/>
                <a:ext cx="73744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 flipH="1">
                <a:off x="4005072" y="5209566"/>
                <a:ext cx="4736592" cy="58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05072" y="5209566"/>
                <a:ext cx="4736592" cy="5851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09521" y="5439695"/>
                <a:ext cx="573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21" y="5439695"/>
                <a:ext cx="57381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Khinchine’s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Flatness Theorem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00409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55191" y="1139828"/>
            <a:ext cx="8220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Recursion only uses integrality of </a:t>
            </a:r>
          </a:p>
          <a:p>
            <a:pPr algn="ctr"/>
            <a:r>
              <a:rPr lang="en-US" sz="2800" dirty="0" smtClean="0"/>
              <a:t>“one variable” at a time.  </a:t>
            </a:r>
            <a:r>
              <a:rPr lang="en-US" sz="2800" dirty="0" smtClean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How can we improve decompositions?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56816" y="2316270"/>
            <a:ext cx="4684335" cy="2893125"/>
            <a:chOff x="3566160" y="2620707"/>
            <a:chExt cx="5319909" cy="3356269"/>
          </a:xfrm>
        </p:grpSpPr>
        <p:grpSp>
          <p:nvGrpSpPr>
            <p:cNvPr id="19" name="Group 18"/>
            <p:cNvGrpSpPr/>
            <p:nvPr/>
          </p:nvGrpSpPr>
          <p:grpSpPr>
            <a:xfrm>
              <a:off x="6314891" y="3509524"/>
              <a:ext cx="1329308" cy="1415688"/>
              <a:chOff x="6245883" y="4338274"/>
              <a:chExt cx="1329308" cy="1415688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6245883" y="4338274"/>
                <a:ext cx="1329308" cy="1415688"/>
              </a:xfrm>
              <a:custGeom>
                <a:avLst/>
                <a:gdLst>
                  <a:gd name="connsiteX0" fmla="*/ 771896 w 4809506"/>
                  <a:gd name="connsiteY0" fmla="*/ 11875 h 2244436"/>
                  <a:gd name="connsiteX1" fmla="*/ 2006930 w 4809506"/>
                  <a:gd name="connsiteY1" fmla="*/ 0 h 2244436"/>
                  <a:gd name="connsiteX2" fmla="*/ 4809506 w 4809506"/>
                  <a:gd name="connsiteY2" fmla="*/ 2244436 h 2244436"/>
                  <a:gd name="connsiteX3" fmla="*/ 0 w 4809506"/>
                  <a:gd name="connsiteY3" fmla="*/ 427512 h 2244436"/>
                  <a:gd name="connsiteX4" fmla="*/ 771896 w 4809506"/>
                  <a:gd name="connsiteY4" fmla="*/ 11875 h 2244436"/>
                  <a:gd name="connsiteX0" fmla="*/ 771896 w 4809506"/>
                  <a:gd name="connsiteY0" fmla="*/ 0 h 2232561"/>
                  <a:gd name="connsiteX1" fmla="*/ 2607005 w 4809506"/>
                  <a:gd name="connsiteY1" fmla="*/ 264350 h 2232561"/>
                  <a:gd name="connsiteX2" fmla="*/ 4809506 w 4809506"/>
                  <a:gd name="connsiteY2" fmla="*/ 2232561 h 2232561"/>
                  <a:gd name="connsiteX3" fmla="*/ 0 w 4809506"/>
                  <a:gd name="connsiteY3" fmla="*/ 415637 h 2232561"/>
                  <a:gd name="connsiteX4" fmla="*/ 771896 w 4809506"/>
                  <a:gd name="connsiteY4" fmla="*/ 0 h 2232561"/>
                  <a:gd name="connsiteX0" fmla="*/ 2219696 w 4809506"/>
                  <a:gd name="connsiteY0" fmla="*/ 388113 h 1968211"/>
                  <a:gd name="connsiteX1" fmla="*/ 2607005 w 4809506"/>
                  <a:gd name="connsiteY1" fmla="*/ 0 h 1968211"/>
                  <a:gd name="connsiteX2" fmla="*/ 4809506 w 4809506"/>
                  <a:gd name="connsiteY2" fmla="*/ 1968211 h 1968211"/>
                  <a:gd name="connsiteX3" fmla="*/ 0 w 4809506"/>
                  <a:gd name="connsiteY3" fmla="*/ 151287 h 1968211"/>
                  <a:gd name="connsiteX4" fmla="*/ 2219696 w 4809506"/>
                  <a:gd name="connsiteY4" fmla="*/ 388113 h 1968211"/>
                  <a:gd name="connsiteX0" fmla="*/ 383752 w 2973562"/>
                  <a:gd name="connsiteY0" fmla="*/ 388113 h 1968211"/>
                  <a:gd name="connsiteX1" fmla="*/ 771061 w 2973562"/>
                  <a:gd name="connsiteY1" fmla="*/ 0 h 1968211"/>
                  <a:gd name="connsiteX2" fmla="*/ 2973562 w 2973562"/>
                  <a:gd name="connsiteY2" fmla="*/ 1968211 h 1968211"/>
                  <a:gd name="connsiteX3" fmla="*/ 0 w 2973562"/>
                  <a:gd name="connsiteY3" fmla="*/ 979962 h 1968211"/>
                  <a:gd name="connsiteX4" fmla="*/ 383752 w 2973562"/>
                  <a:gd name="connsiteY4" fmla="*/ 388113 h 1968211"/>
                  <a:gd name="connsiteX0" fmla="*/ 383752 w 966168"/>
                  <a:gd name="connsiteY0" fmla="*/ 388113 h 1072861"/>
                  <a:gd name="connsiteX1" fmla="*/ 771061 w 966168"/>
                  <a:gd name="connsiteY1" fmla="*/ 0 h 1072861"/>
                  <a:gd name="connsiteX2" fmla="*/ 966168 w 966168"/>
                  <a:gd name="connsiteY2" fmla="*/ 1072861 h 1072861"/>
                  <a:gd name="connsiteX3" fmla="*/ 0 w 966168"/>
                  <a:gd name="connsiteY3" fmla="*/ 979962 h 1072861"/>
                  <a:gd name="connsiteX4" fmla="*/ 383752 w 966168"/>
                  <a:gd name="connsiteY4" fmla="*/ 388113 h 1072861"/>
                  <a:gd name="connsiteX0" fmla="*/ 376608 w 966168"/>
                  <a:gd name="connsiteY0" fmla="*/ 385732 h 1072861"/>
                  <a:gd name="connsiteX1" fmla="*/ 771061 w 966168"/>
                  <a:gd name="connsiteY1" fmla="*/ 0 h 1072861"/>
                  <a:gd name="connsiteX2" fmla="*/ 966168 w 966168"/>
                  <a:gd name="connsiteY2" fmla="*/ 1072861 h 1072861"/>
                  <a:gd name="connsiteX3" fmla="*/ 0 w 966168"/>
                  <a:gd name="connsiteY3" fmla="*/ 979962 h 1072861"/>
                  <a:gd name="connsiteX4" fmla="*/ 376608 w 966168"/>
                  <a:gd name="connsiteY4" fmla="*/ 385732 h 1072861"/>
                  <a:gd name="connsiteX0" fmla="*/ 376608 w 966168"/>
                  <a:gd name="connsiteY0" fmla="*/ 366682 h 1053811"/>
                  <a:gd name="connsiteX1" fmla="*/ 756774 w 966168"/>
                  <a:gd name="connsiteY1" fmla="*/ 0 h 1053811"/>
                  <a:gd name="connsiteX2" fmla="*/ 966168 w 966168"/>
                  <a:gd name="connsiteY2" fmla="*/ 1053811 h 1053811"/>
                  <a:gd name="connsiteX3" fmla="*/ 0 w 966168"/>
                  <a:gd name="connsiteY3" fmla="*/ 960912 h 1053811"/>
                  <a:gd name="connsiteX4" fmla="*/ 376608 w 966168"/>
                  <a:gd name="connsiteY4" fmla="*/ 366682 h 1053811"/>
                  <a:gd name="connsiteX0" fmla="*/ 376608 w 966168"/>
                  <a:gd name="connsiteY0" fmla="*/ 390494 h 1077623"/>
                  <a:gd name="connsiteX1" fmla="*/ 771062 w 966168"/>
                  <a:gd name="connsiteY1" fmla="*/ 0 h 1077623"/>
                  <a:gd name="connsiteX2" fmla="*/ 966168 w 966168"/>
                  <a:gd name="connsiteY2" fmla="*/ 1077623 h 1077623"/>
                  <a:gd name="connsiteX3" fmla="*/ 0 w 966168"/>
                  <a:gd name="connsiteY3" fmla="*/ 984724 h 1077623"/>
                  <a:gd name="connsiteX4" fmla="*/ 376608 w 966168"/>
                  <a:gd name="connsiteY4" fmla="*/ 390494 h 1077623"/>
                  <a:gd name="connsiteX0" fmla="*/ 376608 w 970930"/>
                  <a:gd name="connsiteY0" fmla="*/ 390494 h 1080004"/>
                  <a:gd name="connsiteX1" fmla="*/ 771062 w 970930"/>
                  <a:gd name="connsiteY1" fmla="*/ 0 h 1080004"/>
                  <a:gd name="connsiteX2" fmla="*/ 970930 w 970930"/>
                  <a:gd name="connsiteY2" fmla="*/ 1080004 h 1080004"/>
                  <a:gd name="connsiteX3" fmla="*/ 0 w 970930"/>
                  <a:gd name="connsiteY3" fmla="*/ 984724 h 1080004"/>
                  <a:gd name="connsiteX4" fmla="*/ 376608 w 970930"/>
                  <a:gd name="connsiteY4" fmla="*/ 390494 h 1080004"/>
                  <a:gd name="connsiteX0" fmla="*/ 376608 w 982836"/>
                  <a:gd name="connsiteY0" fmla="*/ 390494 h 1082386"/>
                  <a:gd name="connsiteX1" fmla="*/ 771062 w 982836"/>
                  <a:gd name="connsiteY1" fmla="*/ 0 h 1082386"/>
                  <a:gd name="connsiteX2" fmla="*/ 982836 w 982836"/>
                  <a:gd name="connsiteY2" fmla="*/ 1082386 h 1082386"/>
                  <a:gd name="connsiteX3" fmla="*/ 0 w 982836"/>
                  <a:gd name="connsiteY3" fmla="*/ 984724 h 1082386"/>
                  <a:gd name="connsiteX4" fmla="*/ 376608 w 982836"/>
                  <a:gd name="connsiteY4" fmla="*/ 390494 h 1082386"/>
                  <a:gd name="connsiteX0" fmla="*/ 376608 w 970930"/>
                  <a:gd name="connsiteY0" fmla="*/ 390494 h 1077624"/>
                  <a:gd name="connsiteX1" fmla="*/ 771062 w 970930"/>
                  <a:gd name="connsiteY1" fmla="*/ 0 h 1077624"/>
                  <a:gd name="connsiteX2" fmla="*/ 970930 w 970930"/>
                  <a:gd name="connsiteY2" fmla="*/ 1077624 h 1077624"/>
                  <a:gd name="connsiteX3" fmla="*/ 0 w 970930"/>
                  <a:gd name="connsiteY3" fmla="*/ 984724 h 1077624"/>
                  <a:gd name="connsiteX4" fmla="*/ 376608 w 970930"/>
                  <a:gd name="connsiteY4" fmla="*/ 390494 h 107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0930" h="1077624">
                    <a:moveTo>
                      <a:pt x="376608" y="390494"/>
                    </a:moveTo>
                    <a:lnTo>
                      <a:pt x="771062" y="0"/>
                    </a:lnTo>
                    <a:lnTo>
                      <a:pt x="970930" y="1077624"/>
                    </a:lnTo>
                    <a:lnTo>
                      <a:pt x="0" y="984724"/>
                    </a:lnTo>
                    <a:lnTo>
                      <a:pt x="376608" y="390494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6854839" y="4914290"/>
                    <a:ext cx="573811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>
                              <a:latin typeface="Cambria Math"/>
                            </a:rPr>
                            <m:t>𝐾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4839" y="4914290"/>
                    <a:ext cx="573811" cy="58477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7507992" y="5080376"/>
                  <a:ext cx="771109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ℤ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2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3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07992" y="5080376"/>
                  <a:ext cx="771109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5"/>
            <p:cNvSpPr>
              <a:spLocks noChangeAspect="1" noChangeArrowheads="1"/>
            </p:cNvSpPr>
            <p:nvPr/>
          </p:nvSpPr>
          <p:spPr bwMode="auto">
            <a:xfrm rot="5400000">
              <a:off x="6428045" y="288576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6"/>
            <p:cNvSpPr>
              <a:spLocks noChangeAspect="1" noChangeArrowheads="1"/>
            </p:cNvSpPr>
            <p:nvPr/>
          </p:nvSpPr>
          <p:spPr bwMode="auto">
            <a:xfrm rot="5400000">
              <a:off x="7336095" y="287941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7"/>
            <p:cNvSpPr>
              <a:spLocks noChangeAspect="1" noChangeArrowheads="1"/>
            </p:cNvSpPr>
            <p:nvPr/>
          </p:nvSpPr>
          <p:spPr bwMode="auto">
            <a:xfrm rot="5400000">
              <a:off x="8256845" y="288576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10"/>
            <p:cNvSpPr>
              <a:spLocks noChangeAspect="1" noChangeArrowheads="1"/>
            </p:cNvSpPr>
            <p:nvPr/>
          </p:nvSpPr>
          <p:spPr bwMode="auto">
            <a:xfrm rot="5400000">
              <a:off x="5513645" y="287941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2"/>
            <p:cNvSpPr>
              <a:spLocks noChangeAspect="1" noChangeArrowheads="1"/>
            </p:cNvSpPr>
            <p:nvPr/>
          </p:nvSpPr>
          <p:spPr bwMode="auto">
            <a:xfrm rot="5400000">
              <a:off x="6428045" y="380016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3"/>
            <p:cNvSpPr>
              <a:spLocks noChangeAspect="1" noChangeArrowheads="1"/>
            </p:cNvSpPr>
            <p:nvPr/>
          </p:nvSpPr>
          <p:spPr bwMode="auto">
            <a:xfrm rot="5400000">
              <a:off x="7336095" y="379381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4"/>
            <p:cNvSpPr>
              <a:spLocks noChangeAspect="1" noChangeArrowheads="1"/>
            </p:cNvSpPr>
            <p:nvPr/>
          </p:nvSpPr>
          <p:spPr bwMode="auto">
            <a:xfrm rot="5400000">
              <a:off x="8256845" y="380016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0" name="Oval 15"/>
            <p:cNvSpPr>
              <a:spLocks noChangeAspect="1" noChangeArrowheads="1"/>
            </p:cNvSpPr>
            <p:nvPr/>
          </p:nvSpPr>
          <p:spPr bwMode="auto">
            <a:xfrm rot="5400000">
              <a:off x="5513645" y="379381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6"/>
            <p:cNvSpPr>
              <a:spLocks noChangeAspect="1" noChangeArrowheads="1"/>
            </p:cNvSpPr>
            <p:nvPr/>
          </p:nvSpPr>
          <p:spPr bwMode="auto">
            <a:xfrm rot="5400000">
              <a:off x="6421695" y="471456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7"/>
            <p:cNvSpPr>
              <a:spLocks noChangeAspect="1" noChangeArrowheads="1"/>
            </p:cNvSpPr>
            <p:nvPr/>
          </p:nvSpPr>
          <p:spPr bwMode="auto">
            <a:xfrm rot="5400000">
              <a:off x="7329745" y="470821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8"/>
            <p:cNvSpPr>
              <a:spLocks noChangeAspect="1" noChangeArrowheads="1"/>
            </p:cNvSpPr>
            <p:nvPr/>
          </p:nvSpPr>
          <p:spPr bwMode="auto">
            <a:xfrm rot="5400000">
              <a:off x="8250495" y="471456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8" name="Oval 19"/>
            <p:cNvSpPr>
              <a:spLocks noChangeAspect="1" noChangeArrowheads="1"/>
            </p:cNvSpPr>
            <p:nvPr/>
          </p:nvSpPr>
          <p:spPr bwMode="auto">
            <a:xfrm rot="5400000">
              <a:off x="5507295" y="470821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0"/>
            <p:cNvSpPr>
              <a:spLocks noChangeAspect="1" noChangeArrowheads="1"/>
            </p:cNvSpPr>
            <p:nvPr/>
          </p:nvSpPr>
          <p:spPr bwMode="auto">
            <a:xfrm rot="5400000">
              <a:off x="6421695" y="562896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1"/>
            <p:cNvSpPr>
              <a:spLocks noChangeAspect="1" noChangeArrowheads="1"/>
            </p:cNvSpPr>
            <p:nvPr/>
          </p:nvSpPr>
          <p:spPr bwMode="auto">
            <a:xfrm rot="5400000">
              <a:off x="7329745" y="562261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2"/>
            <p:cNvSpPr>
              <a:spLocks noChangeAspect="1" noChangeArrowheads="1"/>
            </p:cNvSpPr>
            <p:nvPr/>
          </p:nvSpPr>
          <p:spPr bwMode="auto">
            <a:xfrm rot="5400000">
              <a:off x="8250495" y="562896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2" name="Oval 23"/>
            <p:cNvSpPr>
              <a:spLocks noChangeAspect="1" noChangeArrowheads="1"/>
            </p:cNvSpPr>
            <p:nvPr/>
          </p:nvSpPr>
          <p:spPr bwMode="auto">
            <a:xfrm rot="5400000">
              <a:off x="5507295" y="5622619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 rot="5400000">
              <a:off x="5507295" y="2879419"/>
              <a:ext cx="2825750" cy="2825750"/>
              <a:chOff x="1296433" y="3359150"/>
              <a:chExt cx="2825750" cy="2825750"/>
            </a:xfrm>
          </p:grpSpPr>
          <p:sp>
            <p:nvSpPr>
              <p:cNvPr id="54" name="Oval 5"/>
              <p:cNvSpPr>
                <a:spLocks noChangeAspect="1" noChangeArrowheads="1"/>
              </p:cNvSpPr>
              <p:nvPr/>
            </p:nvSpPr>
            <p:spPr bwMode="auto">
              <a:xfrm>
                <a:off x="1302783" y="518795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6"/>
              <p:cNvSpPr>
                <a:spLocks noChangeAspect="1" noChangeArrowheads="1"/>
              </p:cNvSpPr>
              <p:nvPr/>
            </p:nvSpPr>
            <p:spPr bwMode="auto">
              <a:xfrm>
                <a:off x="1296433" y="42799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7"/>
              <p:cNvSpPr>
                <a:spLocks noChangeAspect="1" noChangeArrowheads="1"/>
              </p:cNvSpPr>
              <p:nvPr/>
            </p:nvSpPr>
            <p:spPr bwMode="auto">
              <a:xfrm>
                <a:off x="1302783" y="335915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7" name="Oval 10"/>
              <p:cNvSpPr>
                <a:spLocks noChangeAspect="1" noChangeArrowheads="1"/>
              </p:cNvSpPr>
              <p:nvPr/>
            </p:nvSpPr>
            <p:spPr bwMode="auto">
              <a:xfrm>
                <a:off x="1296433" y="610235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12"/>
              <p:cNvSpPr>
                <a:spLocks noChangeAspect="1" noChangeArrowheads="1"/>
              </p:cNvSpPr>
              <p:nvPr/>
            </p:nvSpPr>
            <p:spPr bwMode="auto">
              <a:xfrm>
                <a:off x="2217183" y="518795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13"/>
              <p:cNvSpPr>
                <a:spLocks noChangeAspect="1" noChangeArrowheads="1"/>
              </p:cNvSpPr>
              <p:nvPr/>
            </p:nvSpPr>
            <p:spPr bwMode="auto">
              <a:xfrm>
                <a:off x="2210833" y="42799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14"/>
              <p:cNvSpPr>
                <a:spLocks noChangeAspect="1" noChangeArrowheads="1"/>
              </p:cNvSpPr>
              <p:nvPr/>
            </p:nvSpPr>
            <p:spPr bwMode="auto">
              <a:xfrm>
                <a:off x="2217183" y="335915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1" name="Oval 15"/>
              <p:cNvSpPr>
                <a:spLocks noChangeAspect="1" noChangeArrowheads="1"/>
              </p:cNvSpPr>
              <p:nvPr/>
            </p:nvSpPr>
            <p:spPr bwMode="auto">
              <a:xfrm>
                <a:off x="2210833" y="610235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6"/>
              <p:cNvSpPr>
                <a:spLocks noChangeAspect="1" noChangeArrowheads="1"/>
              </p:cNvSpPr>
              <p:nvPr/>
            </p:nvSpPr>
            <p:spPr bwMode="auto">
              <a:xfrm>
                <a:off x="3131583" y="51943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7"/>
              <p:cNvSpPr>
                <a:spLocks noChangeAspect="1" noChangeArrowheads="1"/>
              </p:cNvSpPr>
              <p:nvPr/>
            </p:nvSpPr>
            <p:spPr bwMode="auto">
              <a:xfrm>
                <a:off x="3125233" y="428625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18"/>
              <p:cNvSpPr>
                <a:spLocks noChangeAspect="1" noChangeArrowheads="1"/>
              </p:cNvSpPr>
              <p:nvPr/>
            </p:nvSpPr>
            <p:spPr bwMode="auto">
              <a:xfrm>
                <a:off x="3131583" y="33655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5" name="Oval 19"/>
              <p:cNvSpPr>
                <a:spLocks noChangeAspect="1" noChangeArrowheads="1"/>
              </p:cNvSpPr>
              <p:nvPr/>
            </p:nvSpPr>
            <p:spPr bwMode="auto">
              <a:xfrm>
                <a:off x="3125233" y="61087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20"/>
              <p:cNvSpPr>
                <a:spLocks noChangeAspect="1" noChangeArrowheads="1"/>
              </p:cNvSpPr>
              <p:nvPr/>
            </p:nvSpPr>
            <p:spPr bwMode="auto">
              <a:xfrm>
                <a:off x="4045983" y="51943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21"/>
              <p:cNvSpPr>
                <a:spLocks noChangeAspect="1" noChangeArrowheads="1"/>
              </p:cNvSpPr>
              <p:nvPr/>
            </p:nvSpPr>
            <p:spPr bwMode="auto">
              <a:xfrm>
                <a:off x="4039633" y="428625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2"/>
              <p:cNvSpPr>
                <a:spLocks noChangeAspect="1" noChangeArrowheads="1"/>
              </p:cNvSpPr>
              <p:nvPr/>
            </p:nvSpPr>
            <p:spPr bwMode="auto">
              <a:xfrm>
                <a:off x="4045983" y="33655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9" name="Oval 23"/>
              <p:cNvSpPr>
                <a:spLocks noChangeAspect="1" noChangeArrowheads="1"/>
              </p:cNvSpPr>
              <p:nvPr/>
            </p:nvSpPr>
            <p:spPr bwMode="auto">
              <a:xfrm>
                <a:off x="4039633" y="61087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0" name="Straight Arrow Connector 69"/>
              <p:cNvCxnSpPr>
                <a:stCxn id="56" idx="4"/>
                <a:endCxn id="57" idx="0"/>
              </p:cNvCxnSpPr>
              <p:nvPr/>
            </p:nvCxnSpPr>
            <p:spPr>
              <a:xfrm flipH="1">
                <a:off x="1334533" y="3435350"/>
                <a:ext cx="6350" cy="2667000"/>
              </a:xfrm>
              <a:prstGeom prst="straightConnector1">
                <a:avLst/>
              </a:prstGeom>
              <a:ln w="15875">
                <a:solidFill>
                  <a:srgbClr val="990099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60" idx="4"/>
                <a:endCxn id="61" idx="0"/>
              </p:cNvCxnSpPr>
              <p:nvPr/>
            </p:nvCxnSpPr>
            <p:spPr>
              <a:xfrm flipH="1">
                <a:off x="2248933" y="3435350"/>
                <a:ext cx="6350" cy="2667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64" idx="4"/>
                <a:endCxn id="65" idx="0"/>
              </p:cNvCxnSpPr>
              <p:nvPr/>
            </p:nvCxnSpPr>
            <p:spPr>
              <a:xfrm flipH="1">
                <a:off x="3163333" y="3441700"/>
                <a:ext cx="6350" cy="2667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68" idx="4"/>
                <a:endCxn id="69" idx="0"/>
              </p:cNvCxnSpPr>
              <p:nvPr/>
            </p:nvCxnSpPr>
            <p:spPr>
              <a:xfrm flipH="1">
                <a:off x="4077733" y="3441700"/>
                <a:ext cx="6350" cy="2667000"/>
              </a:xfrm>
              <a:prstGeom prst="straightConnector1">
                <a:avLst/>
              </a:prstGeom>
              <a:ln w="15875">
                <a:solidFill>
                  <a:srgbClr val="990099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Line 24"/>
            <p:cNvSpPr>
              <a:spLocks noChangeShapeType="1"/>
            </p:cNvSpPr>
            <p:nvPr/>
          </p:nvSpPr>
          <p:spPr bwMode="auto">
            <a:xfrm flipV="1">
              <a:off x="8290120" y="3838269"/>
              <a:ext cx="0" cy="920750"/>
            </a:xfrm>
            <a:prstGeom prst="line">
              <a:avLst/>
            </a:prstGeom>
            <a:noFill/>
            <a:ln w="28575">
              <a:solidFill>
                <a:srgbClr val="99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8341754" y="3878962"/>
                  <a:ext cx="544315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32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5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41754" y="3878962"/>
                  <a:ext cx="544315" cy="584775"/>
                </a:xfrm>
                <a:prstGeom prst="rect">
                  <a:avLst/>
                </a:prstGeom>
                <a:blipFill>
                  <a:blip r:embed="rId6"/>
                  <a:stretch>
                    <a:fillRect b="-241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3566160" y="5383352"/>
                  <a:ext cx="1760610" cy="5936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32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6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66160" y="5383352"/>
                  <a:ext cx="1760610" cy="593624"/>
                </a:xfrm>
                <a:prstGeom prst="rect">
                  <a:avLst/>
                </a:prstGeom>
                <a:blipFill>
                  <a:blip r:embed="rId7"/>
                  <a:stretch>
                    <a:fillRect b="-3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3566160" y="3537761"/>
                  <a:ext cx="1760610" cy="5936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32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7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66160" y="3537761"/>
                  <a:ext cx="1760610" cy="593624"/>
                </a:xfrm>
                <a:prstGeom prst="rect">
                  <a:avLst/>
                </a:prstGeom>
                <a:blipFill>
                  <a:blip r:embed="rId8"/>
                  <a:stretch>
                    <a:fillRect b="-3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3566160" y="4448010"/>
                  <a:ext cx="1760610" cy="5936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32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8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66160" y="4448010"/>
                  <a:ext cx="1760610" cy="593624"/>
                </a:xfrm>
                <a:prstGeom prst="rect">
                  <a:avLst/>
                </a:prstGeom>
                <a:blipFill>
                  <a:blip r:embed="rId9"/>
                  <a:stretch>
                    <a:fillRect b="-476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Arrow Connector 78"/>
            <p:cNvCxnSpPr/>
            <p:nvPr/>
          </p:nvCxnSpPr>
          <p:spPr>
            <a:xfrm rot="5400000" flipH="1">
              <a:off x="6942426" y="3615608"/>
              <a:ext cx="6350" cy="26670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 flipH="1">
              <a:off x="6955701" y="2176024"/>
              <a:ext cx="6350" cy="26670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3608640" y="2620707"/>
                  <a:ext cx="1760610" cy="5936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32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1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08640" y="2620707"/>
                  <a:ext cx="1760610" cy="593624"/>
                </a:xfrm>
                <a:prstGeom prst="rect">
                  <a:avLst/>
                </a:prstGeom>
                <a:blipFill>
                  <a:blip r:embed="rId10"/>
                  <a:stretch>
                    <a:fillRect b="-35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Rectangle 81"/>
          <p:cNvSpPr/>
          <p:nvPr/>
        </p:nvSpPr>
        <p:spPr>
          <a:xfrm>
            <a:off x="672911" y="5547454"/>
            <a:ext cx="8220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Reason:</a:t>
            </a:r>
            <a:r>
              <a:rPr lang="en-US" sz="2800" dirty="0" smtClean="0"/>
              <a:t> It’s very efficient to enumerate </a:t>
            </a:r>
          </a:p>
          <a:p>
            <a:pPr algn="ctr"/>
            <a:r>
              <a:rPr lang="en-US" sz="2800" dirty="0" smtClean="0"/>
              <a:t>integer points </a:t>
            </a:r>
            <a:r>
              <a:rPr lang="en-US" sz="2800" dirty="0" smtClean="0">
                <a:solidFill>
                  <a:srgbClr val="FF0000"/>
                </a:solidFill>
              </a:rPr>
              <a:t>in an interval.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 Box 93"/>
              <p:cNvSpPr txBox="1">
                <a:spLocks noChangeArrowheads="1"/>
              </p:cNvSpPr>
              <p:nvPr/>
            </p:nvSpPr>
            <p:spPr bwMode="auto">
              <a:xfrm>
                <a:off x="6060466" y="2756817"/>
                <a:ext cx="84830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2.3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3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0466" y="2756817"/>
                <a:ext cx="84830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 Box 93"/>
              <p:cNvSpPr txBox="1">
                <a:spLocks noChangeArrowheads="1"/>
              </p:cNvSpPr>
              <p:nvPr/>
            </p:nvSpPr>
            <p:spPr bwMode="auto">
              <a:xfrm>
                <a:off x="6108794" y="4025524"/>
                <a:ext cx="62068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.8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4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8794" y="4025524"/>
                <a:ext cx="62068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1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355191" y="1139828"/>
                <a:ext cx="8220379" cy="2451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/>
                  <a:t>When else is it efficient to enumerate integer points?</a:t>
                </a: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i="1" dirty="0" smtClean="0">
                    <a:solidFill>
                      <a:srgbClr val="990099"/>
                    </a:solidFill>
                  </a:rPr>
                  <a:t>Theorem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[D.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`11, D. `12]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:</a:t>
                </a:r>
              </a:p>
              <a:p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/>
                  <a:t> convex, can enumerate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/>
                  <a:t> in time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sz="2800" dirty="0" smtClean="0"/>
                  <a:t> .</a:t>
                </a: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91" y="1139828"/>
                <a:ext cx="8220379" cy="2451248"/>
              </a:xfrm>
              <a:prstGeom prst="rect">
                <a:avLst/>
              </a:prstGeom>
              <a:blipFill>
                <a:blip r:embed="rId2"/>
                <a:stretch>
                  <a:fillRect l="-1483" t="-2488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How can we improve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decompositions?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5" name="Freeform 283"/>
          <p:cNvSpPr>
            <a:spLocks/>
          </p:cNvSpPr>
          <p:nvPr/>
        </p:nvSpPr>
        <p:spPr bwMode="auto">
          <a:xfrm>
            <a:off x="2745927" y="4556249"/>
            <a:ext cx="3911904" cy="675586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 dirty="0"/>
          </a:p>
        </p:txBody>
      </p:sp>
      <p:grpSp>
        <p:nvGrpSpPr>
          <p:cNvPr id="86" name="Group 83"/>
          <p:cNvGrpSpPr>
            <a:grpSpLocks noChangeAspect="1"/>
          </p:cNvGrpSpPr>
          <p:nvPr/>
        </p:nvGrpSpPr>
        <p:grpSpPr bwMode="auto">
          <a:xfrm>
            <a:off x="2122678" y="3748619"/>
            <a:ext cx="4540330" cy="2314171"/>
            <a:chOff x="944" y="2201"/>
            <a:chExt cx="3508" cy="1788"/>
          </a:xfrm>
        </p:grpSpPr>
        <p:sp>
          <p:nvSpPr>
            <p:cNvPr id="87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0" name="Oval 12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4" name="Oval 16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8" name="Oval 20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2" name="Oval 24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6" name="Oval 30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0" name="Oval 34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4" name="Oval 38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84"/>
              <p:cNvSpPr txBox="1">
                <a:spLocks noChangeArrowheads="1"/>
              </p:cNvSpPr>
              <p:nvPr/>
            </p:nvSpPr>
            <p:spPr bwMode="auto">
              <a:xfrm>
                <a:off x="4021851" y="4592837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3" name="Text 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1851" y="4592837"/>
                <a:ext cx="60747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3670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283"/>
          <p:cNvSpPr>
            <a:spLocks/>
          </p:cNvSpPr>
          <p:nvPr/>
        </p:nvSpPr>
        <p:spPr bwMode="auto">
          <a:xfrm>
            <a:off x="3210869" y="4127189"/>
            <a:ext cx="3911904" cy="675586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355191" y="1139828"/>
                <a:ext cx="8220379" cy="2451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/>
                  <a:t>When else is it efficient to enumerate integer points?</a:t>
                </a: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i="1" dirty="0" smtClean="0">
                    <a:solidFill>
                      <a:srgbClr val="990099"/>
                    </a:solidFill>
                  </a:rPr>
                  <a:t>Theorem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[D.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`11, D. `12]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:</a:t>
                </a:r>
              </a:p>
              <a:p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/>
                  <a:t> convex, can enumerate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/>
                  <a:t> in time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sz="2800" dirty="0" smtClean="0"/>
                  <a:t> .</a:t>
                </a: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91" y="1139828"/>
                <a:ext cx="8220379" cy="2451248"/>
              </a:xfrm>
              <a:prstGeom prst="rect">
                <a:avLst/>
              </a:prstGeom>
              <a:blipFill>
                <a:blip r:embed="rId2"/>
                <a:stretch>
                  <a:fillRect l="-1483" t="-2488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How can we improve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decompositions?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84"/>
              <p:cNvSpPr txBox="1">
                <a:spLocks noChangeArrowheads="1"/>
              </p:cNvSpPr>
              <p:nvPr/>
            </p:nvSpPr>
            <p:spPr bwMode="auto">
              <a:xfrm>
                <a:off x="4359192" y="4069324"/>
                <a:ext cx="86273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3200" dirty="0" smtClean="0">
                    <a:latin typeface="+mn-lt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36" name="Text 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9192" y="4069324"/>
                <a:ext cx="862737" cy="584775"/>
              </a:xfrm>
              <a:prstGeom prst="rect">
                <a:avLst/>
              </a:prstGeom>
              <a:blipFill>
                <a:blip r:embed="rId3"/>
                <a:stretch>
                  <a:fillRect t="-12632" b="-357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3"/>
          <p:cNvGrpSpPr>
            <a:grpSpLocks noChangeAspect="1"/>
          </p:cNvGrpSpPr>
          <p:nvPr/>
        </p:nvGrpSpPr>
        <p:grpSpPr bwMode="auto">
          <a:xfrm>
            <a:off x="2122678" y="3748619"/>
            <a:ext cx="4540330" cy="2314171"/>
            <a:chOff x="944" y="2201"/>
            <a:chExt cx="3508" cy="1788"/>
          </a:xfrm>
        </p:grpSpPr>
        <p:sp>
          <p:nvSpPr>
            <p:cNvPr id="87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0" name="Oval 12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4" name="Oval 16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8" name="Oval 20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2" name="Oval 24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6" name="Oval 30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0" name="Oval 34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4" name="Oval 38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34252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283"/>
          <p:cNvSpPr>
            <a:spLocks/>
          </p:cNvSpPr>
          <p:nvPr/>
        </p:nvSpPr>
        <p:spPr bwMode="auto">
          <a:xfrm>
            <a:off x="3218181" y="3678918"/>
            <a:ext cx="2494398" cy="1138964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55191" y="1139828"/>
                <a:ext cx="8220379" cy="990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Generalized Decomposition Strategy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/>
                  <a:t>:</a:t>
                </a:r>
              </a:p>
              <a:p>
                <a:r>
                  <a:rPr lang="en-US" sz="2800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rank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 such that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91" y="1139828"/>
                <a:ext cx="8220379" cy="990977"/>
              </a:xfrm>
              <a:prstGeom prst="rect">
                <a:avLst/>
              </a:prstGeom>
              <a:blipFill>
                <a:blip r:embed="rId2"/>
                <a:stretch>
                  <a:fillRect l="-1483" t="-6135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How can we improve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decompositions?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84"/>
              <p:cNvSpPr txBox="1">
                <a:spLocks noChangeArrowheads="1"/>
              </p:cNvSpPr>
              <p:nvPr/>
            </p:nvSpPr>
            <p:spPr bwMode="auto">
              <a:xfrm>
                <a:off x="3713537" y="3927959"/>
                <a:ext cx="117852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latin typeface="Cambria Math"/>
                        </a:rPr>
                        <m:t>𝐾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36" name="Text 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3537" y="3927959"/>
                <a:ext cx="117852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3"/>
          <p:cNvGrpSpPr>
            <a:grpSpLocks noChangeAspect="1"/>
          </p:cNvGrpSpPr>
          <p:nvPr/>
        </p:nvGrpSpPr>
        <p:grpSpPr bwMode="auto">
          <a:xfrm>
            <a:off x="2122678" y="3748619"/>
            <a:ext cx="4540330" cy="2314171"/>
            <a:chOff x="944" y="2201"/>
            <a:chExt cx="3508" cy="1788"/>
          </a:xfrm>
        </p:grpSpPr>
        <p:sp>
          <p:nvSpPr>
            <p:cNvPr id="87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0" name="Oval 12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4" name="Oval 16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8" name="Oval 20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2" name="Oval 24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6" name="Oval 30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0" name="Oval 34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14" name="Oval 38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02336" y="2129618"/>
                <a:ext cx="4579459" cy="718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fun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“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small</a:t>
                </a:r>
                <a:r>
                  <a:rPr lang="en-US" sz="2800" dirty="0" smtClean="0"/>
                  <a:t>”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336" y="2129618"/>
                <a:ext cx="4579459" cy="718210"/>
              </a:xfrm>
              <a:prstGeom prst="rect">
                <a:avLst/>
              </a:prstGeom>
              <a:blipFill>
                <a:blip r:embed="rId4"/>
                <a:stretch>
                  <a:fillRect t="-3390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7299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283"/>
          <p:cNvSpPr>
            <a:spLocks/>
          </p:cNvSpPr>
          <p:nvPr/>
        </p:nvSpPr>
        <p:spPr bwMode="auto">
          <a:xfrm>
            <a:off x="3218181" y="3678918"/>
            <a:ext cx="2494398" cy="1138964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55191" y="1139828"/>
                <a:ext cx="8220379" cy="990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Generalized Decomposition Strategy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/>
                  <a:t>:</a:t>
                </a:r>
              </a:p>
              <a:p>
                <a:r>
                  <a:rPr lang="en-US" sz="2800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rank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 such that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91" y="1139828"/>
                <a:ext cx="8220379" cy="990977"/>
              </a:xfrm>
              <a:prstGeom prst="rect">
                <a:avLst/>
              </a:prstGeom>
              <a:blipFill>
                <a:blip r:embed="rId2"/>
                <a:stretch>
                  <a:fillRect l="-1483" t="-6135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How can we improve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decompositions?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84"/>
              <p:cNvSpPr txBox="1">
                <a:spLocks noChangeArrowheads="1"/>
              </p:cNvSpPr>
              <p:nvPr/>
            </p:nvSpPr>
            <p:spPr bwMode="auto">
              <a:xfrm>
                <a:off x="3713537" y="3927959"/>
                <a:ext cx="117852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latin typeface="Cambria Math"/>
                        </a:rPr>
                        <m:t>𝐾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36" name="Text 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3537" y="3927959"/>
                <a:ext cx="117852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3"/>
          <p:cNvGrpSpPr>
            <a:grpSpLocks noChangeAspect="1"/>
          </p:cNvGrpSpPr>
          <p:nvPr/>
        </p:nvGrpSpPr>
        <p:grpSpPr bwMode="auto">
          <a:xfrm>
            <a:off x="2122678" y="3748619"/>
            <a:ext cx="4540330" cy="2314171"/>
            <a:chOff x="944" y="2201"/>
            <a:chExt cx="3508" cy="1788"/>
          </a:xfrm>
        </p:grpSpPr>
        <p:sp>
          <p:nvSpPr>
            <p:cNvPr id="87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0" name="Oval 12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4" name="Oval 16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8" name="Oval 20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2" name="Oval 24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6" name="Oval 30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0" name="Oval 34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14" name="Oval 38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02336" y="2129618"/>
                <a:ext cx="4579459" cy="718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func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“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small</a:t>
                </a:r>
                <a:r>
                  <a:rPr lang="en-US" sz="2800" dirty="0" smtClean="0"/>
                  <a:t>”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336" y="2129618"/>
                <a:ext cx="4579459" cy="718210"/>
              </a:xfrm>
              <a:prstGeom prst="rect">
                <a:avLst/>
              </a:prstGeom>
              <a:blipFill>
                <a:blip r:embed="rId4"/>
                <a:stretch>
                  <a:fillRect t="-3390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11127" y="2810090"/>
                <a:ext cx="8220379" cy="53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 Enumerate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/>
                  <a:t> and </a:t>
                </a:r>
                <a:r>
                  <a:rPr lang="en-US" sz="2800" dirty="0" err="1" smtClean="0"/>
                  <a:t>recurse</a:t>
                </a:r>
                <a:r>
                  <a:rPr lang="en-US" sz="2800" dirty="0" smtClean="0"/>
                  <a:t> on </a:t>
                </a:r>
                <a:r>
                  <a:rPr lang="en-US" sz="2800" dirty="0" err="1" smtClean="0"/>
                  <a:t>subproblems</a:t>
                </a:r>
                <a:r>
                  <a:rPr lang="en-US" sz="2800" dirty="0" smtClean="0"/>
                  <a:t>.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27" y="2810090"/>
                <a:ext cx="8220379" cy="530915"/>
              </a:xfrm>
              <a:prstGeom prst="rect">
                <a:avLst/>
              </a:prstGeom>
              <a:blipFill>
                <a:blip r:embed="rId5"/>
                <a:stretch>
                  <a:fillRect l="-519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endCxn id="112" idx="4"/>
          </p:cNvCxnSpPr>
          <p:nvPr/>
        </p:nvCxnSpPr>
        <p:spPr>
          <a:xfrm flipH="1" flipV="1">
            <a:off x="3644750" y="4566603"/>
            <a:ext cx="278026" cy="9106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8" idx="3"/>
          </p:cNvCxnSpPr>
          <p:nvPr/>
        </p:nvCxnSpPr>
        <p:spPr>
          <a:xfrm flipV="1">
            <a:off x="3922776" y="4562682"/>
            <a:ext cx="445514" cy="914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92" idx="3"/>
          </p:cNvCxnSpPr>
          <p:nvPr/>
        </p:nvCxnSpPr>
        <p:spPr>
          <a:xfrm flipV="1">
            <a:off x="3922776" y="4562682"/>
            <a:ext cx="1191018" cy="914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113" idx="4"/>
          </p:cNvCxnSpPr>
          <p:nvPr/>
        </p:nvCxnSpPr>
        <p:spPr>
          <a:xfrm flipH="1" flipV="1">
            <a:off x="3649927" y="3815921"/>
            <a:ext cx="272850" cy="1661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002274" y="5450367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subproblems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5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55190" y="1139828"/>
                <a:ext cx="8534285" cy="1392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How should we 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≥1,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Hardest bodies to decompose satisfy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sz="2800" dirty="0" smtClean="0"/>
                  <a:t>,</a:t>
                </a:r>
              </a:p>
              <a:p>
                <a:r>
                  <a:rPr lang="en-US" sz="2800" dirty="0" smtClean="0"/>
                  <a:t>i.e. as “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fat</a:t>
                </a:r>
                <a:r>
                  <a:rPr lang="en-US" sz="2800" dirty="0" smtClean="0"/>
                  <a:t>” as possible without containing deep points.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90" y="1139828"/>
                <a:ext cx="8534285" cy="1392689"/>
              </a:xfrm>
              <a:prstGeom prst="rect">
                <a:avLst/>
              </a:prstGeom>
              <a:blipFill>
                <a:blip r:embed="rId2"/>
                <a:stretch>
                  <a:fillRect l="-1429" t="-3947" r="-1571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How can we improve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decompositions?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5" name="Freeform 283"/>
          <p:cNvSpPr>
            <a:spLocks/>
          </p:cNvSpPr>
          <p:nvPr/>
        </p:nvSpPr>
        <p:spPr bwMode="auto">
          <a:xfrm rot="20891535">
            <a:off x="3720217" y="3958069"/>
            <a:ext cx="3145536" cy="160332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 dirty="0"/>
          </a:p>
        </p:txBody>
      </p:sp>
      <p:grpSp>
        <p:nvGrpSpPr>
          <p:cNvPr id="86" name="Group 83"/>
          <p:cNvGrpSpPr>
            <a:grpSpLocks noChangeAspect="1"/>
          </p:cNvGrpSpPr>
          <p:nvPr/>
        </p:nvGrpSpPr>
        <p:grpSpPr bwMode="auto">
          <a:xfrm>
            <a:off x="2122678" y="3748619"/>
            <a:ext cx="4540330" cy="2314171"/>
            <a:chOff x="944" y="2201"/>
            <a:chExt cx="3508" cy="1788"/>
          </a:xfrm>
        </p:grpSpPr>
        <p:sp>
          <p:nvSpPr>
            <p:cNvPr id="87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0" name="Oval 12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4" name="Oval 16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8" name="Oval 20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2" name="Oval 24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6" name="Oval 30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0" name="Oval 34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4" name="Oval 38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84"/>
              <p:cNvSpPr txBox="1">
                <a:spLocks noChangeArrowheads="1"/>
              </p:cNvSpPr>
              <p:nvPr/>
            </p:nvSpPr>
            <p:spPr bwMode="auto">
              <a:xfrm>
                <a:off x="5104696" y="4579726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3" name="Text 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4696" y="4579726"/>
                <a:ext cx="60747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6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55191" y="1139828"/>
                <a:ext cx="8427302" cy="1448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How should we 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≥1,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sz="2800" dirty="0" smtClean="0"/>
                  <a:t> then also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sz="2800" dirty="0" smtClean="0"/>
                  <a:t>, </a:t>
                </a:r>
              </a:p>
              <a:p>
                <a:r>
                  <a:rPr lang="en-US" sz="2800" dirty="0" smtClean="0"/>
                  <a:t>so integer projections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/>
                  <a:t> are only “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fatter</a:t>
                </a:r>
                <a:r>
                  <a:rPr lang="en-US" sz="2800" dirty="0" smtClean="0"/>
                  <a:t>”.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91" y="1139828"/>
                <a:ext cx="8427302" cy="1448153"/>
              </a:xfrm>
              <a:prstGeom prst="rect">
                <a:avLst/>
              </a:prstGeom>
              <a:blipFill>
                <a:blip r:embed="rId2"/>
                <a:stretch>
                  <a:fillRect l="-1446" t="-3782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How can we improve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decompositions?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5" name="Freeform 283"/>
          <p:cNvSpPr>
            <a:spLocks/>
          </p:cNvSpPr>
          <p:nvPr/>
        </p:nvSpPr>
        <p:spPr bwMode="auto">
          <a:xfrm rot="20891535">
            <a:off x="3720217" y="3958069"/>
            <a:ext cx="3145536" cy="160332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 dirty="0"/>
          </a:p>
        </p:txBody>
      </p:sp>
      <p:grpSp>
        <p:nvGrpSpPr>
          <p:cNvPr id="86" name="Group 83"/>
          <p:cNvGrpSpPr>
            <a:grpSpLocks noChangeAspect="1"/>
          </p:cNvGrpSpPr>
          <p:nvPr/>
        </p:nvGrpSpPr>
        <p:grpSpPr bwMode="auto">
          <a:xfrm>
            <a:off x="2122678" y="3748619"/>
            <a:ext cx="4540330" cy="2314171"/>
            <a:chOff x="944" y="2201"/>
            <a:chExt cx="3508" cy="1788"/>
          </a:xfrm>
        </p:grpSpPr>
        <p:sp>
          <p:nvSpPr>
            <p:cNvPr id="87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0" name="Oval 12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4" name="Oval 16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8" name="Oval 20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2" name="Oval 24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6" name="Oval 30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0" name="Oval 34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4" name="Oval 38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84"/>
              <p:cNvSpPr txBox="1">
                <a:spLocks noChangeArrowheads="1"/>
              </p:cNvSpPr>
              <p:nvPr/>
            </p:nvSpPr>
            <p:spPr bwMode="auto">
              <a:xfrm>
                <a:off x="5104696" y="4579726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3" name="Text 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4696" y="4579726"/>
                <a:ext cx="60747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3803905" y="6026549"/>
            <a:ext cx="2929036" cy="20709"/>
          </a:xfrm>
          <a:prstGeom prst="straightConnector1">
            <a:avLst/>
          </a:prstGeom>
          <a:ln w="19050">
            <a:solidFill>
              <a:srgbClr val="0000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94760" y="4718304"/>
            <a:ext cx="18288" cy="131342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714653" y="4702771"/>
            <a:ext cx="18288" cy="13237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84"/>
              <p:cNvSpPr txBox="1">
                <a:spLocks noChangeArrowheads="1"/>
              </p:cNvSpPr>
              <p:nvPr/>
            </p:nvSpPr>
            <p:spPr bwMode="auto">
              <a:xfrm>
                <a:off x="4425924" y="5472837"/>
                <a:ext cx="121219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32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 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5924" y="5472837"/>
                <a:ext cx="121219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3526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55191" y="1139828"/>
                <a:ext cx="8427302" cy="2612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How should we 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≥1,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sz="2800" dirty="0" smtClean="0"/>
                  <a:t>, then</a:t>
                </a:r>
              </a:p>
              <a:p>
                <a:r>
                  <a:rPr lang="en-US" sz="2800" dirty="0" smtClean="0"/>
                  <a:t>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fun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vo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91" y="1139828"/>
                <a:ext cx="8427302" cy="2612190"/>
              </a:xfrm>
              <a:prstGeom prst="rect">
                <a:avLst/>
              </a:prstGeom>
              <a:blipFill>
                <a:blip r:embed="rId2"/>
                <a:stretch>
                  <a:fillRect l="-1446" t="-2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How can we improve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decompositions?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79001" y="3365577"/>
                <a:ext cx="8427302" cy="1811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Good choice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≥1,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should</a:t>
                </a:r>
                <a:br>
                  <a:rPr lang="en-US" sz="2800" dirty="0" smtClean="0"/>
                </a:br>
                <a:r>
                  <a:rPr lang="en-US" sz="2800" dirty="0" smtClean="0"/>
                  <a:t>approximately minimize </a:t>
                </a:r>
              </a:p>
              <a:p>
                <a:r>
                  <a:rPr lang="en-US" sz="2800" dirty="0" smtClean="0"/>
                  <a:t>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≥1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eqArr>
                                  <m:eqArr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ℤ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𝑟𝑎𝑛𝑘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eqArr>
                              </m:lim>
                            </m:limLow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vo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func>
                      </m:e>
                    </m:func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01" y="3365577"/>
                <a:ext cx="8427302" cy="1811009"/>
              </a:xfrm>
              <a:prstGeom prst="rect">
                <a:avLst/>
              </a:prstGeom>
              <a:blipFill>
                <a:blip r:embed="rId3"/>
                <a:stretch>
                  <a:fillRect l="-1446" t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06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>
            <a:off x="6114003" y="4326687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 50"/>
          <p:cNvSpPr/>
          <p:nvPr/>
        </p:nvSpPr>
        <p:spPr>
          <a:xfrm>
            <a:off x="4118517" y="3766779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451767" y="4347804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460867" y="3757765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118517" y="4338260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775801" y="3752257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775317" y="4332503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791173" y="4333282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137759" y="4347804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136117" y="3766779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793747" y="3757235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136385" y="3185754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793610" y="3180328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460092" y="3189503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126842" y="3189503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774810" y="3180121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35100"/>
                <a:ext cx="8229600" cy="4838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Lemma: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35100"/>
                <a:ext cx="8229600" cy="4838700"/>
              </a:xfrm>
              <a:blipFill>
                <a:blip r:embed="rId2"/>
                <a:stretch>
                  <a:fillRect l="-1481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132207" y="5031007"/>
                <a:ext cx="4760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207" y="5031007"/>
                <a:ext cx="47609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Freeform 73"/>
          <p:cNvSpPr/>
          <p:nvPr/>
        </p:nvSpPr>
        <p:spPr>
          <a:xfrm>
            <a:off x="5441539" y="3740624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441055" y="4320870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440548" y="3168488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50277" y="4969451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277" y="4969451"/>
                <a:ext cx="71147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reeform 76"/>
          <p:cNvSpPr/>
          <p:nvPr/>
        </p:nvSpPr>
        <p:spPr>
          <a:xfrm>
            <a:off x="6114487" y="3746441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113496" y="3174305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2136385" y="2601407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793610" y="2595981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460092" y="2605156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126842" y="2605156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4774810" y="2595774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440548" y="2584141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6113496" y="2589958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92268" y="3724294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7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Volumetric bounds on the Covering Radius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22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261047"/>
                <a:ext cx="5337175" cy="51876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</a:t>
                </a:r>
                <a:r>
                  <a:rPr lang="en-US" sz="3000" dirty="0" smtClean="0">
                    <a:latin typeface="+mn-lt"/>
                  </a:rPr>
                  <a:t>for a </a:t>
                </a:r>
                <a:r>
                  <a:rPr lang="en-US" sz="3000" dirty="0">
                    <a:latin typeface="+mn-lt"/>
                  </a:rPr>
                  <a:t>basis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</a:t>
                </a:r>
                <a:r>
                  <a:rPr lang="en-US" sz="3000" dirty="0"/>
                  <a:t> 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The dual lattice is</a:t>
                </a:r>
              </a:p>
              <a:p>
                <a:pPr eaLnBrk="1" hangingPunct="1"/>
                <a:r>
                  <a:rPr lang="en-US" sz="3000" b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000" b="0" dirty="0" smtClean="0">
                    <a:latin typeface="+mn-lt"/>
                  </a:rPr>
                  <a:t/>
                </a:r>
                <a:br>
                  <a:rPr lang="en-US" sz="3000" b="0" dirty="0" smtClean="0">
                    <a:latin typeface="+mn-lt"/>
                  </a:rPr>
                </a:br>
                <a:r>
                  <a:rPr lang="en-US" sz="3000" b="0" dirty="0" smtClean="0">
                    <a:latin typeface="+mn-lt"/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000" b="0" dirty="0" smtClean="0">
                  <a:latin typeface="+mn-lt"/>
                </a:endParaRPr>
              </a:p>
              <a:p>
                <a:pPr eaLnBrk="1" hangingPunct="1"/>
                <a:r>
                  <a:rPr lang="en-US" sz="30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000" b="0" dirty="0" smtClean="0">
                    <a:latin typeface="+mn-lt"/>
                  </a:rPr>
                  <a:t> is generated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000" b="0" i="0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3000" b="0" dirty="0" smtClean="0">
                    <a:latin typeface="+mn-lt"/>
                  </a:rPr>
                  <a:t>.</a:t>
                </a:r>
              </a:p>
              <a:p>
                <a:pPr eaLnBrk="1" hangingPunct="1"/>
                <a:r>
                  <a:rPr lang="en-US" sz="3000" b="0" dirty="0" smtClean="0">
                    <a:solidFill>
                      <a:srgbClr val="0000CC"/>
                    </a:solidFill>
                  </a:rPr>
                  <a:t> </a:t>
                </a:r>
              </a:p>
              <a:p>
                <a:pPr eaLnBrk="1" hangingPunct="1"/>
                <a:r>
                  <a:rPr lang="en-US" sz="3000" dirty="0">
                    <a:solidFill>
                      <a:srgbClr val="0000CC"/>
                    </a:solidFill>
                    <a:latin typeface="+mn-lt"/>
                  </a:rPr>
                  <a:t> </a:t>
                </a:r>
                <a:r>
                  <a:rPr lang="en-US" sz="3000" dirty="0" smtClean="0">
                    <a:latin typeface="+mn-lt"/>
                  </a:rPr>
                  <a:t>The identity</a:t>
                </a:r>
              </a:p>
              <a:p>
                <a:pPr eaLnBrk="1" hangingPunct="1"/>
                <a:r>
                  <a:rPr lang="en-US" sz="3000" b="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000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det</m:t>
                                </m:r>
                              </m:fName>
                              <m:e>
                                <m: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r>
                  <a:rPr lang="en-US" sz="3000" b="0" dirty="0" smtClean="0">
                    <a:latin typeface="+mn-lt"/>
                  </a:rPr>
                  <a:t> holds. </a:t>
                </a:r>
              </a:p>
              <a:p>
                <a:pPr eaLnBrk="1" hangingPunct="1"/>
                <a:r>
                  <a:rPr lang="en-US" sz="3000" b="0" dirty="0" smtClean="0">
                    <a:latin typeface="+mn-lt"/>
                  </a:rPr>
                  <a:t> </a:t>
                </a:r>
              </a:p>
            </p:txBody>
          </p:sp>
        </mc:Choice>
        <mc:Fallback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261047"/>
                <a:ext cx="5337175" cy="5187639"/>
              </a:xfrm>
              <a:prstGeom prst="rect">
                <a:avLst/>
              </a:prstGeom>
              <a:blipFill>
                <a:blip r:embed="rId2"/>
                <a:stretch>
                  <a:fillRect l="-2743" t="-1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Lattices</a:t>
            </a:r>
          </a:p>
        </p:txBody>
      </p:sp>
      <p:sp>
        <p:nvSpPr>
          <p:cNvPr id="66" name="Oval 66"/>
          <p:cNvSpPr>
            <a:spLocks noChangeAspect="1" noChangeArrowheads="1"/>
          </p:cNvSpPr>
          <p:nvPr/>
        </p:nvSpPr>
        <p:spPr bwMode="auto">
          <a:xfrm>
            <a:off x="6818688" y="50984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773163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6361906" y="43126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864558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70"/>
          <p:cNvSpPr>
            <a:spLocks noChangeAspect="1" noChangeArrowheads="1"/>
          </p:cNvSpPr>
          <p:nvPr/>
        </p:nvSpPr>
        <p:spPr bwMode="auto">
          <a:xfrm>
            <a:off x="59068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49924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66"/>
          <p:cNvSpPr>
            <a:spLocks noChangeAspect="1" noChangeArrowheads="1"/>
          </p:cNvSpPr>
          <p:nvPr/>
        </p:nvSpPr>
        <p:spPr bwMode="auto">
          <a:xfrm>
            <a:off x="4533106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0"/>
          <p:cNvSpPr>
            <a:spLocks noChangeAspect="1" noChangeArrowheads="1"/>
          </p:cNvSpPr>
          <p:nvPr/>
        </p:nvSpPr>
        <p:spPr bwMode="auto">
          <a:xfrm>
            <a:off x="5446057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8192872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66"/>
          <p:cNvSpPr>
            <a:spLocks noChangeAspect="1" noChangeArrowheads="1"/>
          </p:cNvSpPr>
          <p:nvPr/>
        </p:nvSpPr>
        <p:spPr bwMode="auto">
          <a:xfrm>
            <a:off x="68211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70"/>
          <p:cNvSpPr>
            <a:spLocks noChangeAspect="1" noChangeArrowheads="1"/>
          </p:cNvSpPr>
          <p:nvPr/>
        </p:nvSpPr>
        <p:spPr bwMode="auto">
          <a:xfrm>
            <a:off x="86499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70"/>
          <p:cNvSpPr>
            <a:spLocks noChangeAspect="1" noChangeArrowheads="1"/>
          </p:cNvSpPr>
          <p:nvPr/>
        </p:nvSpPr>
        <p:spPr bwMode="auto">
          <a:xfrm>
            <a:off x="59023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49879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2" name="Oval 66"/>
          <p:cNvSpPr>
            <a:spLocks noChangeAspect="1" noChangeArrowheads="1"/>
          </p:cNvSpPr>
          <p:nvPr/>
        </p:nvSpPr>
        <p:spPr bwMode="auto">
          <a:xfrm>
            <a:off x="63624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3" name="Oval 70"/>
          <p:cNvSpPr>
            <a:spLocks noChangeAspect="1" noChangeArrowheads="1"/>
          </p:cNvSpPr>
          <p:nvPr/>
        </p:nvSpPr>
        <p:spPr bwMode="auto">
          <a:xfrm>
            <a:off x="72753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4" name="Oval 66"/>
          <p:cNvSpPr>
            <a:spLocks noChangeAspect="1" noChangeArrowheads="1"/>
          </p:cNvSpPr>
          <p:nvPr/>
        </p:nvSpPr>
        <p:spPr bwMode="auto">
          <a:xfrm>
            <a:off x="45336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5" name="Oval 70"/>
          <p:cNvSpPr>
            <a:spLocks noChangeAspect="1" noChangeArrowheads="1"/>
          </p:cNvSpPr>
          <p:nvPr/>
        </p:nvSpPr>
        <p:spPr bwMode="auto">
          <a:xfrm>
            <a:off x="54465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66"/>
          <p:cNvSpPr>
            <a:spLocks noChangeAspect="1" noChangeArrowheads="1"/>
          </p:cNvSpPr>
          <p:nvPr/>
        </p:nvSpPr>
        <p:spPr bwMode="auto">
          <a:xfrm>
            <a:off x="8193396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8" name="Oval 66"/>
          <p:cNvSpPr>
            <a:spLocks noChangeAspect="1" noChangeArrowheads="1"/>
          </p:cNvSpPr>
          <p:nvPr/>
        </p:nvSpPr>
        <p:spPr bwMode="auto">
          <a:xfrm>
            <a:off x="63654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9" name="Oval 70"/>
          <p:cNvSpPr>
            <a:spLocks noChangeAspect="1" noChangeArrowheads="1"/>
          </p:cNvSpPr>
          <p:nvPr/>
        </p:nvSpPr>
        <p:spPr bwMode="auto">
          <a:xfrm>
            <a:off x="72783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0" name="Oval 66"/>
          <p:cNvSpPr>
            <a:spLocks noChangeAspect="1" noChangeArrowheads="1"/>
          </p:cNvSpPr>
          <p:nvPr/>
        </p:nvSpPr>
        <p:spPr bwMode="auto">
          <a:xfrm>
            <a:off x="45366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1" name="Oval 70"/>
          <p:cNvSpPr>
            <a:spLocks noChangeAspect="1" noChangeArrowheads="1"/>
          </p:cNvSpPr>
          <p:nvPr/>
        </p:nvSpPr>
        <p:spPr bwMode="auto">
          <a:xfrm>
            <a:off x="54495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2" name="Oval 66"/>
          <p:cNvSpPr>
            <a:spLocks noChangeAspect="1" noChangeArrowheads="1"/>
          </p:cNvSpPr>
          <p:nvPr/>
        </p:nvSpPr>
        <p:spPr bwMode="auto">
          <a:xfrm>
            <a:off x="8196410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53"/>
              <p:cNvSpPr txBox="1">
                <a:spLocks noChangeArrowheads="1"/>
              </p:cNvSpPr>
              <p:nvPr/>
            </p:nvSpPr>
            <p:spPr bwMode="auto">
              <a:xfrm>
                <a:off x="7987860" y="5214323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7860" y="5214323"/>
                <a:ext cx="4862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Oval 70"/>
          <p:cNvSpPr>
            <a:spLocks noChangeAspect="1" noChangeArrowheads="1"/>
          </p:cNvSpPr>
          <p:nvPr/>
        </p:nvSpPr>
        <p:spPr bwMode="auto">
          <a:xfrm>
            <a:off x="7274857" y="43123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5" name="Oval 70"/>
          <p:cNvSpPr>
            <a:spLocks noChangeAspect="1" noChangeArrowheads="1"/>
          </p:cNvSpPr>
          <p:nvPr/>
        </p:nvSpPr>
        <p:spPr bwMode="auto">
          <a:xfrm>
            <a:off x="7727087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050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87"/>
          <p:cNvSpPr/>
          <p:nvPr/>
        </p:nvSpPr>
        <p:spPr>
          <a:xfrm>
            <a:off x="2132207" y="4340166"/>
            <a:ext cx="1333500" cy="116205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35100"/>
                <a:ext cx="8489950" cy="4838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Lemma: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tx1"/>
                    </a:solidFill>
                  </a:rPr>
                  <a:t>Pf: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be the cube. </a:t>
                </a:r>
                <a:endParaRPr lang="en-US" dirty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vol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vol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vol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35100"/>
                <a:ext cx="8489950" cy="4838700"/>
              </a:xfrm>
              <a:blipFill>
                <a:blip r:embed="rId2"/>
                <a:stretch>
                  <a:fillRect l="-1436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2810300" y="4917478"/>
            <a:ext cx="643168" cy="580495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092269" y="4310297"/>
            <a:ext cx="1396667" cy="1220729"/>
            <a:chOff x="5434874" y="3371850"/>
            <a:chExt cx="1924406" cy="1922902"/>
          </a:xfrm>
        </p:grpSpPr>
        <p:sp>
          <p:nvSpPr>
            <p:cNvPr id="38" name="Oval 37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2125450" y="4908567"/>
            <a:ext cx="684850" cy="580495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132207" y="5031007"/>
                <a:ext cx="4760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207" y="5031007"/>
                <a:ext cx="47609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627101" y="4944561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101" y="4944561"/>
                <a:ext cx="71147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Volumetric bounds on the Covering Radius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811170" y="4338382"/>
            <a:ext cx="641232" cy="580495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113065" y="4338476"/>
            <a:ext cx="684850" cy="580495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906852" y="4446902"/>
                <a:ext cx="4498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52" y="4446902"/>
                <a:ext cx="44986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1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35100"/>
                <a:ext cx="8489950" cy="4838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Lemma:</a:t>
                </a:r>
                <a:r>
                  <a:rPr lang="en-US" sz="28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990099"/>
                  </a:solidFill>
                </a:endParaRPr>
              </a:p>
              <a:p>
                <a:pPr marL="0" indent="0"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Lemma: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Let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b="0" i="1" dirty="0" smtClean="0">
                    <a:solidFill>
                      <a:schemeClr val="tx1"/>
                    </a:solidFill>
                    <a:latin typeface="+mn-lt"/>
                  </a:rPr>
                  <a:t> have rank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="0" i="1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800" i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+mn-lt"/>
                  </a:rPr>
                  <a:t>                 </a:t>
                </a:r>
                <a:r>
                  <a:rPr lang="en-US" sz="2800" b="0" i="1" dirty="0" smtClean="0">
                    <a:solidFill>
                      <a:schemeClr val="tx1"/>
                    </a:solidFill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b="0" i="1" dirty="0" smtClean="0">
                    <a:solidFill>
                      <a:schemeClr val="tx1"/>
                    </a:solidFill>
                    <a:latin typeface="+mn-lt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vo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𝑃𝐾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i="1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</a:p>
              <a:p>
                <a:pPr marL="0" indent="0">
                  <a:buNone/>
                </a:pPr>
                <a:endParaRPr lang="en-US" sz="2800" i="1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800" b="0" i="1" dirty="0" smtClean="0">
                    <a:solidFill>
                      <a:schemeClr val="tx1"/>
                    </a:solidFill>
                    <a:latin typeface="+mn-lt"/>
                  </a:rPr>
                  <a:t>Pf: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</mc:Choice>
        <mc:Fallback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35100"/>
                <a:ext cx="8489950" cy="4838700"/>
              </a:xfrm>
              <a:blipFill>
                <a:blip r:embed="rId2"/>
                <a:stretch>
                  <a:fillRect l="-1436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Volumetric bounds on the Covering Radius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4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35100"/>
                <a:ext cx="8489950" cy="48387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Lemma: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Let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i="1" dirty="0">
                    <a:solidFill>
                      <a:schemeClr val="tx1"/>
                    </a:solidFill>
                  </a:rPr>
                  <a:t> have rank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800" i="1" dirty="0">
                    <a:solidFill>
                      <a:schemeClr val="tx1"/>
                    </a:solidFill>
                  </a:rPr>
                  <a:t>                 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i="1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vo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𝑃𝐾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990099"/>
                  </a:solidFill>
                </a:endParaRPr>
              </a:p>
              <a:p>
                <a:pPr marL="0" indent="0"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Lemma: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For a convex body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rgbClr val="990099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eqArr>
                                  <m:eqArr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ℤ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rank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eqAr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vol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𝑃𝐾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en-US" sz="2800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i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i="1" dirty="0" smtClean="0">
                    <a:solidFill>
                      <a:schemeClr val="tx1"/>
                    </a:solidFill>
                  </a:rPr>
                  <a:t>Pf: Must scale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</a:rPr>
                  <a:t> to have volume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at least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</a:rPr>
                  <a:t> in </a:t>
                </a:r>
              </a:p>
              <a:p>
                <a:pPr marL="0" indent="0">
                  <a:buNone/>
                </a:pPr>
                <a:r>
                  <a:rPr lang="en-US" sz="28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     each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integer projection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.</a:t>
                </a:r>
                <a:endParaRPr lang="en-US" sz="28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i="1" dirty="0" smtClean="0">
                    <a:solidFill>
                      <a:schemeClr val="tx1"/>
                    </a:solidFill>
                  </a:rPr>
                  <a:t> </a:t>
                </a:r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35100"/>
                <a:ext cx="8489950" cy="4838700"/>
              </a:xfrm>
              <a:blipFill>
                <a:blip r:embed="rId2"/>
                <a:stretch>
                  <a:fillRect l="-1436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Volumetric bounds on the Covering Radius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020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Kannan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Lovász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Conjecture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116952" y="1352242"/>
                <a:ext cx="8931351" cy="4206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990099"/>
                    </a:solidFill>
                  </a:rPr>
                  <a:t>Theorem</a:t>
                </a:r>
                <a:r>
                  <a:rPr lang="en-US" sz="2800" i="1" dirty="0" smtClean="0"/>
                  <a:t>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Kannan-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</a:rPr>
                  <a:t>Lovász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`88]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: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convex,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either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>
                    <a:solidFill>
                      <a:schemeClr val="tx1"/>
                    </a:solidFill>
                    <a:latin typeface="Cambria" pitchFamily="18" charset="0"/>
                  </a:rPr>
                  <a:t>1</a:t>
                </a:r>
                <a:r>
                  <a:rPr lang="en-US" sz="2800" dirty="0">
                    <a:solidFill>
                      <a:schemeClr val="tx1"/>
                    </a:solidFill>
                    <a:latin typeface="Cambria" pitchFamily="18" charset="0"/>
                  </a:rPr>
                  <a:t>.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Covering radius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,</a:t>
                </a:r>
                <a:r>
                  <a:rPr lang="en-US" sz="2800" b="0" i="0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US" sz="2800" b="0" i="1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  <a:t/>
                </a:r>
                <a:b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</a:br>
                <a:r>
                  <a:rPr lang="en-US" sz="2800" dirty="0" smtClean="0">
                    <a:latin typeface="Cambria" pitchFamily="18" charset="0"/>
                  </a:rPr>
                  <a:t>2.</a:t>
                </a:r>
                <a:r>
                  <a:rPr lang="en-US" sz="2800" b="0" i="0" dirty="0" smtClean="0">
                    <a:solidFill>
                      <a:srgbClr val="0000CC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∃ 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rank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vo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𝑃𝐾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/>
                  <a:t>In particular,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eqArr>
                                    <m:eqArrPr>
                                      <m:ctrlP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ℤ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rank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eqAr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vol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𝑃𝐾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func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i="1" dirty="0"/>
              </a:p>
              <a:p>
                <a:endParaRPr lang="en-US" sz="2800" dirty="0"/>
              </a:p>
              <a:p>
                <a:r>
                  <a:rPr lang="en-US" sz="2800" dirty="0" smtClean="0"/>
                  <a:t>Proof is constructive. </a:t>
                </a:r>
              </a:p>
              <a:p>
                <a:r>
                  <a:rPr lang="en-US" sz="2800" dirty="0" smtClean="0"/>
                  <a:t>Enables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time IP algorithm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[D. `12]</a:t>
                </a:r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2" y="1352242"/>
                <a:ext cx="8931351" cy="4206216"/>
              </a:xfrm>
              <a:prstGeom prst="rect">
                <a:avLst/>
              </a:prstGeom>
              <a:blipFill>
                <a:blip r:embed="rId2"/>
                <a:stretch>
                  <a:fillRect l="-1365" t="-1449" b="-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45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14891" y="4381404"/>
            <a:ext cx="1329308" cy="1415688"/>
            <a:chOff x="6245883" y="4338274"/>
            <a:chExt cx="1329308" cy="1415688"/>
          </a:xfrm>
        </p:grpSpPr>
        <p:sp>
          <p:nvSpPr>
            <p:cNvPr id="29" name="Freeform 28"/>
            <p:cNvSpPr/>
            <p:nvPr/>
          </p:nvSpPr>
          <p:spPr>
            <a:xfrm>
              <a:off x="6245883" y="4338274"/>
              <a:ext cx="1329308" cy="1415688"/>
            </a:xfrm>
            <a:custGeom>
              <a:avLst/>
              <a:gdLst>
                <a:gd name="connsiteX0" fmla="*/ 771896 w 4809506"/>
                <a:gd name="connsiteY0" fmla="*/ 11875 h 2244436"/>
                <a:gd name="connsiteX1" fmla="*/ 2006930 w 4809506"/>
                <a:gd name="connsiteY1" fmla="*/ 0 h 2244436"/>
                <a:gd name="connsiteX2" fmla="*/ 4809506 w 4809506"/>
                <a:gd name="connsiteY2" fmla="*/ 2244436 h 2244436"/>
                <a:gd name="connsiteX3" fmla="*/ 0 w 4809506"/>
                <a:gd name="connsiteY3" fmla="*/ 427512 h 2244436"/>
                <a:gd name="connsiteX4" fmla="*/ 771896 w 4809506"/>
                <a:gd name="connsiteY4" fmla="*/ 11875 h 2244436"/>
                <a:gd name="connsiteX0" fmla="*/ 771896 w 4809506"/>
                <a:gd name="connsiteY0" fmla="*/ 0 h 2232561"/>
                <a:gd name="connsiteX1" fmla="*/ 2607005 w 4809506"/>
                <a:gd name="connsiteY1" fmla="*/ 264350 h 2232561"/>
                <a:gd name="connsiteX2" fmla="*/ 4809506 w 4809506"/>
                <a:gd name="connsiteY2" fmla="*/ 2232561 h 2232561"/>
                <a:gd name="connsiteX3" fmla="*/ 0 w 4809506"/>
                <a:gd name="connsiteY3" fmla="*/ 415637 h 2232561"/>
                <a:gd name="connsiteX4" fmla="*/ 771896 w 4809506"/>
                <a:gd name="connsiteY4" fmla="*/ 0 h 2232561"/>
                <a:gd name="connsiteX0" fmla="*/ 2219696 w 4809506"/>
                <a:gd name="connsiteY0" fmla="*/ 388113 h 1968211"/>
                <a:gd name="connsiteX1" fmla="*/ 2607005 w 4809506"/>
                <a:gd name="connsiteY1" fmla="*/ 0 h 1968211"/>
                <a:gd name="connsiteX2" fmla="*/ 4809506 w 4809506"/>
                <a:gd name="connsiteY2" fmla="*/ 1968211 h 1968211"/>
                <a:gd name="connsiteX3" fmla="*/ 0 w 4809506"/>
                <a:gd name="connsiteY3" fmla="*/ 151287 h 1968211"/>
                <a:gd name="connsiteX4" fmla="*/ 2219696 w 4809506"/>
                <a:gd name="connsiteY4" fmla="*/ 388113 h 1968211"/>
                <a:gd name="connsiteX0" fmla="*/ 383752 w 2973562"/>
                <a:gd name="connsiteY0" fmla="*/ 388113 h 1968211"/>
                <a:gd name="connsiteX1" fmla="*/ 771061 w 2973562"/>
                <a:gd name="connsiteY1" fmla="*/ 0 h 1968211"/>
                <a:gd name="connsiteX2" fmla="*/ 2973562 w 2973562"/>
                <a:gd name="connsiteY2" fmla="*/ 1968211 h 1968211"/>
                <a:gd name="connsiteX3" fmla="*/ 0 w 2973562"/>
                <a:gd name="connsiteY3" fmla="*/ 979962 h 1968211"/>
                <a:gd name="connsiteX4" fmla="*/ 383752 w 2973562"/>
                <a:gd name="connsiteY4" fmla="*/ 388113 h 1968211"/>
                <a:gd name="connsiteX0" fmla="*/ 383752 w 966168"/>
                <a:gd name="connsiteY0" fmla="*/ 388113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83752 w 966168"/>
                <a:gd name="connsiteY4" fmla="*/ 388113 h 1072861"/>
                <a:gd name="connsiteX0" fmla="*/ 376608 w 966168"/>
                <a:gd name="connsiteY0" fmla="*/ 385732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76608 w 966168"/>
                <a:gd name="connsiteY4" fmla="*/ 385732 h 1072861"/>
                <a:gd name="connsiteX0" fmla="*/ 376608 w 966168"/>
                <a:gd name="connsiteY0" fmla="*/ 366682 h 1053811"/>
                <a:gd name="connsiteX1" fmla="*/ 756774 w 966168"/>
                <a:gd name="connsiteY1" fmla="*/ 0 h 1053811"/>
                <a:gd name="connsiteX2" fmla="*/ 966168 w 966168"/>
                <a:gd name="connsiteY2" fmla="*/ 1053811 h 1053811"/>
                <a:gd name="connsiteX3" fmla="*/ 0 w 966168"/>
                <a:gd name="connsiteY3" fmla="*/ 960912 h 1053811"/>
                <a:gd name="connsiteX4" fmla="*/ 376608 w 966168"/>
                <a:gd name="connsiteY4" fmla="*/ 366682 h 1053811"/>
                <a:gd name="connsiteX0" fmla="*/ 376608 w 966168"/>
                <a:gd name="connsiteY0" fmla="*/ 390494 h 1077623"/>
                <a:gd name="connsiteX1" fmla="*/ 771062 w 966168"/>
                <a:gd name="connsiteY1" fmla="*/ 0 h 1077623"/>
                <a:gd name="connsiteX2" fmla="*/ 966168 w 966168"/>
                <a:gd name="connsiteY2" fmla="*/ 1077623 h 1077623"/>
                <a:gd name="connsiteX3" fmla="*/ 0 w 966168"/>
                <a:gd name="connsiteY3" fmla="*/ 984724 h 1077623"/>
                <a:gd name="connsiteX4" fmla="*/ 376608 w 966168"/>
                <a:gd name="connsiteY4" fmla="*/ 390494 h 1077623"/>
                <a:gd name="connsiteX0" fmla="*/ 376608 w 970930"/>
                <a:gd name="connsiteY0" fmla="*/ 390494 h 1080004"/>
                <a:gd name="connsiteX1" fmla="*/ 771062 w 970930"/>
                <a:gd name="connsiteY1" fmla="*/ 0 h 1080004"/>
                <a:gd name="connsiteX2" fmla="*/ 970930 w 970930"/>
                <a:gd name="connsiteY2" fmla="*/ 1080004 h 1080004"/>
                <a:gd name="connsiteX3" fmla="*/ 0 w 970930"/>
                <a:gd name="connsiteY3" fmla="*/ 984724 h 1080004"/>
                <a:gd name="connsiteX4" fmla="*/ 376608 w 970930"/>
                <a:gd name="connsiteY4" fmla="*/ 390494 h 1080004"/>
                <a:gd name="connsiteX0" fmla="*/ 376608 w 982836"/>
                <a:gd name="connsiteY0" fmla="*/ 390494 h 1082386"/>
                <a:gd name="connsiteX1" fmla="*/ 771062 w 982836"/>
                <a:gd name="connsiteY1" fmla="*/ 0 h 1082386"/>
                <a:gd name="connsiteX2" fmla="*/ 982836 w 982836"/>
                <a:gd name="connsiteY2" fmla="*/ 1082386 h 1082386"/>
                <a:gd name="connsiteX3" fmla="*/ 0 w 982836"/>
                <a:gd name="connsiteY3" fmla="*/ 984724 h 1082386"/>
                <a:gd name="connsiteX4" fmla="*/ 376608 w 982836"/>
                <a:gd name="connsiteY4" fmla="*/ 390494 h 1082386"/>
                <a:gd name="connsiteX0" fmla="*/ 376608 w 970930"/>
                <a:gd name="connsiteY0" fmla="*/ 390494 h 1077624"/>
                <a:gd name="connsiteX1" fmla="*/ 771062 w 970930"/>
                <a:gd name="connsiteY1" fmla="*/ 0 h 1077624"/>
                <a:gd name="connsiteX2" fmla="*/ 970930 w 970930"/>
                <a:gd name="connsiteY2" fmla="*/ 1077624 h 1077624"/>
                <a:gd name="connsiteX3" fmla="*/ 0 w 970930"/>
                <a:gd name="connsiteY3" fmla="*/ 984724 h 1077624"/>
                <a:gd name="connsiteX4" fmla="*/ 376608 w 970930"/>
                <a:gd name="connsiteY4" fmla="*/ 390494 h 107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930" h="1077624">
                  <a:moveTo>
                    <a:pt x="376608" y="390494"/>
                  </a:moveTo>
                  <a:lnTo>
                    <a:pt x="771062" y="0"/>
                  </a:lnTo>
                  <a:lnTo>
                    <a:pt x="970930" y="1077624"/>
                  </a:lnTo>
                  <a:lnTo>
                    <a:pt x="0" y="984724"/>
                  </a:lnTo>
                  <a:lnTo>
                    <a:pt x="376608" y="39049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Oval 5"/>
          <p:cNvSpPr>
            <a:spLocks noChangeAspect="1" noChangeArrowheads="1"/>
          </p:cNvSpPr>
          <p:nvPr/>
        </p:nvSpPr>
        <p:spPr bwMode="auto">
          <a:xfrm rot="5400000">
            <a:off x="6428045" y="375764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 rot="5400000">
            <a:off x="7336095" y="375129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 rot="5400000">
            <a:off x="8256845" y="375764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" name="Oval 10"/>
          <p:cNvSpPr>
            <a:spLocks noChangeAspect="1" noChangeArrowheads="1"/>
          </p:cNvSpPr>
          <p:nvPr/>
        </p:nvSpPr>
        <p:spPr bwMode="auto">
          <a:xfrm rot="5400000">
            <a:off x="5513645" y="375129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2"/>
          <p:cNvSpPr>
            <a:spLocks noChangeAspect="1" noChangeArrowheads="1"/>
          </p:cNvSpPr>
          <p:nvPr/>
        </p:nvSpPr>
        <p:spPr bwMode="auto">
          <a:xfrm rot="5400000">
            <a:off x="6428045" y="467204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3"/>
          <p:cNvSpPr>
            <a:spLocks noChangeAspect="1" noChangeArrowheads="1"/>
          </p:cNvSpPr>
          <p:nvPr/>
        </p:nvSpPr>
        <p:spPr bwMode="auto">
          <a:xfrm rot="5400000">
            <a:off x="7336095" y="466569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4"/>
          <p:cNvSpPr>
            <a:spLocks noChangeAspect="1" noChangeArrowheads="1"/>
          </p:cNvSpPr>
          <p:nvPr/>
        </p:nvSpPr>
        <p:spPr bwMode="auto">
          <a:xfrm rot="5400000">
            <a:off x="8256845" y="467204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" name="Oval 15"/>
          <p:cNvSpPr>
            <a:spLocks noChangeAspect="1" noChangeArrowheads="1"/>
          </p:cNvSpPr>
          <p:nvPr/>
        </p:nvSpPr>
        <p:spPr bwMode="auto">
          <a:xfrm rot="5400000">
            <a:off x="5513645" y="466569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6"/>
          <p:cNvSpPr>
            <a:spLocks noChangeAspect="1" noChangeArrowheads="1"/>
          </p:cNvSpPr>
          <p:nvPr/>
        </p:nvSpPr>
        <p:spPr bwMode="auto">
          <a:xfrm rot="5400000">
            <a:off x="6421695" y="558644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7"/>
          <p:cNvSpPr>
            <a:spLocks noChangeAspect="1" noChangeArrowheads="1"/>
          </p:cNvSpPr>
          <p:nvPr/>
        </p:nvSpPr>
        <p:spPr bwMode="auto">
          <a:xfrm rot="5400000">
            <a:off x="7329745" y="558009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8"/>
          <p:cNvSpPr>
            <a:spLocks noChangeAspect="1" noChangeArrowheads="1"/>
          </p:cNvSpPr>
          <p:nvPr/>
        </p:nvSpPr>
        <p:spPr bwMode="auto">
          <a:xfrm rot="5400000">
            <a:off x="8250495" y="558644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2" name="Oval 19"/>
          <p:cNvSpPr>
            <a:spLocks noChangeAspect="1" noChangeArrowheads="1"/>
          </p:cNvSpPr>
          <p:nvPr/>
        </p:nvSpPr>
        <p:spPr bwMode="auto">
          <a:xfrm rot="5400000">
            <a:off x="5507295" y="558009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20"/>
          <p:cNvSpPr>
            <a:spLocks noChangeAspect="1" noChangeArrowheads="1"/>
          </p:cNvSpPr>
          <p:nvPr/>
        </p:nvSpPr>
        <p:spPr bwMode="auto">
          <a:xfrm rot="5400000">
            <a:off x="6421695" y="650084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21"/>
          <p:cNvSpPr>
            <a:spLocks noChangeAspect="1" noChangeArrowheads="1"/>
          </p:cNvSpPr>
          <p:nvPr/>
        </p:nvSpPr>
        <p:spPr bwMode="auto">
          <a:xfrm rot="5400000">
            <a:off x="7329745" y="649449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2"/>
          <p:cNvSpPr>
            <a:spLocks noChangeAspect="1" noChangeArrowheads="1"/>
          </p:cNvSpPr>
          <p:nvPr/>
        </p:nvSpPr>
        <p:spPr bwMode="auto">
          <a:xfrm rot="5400000">
            <a:off x="8250495" y="650084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6" name="Oval 23"/>
          <p:cNvSpPr>
            <a:spLocks noChangeAspect="1" noChangeArrowheads="1"/>
          </p:cNvSpPr>
          <p:nvPr/>
        </p:nvSpPr>
        <p:spPr bwMode="auto">
          <a:xfrm rot="5400000">
            <a:off x="5507295" y="649449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93"/>
              <p:cNvSpPr txBox="1">
                <a:spLocks noChangeArrowheads="1"/>
              </p:cNvSpPr>
              <p:nvPr/>
            </p:nvSpPr>
            <p:spPr bwMode="auto">
              <a:xfrm>
                <a:off x="7507992" y="5952256"/>
                <a:ext cx="77110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7992" y="5952256"/>
                <a:ext cx="77110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Kannan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Lovász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Conjecture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116952" y="1352242"/>
                <a:ext cx="8931351" cy="1392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990099"/>
                    </a:solidFill>
                  </a:rPr>
                  <a:t>Theorem</a:t>
                </a:r>
                <a:r>
                  <a:rPr lang="en-US" sz="2800" i="1" dirty="0" smtClean="0"/>
                  <a:t>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Kannan-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</a:rPr>
                  <a:t>Lovász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`88]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: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convex,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either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>
                    <a:solidFill>
                      <a:schemeClr val="tx1"/>
                    </a:solidFill>
                    <a:latin typeface="Cambria" pitchFamily="18" charset="0"/>
                  </a:rPr>
                  <a:t>1</a:t>
                </a:r>
                <a:r>
                  <a:rPr lang="en-US" sz="2800" dirty="0">
                    <a:solidFill>
                      <a:schemeClr val="tx1"/>
                    </a:solidFill>
                    <a:latin typeface="Cambria" pitchFamily="18" charset="0"/>
                  </a:rPr>
                  <a:t>.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Covering radius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,</a:t>
                </a:r>
                <a:r>
                  <a:rPr lang="en-US" sz="2800" b="0" i="0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US" sz="2800" b="0" i="1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  <a:t/>
                </a:r>
                <a:b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</a:br>
                <a:r>
                  <a:rPr lang="en-US" sz="2800" dirty="0" smtClean="0">
                    <a:latin typeface="Cambria" pitchFamily="18" charset="0"/>
                  </a:rPr>
                  <a:t>2.</a:t>
                </a:r>
                <a:r>
                  <a:rPr lang="en-US" sz="2800" b="0" i="0" dirty="0" smtClean="0">
                    <a:solidFill>
                      <a:srgbClr val="0000CC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∃ 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rank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vo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𝑃𝐾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2" y="1352242"/>
                <a:ext cx="8931351" cy="1392689"/>
              </a:xfrm>
              <a:prstGeom prst="rect">
                <a:avLst/>
              </a:prstGeom>
              <a:blipFill>
                <a:blip r:embed="rId4"/>
                <a:stretch>
                  <a:fillRect l="-1365" t="-4386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63259" y="3294539"/>
                <a:ext cx="4100374" cy="91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𝑒𝑥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59" y="3294539"/>
                <a:ext cx="4100374" cy="913520"/>
              </a:xfrm>
              <a:prstGeom prst="rect">
                <a:avLst/>
              </a:prstGeom>
              <a:blipFill>
                <a:blip r:embed="rId5"/>
                <a:stretch>
                  <a:fillRect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9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14891" y="4381404"/>
            <a:ext cx="1329308" cy="1415688"/>
            <a:chOff x="6245883" y="4338274"/>
            <a:chExt cx="1329308" cy="1415688"/>
          </a:xfrm>
        </p:grpSpPr>
        <p:sp>
          <p:nvSpPr>
            <p:cNvPr id="29" name="Freeform 28"/>
            <p:cNvSpPr/>
            <p:nvPr/>
          </p:nvSpPr>
          <p:spPr>
            <a:xfrm>
              <a:off x="6245883" y="4338274"/>
              <a:ext cx="1329308" cy="1415688"/>
            </a:xfrm>
            <a:custGeom>
              <a:avLst/>
              <a:gdLst>
                <a:gd name="connsiteX0" fmla="*/ 771896 w 4809506"/>
                <a:gd name="connsiteY0" fmla="*/ 11875 h 2244436"/>
                <a:gd name="connsiteX1" fmla="*/ 2006930 w 4809506"/>
                <a:gd name="connsiteY1" fmla="*/ 0 h 2244436"/>
                <a:gd name="connsiteX2" fmla="*/ 4809506 w 4809506"/>
                <a:gd name="connsiteY2" fmla="*/ 2244436 h 2244436"/>
                <a:gd name="connsiteX3" fmla="*/ 0 w 4809506"/>
                <a:gd name="connsiteY3" fmla="*/ 427512 h 2244436"/>
                <a:gd name="connsiteX4" fmla="*/ 771896 w 4809506"/>
                <a:gd name="connsiteY4" fmla="*/ 11875 h 2244436"/>
                <a:gd name="connsiteX0" fmla="*/ 771896 w 4809506"/>
                <a:gd name="connsiteY0" fmla="*/ 0 h 2232561"/>
                <a:gd name="connsiteX1" fmla="*/ 2607005 w 4809506"/>
                <a:gd name="connsiteY1" fmla="*/ 264350 h 2232561"/>
                <a:gd name="connsiteX2" fmla="*/ 4809506 w 4809506"/>
                <a:gd name="connsiteY2" fmla="*/ 2232561 h 2232561"/>
                <a:gd name="connsiteX3" fmla="*/ 0 w 4809506"/>
                <a:gd name="connsiteY3" fmla="*/ 415637 h 2232561"/>
                <a:gd name="connsiteX4" fmla="*/ 771896 w 4809506"/>
                <a:gd name="connsiteY4" fmla="*/ 0 h 2232561"/>
                <a:gd name="connsiteX0" fmla="*/ 2219696 w 4809506"/>
                <a:gd name="connsiteY0" fmla="*/ 388113 h 1968211"/>
                <a:gd name="connsiteX1" fmla="*/ 2607005 w 4809506"/>
                <a:gd name="connsiteY1" fmla="*/ 0 h 1968211"/>
                <a:gd name="connsiteX2" fmla="*/ 4809506 w 4809506"/>
                <a:gd name="connsiteY2" fmla="*/ 1968211 h 1968211"/>
                <a:gd name="connsiteX3" fmla="*/ 0 w 4809506"/>
                <a:gd name="connsiteY3" fmla="*/ 151287 h 1968211"/>
                <a:gd name="connsiteX4" fmla="*/ 2219696 w 4809506"/>
                <a:gd name="connsiteY4" fmla="*/ 388113 h 1968211"/>
                <a:gd name="connsiteX0" fmla="*/ 383752 w 2973562"/>
                <a:gd name="connsiteY0" fmla="*/ 388113 h 1968211"/>
                <a:gd name="connsiteX1" fmla="*/ 771061 w 2973562"/>
                <a:gd name="connsiteY1" fmla="*/ 0 h 1968211"/>
                <a:gd name="connsiteX2" fmla="*/ 2973562 w 2973562"/>
                <a:gd name="connsiteY2" fmla="*/ 1968211 h 1968211"/>
                <a:gd name="connsiteX3" fmla="*/ 0 w 2973562"/>
                <a:gd name="connsiteY3" fmla="*/ 979962 h 1968211"/>
                <a:gd name="connsiteX4" fmla="*/ 383752 w 2973562"/>
                <a:gd name="connsiteY4" fmla="*/ 388113 h 1968211"/>
                <a:gd name="connsiteX0" fmla="*/ 383752 w 966168"/>
                <a:gd name="connsiteY0" fmla="*/ 388113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83752 w 966168"/>
                <a:gd name="connsiteY4" fmla="*/ 388113 h 1072861"/>
                <a:gd name="connsiteX0" fmla="*/ 376608 w 966168"/>
                <a:gd name="connsiteY0" fmla="*/ 385732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76608 w 966168"/>
                <a:gd name="connsiteY4" fmla="*/ 385732 h 1072861"/>
                <a:gd name="connsiteX0" fmla="*/ 376608 w 966168"/>
                <a:gd name="connsiteY0" fmla="*/ 366682 h 1053811"/>
                <a:gd name="connsiteX1" fmla="*/ 756774 w 966168"/>
                <a:gd name="connsiteY1" fmla="*/ 0 h 1053811"/>
                <a:gd name="connsiteX2" fmla="*/ 966168 w 966168"/>
                <a:gd name="connsiteY2" fmla="*/ 1053811 h 1053811"/>
                <a:gd name="connsiteX3" fmla="*/ 0 w 966168"/>
                <a:gd name="connsiteY3" fmla="*/ 960912 h 1053811"/>
                <a:gd name="connsiteX4" fmla="*/ 376608 w 966168"/>
                <a:gd name="connsiteY4" fmla="*/ 366682 h 1053811"/>
                <a:gd name="connsiteX0" fmla="*/ 376608 w 966168"/>
                <a:gd name="connsiteY0" fmla="*/ 390494 h 1077623"/>
                <a:gd name="connsiteX1" fmla="*/ 771062 w 966168"/>
                <a:gd name="connsiteY1" fmla="*/ 0 h 1077623"/>
                <a:gd name="connsiteX2" fmla="*/ 966168 w 966168"/>
                <a:gd name="connsiteY2" fmla="*/ 1077623 h 1077623"/>
                <a:gd name="connsiteX3" fmla="*/ 0 w 966168"/>
                <a:gd name="connsiteY3" fmla="*/ 984724 h 1077623"/>
                <a:gd name="connsiteX4" fmla="*/ 376608 w 966168"/>
                <a:gd name="connsiteY4" fmla="*/ 390494 h 1077623"/>
                <a:gd name="connsiteX0" fmla="*/ 376608 w 970930"/>
                <a:gd name="connsiteY0" fmla="*/ 390494 h 1080004"/>
                <a:gd name="connsiteX1" fmla="*/ 771062 w 970930"/>
                <a:gd name="connsiteY1" fmla="*/ 0 h 1080004"/>
                <a:gd name="connsiteX2" fmla="*/ 970930 w 970930"/>
                <a:gd name="connsiteY2" fmla="*/ 1080004 h 1080004"/>
                <a:gd name="connsiteX3" fmla="*/ 0 w 970930"/>
                <a:gd name="connsiteY3" fmla="*/ 984724 h 1080004"/>
                <a:gd name="connsiteX4" fmla="*/ 376608 w 970930"/>
                <a:gd name="connsiteY4" fmla="*/ 390494 h 1080004"/>
                <a:gd name="connsiteX0" fmla="*/ 376608 w 982836"/>
                <a:gd name="connsiteY0" fmla="*/ 390494 h 1082386"/>
                <a:gd name="connsiteX1" fmla="*/ 771062 w 982836"/>
                <a:gd name="connsiteY1" fmla="*/ 0 h 1082386"/>
                <a:gd name="connsiteX2" fmla="*/ 982836 w 982836"/>
                <a:gd name="connsiteY2" fmla="*/ 1082386 h 1082386"/>
                <a:gd name="connsiteX3" fmla="*/ 0 w 982836"/>
                <a:gd name="connsiteY3" fmla="*/ 984724 h 1082386"/>
                <a:gd name="connsiteX4" fmla="*/ 376608 w 982836"/>
                <a:gd name="connsiteY4" fmla="*/ 390494 h 1082386"/>
                <a:gd name="connsiteX0" fmla="*/ 376608 w 970930"/>
                <a:gd name="connsiteY0" fmla="*/ 390494 h 1077624"/>
                <a:gd name="connsiteX1" fmla="*/ 771062 w 970930"/>
                <a:gd name="connsiteY1" fmla="*/ 0 h 1077624"/>
                <a:gd name="connsiteX2" fmla="*/ 970930 w 970930"/>
                <a:gd name="connsiteY2" fmla="*/ 1077624 h 1077624"/>
                <a:gd name="connsiteX3" fmla="*/ 0 w 970930"/>
                <a:gd name="connsiteY3" fmla="*/ 984724 h 1077624"/>
                <a:gd name="connsiteX4" fmla="*/ 376608 w 970930"/>
                <a:gd name="connsiteY4" fmla="*/ 390494 h 107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930" h="1077624">
                  <a:moveTo>
                    <a:pt x="376608" y="390494"/>
                  </a:moveTo>
                  <a:lnTo>
                    <a:pt x="771062" y="0"/>
                  </a:lnTo>
                  <a:lnTo>
                    <a:pt x="970930" y="1077624"/>
                  </a:lnTo>
                  <a:lnTo>
                    <a:pt x="0" y="984724"/>
                  </a:lnTo>
                  <a:lnTo>
                    <a:pt x="376608" y="39049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Oval 5"/>
          <p:cNvSpPr>
            <a:spLocks noChangeAspect="1" noChangeArrowheads="1"/>
          </p:cNvSpPr>
          <p:nvPr/>
        </p:nvSpPr>
        <p:spPr bwMode="auto">
          <a:xfrm rot="5400000">
            <a:off x="6428045" y="375764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 rot="5400000">
            <a:off x="7336095" y="375129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 rot="5400000">
            <a:off x="8256845" y="375764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" name="Oval 10"/>
          <p:cNvSpPr>
            <a:spLocks noChangeAspect="1" noChangeArrowheads="1"/>
          </p:cNvSpPr>
          <p:nvPr/>
        </p:nvSpPr>
        <p:spPr bwMode="auto">
          <a:xfrm rot="5400000">
            <a:off x="5513645" y="375129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2"/>
          <p:cNvSpPr>
            <a:spLocks noChangeAspect="1" noChangeArrowheads="1"/>
          </p:cNvSpPr>
          <p:nvPr/>
        </p:nvSpPr>
        <p:spPr bwMode="auto">
          <a:xfrm rot="5400000">
            <a:off x="6428045" y="467204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3"/>
          <p:cNvSpPr>
            <a:spLocks noChangeAspect="1" noChangeArrowheads="1"/>
          </p:cNvSpPr>
          <p:nvPr/>
        </p:nvSpPr>
        <p:spPr bwMode="auto">
          <a:xfrm rot="5400000">
            <a:off x="7336095" y="466569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4"/>
          <p:cNvSpPr>
            <a:spLocks noChangeAspect="1" noChangeArrowheads="1"/>
          </p:cNvSpPr>
          <p:nvPr/>
        </p:nvSpPr>
        <p:spPr bwMode="auto">
          <a:xfrm rot="5400000">
            <a:off x="8256845" y="467204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" name="Oval 15"/>
          <p:cNvSpPr>
            <a:spLocks noChangeAspect="1" noChangeArrowheads="1"/>
          </p:cNvSpPr>
          <p:nvPr/>
        </p:nvSpPr>
        <p:spPr bwMode="auto">
          <a:xfrm rot="5400000">
            <a:off x="5513645" y="466569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6"/>
          <p:cNvSpPr>
            <a:spLocks noChangeAspect="1" noChangeArrowheads="1"/>
          </p:cNvSpPr>
          <p:nvPr/>
        </p:nvSpPr>
        <p:spPr bwMode="auto">
          <a:xfrm rot="5400000">
            <a:off x="6421695" y="558644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7"/>
          <p:cNvSpPr>
            <a:spLocks noChangeAspect="1" noChangeArrowheads="1"/>
          </p:cNvSpPr>
          <p:nvPr/>
        </p:nvSpPr>
        <p:spPr bwMode="auto">
          <a:xfrm rot="5400000">
            <a:off x="7329745" y="558009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8"/>
          <p:cNvSpPr>
            <a:spLocks noChangeAspect="1" noChangeArrowheads="1"/>
          </p:cNvSpPr>
          <p:nvPr/>
        </p:nvSpPr>
        <p:spPr bwMode="auto">
          <a:xfrm rot="5400000">
            <a:off x="8250495" y="558644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2" name="Oval 19"/>
          <p:cNvSpPr>
            <a:spLocks noChangeAspect="1" noChangeArrowheads="1"/>
          </p:cNvSpPr>
          <p:nvPr/>
        </p:nvSpPr>
        <p:spPr bwMode="auto">
          <a:xfrm rot="5400000">
            <a:off x="5507295" y="558009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20"/>
          <p:cNvSpPr>
            <a:spLocks noChangeAspect="1" noChangeArrowheads="1"/>
          </p:cNvSpPr>
          <p:nvPr/>
        </p:nvSpPr>
        <p:spPr bwMode="auto">
          <a:xfrm rot="5400000">
            <a:off x="6421695" y="650084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21"/>
          <p:cNvSpPr>
            <a:spLocks noChangeAspect="1" noChangeArrowheads="1"/>
          </p:cNvSpPr>
          <p:nvPr/>
        </p:nvSpPr>
        <p:spPr bwMode="auto">
          <a:xfrm rot="5400000">
            <a:off x="7329745" y="649449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2"/>
          <p:cNvSpPr>
            <a:spLocks noChangeAspect="1" noChangeArrowheads="1"/>
          </p:cNvSpPr>
          <p:nvPr/>
        </p:nvSpPr>
        <p:spPr bwMode="auto">
          <a:xfrm rot="5400000">
            <a:off x="8250495" y="650084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6" name="Oval 23"/>
          <p:cNvSpPr>
            <a:spLocks noChangeAspect="1" noChangeArrowheads="1"/>
          </p:cNvSpPr>
          <p:nvPr/>
        </p:nvSpPr>
        <p:spPr bwMode="auto">
          <a:xfrm rot="5400000">
            <a:off x="5507295" y="6494499"/>
            <a:ext cx="76200" cy="76200"/>
          </a:xfrm>
          <a:prstGeom prst="ellipse">
            <a:avLst/>
          </a:prstGeom>
          <a:solidFill>
            <a:srgbClr val="990099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93"/>
              <p:cNvSpPr txBox="1">
                <a:spLocks noChangeArrowheads="1"/>
              </p:cNvSpPr>
              <p:nvPr/>
            </p:nvSpPr>
            <p:spPr bwMode="auto">
              <a:xfrm>
                <a:off x="7507992" y="5952256"/>
                <a:ext cx="77110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7992" y="5952256"/>
                <a:ext cx="77110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Kannan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Lovász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Conjecture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40657" y="4763262"/>
            <a:ext cx="2446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subproblems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809506" y="4730740"/>
            <a:ext cx="2537748" cy="3585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09506" y="5089248"/>
            <a:ext cx="2531398" cy="5020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809506" y="5089248"/>
            <a:ext cx="1612189" cy="5353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3259" y="3294539"/>
                <a:ext cx="4100374" cy="91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𝑒𝑥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59" y="3294539"/>
                <a:ext cx="4100374" cy="913520"/>
              </a:xfrm>
              <a:prstGeom prst="rect">
                <a:avLst/>
              </a:prstGeom>
              <a:blipFill>
                <a:blip r:embed="rId4"/>
                <a:stretch>
                  <a:fillRect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116952" y="1352242"/>
                <a:ext cx="8931351" cy="1392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990099"/>
                    </a:solidFill>
                  </a:rPr>
                  <a:t>Theorem</a:t>
                </a:r>
                <a:r>
                  <a:rPr lang="en-US" sz="2800" i="1" dirty="0" smtClean="0"/>
                  <a:t>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Kannan-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</a:rPr>
                  <a:t>Lovász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`88]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: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convex,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either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>
                    <a:solidFill>
                      <a:schemeClr val="tx1"/>
                    </a:solidFill>
                    <a:latin typeface="Cambria" pitchFamily="18" charset="0"/>
                  </a:rPr>
                  <a:t>1</a:t>
                </a:r>
                <a:r>
                  <a:rPr lang="en-US" sz="2800" dirty="0">
                    <a:solidFill>
                      <a:schemeClr val="tx1"/>
                    </a:solidFill>
                    <a:latin typeface="Cambria" pitchFamily="18" charset="0"/>
                  </a:rPr>
                  <a:t>.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Covering radius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,</a:t>
                </a:r>
                <a:r>
                  <a:rPr lang="en-US" sz="2800" b="0" i="0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US" sz="2800" b="0" i="1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  <a:t/>
                </a:r>
                <a:b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</a:br>
                <a:r>
                  <a:rPr lang="en-US" sz="2800" dirty="0" smtClean="0">
                    <a:latin typeface="Cambria" pitchFamily="18" charset="0"/>
                  </a:rPr>
                  <a:t>2.</a:t>
                </a:r>
                <a:r>
                  <a:rPr lang="en-US" sz="2800" b="0" i="0" dirty="0" smtClean="0">
                    <a:solidFill>
                      <a:srgbClr val="0000CC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∃ 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rank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vo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𝑃𝐾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2" y="1352242"/>
                <a:ext cx="8931351" cy="1392689"/>
              </a:xfrm>
              <a:prstGeom prst="rect">
                <a:avLst/>
              </a:prstGeom>
              <a:blipFill>
                <a:blip r:embed="rId5"/>
                <a:stretch>
                  <a:fillRect l="-1365" t="-4386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2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14891" y="4381404"/>
            <a:ext cx="1329308" cy="1415688"/>
            <a:chOff x="6245883" y="4338274"/>
            <a:chExt cx="1329308" cy="1415688"/>
          </a:xfrm>
        </p:grpSpPr>
        <p:sp>
          <p:nvSpPr>
            <p:cNvPr id="29" name="Freeform 28"/>
            <p:cNvSpPr/>
            <p:nvPr/>
          </p:nvSpPr>
          <p:spPr>
            <a:xfrm>
              <a:off x="6245883" y="4338274"/>
              <a:ext cx="1329308" cy="1415688"/>
            </a:xfrm>
            <a:custGeom>
              <a:avLst/>
              <a:gdLst>
                <a:gd name="connsiteX0" fmla="*/ 771896 w 4809506"/>
                <a:gd name="connsiteY0" fmla="*/ 11875 h 2244436"/>
                <a:gd name="connsiteX1" fmla="*/ 2006930 w 4809506"/>
                <a:gd name="connsiteY1" fmla="*/ 0 h 2244436"/>
                <a:gd name="connsiteX2" fmla="*/ 4809506 w 4809506"/>
                <a:gd name="connsiteY2" fmla="*/ 2244436 h 2244436"/>
                <a:gd name="connsiteX3" fmla="*/ 0 w 4809506"/>
                <a:gd name="connsiteY3" fmla="*/ 427512 h 2244436"/>
                <a:gd name="connsiteX4" fmla="*/ 771896 w 4809506"/>
                <a:gd name="connsiteY4" fmla="*/ 11875 h 2244436"/>
                <a:gd name="connsiteX0" fmla="*/ 771896 w 4809506"/>
                <a:gd name="connsiteY0" fmla="*/ 0 h 2232561"/>
                <a:gd name="connsiteX1" fmla="*/ 2607005 w 4809506"/>
                <a:gd name="connsiteY1" fmla="*/ 264350 h 2232561"/>
                <a:gd name="connsiteX2" fmla="*/ 4809506 w 4809506"/>
                <a:gd name="connsiteY2" fmla="*/ 2232561 h 2232561"/>
                <a:gd name="connsiteX3" fmla="*/ 0 w 4809506"/>
                <a:gd name="connsiteY3" fmla="*/ 415637 h 2232561"/>
                <a:gd name="connsiteX4" fmla="*/ 771896 w 4809506"/>
                <a:gd name="connsiteY4" fmla="*/ 0 h 2232561"/>
                <a:gd name="connsiteX0" fmla="*/ 2219696 w 4809506"/>
                <a:gd name="connsiteY0" fmla="*/ 388113 h 1968211"/>
                <a:gd name="connsiteX1" fmla="*/ 2607005 w 4809506"/>
                <a:gd name="connsiteY1" fmla="*/ 0 h 1968211"/>
                <a:gd name="connsiteX2" fmla="*/ 4809506 w 4809506"/>
                <a:gd name="connsiteY2" fmla="*/ 1968211 h 1968211"/>
                <a:gd name="connsiteX3" fmla="*/ 0 w 4809506"/>
                <a:gd name="connsiteY3" fmla="*/ 151287 h 1968211"/>
                <a:gd name="connsiteX4" fmla="*/ 2219696 w 4809506"/>
                <a:gd name="connsiteY4" fmla="*/ 388113 h 1968211"/>
                <a:gd name="connsiteX0" fmla="*/ 383752 w 2973562"/>
                <a:gd name="connsiteY0" fmla="*/ 388113 h 1968211"/>
                <a:gd name="connsiteX1" fmla="*/ 771061 w 2973562"/>
                <a:gd name="connsiteY1" fmla="*/ 0 h 1968211"/>
                <a:gd name="connsiteX2" fmla="*/ 2973562 w 2973562"/>
                <a:gd name="connsiteY2" fmla="*/ 1968211 h 1968211"/>
                <a:gd name="connsiteX3" fmla="*/ 0 w 2973562"/>
                <a:gd name="connsiteY3" fmla="*/ 979962 h 1968211"/>
                <a:gd name="connsiteX4" fmla="*/ 383752 w 2973562"/>
                <a:gd name="connsiteY4" fmla="*/ 388113 h 1968211"/>
                <a:gd name="connsiteX0" fmla="*/ 383752 w 966168"/>
                <a:gd name="connsiteY0" fmla="*/ 388113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83752 w 966168"/>
                <a:gd name="connsiteY4" fmla="*/ 388113 h 1072861"/>
                <a:gd name="connsiteX0" fmla="*/ 376608 w 966168"/>
                <a:gd name="connsiteY0" fmla="*/ 385732 h 1072861"/>
                <a:gd name="connsiteX1" fmla="*/ 771061 w 966168"/>
                <a:gd name="connsiteY1" fmla="*/ 0 h 1072861"/>
                <a:gd name="connsiteX2" fmla="*/ 966168 w 966168"/>
                <a:gd name="connsiteY2" fmla="*/ 1072861 h 1072861"/>
                <a:gd name="connsiteX3" fmla="*/ 0 w 966168"/>
                <a:gd name="connsiteY3" fmla="*/ 979962 h 1072861"/>
                <a:gd name="connsiteX4" fmla="*/ 376608 w 966168"/>
                <a:gd name="connsiteY4" fmla="*/ 385732 h 1072861"/>
                <a:gd name="connsiteX0" fmla="*/ 376608 w 966168"/>
                <a:gd name="connsiteY0" fmla="*/ 366682 h 1053811"/>
                <a:gd name="connsiteX1" fmla="*/ 756774 w 966168"/>
                <a:gd name="connsiteY1" fmla="*/ 0 h 1053811"/>
                <a:gd name="connsiteX2" fmla="*/ 966168 w 966168"/>
                <a:gd name="connsiteY2" fmla="*/ 1053811 h 1053811"/>
                <a:gd name="connsiteX3" fmla="*/ 0 w 966168"/>
                <a:gd name="connsiteY3" fmla="*/ 960912 h 1053811"/>
                <a:gd name="connsiteX4" fmla="*/ 376608 w 966168"/>
                <a:gd name="connsiteY4" fmla="*/ 366682 h 1053811"/>
                <a:gd name="connsiteX0" fmla="*/ 376608 w 966168"/>
                <a:gd name="connsiteY0" fmla="*/ 390494 h 1077623"/>
                <a:gd name="connsiteX1" fmla="*/ 771062 w 966168"/>
                <a:gd name="connsiteY1" fmla="*/ 0 h 1077623"/>
                <a:gd name="connsiteX2" fmla="*/ 966168 w 966168"/>
                <a:gd name="connsiteY2" fmla="*/ 1077623 h 1077623"/>
                <a:gd name="connsiteX3" fmla="*/ 0 w 966168"/>
                <a:gd name="connsiteY3" fmla="*/ 984724 h 1077623"/>
                <a:gd name="connsiteX4" fmla="*/ 376608 w 966168"/>
                <a:gd name="connsiteY4" fmla="*/ 390494 h 1077623"/>
                <a:gd name="connsiteX0" fmla="*/ 376608 w 970930"/>
                <a:gd name="connsiteY0" fmla="*/ 390494 h 1080004"/>
                <a:gd name="connsiteX1" fmla="*/ 771062 w 970930"/>
                <a:gd name="connsiteY1" fmla="*/ 0 h 1080004"/>
                <a:gd name="connsiteX2" fmla="*/ 970930 w 970930"/>
                <a:gd name="connsiteY2" fmla="*/ 1080004 h 1080004"/>
                <a:gd name="connsiteX3" fmla="*/ 0 w 970930"/>
                <a:gd name="connsiteY3" fmla="*/ 984724 h 1080004"/>
                <a:gd name="connsiteX4" fmla="*/ 376608 w 970930"/>
                <a:gd name="connsiteY4" fmla="*/ 390494 h 1080004"/>
                <a:gd name="connsiteX0" fmla="*/ 376608 w 982836"/>
                <a:gd name="connsiteY0" fmla="*/ 390494 h 1082386"/>
                <a:gd name="connsiteX1" fmla="*/ 771062 w 982836"/>
                <a:gd name="connsiteY1" fmla="*/ 0 h 1082386"/>
                <a:gd name="connsiteX2" fmla="*/ 982836 w 982836"/>
                <a:gd name="connsiteY2" fmla="*/ 1082386 h 1082386"/>
                <a:gd name="connsiteX3" fmla="*/ 0 w 982836"/>
                <a:gd name="connsiteY3" fmla="*/ 984724 h 1082386"/>
                <a:gd name="connsiteX4" fmla="*/ 376608 w 982836"/>
                <a:gd name="connsiteY4" fmla="*/ 390494 h 1082386"/>
                <a:gd name="connsiteX0" fmla="*/ 376608 w 970930"/>
                <a:gd name="connsiteY0" fmla="*/ 390494 h 1077624"/>
                <a:gd name="connsiteX1" fmla="*/ 771062 w 970930"/>
                <a:gd name="connsiteY1" fmla="*/ 0 h 1077624"/>
                <a:gd name="connsiteX2" fmla="*/ 970930 w 970930"/>
                <a:gd name="connsiteY2" fmla="*/ 1077624 h 1077624"/>
                <a:gd name="connsiteX3" fmla="*/ 0 w 970930"/>
                <a:gd name="connsiteY3" fmla="*/ 984724 h 1077624"/>
                <a:gd name="connsiteX4" fmla="*/ 376608 w 970930"/>
                <a:gd name="connsiteY4" fmla="*/ 390494 h 107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930" h="1077624">
                  <a:moveTo>
                    <a:pt x="376608" y="390494"/>
                  </a:moveTo>
                  <a:lnTo>
                    <a:pt x="771062" y="0"/>
                  </a:lnTo>
                  <a:lnTo>
                    <a:pt x="970930" y="1077624"/>
                  </a:lnTo>
                  <a:lnTo>
                    <a:pt x="0" y="984724"/>
                  </a:lnTo>
                  <a:lnTo>
                    <a:pt x="376608" y="39049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839" y="4914290"/>
                  <a:ext cx="573811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Oval 5"/>
          <p:cNvSpPr>
            <a:spLocks noChangeAspect="1" noChangeArrowheads="1"/>
          </p:cNvSpPr>
          <p:nvPr/>
        </p:nvSpPr>
        <p:spPr bwMode="auto">
          <a:xfrm rot="5400000">
            <a:off x="6428045" y="37576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 rot="5400000">
            <a:off x="7336095" y="37512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 rot="5400000">
            <a:off x="8256845" y="37576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" name="Oval 10"/>
          <p:cNvSpPr>
            <a:spLocks noChangeAspect="1" noChangeArrowheads="1"/>
          </p:cNvSpPr>
          <p:nvPr/>
        </p:nvSpPr>
        <p:spPr bwMode="auto">
          <a:xfrm rot="5400000">
            <a:off x="5513645" y="37512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2"/>
          <p:cNvSpPr>
            <a:spLocks noChangeAspect="1" noChangeArrowheads="1"/>
          </p:cNvSpPr>
          <p:nvPr/>
        </p:nvSpPr>
        <p:spPr bwMode="auto">
          <a:xfrm rot="5400000">
            <a:off x="6428045" y="46720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3"/>
          <p:cNvSpPr>
            <a:spLocks noChangeAspect="1" noChangeArrowheads="1"/>
          </p:cNvSpPr>
          <p:nvPr/>
        </p:nvSpPr>
        <p:spPr bwMode="auto">
          <a:xfrm rot="5400000">
            <a:off x="7336095" y="46656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4"/>
          <p:cNvSpPr>
            <a:spLocks noChangeAspect="1" noChangeArrowheads="1"/>
          </p:cNvSpPr>
          <p:nvPr/>
        </p:nvSpPr>
        <p:spPr bwMode="auto">
          <a:xfrm rot="5400000">
            <a:off x="8256845" y="46720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8" name="Oval 15"/>
          <p:cNvSpPr>
            <a:spLocks noChangeAspect="1" noChangeArrowheads="1"/>
          </p:cNvSpPr>
          <p:nvPr/>
        </p:nvSpPr>
        <p:spPr bwMode="auto">
          <a:xfrm rot="5400000">
            <a:off x="5513645" y="46656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6"/>
          <p:cNvSpPr>
            <a:spLocks noChangeAspect="1" noChangeArrowheads="1"/>
          </p:cNvSpPr>
          <p:nvPr/>
        </p:nvSpPr>
        <p:spPr bwMode="auto">
          <a:xfrm rot="5400000">
            <a:off x="6421695" y="55864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7"/>
          <p:cNvSpPr>
            <a:spLocks noChangeAspect="1" noChangeArrowheads="1"/>
          </p:cNvSpPr>
          <p:nvPr/>
        </p:nvSpPr>
        <p:spPr bwMode="auto">
          <a:xfrm rot="5400000">
            <a:off x="7329745" y="55800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8"/>
          <p:cNvSpPr>
            <a:spLocks noChangeAspect="1" noChangeArrowheads="1"/>
          </p:cNvSpPr>
          <p:nvPr/>
        </p:nvSpPr>
        <p:spPr bwMode="auto">
          <a:xfrm rot="5400000">
            <a:off x="8250495" y="55864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2" name="Oval 19"/>
          <p:cNvSpPr>
            <a:spLocks noChangeAspect="1" noChangeArrowheads="1"/>
          </p:cNvSpPr>
          <p:nvPr/>
        </p:nvSpPr>
        <p:spPr bwMode="auto">
          <a:xfrm rot="5400000">
            <a:off x="5507295" y="55800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20"/>
          <p:cNvSpPr>
            <a:spLocks noChangeAspect="1" noChangeArrowheads="1"/>
          </p:cNvSpPr>
          <p:nvPr/>
        </p:nvSpPr>
        <p:spPr bwMode="auto">
          <a:xfrm rot="5400000">
            <a:off x="6421695" y="65008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21"/>
          <p:cNvSpPr>
            <a:spLocks noChangeAspect="1" noChangeArrowheads="1"/>
          </p:cNvSpPr>
          <p:nvPr/>
        </p:nvSpPr>
        <p:spPr bwMode="auto">
          <a:xfrm rot="5400000">
            <a:off x="7329745" y="64944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2"/>
          <p:cNvSpPr>
            <a:spLocks noChangeAspect="1" noChangeArrowheads="1"/>
          </p:cNvSpPr>
          <p:nvPr/>
        </p:nvSpPr>
        <p:spPr bwMode="auto">
          <a:xfrm rot="5400000">
            <a:off x="8250495" y="650084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6" name="Oval 23"/>
          <p:cNvSpPr>
            <a:spLocks noChangeAspect="1" noChangeArrowheads="1"/>
          </p:cNvSpPr>
          <p:nvPr/>
        </p:nvSpPr>
        <p:spPr bwMode="auto">
          <a:xfrm rot="5400000">
            <a:off x="5507295" y="649449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93"/>
              <p:cNvSpPr txBox="1">
                <a:spLocks noChangeArrowheads="1"/>
              </p:cNvSpPr>
              <p:nvPr/>
            </p:nvSpPr>
            <p:spPr bwMode="auto">
              <a:xfrm>
                <a:off x="7507992" y="5952256"/>
                <a:ext cx="77110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7992" y="5952256"/>
                <a:ext cx="77110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Kannan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Lovász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Conjecture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63259" y="3294539"/>
                <a:ext cx="41003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𝑒𝑥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0 1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59" y="3294539"/>
                <a:ext cx="4100374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rot="5400000" flipH="1">
            <a:off x="6920170" y="2459074"/>
            <a:ext cx="6350" cy="2667000"/>
          </a:xfrm>
          <a:prstGeom prst="straightConnector1">
            <a:avLst/>
          </a:prstGeom>
          <a:ln w="15875">
            <a:solidFill>
              <a:srgbClr val="9900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>
            <a:off x="6920170" y="3373474"/>
            <a:ext cx="6350" cy="266700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>
            <a:off x="6913820" y="4287874"/>
            <a:ext cx="6350" cy="266700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>
            <a:off x="6913820" y="5202274"/>
            <a:ext cx="6350" cy="2667000"/>
          </a:xfrm>
          <a:prstGeom prst="straightConnector1">
            <a:avLst/>
          </a:prstGeom>
          <a:ln w="15875">
            <a:solidFill>
              <a:srgbClr val="9900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975443" y="4748249"/>
            <a:ext cx="1936258" cy="806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975443" y="4828856"/>
            <a:ext cx="1936258" cy="7512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07617" y="4486689"/>
            <a:ext cx="5075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</a:t>
            </a:r>
            <a:r>
              <a:rPr lang="en-US" sz="3200" dirty="0" err="1" smtClean="0"/>
              <a:t>subproblems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Same as standard flatness.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116952" y="1352242"/>
                <a:ext cx="8931351" cy="1392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990099"/>
                    </a:solidFill>
                  </a:rPr>
                  <a:t>Theorem</a:t>
                </a:r>
                <a:r>
                  <a:rPr lang="en-US" sz="2800" i="1" dirty="0" smtClean="0"/>
                  <a:t>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Kannan-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</a:rPr>
                  <a:t>Lovász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`88]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: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convex,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either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>
                    <a:solidFill>
                      <a:schemeClr val="tx1"/>
                    </a:solidFill>
                    <a:latin typeface="Cambria" pitchFamily="18" charset="0"/>
                  </a:rPr>
                  <a:t>1</a:t>
                </a:r>
                <a:r>
                  <a:rPr lang="en-US" sz="2800" dirty="0">
                    <a:solidFill>
                      <a:schemeClr val="tx1"/>
                    </a:solidFill>
                    <a:latin typeface="Cambria" pitchFamily="18" charset="0"/>
                  </a:rPr>
                  <a:t>.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Covering radius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,</a:t>
                </a:r>
                <a:r>
                  <a:rPr lang="en-US" sz="2800" b="0" i="0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US" sz="2800" b="0" i="1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  <a:t/>
                </a:r>
                <a:b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</a:br>
                <a:r>
                  <a:rPr lang="en-US" sz="2800" dirty="0" smtClean="0">
                    <a:latin typeface="Cambria" pitchFamily="18" charset="0"/>
                  </a:rPr>
                  <a:t>2.</a:t>
                </a:r>
                <a:r>
                  <a:rPr lang="en-US" sz="2800" b="0" i="0" dirty="0" smtClean="0">
                    <a:solidFill>
                      <a:srgbClr val="0000CC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∃ 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rank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vo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𝑃𝐾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2" y="1352242"/>
                <a:ext cx="8931351" cy="1392689"/>
              </a:xfrm>
              <a:prstGeom prst="rect">
                <a:avLst/>
              </a:prstGeom>
              <a:blipFill>
                <a:blip r:embed="rId5"/>
                <a:stretch>
                  <a:fillRect l="-1365" t="-4386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9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6378"/>
            <a:ext cx="8379681" cy="751115"/>
          </a:xfrm>
        </p:spPr>
        <p:txBody>
          <a:bodyPr/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Kannan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</a:rPr>
              <a:t>Lovász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 Conjecture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26976" y="1350880"/>
                <a:ext cx="8931351" cy="5097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FF0000"/>
                    </a:solidFill>
                  </a:rPr>
                  <a:t>Conjecture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[Kannan-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Lovász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`88]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convex,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either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>
                    <a:solidFill>
                      <a:schemeClr val="tx1"/>
                    </a:solidFill>
                    <a:latin typeface="Cambria" pitchFamily="18" charset="0"/>
                  </a:rPr>
                  <a:t>1</a:t>
                </a:r>
                <a:r>
                  <a:rPr lang="en-US" sz="2800" dirty="0">
                    <a:solidFill>
                      <a:schemeClr val="tx1"/>
                    </a:solidFill>
                    <a:latin typeface="Cambria" pitchFamily="18" charset="0"/>
                  </a:rPr>
                  <a:t>.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Covering radius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r>
                  <a:rPr lang="en-US" sz="2800" dirty="0">
                    <a:latin typeface="Cambria Math"/>
                  </a:rPr>
                  <a:t>, </a:t>
                </a:r>
                <a:r>
                  <a:rPr lang="en-US" sz="2800" i="1" dirty="0"/>
                  <a:t>or</a:t>
                </a:r>
                <a: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  <a:t/>
                </a:r>
                <a:br>
                  <a:rPr lang="en-US" sz="2800" b="0" i="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mbria Math"/>
                  </a:rPr>
                </a:br>
                <a:r>
                  <a:rPr lang="en-US" sz="2800" dirty="0" smtClean="0">
                    <a:latin typeface="Cambria" pitchFamily="18" charset="0"/>
                  </a:rPr>
                  <a:t>2.</a:t>
                </a:r>
                <a:r>
                  <a:rPr lang="en-US" sz="2800" b="0" i="0" dirty="0" smtClean="0">
                    <a:solidFill>
                      <a:srgbClr val="0000CC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∃ 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rank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such that </a:t>
                </a:r>
                <a:endParaRPr lang="en-US" sz="2800" dirty="0" smtClean="0"/>
              </a:p>
              <a:p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vo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𝑃𝐾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In particular,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eqArr>
                                    <m:eqArrPr>
                                      <m:ctrlP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ℤ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rank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eqAr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vol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𝑃𝐾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func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An efficient enough construction would imply  </a:t>
                </a:r>
                <a:endParaRPr lang="en-US" sz="2800" dirty="0"/>
              </a:p>
              <a:p>
                <a:r>
                  <a:rPr lang="en-US" sz="2800" dirty="0" smtClean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time IP </a:t>
                </a:r>
                <a:r>
                  <a:rPr lang="en-US" sz="2800" dirty="0" smtClean="0"/>
                  <a:t>algorithm! 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76" y="1350880"/>
                <a:ext cx="8931351" cy="5097036"/>
              </a:xfrm>
              <a:prstGeom prst="rect">
                <a:avLst/>
              </a:prstGeom>
              <a:blipFill>
                <a:blip r:embed="rId2"/>
                <a:stretch>
                  <a:fillRect l="-1433" t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7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63806"/>
            <a:ext cx="9144000" cy="751115"/>
          </a:xfrm>
        </p:spPr>
        <p:txBody>
          <a:bodyPr/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Conclusions</a:t>
            </a:r>
            <a:endParaRPr lang="en-US" sz="40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85750" y="1118170"/>
            <a:ext cx="89326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0" dirty="0" smtClean="0"/>
              <a:t> New natural conjectured converse for </a:t>
            </a:r>
            <a:r>
              <a:rPr lang="en-US" sz="2800" b="0" dirty="0" err="1" smtClean="0"/>
              <a:t>Minkowski’s</a:t>
            </a:r>
            <a:r>
              <a:rPr lang="en-US" sz="2800" b="0" dirty="0" smtClean="0"/>
              <a:t> convex body theorem.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 Showed that it implies an important special case of a conjecture of Kannan &amp; </a:t>
            </a:r>
            <a:r>
              <a:rPr lang="en-US" sz="2800" dirty="0" err="1" smtClean="0"/>
              <a:t>Lovász</a:t>
            </a:r>
            <a:r>
              <a:rPr lang="en-US" sz="2800" dirty="0" smtClean="0"/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50" y="3520402"/>
            <a:ext cx="9144000" cy="751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Open Problems</a:t>
            </a:r>
            <a:endParaRPr lang="en-US" sz="40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323" y="4568385"/>
            <a:ext cx="8932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Prove or disprove any of the conjectures!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Find new applications.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701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6363"/>
            <a:ext cx="9144000" cy="1233897"/>
          </a:xfrm>
        </p:spPr>
        <p:txBody>
          <a:bodyPr/>
          <a:lstStyle/>
          <a:p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</a:rPr>
              <a:t>THANK YOU!</a:t>
            </a:r>
            <a:endParaRPr lang="en-US" sz="9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439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29"/>
              <p:cNvSpPr txBox="1">
                <a:spLocks noChangeArrowheads="1"/>
              </p:cNvSpPr>
              <p:nvPr/>
            </p:nvSpPr>
            <p:spPr bwMode="auto">
              <a:xfrm>
                <a:off x="5052853" y="4922849"/>
                <a:ext cx="877420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2853" y="4922849"/>
                <a:ext cx="877420" cy="362984"/>
              </a:xfrm>
              <a:prstGeom prst="rect">
                <a:avLst/>
              </a:prstGeom>
              <a:blipFill>
                <a:blip r:embed="rId2"/>
                <a:stretch>
                  <a:fillRect b="-101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70"/>
          <p:cNvSpPr>
            <a:spLocks noChangeAspect="1" noChangeArrowheads="1"/>
          </p:cNvSpPr>
          <p:nvPr/>
        </p:nvSpPr>
        <p:spPr bwMode="auto">
          <a:xfrm>
            <a:off x="5673325" y="5279862"/>
            <a:ext cx="76200" cy="76200"/>
          </a:xfrm>
          <a:prstGeom prst="ellipse">
            <a:avLst/>
          </a:prstGeom>
          <a:solidFill>
            <a:srgbClr val="708F98"/>
          </a:solidFill>
          <a:ln w="19050">
            <a:solidFill>
              <a:srgbClr val="708F98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>
              <a:solidFill>
                <a:srgbClr val="708F98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261047"/>
                <a:ext cx="5337175" cy="38026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</a:t>
                </a:r>
                <a:r>
                  <a:rPr lang="en-US" sz="3000" dirty="0" smtClean="0">
                    <a:latin typeface="+mn-lt"/>
                  </a:rPr>
                  <a:t>for a </a:t>
                </a:r>
                <a:r>
                  <a:rPr lang="en-US" sz="3000" dirty="0">
                    <a:latin typeface="+mn-lt"/>
                  </a:rPr>
                  <a:t>basis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</a:t>
                </a:r>
                <a:r>
                  <a:rPr lang="en-US" sz="3000" dirty="0"/>
                  <a:t> 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The dual lattice is</a:t>
                </a:r>
              </a:p>
              <a:p>
                <a:pPr eaLnBrk="1" hangingPunct="1"/>
                <a:r>
                  <a:rPr lang="en-US" sz="3000" b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000" b="0" dirty="0" smtClean="0">
                    <a:latin typeface="+mn-lt"/>
                  </a:rPr>
                  <a:t/>
                </a:r>
                <a:br>
                  <a:rPr lang="en-US" sz="3000" b="0" dirty="0" smtClean="0">
                    <a:latin typeface="+mn-lt"/>
                  </a:rPr>
                </a:br>
                <a:r>
                  <a:rPr lang="en-US" sz="3000" b="0" dirty="0" smtClean="0">
                    <a:latin typeface="+mn-lt"/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000" b="0" dirty="0" smtClean="0">
                  <a:latin typeface="+mn-lt"/>
                </a:endParaRPr>
              </a:p>
              <a:p>
                <a:pPr eaLnBrk="1" hangingPunct="1"/>
                <a:r>
                  <a:rPr lang="en-US" sz="30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000" b="0" dirty="0" smtClean="0">
                    <a:latin typeface="+mn-lt"/>
                  </a:rPr>
                  <a:t> is generated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000" b="0" i="0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3000" b="0" dirty="0" smtClean="0">
                    <a:latin typeface="+mn-lt"/>
                  </a:rPr>
                  <a:t>. </a:t>
                </a:r>
              </a:p>
              <a:p>
                <a:pPr eaLnBrk="1" hangingPunct="1"/>
                <a:r>
                  <a:rPr lang="en-US" sz="3000" b="0" dirty="0" smtClean="0">
                    <a:latin typeface="+mn-lt"/>
                  </a:rPr>
                  <a:t> </a:t>
                </a:r>
              </a:p>
            </p:txBody>
          </p:sp>
        </mc:Choice>
        <mc:Fallback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261047"/>
                <a:ext cx="5337175" cy="3802644"/>
              </a:xfrm>
              <a:prstGeom prst="rect">
                <a:avLst/>
              </a:prstGeom>
              <a:blipFill>
                <a:blip r:embed="rId3"/>
                <a:stretch>
                  <a:fillRect l="-2743" t="-1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Lattices</a:t>
            </a:r>
          </a:p>
        </p:txBody>
      </p:sp>
      <p:sp>
        <p:nvSpPr>
          <p:cNvPr id="66" name="Oval 66"/>
          <p:cNvSpPr>
            <a:spLocks noChangeAspect="1" noChangeArrowheads="1"/>
          </p:cNvSpPr>
          <p:nvPr/>
        </p:nvSpPr>
        <p:spPr bwMode="auto">
          <a:xfrm>
            <a:off x="6818688" y="50984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773163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6361906" y="43126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864558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70"/>
          <p:cNvSpPr>
            <a:spLocks noChangeAspect="1" noChangeArrowheads="1"/>
          </p:cNvSpPr>
          <p:nvPr/>
        </p:nvSpPr>
        <p:spPr bwMode="auto">
          <a:xfrm>
            <a:off x="59068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49924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66"/>
          <p:cNvSpPr>
            <a:spLocks noChangeAspect="1" noChangeArrowheads="1"/>
          </p:cNvSpPr>
          <p:nvPr/>
        </p:nvSpPr>
        <p:spPr bwMode="auto">
          <a:xfrm>
            <a:off x="4533106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0"/>
          <p:cNvSpPr>
            <a:spLocks noChangeAspect="1" noChangeArrowheads="1"/>
          </p:cNvSpPr>
          <p:nvPr/>
        </p:nvSpPr>
        <p:spPr bwMode="auto">
          <a:xfrm>
            <a:off x="5446057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8192872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66"/>
          <p:cNvSpPr>
            <a:spLocks noChangeAspect="1" noChangeArrowheads="1"/>
          </p:cNvSpPr>
          <p:nvPr/>
        </p:nvSpPr>
        <p:spPr bwMode="auto">
          <a:xfrm>
            <a:off x="68211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70"/>
          <p:cNvSpPr>
            <a:spLocks noChangeAspect="1" noChangeArrowheads="1"/>
          </p:cNvSpPr>
          <p:nvPr/>
        </p:nvSpPr>
        <p:spPr bwMode="auto">
          <a:xfrm>
            <a:off x="86499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70"/>
          <p:cNvSpPr>
            <a:spLocks noChangeAspect="1" noChangeArrowheads="1"/>
          </p:cNvSpPr>
          <p:nvPr/>
        </p:nvSpPr>
        <p:spPr bwMode="auto">
          <a:xfrm>
            <a:off x="59023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49879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2" name="Oval 66"/>
          <p:cNvSpPr>
            <a:spLocks noChangeAspect="1" noChangeArrowheads="1"/>
          </p:cNvSpPr>
          <p:nvPr/>
        </p:nvSpPr>
        <p:spPr bwMode="auto">
          <a:xfrm>
            <a:off x="63624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3" name="Oval 70"/>
          <p:cNvSpPr>
            <a:spLocks noChangeAspect="1" noChangeArrowheads="1"/>
          </p:cNvSpPr>
          <p:nvPr/>
        </p:nvSpPr>
        <p:spPr bwMode="auto">
          <a:xfrm>
            <a:off x="72753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4" name="Oval 66"/>
          <p:cNvSpPr>
            <a:spLocks noChangeAspect="1" noChangeArrowheads="1"/>
          </p:cNvSpPr>
          <p:nvPr/>
        </p:nvSpPr>
        <p:spPr bwMode="auto">
          <a:xfrm>
            <a:off x="45336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5" name="Oval 70"/>
          <p:cNvSpPr>
            <a:spLocks noChangeAspect="1" noChangeArrowheads="1"/>
          </p:cNvSpPr>
          <p:nvPr/>
        </p:nvSpPr>
        <p:spPr bwMode="auto">
          <a:xfrm>
            <a:off x="54465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66"/>
          <p:cNvSpPr>
            <a:spLocks noChangeAspect="1" noChangeArrowheads="1"/>
          </p:cNvSpPr>
          <p:nvPr/>
        </p:nvSpPr>
        <p:spPr bwMode="auto">
          <a:xfrm>
            <a:off x="8193396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8" name="Oval 66"/>
          <p:cNvSpPr>
            <a:spLocks noChangeAspect="1" noChangeArrowheads="1"/>
          </p:cNvSpPr>
          <p:nvPr/>
        </p:nvSpPr>
        <p:spPr bwMode="auto">
          <a:xfrm>
            <a:off x="63654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9" name="Oval 70"/>
          <p:cNvSpPr>
            <a:spLocks noChangeAspect="1" noChangeArrowheads="1"/>
          </p:cNvSpPr>
          <p:nvPr/>
        </p:nvSpPr>
        <p:spPr bwMode="auto">
          <a:xfrm>
            <a:off x="72783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0" name="Oval 66"/>
          <p:cNvSpPr>
            <a:spLocks noChangeAspect="1" noChangeArrowheads="1"/>
          </p:cNvSpPr>
          <p:nvPr/>
        </p:nvSpPr>
        <p:spPr bwMode="auto">
          <a:xfrm>
            <a:off x="45366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1" name="Oval 70"/>
          <p:cNvSpPr>
            <a:spLocks noChangeAspect="1" noChangeArrowheads="1"/>
          </p:cNvSpPr>
          <p:nvPr/>
        </p:nvSpPr>
        <p:spPr bwMode="auto">
          <a:xfrm>
            <a:off x="54495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2" name="Oval 66"/>
          <p:cNvSpPr>
            <a:spLocks noChangeAspect="1" noChangeArrowheads="1"/>
          </p:cNvSpPr>
          <p:nvPr/>
        </p:nvSpPr>
        <p:spPr bwMode="auto">
          <a:xfrm>
            <a:off x="8196410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53"/>
              <p:cNvSpPr txBox="1">
                <a:spLocks noChangeArrowheads="1"/>
              </p:cNvSpPr>
              <p:nvPr/>
            </p:nvSpPr>
            <p:spPr bwMode="auto">
              <a:xfrm>
                <a:off x="7987860" y="5214323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7860" y="5214323"/>
                <a:ext cx="48622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Oval 70"/>
          <p:cNvSpPr>
            <a:spLocks noChangeAspect="1" noChangeArrowheads="1"/>
          </p:cNvSpPr>
          <p:nvPr/>
        </p:nvSpPr>
        <p:spPr bwMode="auto">
          <a:xfrm>
            <a:off x="7274857" y="43123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5" name="Oval 70"/>
          <p:cNvSpPr>
            <a:spLocks noChangeAspect="1" noChangeArrowheads="1"/>
          </p:cNvSpPr>
          <p:nvPr/>
        </p:nvSpPr>
        <p:spPr bwMode="auto">
          <a:xfrm>
            <a:off x="7727087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587514" y="4380184"/>
            <a:ext cx="886534" cy="1507727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86524" y="2812995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498267" y="2810206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415880" y="2814391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333894" y="2818576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30970" y="2769329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150657" y="5214323"/>
            <a:ext cx="441188" cy="753863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ine 24"/>
          <p:cNvSpPr>
            <a:spLocks noChangeShapeType="1"/>
          </p:cNvSpPr>
          <p:nvPr/>
        </p:nvSpPr>
        <p:spPr bwMode="auto">
          <a:xfrm flipV="1">
            <a:off x="4585279" y="5306905"/>
            <a:ext cx="1134942" cy="619106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29"/>
              <p:cNvSpPr txBox="1">
                <a:spLocks noChangeArrowheads="1"/>
              </p:cNvSpPr>
              <p:nvPr/>
            </p:nvSpPr>
            <p:spPr bwMode="auto">
              <a:xfrm>
                <a:off x="3692630" y="5924900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2630" y="5924900"/>
                <a:ext cx="1050864" cy="374270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29"/>
              <p:cNvSpPr txBox="1">
                <a:spLocks noChangeArrowheads="1"/>
              </p:cNvSpPr>
              <p:nvPr/>
            </p:nvSpPr>
            <p:spPr bwMode="auto">
              <a:xfrm>
                <a:off x="4616442" y="5904651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6442" y="5904651"/>
                <a:ext cx="1050864" cy="374270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29"/>
              <p:cNvSpPr txBox="1">
                <a:spLocks noChangeArrowheads="1"/>
              </p:cNvSpPr>
              <p:nvPr/>
            </p:nvSpPr>
            <p:spPr bwMode="auto">
              <a:xfrm>
                <a:off x="5528185" y="5893705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8185" y="5893705"/>
                <a:ext cx="1050864" cy="374270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29"/>
              <p:cNvSpPr txBox="1">
                <a:spLocks noChangeArrowheads="1"/>
              </p:cNvSpPr>
              <p:nvPr/>
            </p:nvSpPr>
            <p:spPr bwMode="auto">
              <a:xfrm>
                <a:off x="6451997" y="5882023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1997" y="5882023"/>
                <a:ext cx="1050864" cy="374270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29"/>
              <p:cNvSpPr txBox="1">
                <a:spLocks noChangeArrowheads="1"/>
              </p:cNvSpPr>
              <p:nvPr/>
            </p:nvSpPr>
            <p:spPr bwMode="auto">
              <a:xfrm>
                <a:off x="7368473" y="5881787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8473" y="5881787"/>
                <a:ext cx="1050864" cy="374270"/>
              </a:xfrm>
              <a:prstGeom prst="rect">
                <a:avLst/>
              </a:prstGeom>
              <a:blipFill>
                <a:blip r:embed="rId9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eft Brace 51"/>
          <p:cNvSpPr/>
          <p:nvPr/>
        </p:nvSpPr>
        <p:spPr>
          <a:xfrm rot="14375402">
            <a:off x="6722846" y="4086722"/>
            <a:ext cx="400498" cy="7571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29"/>
              <p:cNvSpPr txBox="1">
                <a:spLocks noChangeArrowheads="1"/>
              </p:cNvSpPr>
              <p:nvPr/>
            </p:nvSpPr>
            <p:spPr bwMode="auto">
              <a:xfrm rot="19733877">
                <a:off x="6829895" y="4574336"/>
                <a:ext cx="716478" cy="6600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733877">
                <a:off x="6829895" y="4574336"/>
                <a:ext cx="716478" cy="6600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7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7" grpId="0"/>
      <p:bldP spid="58" grpId="0"/>
      <p:bldP spid="52" grpId="0" animBg="1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3959" y="2601797"/>
            <a:ext cx="8379681" cy="1625109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Reversing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Minkowski’s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Convex Body Theorem</a:t>
            </a:r>
            <a:endParaRPr lang="en-US" sz="44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794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pf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epfl</Template>
  <TotalTime>21350</TotalTime>
  <Words>1396</Words>
  <Application>Microsoft Office PowerPoint</Application>
  <PresentationFormat>On-screen Show (4:3)</PresentationFormat>
  <Paragraphs>627</Paragraphs>
  <Slides>79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Arial</vt:lpstr>
      <vt:lpstr>Calibri</vt:lpstr>
      <vt:lpstr>Cambria</vt:lpstr>
      <vt:lpstr>Cambria Math</vt:lpstr>
      <vt:lpstr>Candara</vt:lpstr>
      <vt:lpstr>Century Gothic</vt:lpstr>
      <vt:lpstr>Comic Sans MS</vt:lpstr>
      <vt:lpstr>Courier New</vt:lpstr>
      <vt:lpstr>Mathematica1</vt:lpstr>
      <vt:lpstr>epfl</vt:lpstr>
      <vt:lpstr>New Conjectures in the Geometry of Numbers</vt:lpstr>
      <vt:lpstr>Talk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Reversing Minkowski’s Convex Body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Successive Minima</vt:lpstr>
      <vt:lpstr>Minkowski’s Second Theorem</vt:lpstr>
      <vt:lpstr>Lattice points bounds via Minima</vt:lpstr>
      <vt:lpstr>Proof of Weak Minkowski</vt:lpstr>
      <vt:lpstr>The Kannan &amp; Lovász conjecture for ℓ_2</vt:lpstr>
      <vt:lpstr>PowerPoint Presentation</vt:lpstr>
      <vt:lpstr>PowerPoint Presentation</vt:lpstr>
      <vt:lpstr>PowerPoint Presentation</vt:lpstr>
      <vt:lpstr>PowerPoint Presentation</vt:lpstr>
      <vt:lpstr>Kannan &amp; Lovász for ℓ_2</vt:lpstr>
      <vt:lpstr>Kannan &amp; Lovász for ℓ_2</vt:lpstr>
      <vt:lpstr>Reverse Minkowski vs Kannan &amp; Lovász</vt:lpstr>
      <vt:lpstr>Main Approach</vt:lpstr>
      <vt:lpstr>A Sufficient Conjecture</vt:lpstr>
      <vt:lpstr>The Relaxed Program</vt:lpstr>
      <vt:lpstr>The Dual Program</vt:lpstr>
      <vt:lpstr>The Dual Program</vt:lpstr>
      <vt:lpstr>The Dual Program</vt:lpstr>
      <vt:lpstr>Integer Programming and the general Kannan &amp; Lovász conjecture</vt:lpstr>
      <vt:lpstr>Anatomy of an IP Algorithm</vt:lpstr>
      <vt:lpstr>Anatomy of an IP Algorithm</vt:lpstr>
      <vt:lpstr>Anatomy of an IP Algorithm</vt:lpstr>
      <vt:lpstr>Anatomy of an IP Algorithm</vt:lpstr>
      <vt:lpstr>IP Algorithms</vt:lpstr>
      <vt:lpstr>IP Algorithms</vt:lpstr>
      <vt:lpstr>General Covering Radius &amp; Deep Points</vt:lpstr>
      <vt:lpstr>General Covering Radius &amp; Deep Points</vt:lpstr>
      <vt:lpstr>General Covering Radius &amp; Deep Points</vt:lpstr>
      <vt:lpstr>General Covering Radius &amp; Deep Points</vt:lpstr>
      <vt:lpstr>General Covering Radius &amp; Deep Points</vt:lpstr>
      <vt:lpstr>General Covering Radius &amp; Deep Points</vt:lpstr>
      <vt:lpstr>General Covering Radius &amp; Deep Points</vt:lpstr>
      <vt:lpstr>General Covering Radius &amp; Deep Points</vt:lpstr>
      <vt:lpstr>General Covering Radius &amp; Deep Points</vt:lpstr>
      <vt:lpstr>General Covering Radius &amp; Deep Points</vt:lpstr>
      <vt:lpstr>Lower Bounds on the Covering Radius</vt:lpstr>
      <vt:lpstr>Khinchine’s Flatness Theorem</vt:lpstr>
      <vt:lpstr>Khinchine’s Flatness Theorem</vt:lpstr>
      <vt:lpstr>Khinchine’s Flatness Theorem</vt:lpstr>
      <vt:lpstr>Khinchine’s Flatness Theorem</vt:lpstr>
      <vt:lpstr>Khinchine’s Flatness Theorem</vt:lpstr>
      <vt:lpstr>Khinchine’s Flatness Theorem</vt:lpstr>
      <vt:lpstr>Khinchine’s Flatness Theorem</vt:lpstr>
      <vt:lpstr>How can we improve decompositions?</vt:lpstr>
      <vt:lpstr>How can we improve decompositions?</vt:lpstr>
      <vt:lpstr>How can we improve decompositions?</vt:lpstr>
      <vt:lpstr>How can we improve decompositions?</vt:lpstr>
      <vt:lpstr>How can we improve decompositions?</vt:lpstr>
      <vt:lpstr>How can we improve decompositions?</vt:lpstr>
      <vt:lpstr>How can we improve decompositions?</vt:lpstr>
      <vt:lpstr>How can we improve decompositions?</vt:lpstr>
      <vt:lpstr>Volumetric bounds on the Covering Radius</vt:lpstr>
      <vt:lpstr>Volumetric bounds on the Covering Radius</vt:lpstr>
      <vt:lpstr>Volumetric bounds on the Covering Radius</vt:lpstr>
      <vt:lpstr>Volumetric bounds on the Covering Radius</vt:lpstr>
      <vt:lpstr>Kannan Lovász Conjecture</vt:lpstr>
      <vt:lpstr>Kannan Lovász Conjecture</vt:lpstr>
      <vt:lpstr>Kannan Lovász Conjecture</vt:lpstr>
      <vt:lpstr>Kannan Lovász Conjecture</vt:lpstr>
      <vt:lpstr>Kannan Lovász Conjecture</vt:lpstr>
      <vt:lpstr>Conclusions</vt:lpstr>
      <vt:lpstr>THANK YOU!</vt:lpstr>
    </vt:vector>
  </TitlesOfParts>
  <Company>Georgia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on Integer Programming and Lattice Problems</dc:title>
  <dc:creator>Daniel Dadush</dc:creator>
  <cp:lastModifiedBy>Daniel Dadush</cp:lastModifiedBy>
  <cp:revision>742</cp:revision>
  <dcterms:created xsi:type="dcterms:W3CDTF">2012-06-08T18:11:31Z</dcterms:created>
  <dcterms:modified xsi:type="dcterms:W3CDTF">2016-01-20T10:27:52Z</dcterms:modified>
</cp:coreProperties>
</file>