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6" r:id="rId2"/>
    <p:sldId id="297" r:id="rId3"/>
    <p:sldId id="300" r:id="rId4"/>
    <p:sldId id="302" r:id="rId5"/>
    <p:sldId id="309" r:id="rId6"/>
    <p:sldId id="308" r:id="rId7"/>
    <p:sldId id="318" r:id="rId8"/>
    <p:sldId id="320" r:id="rId9"/>
    <p:sldId id="321" r:id="rId10"/>
    <p:sldId id="322" r:id="rId11"/>
    <p:sldId id="323" r:id="rId12"/>
    <p:sldId id="311" r:id="rId13"/>
    <p:sldId id="334" r:id="rId14"/>
    <p:sldId id="312" r:id="rId15"/>
    <p:sldId id="313" r:id="rId16"/>
    <p:sldId id="314" r:id="rId17"/>
    <p:sldId id="316" r:id="rId18"/>
    <p:sldId id="324" r:id="rId19"/>
    <p:sldId id="327" r:id="rId20"/>
    <p:sldId id="325" r:id="rId21"/>
    <p:sldId id="326" r:id="rId22"/>
    <p:sldId id="328" r:id="rId23"/>
    <p:sldId id="329" r:id="rId24"/>
    <p:sldId id="331" r:id="rId25"/>
    <p:sldId id="332" r:id="rId26"/>
    <p:sldId id="339" r:id="rId27"/>
    <p:sldId id="340" r:id="rId28"/>
    <p:sldId id="341" r:id="rId29"/>
    <p:sldId id="276" r:id="rId30"/>
    <p:sldId id="293" r:id="rId31"/>
    <p:sldId id="294" r:id="rId32"/>
    <p:sldId id="347" r:id="rId33"/>
    <p:sldId id="284" r:id="rId34"/>
    <p:sldId id="349" r:id="rId35"/>
    <p:sldId id="292" r:id="rId36"/>
    <p:sldId id="277" r:id="rId37"/>
    <p:sldId id="280" r:id="rId38"/>
    <p:sldId id="281" r:id="rId39"/>
    <p:sldId id="282" r:id="rId40"/>
    <p:sldId id="287" r:id="rId41"/>
    <p:sldId id="288" r:id="rId42"/>
    <p:sldId id="289" r:id="rId43"/>
    <p:sldId id="291" r:id="rId44"/>
    <p:sldId id="348" r:id="rId45"/>
    <p:sldId id="296" r:id="rId46"/>
    <p:sldId id="342" r:id="rId47"/>
    <p:sldId id="343" r:id="rId48"/>
    <p:sldId id="344" r:id="rId49"/>
    <p:sldId id="345" r:id="rId50"/>
    <p:sldId id="34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8" autoAdjust="0"/>
    <p:restoredTop sz="94388" autoAdjust="0"/>
  </p:normalViewPr>
  <p:slideViewPr>
    <p:cSldViewPr snapToGrid="0">
      <p:cViewPr varScale="1">
        <p:scale>
          <a:sx n="66" d="100"/>
          <a:sy n="66" d="100"/>
        </p:scale>
        <p:origin x="14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1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1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78.png"/><Relationship Id="rId4" Type="http://schemas.openxmlformats.org/officeDocument/2006/relationships/image" Target="../media/image3.png"/><Relationship Id="rId14" Type="http://schemas.openxmlformats.org/officeDocument/2006/relationships/image" Target="../media/image8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5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50.png"/><Relationship Id="rId10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5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9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88.png"/><Relationship Id="rId5" Type="http://schemas.openxmlformats.org/officeDocument/2006/relationships/image" Target="../media/image570.png"/><Relationship Id="rId10" Type="http://schemas.openxmlformats.org/officeDocument/2006/relationships/image" Target="../media/image93.png"/><Relationship Id="rId9" Type="http://schemas.openxmlformats.org/officeDocument/2006/relationships/image" Target="../media/image6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10" Type="http://schemas.openxmlformats.org/officeDocument/2006/relationships/image" Target="../media/image88.png"/><Relationship Id="rId9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12" Type="http://schemas.openxmlformats.org/officeDocument/2006/relationships/image" Target="../media/image610.png"/><Relationship Id="rId7" Type="http://schemas.openxmlformats.org/officeDocument/2006/relationships/image" Target="../media/image33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4" Type="http://schemas.openxmlformats.org/officeDocument/2006/relationships/image" Target="../media/image3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8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8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87" y="457202"/>
            <a:ext cx="8273142" cy="2362201"/>
          </a:xfrm>
        </p:spPr>
        <p:txBody>
          <a:bodyPr anchor="ctr" anchorCtr="0"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Near Optimal Deterministic Algorithms for Volume Computation via M-ellipsoids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Daniel </a:t>
            </a:r>
            <a:r>
              <a:rPr lang="en-US" sz="2800" dirty="0" smtClean="0">
                <a:solidFill>
                  <a:schemeClr val="tx1"/>
                </a:solidFill>
              </a:rPr>
              <a:t>Dadush (CWI)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Joint </a:t>
            </a:r>
            <a:r>
              <a:rPr lang="en-US" sz="2800" dirty="0" smtClean="0">
                <a:solidFill>
                  <a:schemeClr val="tx1"/>
                </a:solidFill>
              </a:rPr>
              <a:t>with Santosh </a:t>
            </a:r>
            <a:r>
              <a:rPr lang="en-US" sz="2800" dirty="0" err="1" smtClean="0">
                <a:solidFill>
                  <a:schemeClr val="tx1"/>
                </a:solidFill>
              </a:rPr>
              <a:t>Vempala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Ellipsoidal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2992" y="5239720"/>
                <a:ext cx="773536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max volume ellipsoid contained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min </a:t>
                </a:r>
                <a:r>
                  <a:rPr lang="en-US" sz="3200" dirty="0"/>
                  <a:t>volume ellipsoid </a:t>
                </a:r>
                <a:r>
                  <a:rPr lang="en-US" sz="3200" dirty="0" smtClean="0"/>
                  <a:t>containing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/>
                  <a:t>. 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92" y="5239720"/>
                <a:ext cx="7735369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6160" y="1052266"/>
                <a:ext cx="6935189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Unfortunately can have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0" y="1052266"/>
                <a:ext cx="6935189" cy="1119409"/>
              </a:xfrm>
              <a:prstGeom prst="rect">
                <a:avLst/>
              </a:prstGeom>
              <a:blipFill rotWithShape="1">
                <a:blip r:embed="rId4"/>
                <a:stretch>
                  <a:fillRect l="-2197" t="-7104" b="-1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4632" y="3275952"/>
                <a:ext cx="11875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600" dirty="0" smtClean="0"/>
                  <a:t>  =</a:t>
                </a:r>
                <a:endParaRPr lang="en-US" sz="3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32" y="3275952"/>
                <a:ext cx="1187529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492791" y="31656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6862" y="3332659"/>
                <a:ext cx="5677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62" y="3332659"/>
                <a:ext cx="56778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70286" y="4213929"/>
                <a:ext cx="19966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86" y="4213929"/>
                <a:ext cx="199663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45501" y="4220896"/>
                <a:ext cx="18829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501" y="4220896"/>
                <a:ext cx="188295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 rot="2761654">
            <a:off x="4402253" y="3305428"/>
            <a:ext cx="658070" cy="63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343003" y="2174155"/>
            <a:ext cx="2969414" cy="878437"/>
            <a:chOff x="2973414" y="2806792"/>
            <a:chExt cx="2969414" cy="878437"/>
          </a:xfrm>
        </p:grpSpPr>
        <p:sp>
          <p:nvSpPr>
            <p:cNvPr id="45" name="Right Brace 44"/>
            <p:cNvSpPr/>
            <p:nvPr/>
          </p:nvSpPr>
          <p:spPr>
            <a:xfrm rot="16200000">
              <a:off x="3387162" y="2972582"/>
              <a:ext cx="362730" cy="1062563"/>
            </a:xfrm>
            <a:prstGeom prst="rightBrac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Brace 45"/>
            <p:cNvSpPr/>
            <p:nvPr/>
          </p:nvSpPr>
          <p:spPr>
            <a:xfrm rot="16200000">
              <a:off x="5168458" y="2960708"/>
              <a:ext cx="362730" cy="1062563"/>
            </a:xfrm>
            <a:prstGeom prst="rightBrac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973414" y="2818668"/>
                  <a:ext cx="11875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/2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414" y="2818668"/>
                  <a:ext cx="1187529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755299" y="2806792"/>
                  <a:ext cx="11875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/2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299" y="2806792"/>
                  <a:ext cx="1187529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90617" y="3275952"/>
                <a:ext cx="27358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⊆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617" y="3275952"/>
                <a:ext cx="273585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4422818" y="3332659"/>
            <a:ext cx="591668" cy="584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272211" y="2941769"/>
            <a:ext cx="1352862" cy="1352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271909" y="3165667"/>
            <a:ext cx="918758" cy="91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492791" y="3165667"/>
            <a:ext cx="914400" cy="914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/>
      <p:bldP spid="53" grpId="0"/>
      <p:bldP spid="54" grpId="0"/>
      <p:bldP spid="51" grpId="0" animBg="1"/>
      <p:bldP spid="38" grpId="0"/>
      <p:bldP spid="40" grpId="0" animBg="1"/>
      <p:bldP spid="41" grpId="0" animBg="1"/>
      <p:bldP spid="42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Ellipsoidal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6160" y="1052266"/>
                <a:ext cx="6935189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Unfortunately can have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0" y="1052266"/>
                <a:ext cx="6935189" cy="1119409"/>
              </a:xfrm>
              <a:prstGeom prst="rect">
                <a:avLst/>
              </a:prstGeom>
              <a:blipFill rotWithShape="1">
                <a:blip r:embed="rId3"/>
                <a:stretch>
                  <a:fillRect l="-2197" t="-7104" b="-1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94632" y="2174155"/>
            <a:ext cx="8031842" cy="2631516"/>
            <a:chOff x="791533" y="2346725"/>
            <a:chExt cx="8031842" cy="2631516"/>
          </a:xfrm>
        </p:grpSpPr>
        <p:grpSp>
          <p:nvGrpSpPr>
            <p:cNvPr id="8" name="Group 7"/>
            <p:cNvGrpSpPr/>
            <p:nvPr/>
          </p:nvGrpSpPr>
          <p:grpSpPr>
            <a:xfrm>
              <a:off x="791533" y="2346725"/>
              <a:ext cx="4933820" cy="2631516"/>
              <a:chOff x="1413168" y="2889917"/>
              <a:chExt cx="4933820" cy="263151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413168" y="3881429"/>
                <a:ext cx="4933820" cy="1640004"/>
                <a:chOff x="1543796" y="2962670"/>
                <a:chExt cx="4933820" cy="1640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1543796" y="3072955"/>
                      <a:ext cx="118752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oMath>
                      </a14:m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  =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3796" y="3072955"/>
                      <a:ext cx="1187529" cy="64633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14151" b="-349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" name="Rectangle 2"/>
                <p:cNvSpPr/>
                <p:nvPr/>
              </p:nvSpPr>
              <p:spPr>
                <a:xfrm>
                  <a:off x="3241955" y="2962670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2761654">
                  <a:off x="5151417" y="3102431"/>
                  <a:ext cx="658070" cy="6348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TextBox 3"/>
                    <p:cNvSpPr txBox="1"/>
                    <p:nvPr/>
                  </p:nvSpPr>
                  <p:spPr>
                    <a:xfrm>
                      <a:off x="4386026" y="3129662"/>
                      <a:ext cx="567784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/>
                              </a:rPr>
                              <m:t>×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4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6026" y="3129662"/>
                      <a:ext cx="567784" cy="58477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719450" y="4010932"/>
                      <a:ext cx="199663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/>
                              </a:rPr>
                              <m:t>≤1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19450" y="4010932"/>
                      <a:ext cx="1996637" cy="58477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4594665" y="4017899"/>
                      <a:ext cx="1882951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/>
                              </a:rPr>
                              <m:t>≤1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94665" y="4017899"/>
                      <a:ext cx="1882951" cy="58477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" name="Group 6"/>
              <p:cNvGrpSpPr/>
              <p:nvPr/>
            </p:nvGrpSpPr>
            <p:grpSpPr>
              <a:xfrm>
                <a:off x="2961539" y="2889917"/>
                <a:ext cx="2969414" cy="878437"/>
                <a:chOff x="2973414" y="2806792"/>
                <a:chExt cx="2969414" cy="878437"/>
              </a:xfrm>
            </p:grpSpPr>
            <p:sp>
              <p:nvSpPr>
                <p:cNvPr id="6" name="Right Brace 5"/>
                <p:cNvSpPr/>
                <p:nvPr/>
              </p:nvSpPr>
              <p:spPr>
                <a:xfrm rot="16200000">
                  <a:off x="3387162" y="2972582"/>
                  <a:ext cx="362730" cy="1062563"/>
                </a:xfrm>
                <a:prstGeom prst="rightBrac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ight Brace 21"/>
                <p:cNvSpPr/>
                <p:nvPr/>
              </p:nvSpPr>
              <p:spPr>
                <a:xfrm rot="16200000">
                  <a:off x="5168458" y="2960708"/>
                  <a:ext cx="362730" cy="1062563"/>
                </a:xfrm>
                <a:prstGeom prst="rightBrac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973414" y="2818668"/>
                      <a:ext cx="1187529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/2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73414" y="2818668"/>
                      <a:ext cx="1187529" cy="58477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4755299" y="2806792"/>
                      <a:ext cx="1187529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/2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55299" y="2806792"/>
                      <a:ext cx="1187529" cy="58477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87518" y="3448522"/>
                  <a:ext cx="27358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⊆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⊆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518" y="3448522"/>
                  <a:ext cx="2735857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2489692" y="3338237"/>
              <a:ext cx="914400" cy="9144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19719" y="3505229"/>
              <a:ext cx="591668" cy="58477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269112" y="3114339"/>
              <a:ext cx="1352862" cy="13528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268810" y="3338237"/>
              <a:ext cx="918758" cy="9187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40181" y="4979718"/>
                <a:ext cx="3752773" cy="16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−3/4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b="0" i="0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r>
                  <a:rPr lang="en-US" sz="3200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2060"/>
                  </a:solidFill>
                </a:endParaRPr>
              </a:p>
              <a:p>
                <a:r>
                  <a:rPr lang="en-US" sz="3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/4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81" y="4979718"/>
                <a:ext cx="3752773" cy="16250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6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rot="398553">
            <a:off x="1139043" y="1812495"/>
            <a:ext cx="2556780" cy="1442975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81995" y="2210816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95" y="2210816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 rot="20812202">
            <a:off x="5051785" y="1881153"/>
            <a:ext cx="2792364" cy="1008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12529" y="2031282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29" y="2031282"/>
                <a:ext cx="47087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5643" y="3830681"/>
                <a:ext cx="7944592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993366"/>
                    </a:solidFill>
                  </a:rPr>
                  <a:t>Covering Numbers:  </a:t>
                </a:r>
                <a:r>
                  <a:rPr lang="en-US" sz="2800" dirty="0" smtClean="0"/>
                  <a:t>For sets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, let</a:t>
                </a:r>
                <a:endParaRPr lang="en-US" sz="2800" dirty="0">
                  <a:solidFill>
                    <a:srgbClr val="000099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min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⁡{|</m:t>
                      </m:r>
                      <m:r>
                        <m:rPr>
                          <m:sty m:val="p"/>
                        </m:rPr>
                        <a:rPr lang="el-GR" sz="2800" dirty="0">
                          <a:solidFill>
                            <a:srgbClr val="002060"/>
                          </a:solidFill>
                          <a:latin typeface="Cambria Math"/>
                        </a:rPr>
                        <m:t>Λ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dirty="0">
                          <a:solidFill>
                            <a:srgbClr val="002060"/>
                          </a:solidFill>
                          <a:latin typeface="Cambria Math"/>
                        </a:rPr>
                        <m:t>Λ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⊆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l-GR" sz="2800" dirty="0">
                          <a:solidFill>
                            <a:srgbClr val="002060"/>
                          </a:solidFill>
                          <a:latin typeface="Cambria Math"/>
                        </a:rPr>
                        <m:t>Λ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the minimum number of translates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 needed to cover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43" y="3830681"/>
                <a:ext cx="7944592" cy="2400657"/>
              </a:xfrm>
              <a:prstGeom prst="rect">
                <a:avLst/>
              </a:prstGeom>
              <a:blipFill rotWithShape="1">
                <a:blip r:embed="rId5"/>
                <a:stretch>
                  <a:fillRect l="-1612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rot="398553">
            <a:off x="1139043" y="1812495"/>
            <a:ext cx="2556780" cy="1442975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81995" y="2210816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95" y="2210816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 rot="20812202">
            <a:off x="5051785" y="1881153"/>
            <a:ext cx="2792364" cy="1008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12529" y="2031282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29" y="2031282"/>
                <a:ext cx="47087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5643" y="3830681"/>
                <a:ext cx="7944592" cy="2107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993366"/>
                    </a:solidFill>
                  </a:rPr>
                  <a:t>Lemma:  </a:t>
                </a:r>
                <a:r>
                  <a:rPr lang="en-US" sz="2800" dirty="0" smtClean="0"/>
                  <a:t>For symmetric convex bodies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0099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vol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≤</m:t>
                      </m:r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vol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43" y="3830681"/>
                <a:ext cx="7944592" cy="2107628"/>
              </a:xfrm>
              <a:prstGeom prst="rect">
                <a:avLst/>
              </a:prstGeom>
              <a:blipFill rotWithShape="1">
                <a:blip r:embed="rId5"/>
                <a:stretch>
                  <a:fillRect l="-1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2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spect="1"/>
          </p:cNvSpPr>
          <p:nvPr/>
        </p:nvSpPr>
        <p:spPr>
          <a:xfrm rot="398553">
            <a:off x="2607884" y="1533897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 smtClean="0"/>
                  <a:t> is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blipFill rotWithShape="1">
                <a:blip r:embed="rId4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 rot="20812202">
            <a:off x="4828135" y="3111107"/>
            <a:ext cx="4093570" cy="1477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9482" y="3526904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82" y="3526904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7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spect="1"/>
          </p:cNvSpPr>
          <p:nvPr/>
        </p:nvSpPr>
        <p:spPr>
          <a:xfrm rot="398553">
            <a:off x="2607884" y="1533897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>
          <a:xfrm>
            <a:off x="1220612" y="1935010"/>
            <a:ext cx="4093570" cy="1477926"/>
            <a:chOff x="4828135" y="3111107"/>
            <a:chExt cx="4093570" cy="1477926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>
            <a:grpSpLocks/>
          </p:cNvGrpSpPr>
          <p:nvPr/>
        </p:nvGrpSpPr>
        <p:grpSpPr>
          <a:xfrm>
            <a:off x="3534152" y="1348447"/>
            <a:ext cx="4093570" cy="1477926"/>
            <a:chOff x="4828135" y="3111107"/>
            <a:chExt cx="4093570" cy="1477926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0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>
            <a:grpSpLocks/>
          </p:cNvGrpSpPr>
          <p:nvPr/>
        </p:nvGrpSpPr>
        <p:grpSpPr>
          <a:xfrm>
            <a:off x="1639767" y="3084576"/>
            <a:ext cx="4093570" cy="1477926"/>
            <a:chOff x="4828135" y="3111107"/>
            <a:chExt cx="4093570" cy="1477926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1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>
            <a:grpSpLocks/>
          </p:cNvGrpSpPr>
          <p:nvPr/>
        </p:nvGrpSpPr>
        <p:grpSpPr>
          <a:xfrm>
            <a:off x="3953307" y="2498013"/>
            <a:ext cx="4093570" cy="1477926"/>
            <a:chOff x="4828135" y="3111107"/>
            <a:chExt cx="4093570" cy="1477926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 smtClean="0"/>
                  <a:t> is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blipFill rotWithShape="1">
                <a:blip r:embed="rId8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>
            <a:spLocks noChangeAspect="1"/>
          </p:cNvSpPr>
          <p:nvPr/>
        </p:nvSpPr>
        <p:spPr>
          <a:xfrm rot="20812202">
            <a:off x="2581179" y="1935010"/>
            <a:ext cx="4093570" cy="147792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 smtClean="0"/>
                  <a:t> is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blipFill rotWithShape="1">
                <a:blip r:embed="rId3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071344" y="1804433"/>
            <a:ext cx="4040160" cy="2280152"/>
            <a:chOff x="2607884" y="1533897"/>
            <a:chExt cx="4040160" cy="2280152"/>
          </a:xfrm>
        </p:grpSpPr>
        <p:sp>
          <p:nvSpPr>
            <p:cNvPr id="32" name="Freeform 31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6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694300" y="2665862"/>
            <a:ext cx="4040160" cy="2280152"/>
            <a:chOff x="2607884" y="1533897"/>
            <a:chExt cx="4040160" cy="2280152"/>
          </a:xfrm>
        </p:grpSpPr>
        <p:sp>
          <p:nvSpPr>
            <p:cNvPr id="35" name="Freeform 34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714379" y="816757"/>
            <a:ext cx="4040160" cy="2280152"/>
            <a:chOff x="2607884" y="1533897"/>
            <a:chExt cx="4040160" cy="2280152"/>
          </a:xfrm>
        </p:grpSpPr>
        <p:sp>
          <p:nvSpPr>
            <p:cNvPr id="38" name="Freeform 37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337335" y="1678186"/>
            <a:ext cx="4040160" cy="2280152"/>
            <a:chOff x="2607884" y="1533897"/>
            <a:chExt cx="4040160" cy="2280152"/>
          </a:xfrm>
        </p:grpSpPr>
        <p:sp>
          <p:nvSpPr>
            <p:cNvPr id="41" name="Freeform 40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92526" y="2350805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26" y="2350805"/>
                <a:ext cx="47087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spect="1"/>
          </p:cNvSpPr>
          <p:nvPr/>
        </p:nvSpPr>
        <p:spPr>
          <a:xfrm rot="398553">
            <a:off x="469485" y="1227272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4127" y="204418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127" y="2044181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 smtClean="0"/>
                  <a:t> is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1" y="5051206"/>
                <a:ext cx="7424624" cy="1119409"/>
              </a:xfrm>
              <a:prstGeom prst="rect">
                <a:avLst/>
              </a:prstGeom>
              <a:blipFill rotWithShape="1">
                <a:blip r:embed="rId4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 rot="20812202">
            <a:off x="4742318" y="1809887"/>
            <a:ext cx="4093570" cy="1477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665" y="2225684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665" y="2225684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>
            <a:spLocks noChangeAspect="1"/>
          </p:cNvSpPr>
          <p:nvPr/>
        </p:nvSpPr>
        <p:spPr>
          <a:xfrm rot="398553">
            <a:off x="469486" y="1227271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54128" y="204418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128" y="2044180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>
            <a:spLocks noChangeAspect="1"/>
          </p:cNvSpPr>
          <p:nvPr/>
        </p:nvSpPr>
        <p:spPr>
          <a:xfrm rot="20812202">
            <a:off x="4742319" y="1809886"/>
            <a:ext cx="4093570" cy="1477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3666" y="2225683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666" y="2225683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2525" y="3800112"/>
                <a:ext cx="4821388" cy="109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Covering properties give</a:t>
                </a:r>
              </a:p>
              <a:p>
                <a:r>
                  <a:rPr lang="en-US" sz="3200" b="0" dirty="0" smtClean="0">
                    <a:solidFill>
                      <a:srgbClr val="00206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±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vol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25" y="3800112"/>
                <a:ext cx="4821388" cy="1097736"/>
              </a:xfrm>
              <a:prstGeom prst="rect">
                <a:avLst/>
              </a:prstGeom>
              <a:blipFill rotWithShape="1">
                <a:blip r:embed="rId6"/>
                <a:stretch>
                  <a:fillRect l="-3161" t="-7222" r="-240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2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M-ellipsoid Constructions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3938" y="1207234"/>
                <a:ext cx="8096251" cy="5281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Milman `86: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Use sequence of “surgeries” to transform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into an ellipsoid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while maintaining </a:t>
                </a: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en-US" sz="28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{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)}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 err="1" smtClean="0">
                    <a:solidFill>
                      <a:srgbClr val="7030A0"/>
                    </a:solidFill>
                  </a:rPr>
                  <a:t>Klartag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`06: </a:t>
                </a:r>
                <a:r>
                  <a:rPr lang="en-US" sz="2800" dirty="0" smtClean="0"/>
                  <a:t>  </a:t>
                </a:r>
              </a:p>
              <a:p>
                <a:r>
                  <a:rPr lang="en-US" sz="2800" dirty="0" smtClean="0"/>
                  <a:t>1.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 smtClean="0"/>
                  <a:t> uniformly.</a:t>
                </a:r>
              </a:p>
              <a:p>
                <a:r>
                  <a:rPr lang="en-US" sz="2800" dirty="0" smtClean="0"/>
                  <a:t>2. Compute covariance matrix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/>
                  <a:t> of </a:t>
                </a:r>
              </a:p>
              <a:p>
                <a:r>
                  <a:rPr lang="en-US" sz="2800" b="0" dirty="0"/>
                  <a:t> </a:t>
                </a:r>
                <a:r>
                  <a:rPr lang="en-US" sz="28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3. Return ellipsoid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={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Slicing conjecture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⇔</m:t>
                    </m:r>
                  </m:oMath>
                </a14:m>
                <a:r>
                  <a:rPr lang="en-US" sz="2800" dirty="0" smtClean="0"/>
                  <a:t> Can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above.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096251" cy="5281382"/>
              </a:xfrm>
              <a:prstGeom prst="rect">
                <a:avLst/>
              </a:prstGeom>
              <a:blipFill rotWithShape="1">
                <a:blip r:embed="rId2"/>
                <a:stretch>
                  <a:fillRect l="-1506" t="-1039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9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M-ellipsoid Constructions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3938" y="1207234"/>
                <a:ext cx="8096251" cy="398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Milman `86: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Use sequence of “surgeries” to transform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into an ellipsoid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while maintaining </a:t>
                </a: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en-US" sz="28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{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vol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)}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Remainder of talk:</a:t>
                </a:r>
              </a:p>
              <a:p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Reduction to lattice point counting.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Outline of </a:t>
                </a:r>
                <a:r>
                  <a:rPr lang="en-US" sz="2800" dirty="0" err="1" smtClean="0"/>
                  <a:t>Milman’s</a:t>
                </a:r>
                <a:r>
                  <a:rPr lang="en-US" sz="2800" dirty="0" smtClean="0"/>
                  <a:t> construction.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096251" cy="3988721"/>
              </a:xfrm>
              <a:prstGeom prst="rect">
                <a:avLst/>
              </a:prstGeom>
              <a:blipFill rotWithShape="1">
                <a:blip r:embed="rId2"/>
                <a:stretch>
                  <a:fillRect l="-1506" t="-1376" b="-3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2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>
            <a:spLocks noChangeAspect="1"/>
          </p:cNvSpPr>
          <p:nvPr/>
        </p:nvSpPr>
        <p:spPr>
          <a:xfrm>
            <a:off x="2945162" y="2614266"/>
            <a:ext cx="3315636" cy="3315636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4375" y="1564810"/>
                <a:ext cx="75723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and factor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2800" b="0" i="1" dirty="0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800" dirty="0" smtClean="0"/>
                  <a:t>, 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564810"/>
                <a:ext cx="75723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610" t="-5769" r="-128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 rot="398553">
            <a:off x="3242203" y="3510999"/>
            <a:ext cx="2552700" cy="1447800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447800">
                <a:moveTo>
                  <a:pt x="171450" y="866775"/>
                </a:moveTo>
                <a:lnTo>
                  <a:pt x="809625" y="371475"/>
                </a:lnTo>
                <a:lnTo>
                  <a:pt x="1762125" y="38100"/>
                </a:lnTo>
                <a:lnTo>
                  <a:pt x="2552700" y="0"/>
                </a:lnTo>
                <a:lnTo>
                  <a:pt x="2419350" y="704850"/>
                </a:lnTo>
                <a:lnTo>
                  <a:pt x="1581150" y="1266825"/>
                </a:lnTo>
                <a:lnTo>
                  <a:pt x="419100" y="1447800"/>
                </a:lnTo>
                <a:lnTo>
                  <a:pt x="0" y="1285875"/>
                </a:lnTo>
                <a:lnTo>
                  <a:pt x="171450" y="866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9507" y="3626738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07" y="3626738"/>
                <a:ext cx="47087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7609" y="5896669"/>
                <a:ext cx="5128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given by a membership oracle.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09" y="5896669"/>
                <a:ext cx="5128007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r="-142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081978" y="3761715"/>
            <a:ext cx="1845197" cy="1698036"/>
            <a:chOff x="4071092" y="3746302"/>
            <a:chExt cx="1845197" cy="1698036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071092" y="3746302"/>
              <a:ext cx="1020738" cy="102073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endCxn id="13" idx="5"/>
            </p:cNvCxnSpPr>
            <p:nvPr/>
          </p:nvCxnSpPr>
          <p:spPr>
            <a:xfrm>
              <a:off x="4602980" y="4350037"/>
              <a:ext cx="1172254" cy="109430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678632" y="4015330"/>
                  <a:ext cx="4708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8632" y="4015330"/>
                  <a:ext cx="470875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445414" y="4691121"/>
                  <a:ext cx="4708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5414" y="4691121"/>
                  <a:ext cx="470875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51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>
            <a:spLocks noChangeAspect="1"/>
          </p:cNvSpPr>
          <p:nvPr/>
        </p:nvSpPr>
        <p:spPr>
          <a:xfrm>
            <a:off x="6033254" y="4681747"/>
            <a:ext cx="625794" cy="62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 rot="398553">
            <a:off x="2372446" y="3153604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8473" y="393068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73" y="3930681"/>
                <a:ext cx="47087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09625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Asymptotically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∩</m:t>
                            </m:r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det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096251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506" t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4400466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4396037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4400466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" name="Oval 13"/>
          <p:cNvSpPr>
            <a:spLocks noChangeAspect="1" noChangeArrowheads="1"/>
          </p:cNvSpPr>
          <p:nvPr/>
        </p:nvSpPr>
        <p:spPr bwMode="auto">
          <a:xfrm>
            <a:off x="5038495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spect="1" noChangeArrowheads="1"/>
          </p:cNvSpPr>
          <p:nvPr/>
        </p:nvSpPr>
        <p:spPr bwMode="auto">
          <a:xfrm>
            <a:off x="5034064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5038495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>
            <a:off x="5676523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8"/>
          <p:cNvSpPr>
            <a:spLocks noChangeAspect="1" noChangeArrowheads="1"/>
          </p:cNvSpPr>
          <p:nvPr/>
        </p:nvSpPr>
        <p:spPr bwMode="auto">
          <a:xfrm>
            <a:off x="5672092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spect="1" noChangeArrowheads="1"/>
          </p:cNvSpPr>
          <p:nvPr/>
        </p:nvSpPr>
        <p:spPr bwMode="auto">
          <a:xfrm>
            <a:off x="5676523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" name="Oval 21"/>
          <p:cNvSpPr>
            <a:spLocks noChangeAspect="1" noChangeArrowheads="1"/>
          </p:cNvSpPr>
          <p:nvPr/>
        </p:nvSpPr>
        <p:spPr bwMode="auto">
          <a:xfrm>
            <a:off x="6314550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spect="1" noChangeArrowheads="1"/>
          </p:cNvSpPr>
          <p:nvPr/>
        </p:nvSpPr>
        <p:spPr bwMode="auto">
          <a:xfrm>
            <a:off x="6323291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3"/>
          <p:cNvSpPr>
            <a:spLocks noChangeAspect="1" noChangeArrowheads="1"/>
          </p:cNvSpPr>
          <p:nvPr/>
        </p:nvSpPr>
        <p:spPr bwMode="auto">
          <a:xfrm>
            <a:off x="6314550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" name="Oval 35"/>
          <p:cNvSpPr>
            <a:spLocks noChangeAspect="1" noChangeArrowheads="1"/>
          </p:cNvSpPr>
          <p:nvPr/>
        </p:nvSpPr>
        <p:spPr bwMode="auto">
          <a:xfrm>
            <a:off x="3762440" y="49628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6"/>
          <p:cNvSpPr>
            <a:spLocks noChangeAspect="1" noChangeArrowheads="1"/>
          </p:cNvSpPr>
          <p:nvPr/>
        </p:nvSpPr>
        <p:spPr bwMode="auto">
          <a:xfrm>
            <a:off x="3758009" y="43479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7"/>
          <p:cNvSpPr>
            <a:spLocks noChangeAspect="1" noChangeArrowheads="1"/>
          </p:cNvSpPr>
          <p:nvPr/>
        </p:nvSpPr>
        <p:spPr bwMode="auto">
          <a:xfrm>
            <a:off x="3762440" y="37244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" name="Oval 10"/>
          <p:cNvSpPr>
            <a:spLocks noChangeAspect="1" noChangeArrowheads="1"/>
          </p:cNvSpPr>
          <p:nvPr/>
        </p:nvSpPr>
        <p:spPr bwMode="auto">
          <a:xfrm>
            <a:off x="4393880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4"/>
          <p:cNvSpPr>
            <a:spLocks noChangeAspect="1" noChangeArrowheads="1"/>
          </p:cNvSpPr>
          <p:nvPr/>
        </p:nvSpPr>
        <p:spPr bwMode="auto">
          <a:xfrm>
            <a:off x="5031907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>
            <a:off x="5669935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spect="1" noChangeArrowheads="1"/>
          </p:cNvSpPr>
          <p:nvPr/>
        </p:nvSpPr>
        <p:spPr bwMode="auto">
          <a:xfrm>
            <a:off x="6321134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6"/>
          <p:cNvSpPr>
            <a:spLocks noChangeAspect="1" noChangeArrowheads="1"/>
          </p:cNvSpPr>
          <p:nvPr/>
        </p:nvSpPr>
        <p:spPr bwMode="auto">
          <a:xfrm>
            <a:off x="3755852" y="55943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0"/>
          <p:cNvSpPr>
            <a:spLocks noChangeAspect="1" noChangeArrowheads="1"/>
          </p:cNvSpPr>
          <p:nvPr/>
        </p:nvSpPr>
        <p:spPr bwMode="auto">
          <a:xfrm>
            <a:off x="4388499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4"/>
          <p:cNvSpPr>
            <a:spLocks noChangeAspect="1" noChangeArrowheads="1"/>
          </p:cNvSpPr>
          <p:nvPr/>
        </p:nvSpPr>
        <p:spPr bwMode="auto">
          <a:xfrm>
            <a:off x="5026526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8"/>
          <p:cNvSpPr>
            <a:spLocks noChangeAspect="1" noChangeArrowheads="1"/>
          </p:cNvSpPr>
          <p:nvPr/>
        </p:nvSpPr>
        <p:spPr bwMode="auto">
          <a:xfrm>
            <a:off x="5664554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22"/>
          <p:cNvSpPr>
            <a:spLocks noChangeAspect="1" noChangeArrowheads="1"/>
          </p:cNvSpPr>
          <p:nvPr/>
        </p:nvSpPr>
        <p:spPr bwMode="auto">
          <a:xfrm>
            <a:off x="6315753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7"/>
          <p:cNvSpPr>
            <a:spLocks noChangeAspect="1" noChangeArrowheads="1"/>
          </p:cNvSpPr>
          <p:nvPr/>
        </p:nvSpPr>
        <p:spPr bwMode="auto">
          <a:xfrm>
            <a:off x="2486385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8"/>
          <p:cNvSpPr>
            <a:spLocks noChangeAspect="1" noChangeArrowheads="1"/>
          </p:cNvSpPr>
          <p:nvPr/>
        </p:nvSpPr>
        <p:spPr bwMode="auto">
          <a:xfrm>
            <a:off x="2481954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9"/>
          <p:cNvSpPr>
            <a:spLocks noChangeAspect="1" noChangeArrowheads="1"/>
          </p:cNvSpPr>
          <p:nvPr/>
        </p:nvSpPr>
        <p:spPr bwMode="auto">
          <a:xfrm>
            <a:off x="2486385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5" name="Oval 31"/>
          <p:cNvSpPr>
            <a:spLocks noChangeAspect="1" noChangeArrowheads="1"/>
          </p:cNvSpPr>
          <p:nvPr/>
        </p:nvSpPr>
        <p:spPr bwMode="auto">
          <a:xfrm>
            <a:off x="3124413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2"/>
          <p:cNvSpPr>
            <a:spLocks noChangeAspect="1" noChangeArrowheads="1"/>
          </p:cNvSpPr>
          <p:nvPr/>
        </p:nvSpPr>
        <p:spPr bwMode="auto">
          <a:xfrm>
            <a:off x="3119981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3"/>
          <p:cNvSpPr>
            <a:spLocks noChangeAspect="1" noChangeArrowheads="1"/>
          </p:cNvSpPr>
          <p:nvPr/>
        </p:nvSpPr>
        <p:spPr bwMode="auto">
          <a:xfrm>
            <a:off x="3124413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28"/>
          <p:cNvSpPr>
            <a:spLocks noChangeAspect="1" noChangeArrowheads="1"/>
          </p:cNvSpPr>
          <p:nvPr/>
        </p:nvSpPr>
        <p:spPr bwMode="auto">
          <a:xfrm>
            <a:off x="2479797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2"/>
          <p:cNvSpPr>
            <a:spLocks noChangeAspect="1" noChangeArrowheads="1"/>
          </p:cNvSpPr>
          <p:nvPr/>
        </p:nvSpPr>
        <p:spPr bwMode="auto">
          <a:xfrm>
            <a:off x="3117824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28"/>
          <p:cNvSpPr>
            <a:spLocks noChangeAspect="1" noChangeArrowheads="1"/>
          </p:cNvSpPr>
          <p:nvPr/>
        </p:nvSpPr>
        <p:spPr bwMode="auto">
          <a:xfrm>
            <a:off x="2474416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32"/>
          <p:cNvSpPr>
            <a:spLocks noChangeAspect="1" noChangeArrowheads="1"/>
          </p:cNvSpPr>
          <p:nvPr/>
        </p:nvSpPr>
        <p:spPr bwMode="auto">
          <a:xfrm>
            <a:off x="3112443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36"/>
          <p:cNvSpPr>
            <a:spLocks noChangeAspect="1" noChangeArrowheads="1"/>
          </p:cNvSpPr>
          <p:nvPr/>
        </p:nvSpPr>
        <p:spPr bwMode="auto">
          <a:xfrm>
            <a:off x="3750471" y="31121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7"/>
          <p:cNvSpPr>
            <a:spLocks noChangeAspect="1" noChangeArrowheads="1"/>
          </p:cNvSpPr>
          <p:nvPr/>
        </p:nvSpPr>
        <p:spPr bwMode="auto">
          <a:xfrm>
            <a:off x="1846148" y="49566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28"/>
          <p:cNvSpPr>
            <a:spLocks noChangeAspect="1" noChangeArrowheads="1"/>
          </p:cNvSpPr>
          <p:nvPr/>
        </p:nvSpPr>
        <p:spPr bwMode="auto">
          <a:xfrm>
            <a:off x="1841717" y="434175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29"/>
          <p:cNvSpPr>
            <a:spLocks noChangeAspect="1" noChangeArrowheads="1"/>
          </p:cNvSpPr>
          <p:nvPr/>
        </p:nvSpPr>
        <p:spPr bwMode="auto">
          <a:xfrm>
            <a:off x="1846148" y="37182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4" name="Oval 28"/>
          <p:cNvSpPr>
            <a:spLocks noChangeAspect="1" noChangeArrowheads="1"/>
          </p:cNvSpPr>
          <p:nvPr/>
        </p:nvSpPr>
        <p:spPr bwMode="auto">
          <a:xfrm>
            <a:off x="1839561" y="55881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28"/>
          <p:cNvSpPr>
            <a:spLocks noChangeAspect="1" noChangeArrowheads="1"/>
          </p:cNvSpPr>
          <p:nvPr/>
        </p:nvSpPr>
        <p:spPr bwMode="auto">
          <a:xfrm>
            <a:off x="1834179" y="310601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31"/>
          <p:cNvSpPr>
            <a:spLocks noChangeAspect="1" noChangeArrowheads="1"/>
          </p:cNvSpPr>
          <p:nvPr/>
        </p:nvSpPr>
        <p:spPr bwMode="auto">
          <a:xfrm>
            <a:off x="6957905" y="49717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2"/>
          <p:cNvSpPr>
            <a:spLocks noChangeAspect="1" noChangeArrowheads="1"/>
          </p:cNvSpPr>
          <p:nvPr/>
        </p:nvSpPr>
        <p:spPr bwMode="auto">
          <a:xfrm>
            <a:off x="6953473" y="435685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3"/>
          <p:cNvSpPr>
            <a:spLocks noChangeAspect="1" noChangeArrowheads="1"/>
          </p:cNvSpPr>
          <p:nvPr/>
        </p:nvSpPr>
        <p:spPr bwMode="auto">
          <a:xfrm>
            <a:off x="6957905" y="37333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6" name="Oval 32"/>
          <p:cNvSpPr>
            <a:spLocks noChangeAspect="1" noChangeArrowheads="1"/>
          </p:cNvSpPr>
          <p:nvPr/>
        </p:nvSpPr>
        <p:spPr bwMode="auto">
          <a:xfrm>
            <a:off x="6951317" y="56032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2"/>
          <p:cNvSpPr>
            <a:spLocks noChangeAspect="1" noChangeArrowheads="1"/>
          </p:cNvSpPr>
          <p:nvPr/>
        </p:nvSpPr>
        <p:spPr bwMode="auto">
          <a:xfrm>
            <a:off x="6945936" y="312111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009037" y="4692408"/>
                <a:ext cx="691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37" y="4692408"/>
                <a:ext cx="6916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/>
          <p:nvPr/>
        </p:nvCxnSpPr>
        <p:spPr>
          <a:xfrm flipV="1">
            <a:off x="6043887" y="5008044"/>
            <a:ext cx="290037" cy="6383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515587" y="5656137"/>
                <a:ext cx="32371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volume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det</m:t>
                    </m:r>
                    <m:r>
                      <a:rPr lang="en-US" sz="3200" b="0" i="0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87" y="5656137"/>
                <a:ext cx="323716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8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>
            <a:spLocks noChangeAspect="1"/>
          </p:cNvSpPr>
          <p:nvPr/>
        </p:nvSpPr>
        <p:spPr>
          <a:xfrm>
            <a:off x="6033254" y="4681747"/>
            <a:ext cx="625794" cy="62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 rot="398553">
            <a:off x="2372446" y="3153604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8473" y="393068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73" y="3930681"/>
                <a:ext cx="47087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0962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For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/>
                  <a:t> does this yield a good approximation?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09625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4400466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4396037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4400466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" name="Oval 13"/>
          <p:cNvSpPr>
            <a:spLocks noChangeAspect="1" noChangeArrowheads="1"/>
          </p:cNvSpPr>
          <p:nvPr/>
        </p:nvSpPr>
        <p:spPr bwMode="auto">
          <a:xfrm>
            <a:off x="5038495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spect="1" noChangeArrowheads="1"/>
          </p:cNvSpPr>
          <p:nvPr/>
        </p:nvSpPr>
        <p:spPr bwMode="auto">
          <a:xfrm>
            <a:off x="5034064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5038495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>
            <a:off x="5676523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8"/>
          <p:cNvSpPr>
            <a:spLocks noChangeAspect="1" noChangeArrowheads="1"/>
          </p:cNvSpPr>
          <p:nvPr/>
        </p:nvSpPr>
        <p:spPr bwMode="auto">
          <a:xfrm>
            <a:off x="5672092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spect="1" noChangeArrowheads="1"/>
          </p:cNvSpPr>
          <p:nvPr/>
        </p:nvSpPr>
        <p:spPr bwMode="auto">
          <a:xfrm>
            <a:off x="5676523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" name="Oval 21"/>
          <p:cNvSpPr>
            <a:spLocks noChangeAspect="1" noChangeArrowheads="1"/>
          </p:cNvSpPr>
          <p:nvPr/>
        </p:nvSpPr>
        <p:spPr bwMode="auto">
          <a:xfrm>
            <a:off x="6314550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spect="1" noChangeArrowheads="1"/>
          </p:cNvSpPr>
          <p:nvPr/>
        </p:nvSpPr>
        <p:spPr bwMode="auto">
          <a:xfrm>
            <a:off x="6323291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3"/>
          <p:cNvSpPr>
            <a:spLocks noChangeAspect="1" noChangeArrowheads="1"/>
          </p:cNvSpPr>
          <p:nvPr/>
        </p:nvSpPr>
        <p:spPr bwMode="auto">
          <a:xfrm>
            <a:off x="6314550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" name="Oval 35"/>
          <p:cNvSpPr>
            <a:spLocks noChangeAspect="1" noChangeArrowheads="1"/>
          </p:cNvSpPr>
          <p:nvPr/>
        </p:nvSpPr>
        <p:spPr bwMode="auto">
          <a:xfrm>
            <a:off x="3762440" y="49628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6"/>
          <p:cNvSpPr>
            <a:spLocks noChangeAspect="1" noChangeArrowheads="1"/>
          </p:cNvSpPr>
          <p:nvPr/>
        </p:nvSpPr>
        <p:spPr bwMode="auto">
          <a:xfrm>
            <a:off x="3758009" y="43479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7"/>
          <p:cNvSpPr>
            <a:spLocks noChangeAspect="1" noChangeArrowheads="1"/>
          </p:cNvSpPr>
          <p:nvPr/>
        </p:nvSpPr>
        <p:spPr bwMode="auto">
          <a:xfrm>
            <a:off x="3762440" y="37244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" name="Oval 10"/>
          <p:cNvSpPr>
            <a:spLocks noChangeAspect="1" noChangeArrowheads="1"/>
          </p:cNvSpPr>
          <p:nvPr/>
        </p:nvSpPr>
        <p:spPr bwMode="auto">
          <a:xfrm>
            <a:off x="4393880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4"/>
          <p:cNvSpPr>
            <a:spLocks noChangeAspect="1" noChangeArrowheads="1"/>
          </p:cNvSpPr>
          <p:nvPr/>
        </p:nvSpPr>
        <p:spPr bwMode="auto">
          <a:xfrm>
            <a:off x="5031907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>
            <a:off x="5669935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spect="1" noChangeArrowheads="1"/>
          </p:cNvSpPr>
          <p:nvPr/>
        </p:nvSpPr>
        <p:spPr bwMode="auto">
          <a:xfrm>
            <a:off x="6321134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6"/>
          <p:cNvSpPr>
            <a:spLocks noChangeAspect="1" noChangeArrowheads="1"/>
          </p:cNvSpPr>
          <p:nvPr/>
        </p:nvSpPr>
        <p:spPr bwMode="auto">
          <a:xfrm>
            <a:off x="3755852" y="55943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0"/>
          <p:cNvSpPr>
            <a:spLocks noChangeAspect="1" noChangeArrowheads="1"/>
          </p:cNvSpPr>
          <p:nvPr/>
        </p:nvSpPr>
        <p:spPr bwMode="auto">
          <a:xfrm>
            <a:off x="4388499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4"/>
          <p:cNvSpPr>
            <a:spLocks noChangeAspect="1" noChangeArrowheads="1"/>
          </p:cNvSpPr>
          <p:nvPr/>
        </p:nvSpPr>
        <p:spPr bwMode="auto">
          <a:xfrm>
            <a:off x="5026526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8"/>
          <p:cNvSpPr>
            <a:spLocks noChangeAspect="1" noChangeArrowheads="1"/>
          </p:cNvSpPr>
          <p:nvPr/>
        </p:nvSpPr>
        <p:spPr bwMode="auto">
          <a:xfrm>
            <a:off x="5664554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22"/>
          <p:cNvSpPr>
            <a:spLocks noChangeAspect="1" noChangeArrowheads="1"/>
          </p:cNvSpPr>
          <p:nvPr/>
        </p:nvSpPr>
        <p:spPr bwMode="auto">
          <a:xfrm>
            <a:off x="6315753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7"/>
          <p:cNvSpPr>
            <a:spLocks noChangeAspect="1" noChangeArrowheads="1"/>
          </p:cNvSpPr>
          <p:nvPr/>
        </p:nvSpPr>
        <p:spPr bwMode="auto">
          <a:xfrm>
            <a:off x="2486385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8"/>
          <p:cNvSpPr>
            <a:spLocks noChangeAspect="1" noChangeArrowheads="1"/>
          </p:cNvSpPr>
          <p:nvPr/>
        </p:nvSpPr>
        <p:spPr bwMode="auto">
          <a:xfrm>
            <a:off x="2481954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9"/>
          <p:cNvSpPr>
            <a:spLocks noChangeAspect="1" noChangeArrowheads="1"/>
          </p:cNvSpPr>
          <p:nvPr/>
        </p:nvSpPr>
        <p:spPr bwMode="auto">
          <a:xfrm>
            <a:off x="2486385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5" name="Oval 31"/>
          <p:cNvSpPr>
            <a:spLocks noChangeAspect="1" noChangeArrowheads="1"/>
          </p:cNvSpPr>
          <p:nvPr/>
        </p:nvSpPr>
        <p:spPr bwMode="auto">
          <a:xfrm>
            <a:off x="3124413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2"/>
          <p:cNvSpPr>
            <a:spLocks noChangeAspect="1" noChangeArrowheads="1"/>
          </p:cNvSpPr>
          <p:nvPr/>
        </p:nvSpPr>
        <p:spPr bwMode="auto">
          <a:xfrm>
            <a:off x="3119981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3"/>
          <p:cNvSpPr>
            <a:spLocks noChangeAspect="1" noChangeArrowheads="1"/>
          </p:cNvSpPr>
          <p:nvPr/>
        </p:nvSpPr>
        <p:spPr bwMode="auto">
          <a:xfrm>
            <a:off x="3124413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28"/>
          <p:cNvSpPr>
            <a:spLocks noChangeAspect="1" noChangeArrowheads="1"/>
          </p:cNvSpPr>
          <p:nvPr/>
        </p:nvSpPr>
        <p:spPr bwMode="auto">
          <a:xfrm>
            <a:off x="2479797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2"/>
          <p:cNvSpPr>
            <a:spLocks noChangeAspect="1" noChangeArrowheads="1"/>
          </p:cNvSpPr>
          <p:nvPr/>
        </p:nvSpPr>
        <p:spPr bwMode="auto">
          <a:xfrm>
            <a:off x="3117824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28"/>
          <p:cNvSpPr>
            <a:spLocks noChangeAspect="1" noChangeArrowheads="1"/>
          </p:cNvSpPr>
          <p:nvPr/>
        </p:nvSpPr>
        <p:spPr bwMode="auto">
          <a:xfrm>
            <a:off x="2474416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32"/>
          <p:cNvSpPr>
            <a:spLocks noChangeAspect="1" noChangeArrowheads="1"/>
          </p:cNvSpPr>
          <p:nvPr/>
        </p:nvSpPr>
        <p:spPr bwMode="auto">
          <a:xfrm>
            <a:off x="3112443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36"/>
          <p:cNvSpPr>
            <a:spLocks noChangeAspect="1" noChangeArrowheads="1"/>
          </p:cNvSpPr>
          <p:nvPr/>
        </p:nvSpPr>
        <p:spPr bwMode="auto">
          <a:xfrm>
            <a:off x="3750471" y="31121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7"/>
          <p:cNvSpPr>
            <a:spLocks noChangeAspect="1" noChangeArrowheads="1"/>
          </p:cNvSpPr>
          <p:nvPr/>
        </p:nvSpPr>
        <p:spPr bwMode="auto">
          <a:xfrm>
            <a:off x="1846148" y="49566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28"/>
          <p:cNvSpPr>
            <a:spLocks noChangeAspect="1" noChangeArrowheads="1"/>
          </p:cNvSpPr>
          <p:nvPr/>
        </p:nvSpPr>
        <p:spPr bwMode="auto">
          <a:xfrm>
            <a:off x="1841717" y="434175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29"/>
          <p:cNvSpPr>
            <a:spLocks noChangeAspect="1" noChangeArrowheads="1"/>
          </p:cNvSpPr>
          <p:nvPr/>
        </p:nvSpPr>
        <p:spPr bwMode="auto">
          <a:xfrm>
            <a:off x="1846148" y="37182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4" name="Oval 28"/>
          <p:cNvSpPr>
            <a:spLocks noChangeAspect="1" noChangeArrowheads="1"/>
          </p:cNvSpPr>
          <p:nvPr/>
        </p:nvSpPr>
        <p:spPr bwMode="auto">
          <a:xfrm>
            <a:off x="1839561" y="55881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28"/>
          <p:cNvSpPr>
            <a:spLocks noChangeAspect="1" noChangeArrowheads="1"/>
          </p:cNvSpPr>
          <p:nvPr/>
        </p:nvSpPr>
        <p:spPr bwMode="auto">
          <a:xfrm>
            <a:off x="1834179" y="310601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31"/>
          <p:cNvSpPr>
            <a:spLocks noChangeAspect="1" noChangeArrowheads="1"/>
          </p:cNvSpPr>
          <p:nvPr/>
        </p:nvSpPr>
        <p:spPr bwMode="auto">
          <a:xfrm>
            <a:off x="6957905" y="49717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2"/>
          <p:cNvSpPr>
            <a:spLocks noChangeAspect="1" noChangeArrowheads="1"/>
          </p:cNvSpPr>
          <p:nvPr/>
        </p:nvSpPr>
        <p:spPr bwMode="auto">
          <a:xfrm>
            <a:off x="6953473" y="435685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3"/>
          <p:cNvSpPr>
            <a:spLocks noChangeAspect="1" noChangeArrowheads="1"/>
          </p:cNvSpPr>
          <p:nvPr/>
        </p:nvSpPr>
        <p:spPr bwMode="auto">
          <a:xfrm>
            <a:off x="6957905" y="37333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6" name="Oval 32"/>
          <p:cNvSpPr>
            <a:spLocks noChangeAspect="1" noChangeArrowheads="1"/>
          </p:cNvSpPr>
          <p:nvPr/>
        </p:nvSpPr>
        <p:spPr bwMode="auto">
          <a:xfrm>
            <a:off x="6951317" y="56032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2"/>
          <p:cNvSpPr>
            <a:spLocks noChangeAspect="1" noChangeArrowheads="1"/>
          </p:cNvSpPr>
          <p:nvPr/>
        </p:nvSpPr>
        <p:spPr bwMode="auto">
          <a:xfrm>
            <a:off x="6945936" y="312111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009037" y="4692408"/>
                <a:ext cx="691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37" y="4692408"/>
                <a:ext cx="6916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6043887" y="5008044"/>
            <a:ext cx="290037" cy="6383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15587" y="5656137"/>
                <a:ext cx="32371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volume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det</m:t>
                    </m:r>
                    <m:r>
                      <a:rPr lang="en-US" sz="3200" b="0" i="0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87" y="5656137"/>
                <a:ext cx="323716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8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>
            <a:spLocks noChangeAspect="1"/>
          </p:cNvSpPr>
          <p:nvPr/>
        </p:nvSpPr>
        <p:spPr>
          <a:xfrm>
            <a:off x="6033254" y="4681747"/>
            <a:ext cx="625794" cy="62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 rot="398553">
            <a:off x="2372446" y="3153604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8473" y="393068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73" y="3930681"/>
                <a:ext cx="47087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27722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993366"/>
                    </a:solidFill>
                  </a:rPr>
                  <a:t>Lemma: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covers space w.r.t.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),</a:t>
                </a:r>
              </a:p>
              <a:p>
                <a:r>
                  <a:rPr lang="en-US" sz="2800" dirty="0" smtClean="0"/>
                  <a:t>then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det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277225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73"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4400466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4396037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4400466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" name="Oval 13"/>
          <p:cNvSpPr>
            <a:spLocks noChangeAspect="1" noChangeArrowheads="1"/>
          </p:cNvSpPr>
          <p:nvPr/>
        </p:nvSpPr>
        <p:spPr bwMode="auto">
          <a:xfrm>
            <a:off x="5038495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spect="1" noChangeArrowheads="1"/>
          </p:cNvSpPr>
          <p:nvPr/>
        </p:nvSpPr>
        <p:spPr bwMode="auto">
          <a:xfrm>
            <a:off x="5034064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5038495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>
            <a:off x="5676523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8"/>
          <p:cNvSpPr>
            <a:spLocks noChangeAspect="1" noChangeArrowheads="1"/>
          </p:cNvSpPr>
          <p:nvPr/>
        </p:nvSpPr>
        <p:spPr bwMode="auto">
          <a:xfrm>
            <a:off x="5672092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spect="1" noChangeArrowheads="1"/>
          </p:cNvSpPr>
          <p:nvPr/>
        </p:nvSpPr>
        <p:spPr bwMode="auto">
          <a:xfrm>
            <a:off x="5676523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" name="Oval 21"/>
          <p:cNvSpPr>
            <a:spLocks noChangeAspect="1" noChangeArrowheads="1"/>
          </p:cNvSpPr>
          <p:nvPr/>
        </p:nvSpPr>
        <p:spPr bwMode="auto">
          <a:xfrm>
            <a:off x="6314550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spect="1" noChangeArrowheads="1"/>
          </p:cNvSpPr>
          <p:nvPr/>
        </p:nvSpPr>
        <p:spPr bwMode="auto">
          <a:xfrm>
            <a:off x="6323291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3"/>
          <p:cNvSpPr>
            <a:spLocks noChangeAspect="1" noChangeArrowheads="1"/>
          </p:cNvSpPr>
          <p:nvPr/>
        </p:nvSpPr>
        <p:spPr bwMode="auto">
          <a:xfrm>
            <a:off x="6314550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" name="Oval 35"/>
          <p:cNvSpPr>
            <a:spLocks noChangeAspect="1" noChangeArrowheads="1"/>
          </p:cNvSpPr>
          <p:nvPr/>
        </p:nvSpPr>
        <p:spPr bwMode="auto">
          <a:xfrm>
            <a:off x="3762440" y="49628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6"/>
          <p:cNvSpPr>
            <a:spLocks noChangeAspect="1" noChangeArrowheads="1"/>
          </p:cNvSpPr>
          <p:nvPr/>
        </p:nvSpPr>
        <p:spPr bwMode="auto">
          <a:xfrm>
            <a:off x="3758009" y="43479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7"/>
          <p:cNvSpPr>
            <a:spLocks noChangeAspect="1" noChangeArrowheads="1"/>
          </p:cNvSpPr>
          <p:nvPr/>
        </p:nvSpPr>
        <p:spPr bwMode="auto">
          <a:xfrm>
            <a:off x="3762440" y="37244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" name="Oval 10"/>
          <p:cNvSpPr>
            <a:spLocks noChangeAspect="1" noChangeArrowheads="1"/>
          </p:cNvSpPr>
          <p:nvPr/>
        </p:nvSpPr>
        <p:spPr bwMode="auto">
          <a:xfrm>
            <a:off x="4393880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4"/>
          <p:cNvSpPr>
            <a:spLocks noChangeAspect="1" noChangeArrowheads="1"/>
          </p:cNvSpPr>
          <p:nvPr/>
        </p:nvSpPr>
        <p:spPr bwMode="auto">
          <a:xfrm>
            <a:off x="5031907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>
            <a:off x="5669935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spect="1" noChangeArrowheads="1"/>
          </p:cNvSpPr>
          <p:nvPr/>
        </p:nvSpPr>
        <p:spPr bwMode="auto">
          <a:xfrm>
            <a:off x="6321134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6"/>
          <p:cNvSpPr>
            <a:spLocks noChangeAspect="1" noChangeArrowheads="1"/>
          </p:cNvSpPr>
          <p:nvPr/>
        </p:nvSpPr>
        <p:spPr bwMode="auto">
          <a:xfrm>
            <a:off x="3755852" y="55943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0"/>
          <p:cNvSpPr>
            <a:spLocks noChangeAspect="1" noChangeArrowheads="1"/>
          </p:cNvSpPr>
          <p:nvPr/>
        </p:nvSpPr>
        <p:spPr bwMode="auto">
          <a:xfrm>
            <a:off x="4388499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4"/>
          <p:cNvSpPr>
            <a:spLocks noChangeAspect="1" noChangeArrowheads="1"/>
          </p:cNvSpPr>
          <p:nvPr/>
        </p:nvSpPr>
        <p:spPr bwMode="auto">
          <a:xfrm>
            <a:off x="5026526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8"/>
          <p:cNvSpPr>
            <a:spLocks noChangeAspect="1" noChangeArrowheads="1"/>
          </p:cNvSpPr>
          <p:nvPr/>
        </p:nvSpPr>
        <p:spPr bwMode="auto">
          <a:xfrm>
            <a:off x="5664554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22"/>
          <p:cNvSpPr>
            <a:spLocks noChangeAspect="1" noChangeArrowheads="1"/>
          </p:cNvSpPr>
          <p:nvPr/>
        </p:nvSpPr>
        <p:spPr bwMode="auto">
          <a:xfrm>
            <a:off x="6315753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7"/>
          <p:cNvSpPr>
            <a:spLocks noChangeAspect="1" noChangeArrowheads="1"/>
          </p:cNvSpPr>
          <p:nvPr/>
        </p:nvSpPr>
        <p:spPr bwMode="auto">
          <a:xfrm>
            <a:off x="2486385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8"/>
          <p:cNvSpPr>
            <a:spLocks noChangeAspect="1" noChangeArrowheads="1"/>
          </p:cNvSpPr>
          <p:nvPr/>
        </p:nvSpPr>
        <p:spPr bwMode="auto">
          <a:xfrm>
            <a:off x="2481954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9"/>
          <p:cNvSpPr>
            <a:spLocks noChangeAspect="1" noChangeArrowheads="1"/>
          </p:cNvSpPr>
          <p:nvPr/>
        </p:nvSpPr>
        <p:spPr bwMode="auto">
          <a:xfrm>
            <a:off x="2486385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5" name="Oval 31"/>
          <p:cNvSpPr>
            <a:spLocks noChangeAspect="1" noChangeArrowheads="1"/>
          </p:cNvSpPr>
          <p:nvPr/>
        </p:nvSpPr>
        <p:spPr bwMode="auto">
          <a:xfrm>
            <a:off x="3124413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2"/>
          <p:cNvSpPr>
            <a:spLocks noChangeAspect="1" noChangeArrowheads="1"/>
          </p:cNvSpPr>
          <p:nvPr/>
        </p:nvSpPr>
        <p:spPr bwMode="auto">
          <a:xfrm>
            <a:off x="3119981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3"/>
          <p:cNvSpPr>
            <a:spLocks noChangeAspect="1" noChangeArrowheads="1"/>
          </p:cNvSpPr>
          <p:nvPr/>
        </p:nvSpPr>
        <p:spPr bwMode="auto">
          <a:xfrm>
            <a:off x="3124413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28"/>
          <p:cNvSpPr>
            <a:spLocks noChangeAspect="1" noChangeArrowheads="1"/>
          </p:cNvSpPr>
          <p:nvPr/>
        </p:nvSpPr>
        <p:spPr bwMode="auto">
          <a:xfrm>
            <a:off x="2479797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2"/>
          <p:cNvSpPr>
            <a:spLocks noChangeAspect="1" noChangeArrowheads="1"/>
          </p:cNvSpPr>
          <p:nvPr/>
        </p:nvSpPr>
        <p:spPr bwMode="auto">
          <a:xfrm>
            <a:off x="3117824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28"/>
          <p:cNvSpPr>
            <a:spLocks noChangeAspect="1" noChangeArrowheads="1"/>
          </p:cNvSpPr>
          <p:nvPr/>
        </p:nvSpPr>
        <p:spPr bwMode="auto">
          <a:xfrm>
            <a:off x="2474416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32"/>
          <p:cNvSpPr>
            <a:spLocks noChangeAspect="1" noChangeArrowheads="1"/>
          </p:cNvSpPr>
          <p:nvPr/>
        </p:nvSpPr>
        <p:spPr bwMode="auto">
          <a:xfrm>
            <a:off x="3112443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36"/>
          <p:cNvSpPr>
            <a:spLocks noChangeAspect="1" noChangeArrowheads="1"/>
          </p:cNvSpPr>
          <p:nvPr/>
        </p:nvSpPr>
        <p:spPr bwMode="auto">
          <a:xfrm>
            <a:off x="3750471" y="31121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7"/>
          <p:cNvSpPr>
            <a:spLocks noChangeAspect="1" noChangeArrowheads="1"/>
          </p:cNvSpPr>
          <p:nvPr/>
        </p:nvSpPr>
        <p:spPr bwMode="auto">
          <a:xfrm>
            <a:off x="1846148" y="49566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28"/>
          <p:cNvSpPr>
            <a:spLocks noChangeAspect="1" noChangeArrowheads="1"/>
          </p:cNvSpPr>
          <p:nvPr/>
        </p:nvSpPr>
        <p:spPr bwMode="auto">
          <a:xfrm>
            <a:off x="1841717" y="434175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29"/>
          <p:cNvSpPr>
            <a:spLocks noChangeAspect="1" noChangeArrowheads="1"/>
          </p:cNvSpPr>
          <p:nvPr/>
        </p:nvSpPr>
        <p:spPr bwMode="auto">
          <a:xfrm>
            <a:off x="1846148" y="37182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4" name="Oval 28"/>
          <p:cNvSpPr>
            <a:spLocks noChangeAspect="1" noChangeArrowheads="1"/>
          </p:cNvSpPr>
          <p:nvPr/>
        </p:nvSpPr>
        <p:spPr bwMode="auto">
          <a:xfrm>
            <a:off x="1839561" y="55881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28"/>
          <p:cNvSpPr>
            <a:spLocks noChangeAspect="1" noChangeArrowheads="1"/>
          </p:cNvSpPr>
          <p:nvPr/>
        </p:nvSpPr>
        <p:spPr bwMode="auto">
          <a:xfrm>
            <a:off x="1834179" y="310601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31"/>
          <p:cNvSpPr>
            <a:spLocks noChangeAspect="1" noChangeArrowheads="1"/>
          </p:cNvSpPr>
          <p:nvPr/>
        </p:nvSpPr>
        <p:spPr bwMode="auto">
          <a:xfrm>
            <a:off x="6957905" y="49717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2"/>
          <p:cNvSpPr>
            <a:spLocks noChangeAspect="1" noChangeArrowheads="1"/>
          </p:cNvSpPr>
          <p:nvPr/>
        </p:nvSpPr>
        <p:spPr bwMode="auto">
          <a:xfrm>
            <a:off x="6953473" y="435685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3"/>
          <p:cNvSpPr>
            <a:spLocks noChangeAspect="1" noChangeArrowheads="1"/>
          </p:cNvSpPr>
          <p:nvPr/>
        </p:nvSpPr>
        <p:spPr bwMode="auto">
          <a:xfrm>
            <a:off x="6957905" y="37333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6" name="Oval 32"/>
          <p:cNvSpPr>
            <a:spLocks noChangeAspect="1" noChangeArrowheads="1"/>
          </p:cNvSpPr>
          <p:nvPr/>
        </p:nvSpPr>
        <p:spPr bwMode="auto">
          <a:xfrm>
            <a:off x="6951317" y="56032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2"/>
          <p:cNvSpPr>
            <a:spLocks noChangeAspect="1" noChangeArrowheads="1"/>
          </p:cNvSpPr>
          <p:nvPr/>
        </p:nvSpPr>
        <p:spPr bwMode="auto">
          <a:xfrm>
            <a:off x="6945936" y="312111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009037" y="4692408"/>
                <a:ext cx="691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37" y="4692408"/>
                <a:ext cx="6916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6043887" y="5008044"/>
            <a:ext cx="290037" cy="6383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15587" y="5656137"/>
                <a:ext cx="32371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volume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det</m:t>
                    </m:r>
                    <m:r>
                      <a:rPr lang="en-US" sz="3200" b="0" i="0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87" y="5656137"/>
                <a:ext cx="323716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8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4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>
            <a:spLocks noChangeAspect="1"/>
          </p:cNvSpPr>
          <p:nvPr/>
        </p:nvSpPr>
        <p:spPr>
          <a:xfrm rot="398553">
            <a:off x="2592733" y="3816608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27722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det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1. Because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covers space w.r.t.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, can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which tiles space w.r.t.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277225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7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>
            <a:spLocks noChangeAspect="1"/>
          </p:cNvSpPr>
          <p:nvPr/>
        </p:nvSpPr>
        <p:spPr>
          <a:xfrm>
            <a:off x="4080728" y="4477249"/>
            <a:ext cx="1104504" cy="110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46813" y="4404083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813" y="4404083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9"/>
          <p:cNvSpPr>
            <a:spLocks noChangeAspect="1" noChangeArrowheads="1"/>
          </p:cNvSpPr>
          <p:nvPr/>
        </p:nvSpPr>
        <p:spPr bwMode="auto">
          <a:xfrm>
            <a:off x="4606650" y="608124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0"/>
          <p:cNvSpPr>
            <a:spLocks noChangeAspect="1" noChangeArrowheads="1"/>
          </p:cNvSpPr>
          <p:nvPr/>
        </p:nvSpPr>
        <p:spPr bwMode="auto">
          <a:xfrm>
            <a:off x="4598833" y="499590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1"/>
          <p:cNvSpPr>
            <a:spLocks noChangeAspect="1" noChangeArrowheads="1"/>
          </p:cNvSpPr>
          <p:nvPr/>
        </p:nvSpPr>
        <p:spPr bwMode="auto">
          <a:xfrm>
            <a:off x="4606650" y="389539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13"/>
          <p:cNvSpPr>
            <a:spLocks noChangeAspect="1" noChangeArrowheads="1"/>
          </p:cNvSpPr>
          <p:nvPr/>
        </p:nvSpPr>
        <p:spPr bwMode="auto">
          <a:xfrm>
            <a:off x="5732749" y="608124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4"/>
          <p:cNvSpPr>
            <a:spLocks noChangeAspect="1" noChangeArrowheads="1"/>
          </p:cNvSpPr>
          <p:nvPr/>
        </p:nvSpPr>
        <p:spPr bwMode="auto">
          <a:xfrm>
            <a:off x="5724929" y="499590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5"/>
          <p:cNvSpPr>
            <a:spLocks noChangeAspect="1" noChangeArrowheads="1"/>
          </p:cNvSpPr>
          <p:nvPr/>
        </p:nvSpPr>
        <p:spPr bwMode="auto">
          <a:xfrm>
            <a:off x="5732749" y="389539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17"/>
          <p:cNvSpPr>
            <a:spLocks noChangeAspect="1" noChangeArrowheads="1"/>
          </p:cNvSpPr>
          <p:nvPr/>
        </p:nvSpPr>
        <p:spPr bwMode="auto">
          <a:xfrm>
            <a:off x="6858847" y="608883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18"/>
          <p:cNvSpPr>
            <a:spLocks noChangeAspect="1" noChangeArrowheads="1"/>
          </p:cNvSpPr>
          <p:nvPr/>
        </p:nvSpPr>
        <p:spPr bwMode="auto">
          <a:xfrm>
            <a:off x="6851026" y="5003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9"/>
          <p:cNvSpPr>
            <a:spLocks noChangeAspect="1" noChangeArrowheads="1"/>
          </p:cNvSpPr>
          <p:nvPr/>
        </p:nvSpPr>
        <p:spPr bwMode="auto">
          <a:xfrm>
            <a:off x="6858847" y="390298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5" name="Oval 35"/>
          <p:cNvSpPr>
            <a:spLocks noChangeAspect="1" noChangeArrowheads="1"/>
          </p:cNvSpPr>
          <p:nvPr/>
        </p:nvSpPr>
        <p:spPr bwMode="auto">
          <a:xfrm>
            <a:off x="3480556" y="607365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6"/>
          <p:cNvSpPr>
            <a:spLocks noChangeAspect="1" noChangeArrowheads="1"/>
          </p:cNvSpPr>
          <p:nvPr/>
        </p:nvSpPr>
        <p:spPr bwMode="auto">
          <a:xfrm>
            <a:off x="3472736" y="498831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7"/>
          <p:cNvSpPr>
            <a:spLocks noChangeAspect="1" noChangeArrowheads="1"/>
          </p:cNvSpPr>
          <p:nvPr/>
        </p:nvSpPr>
        <p:spPr bwMode="auto">
          <a:xfrm>
            <a:off x="3480556" y="38878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7" name="Oval 31"/>
          <p:cNvSpPr>
            <a:spLocks noChangeAspect="1" noChangeArrowheads="1"/>
          </p:cNvSpPr>
          <p:nvPr/>
        </p:nvSpPr>
        <p:spPr bwMode="auto">
          <a:xfrm>
            <a:off x="2354461" y="606606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32"/>
          <p:cNvSpPr>
            <a:spLocks noChangeAspect="1" noChangeArrowheads="1"/>
          </p:cNvSpPr>
          <p:nvPr/>
        </p:nvSpPr>
        <p:spPr bwMode="auto">
          <a:xfrm>
            <a:off x="2346638" y="498072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33"/>
          <p:cNvSpPr>
            <a:spLocks noChangeAspect="1" noChangeArrowheads="1"/>
          </p:cNvSpPr>
          <p:nvPr/>
        </p:nvSpPr>
        <p:spPr bwMode="auto">
          <a:xfrm>
            <a:off x="2354461" y="388021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7229324" y="5355412"/>
                <a:ext cx="500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24" y="5355412"/>
                <a:ext cx="5008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551014" y="4796157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14" y="4796157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4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>
            <a:spLocks noChangeAspect="1"/>
          </p:cNvSpPr>
          <p:nvPr/>
        </p:nvSpPr>
        <p:spPr>
          <a:xfrm rot="398553">
            <a:off x="2592733" y="3816608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27722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det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2.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is tiling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Centers of this tiling live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277225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7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7229324" y="5355412"/>
                <a:ext cx="691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𝜖</m:t>
                      </m:r>
                      <m:r>
                        <a:rPr lang="en-US" sz="3200" i="1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24" y="5355412"/>
                <a:ext cx="6916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>
            <a:spLocks noChangeAspect="1"/>
          </p:cNvSpPr>
          <p:nvPr/>
        </p:nvSpPr>
        <p:spPr>
          <a:xfrm>
            <a:off x="4308124" y="4734345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18371" y="4080917"/>
                <a:ext cx="623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𝜖</m:t>
                      </m:r>
                      <m:r>
                        <a:rPr lang="en-US" sz="3600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71" y="4080917"/>
                <a:ext cx="62310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>
            <a:spLocks noChangeAspect="1"/>
          </p:cNvSpPr>
          <p:nvPr/>
        </p:nvSpPr>
        <p:spPr>
          <a:xfrm>
            <a:off x="4306522" y="410800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ChangeAspect="1"/>
          </p:cNvSpPr>
          <p:nvPr/>
        </p:nvSpPr>
        <p:spPr>
          <a:xfrm>
            <a:off x="4935497" y="411071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ChangeAspect="1"/>
          </p:cNvSpPr>
          <p:nvPr/>
        </p:nvSpPr>
        <p:spPr>
          <a:xfrm>
            <a:off x="4932316" y="4733798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>
            <a:spLocks noChangeAspect="1"/>
          </p:cNvSpPr>
          <p:nvPr/>
        </p:nvSpPr>
        <p:spPr>
          <a:xfrm>
            <a:off x="4935497" y="348787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ChangeAspect="1"/>
          </p:cNvSpPr>
          <p:nvPr/>
        </p:nvSpPr>
        <p:spPr>
          <a:xfrm>
            <a:off x="5566775" y="348946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>
            <a:spLocks noChangeAspect="1"/>
          </p:cNvSpPr>
          <p:nvPr/>
        </p:nvSpPr>
        <p:spPr>
          <a:xfrm>
            <a:off x="5558378" y="411071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>
            <a:spLocks noChangeAspect="1"/>
          </p:cNvSpPr>
          <p:nvPr/>
        </p:nvSpPr>
        <p:spPr>
          <a:xfrm>
            <a:off x="6184561" y="3489551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>
            <a:spLocks noChangeAspect="1"/>
          </p:cNvSpPr>
          <p:nvPr/>
        </p:nvSpPr>
        <p:spPr>
          <a:xfrm>
            <a:off x="6185483" y="411013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>
            <a:spLocks noChangeAspect="1"/>
          </p:cNvSpPr>
          <p:nvPr/>
        </p:nvSpPr>
        <p:spPr>
          <a:xfrm>
            <a:off x="3680107" y="410402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>
            <a:spLocks noChangeAspect="1"/>
          </p:cNvSpPr>
          <p:nvPr/>
        </p:nvSpPr>
        <p:spPr>
          <a:xfrm>
            <a:off x="3682633" y="4730961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>
            <a:spLocks noChangeAspect="1"/>
          </p:cNvSpPr>
          <p:nvPr/>
        </p:nvSpPr>
        <p:spPr>
          <a:xfrm>
            <a:off x="5558110" y="473583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>
            <a:spLocks noChangeAspect="1"/>
          </p:cNvSpPr>
          <p:nvPr/>
        </p:nvSpPr>
        <p:spPr>
          <a:xfrm>
            <a:off x="6184561" y="473176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>
            <a:spLocks noChangeAspect="1"/>
          </p:cNvSpPr>
          <p:nvPr/>
        </p:nvSpPr>
        <p:spPr>
          <a:xfrm>
            <a:off x="3054369" y="472950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>
            <a:spLocks noChangeAspect="1"/>
          </p:cNvSpPr>
          <p:nvPr/>
        </p:nvSpPr>
        <p:spPr>
          <a:xfrm>
            <a:off x="3051358" y="4105972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>
            <a:spLocks noChangeAspect="1"/>
          </p:cNvSpPr>
          <p:nvPr/>
        </p:nvSpPr>
        <p:spPr>
          <a:xfrm>
            <a:off x="4939297" y="5356012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>
            <a:spLocks noChangeAspect="1"/>
          </p:cNvSpPr>
          <p:nvPr/>
        </p:nvSpPr>
        <p:spPr>
          <a:xfrm>
            <a:off x="5566775" y="535741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>
          <a:xfrm>
            <a:off x="4312706" y="535673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3684866" y="5356012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>
            <a:spLocks noChangeAspect="1"/>
          </p:cNvSpPr>
          <p:nvPr/>
        </p:nvSpPr>
        <p:spPr>
          <a:xfrm>
            <a:off x="3056350" y="535816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2430537" y="535567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>
            <a:spLocks noChangeAspect="1"/>
          </p:cNvSpPr>
          <p:nvPr/>
        </p:nvSpPr>
        <p:spPr>
          <a:xfrm>
            <a:off x="2430052" y="472837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4309205" y="348645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35243" y="4757852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43" y="4757852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054466" y="3769016"/>
            <a:ext cx="5169446" cy="2542999"/>
            <a:chOff x="2054466" y="3769016"/>
            <a:chExt cx="5169446" cy="2542999"/>
          </a:xfrm>
        </p:grpSpPr>
        <p:sp>
          <p:nvSpPr>
            <p:cNvPr id="57" name="Oval 9"/>
            <p:cNvSpPr>
              <a:spLocks noChangeAspect="1" noChangeArrowheads="1"/>
            </p:cNvSpPr>
            <p:nvPr/>
          </p:nvSpPr>
          <p:spPr bwMode="auto">
            <a:xfrm>
              <a:off x="4620753" y="56301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"/>
            <p:cNvSpPr>
              <a:spLocks noChangeAspect="1" noChangeArrowheads="1"/>
            </p:cNvSpPr>
            <p:nvPr/>
          </p:nvSpPr>
          <p:spPr bwMode="auto">
            <a:xfrm>
              <a:off x="4616324" y="50152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1"/>
            <p:cNvSpPr>
              <a:spLocks noChangeAspect="1" noChangeArrowheads="1"/>
            </p:cNvSpPr>
            <p:nvPr/>
          </p:nvSpPr>
          <p:spPr bwMode="auto">
            <a:xfrm>
              <a:off x="4620753" y="43917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13"/>
            <p:cNvSpPr>
              <a:spLocks noChangeAspect="1" noChangeArrowheads="1"/>
            </p:cNvSpPr>
            <p:nvPr/>
          </p:nvSpPr>
          <p:spPr bwMode="auto">
            <a:xfrm>
              <a:off x="5258782" y="56301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4"/>
            <p:cNvSpPr>
              <a:spLocks noChangeAspect="1" noChangeArrowheads="1"/>
            </p:cNvSpPr>
            <p:nvPr/>
          </p:nvSpPr>
          <p:spPr bwMode="auto">
            <a:xfrm>
              <a:off x="5254351" y="50152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5"/>
            <p:cNvSpPr>
              <a:spLocks noChangeAspect="1" noChangeArrowheads="1"/>
            </p:cNvSpPr>
            <p:nvPr/>
          </p:nvSpPr>
          <p:spPr bwMode="auto">
            <a:xfrm>
              <a:off x="5258782" y="43917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7"/>
            <p:cNvSpPr>
              <a:spLocks noChangeAspect="1" noChangeArrowheads="1"/>
            </p:cNvSpPr>
            <p:nvPr/>
          </p:nvSpPr>
          <p:spPr bwMode="auto">
            <a:xfrm>
              <a:off x="5896810" y="5634474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8"/>
            <p:cNvSpPr>
              <a:spLocks noChangeAspect="1" noChangeArrowheads="1"/>
            </p:cNvSpPr>
            <p:nvPr/>
          </p:nvSpPr>
          <p:spPr bwMode="auto">
            <a:xfrm>
              <a:off x="5892379" y="50195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9"/>
            <p:cNvSpPr>
              <a:spLocks noChangeAspect="1" noChangeArrowheads="1"/>
            </p:cNvSpPr>
            <p:nvPr/>
          </p:nvSpPr>
          <p:spPr bwMode="auto">
            <a:xfrm>
              <a:off x="5896810" y="439600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1"/>
            <p:cNvSpPr>
              <a:spLocks noChangeAspect="1" noChangeArrowheads="1"/>
            </p:cNvSpPr>
            <p:nvPr/>
          </p:nvSpPr>
          <p:spPr bwMode="auto">
            <a:xfrm>
              <a:off x="6534837" y="5634474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2"/>
            <p:cNvSpPr>
              <a:spLocks noChangeAspect="1" noChangeArrowheads="1"/>
            </p:cNvSpPr>
            <p:nvPr/>
          </p:nvSpPr>
          <p:spPr bwMode="auto">
            <a:xfrm>
              <a:off x="6543578" y="50195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3"/>
            <p:cNvSpPr>
              <a:spLocks noChangeAspect="1" noChangeArrowheads="1"/>
            </p:cNvSpPr>
            <p:nvPr/>
          </p:nvSpPr>
          <p:spPr bwMode="auto">
            <a:xfrm>
              <a:off x="6534837" y="439600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35"/>
            <p:cNvSpPr>
              <a:spLocks noChangeAspect="1" noChangeArrowheads="1"/>
            </p:cNvSpPr>
            <p:nvPr/>
          </p:nvSpPr>
          <p:spPr bwMode="auto">
            <a:xfrm>
              <a:off x="3982727" y="56258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6"/>
            <p:cNvSpPr>
              <a:spLocks noChangeAspect="1" noChangeArrowheads="1"/>
            </p:cNvSpPr>
            <p:nvPr/>
          </p:nvSpPr>
          <p:spPr bwMode="auto">
            <a:xfrm>
              <a:off x="3978296" y="50109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37"/>
            <p:cNvSpPr>
              <a:spLocks noChangeAspect="1" noChangeArrowheads="1"/>
            </p:cNvSpPr>
            <p:nvPr/>
          </p:nvSpPr>
          <p:spPr bwMode="auto">
            <a:xfrm>
              <a:off x="3982727" y="43874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4614167" y="62616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4"/>
            <p:cNvSpPr>
              <a:spLocks noChangeAspect="1" noChangeArrowheads="1"/>
            </p:cNvSpPr>
            <p:nvPr/>
          </p:nvSpPr>
          <p:spPr bwMode="auto">
            <a:xfrm>
              <a:off x="5252194" y="62616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8"/>
            <p:cNvSpPr>
              <a:spLocks noChangeAspect="1" noChangeArrowheads="1"/>
            </p:cNvSpPr>
            <p:nvPr/>
          </p:nvSpPr>
          <p:spPr bwMode="auto">
            <a:xfrm>
              <a:off x="5890222" y="626598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2"/>
            <p:cNvSpPr>
              <a:spLocks noChangeAspect="1" noChangeArrowheads="1"/>
            </p:cNvSpPr>
            <p:nvPr/>
          </p:nvSpPr>
          <p:spPr bwMode="auto">
            <a:xfrm>
              <a:off x="6541421" y="626598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36"/>
            <p:cNvSpPr>
              <a:spLocks noChangeAspect="1" noChangeArrowheads="1"/>
            </p:cNvSpPr>
            <p:nvPr/>
          </p:nvSpPr>
          <p:spPr bwMode="auto">
            <a:xfrm>
              <a:off x="3976139" y="625738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0"/>
            <p:cNvSpPr>
              <a:spLocks noChangeAspect="1" noChangeArrowheads="1"/>
            </p:cNvSpPr>
            <p:nvPr/>
          </p:nvSpPr>
          <p:spPr bwMode="auto">
            <a:xfrm>
              <a:off x="4608786" y="37795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4"/>
            <p:cNvSpPr>
              <a:spLocks noChangeAspect="1" noChangeArrowheads="1"/>
            </p:cNvSpPr>
            <p:nvPr/>
          </p:nvSpPr>
          <p:spPr bwMode="auto">
            <a:xfrm>
              <a:off x="5246813" y="37795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spect="1" noChangeArrowheads="1"/>
            </p:cNvSpPr>
            <p:nvPr/>
          </p:nvSpPr>
          <p:spPr bwMode="auto">
            <a:xfrm>
              <a:off x="5884841" y="378380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2"/>
            <p:cNvSpPr>
              <a:spLocks noChangeAspect="1" noChangeArrowheads="1"/>
            </p:cNvSpPr>
            <p:nvPr/>
          </p:nvSpPr>
          <p:spPr bwMode="auto">
            <a:xfrm>
              <a:off x="6536040" y="378380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7"/>
            <p:cNvSpPr>
              <a:spLocks noChangeAspect="1" noChangeArrowheads="1"/>
            </p:cNvSpPr>
            <p:nvPr/>
          </p:nvSpPr>
          <p:spPr bwMode="auto">
            <a:xfrm>
              <a:off x="2706672" y="56215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8"/>
            <p:cNvSpPr>
              <a:spLocks noChangeAspect="1" noChangeArrowheads="1"/>
            </p:cNvSpPr>
            <p:nvPr/>
          </p:nvSpPr>
          <p:spPr bwMode="auto">
            <a:xfrm>
              <a:off x="2702241" y="50066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29"/>
            <p:cNvSpPr>
              <a:spLocks noChangeAspect="1" noChangeArrowheads="1"/>
            </p:cNvSpPr>
            <p:nvPr/>
          </p:nvSpPr>
          <p:spPr bwMode="auto">
            <a:xfrm>
              <a:off x="2706672" y="43831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31"/>
            <p:cNvSpPr>
              <a:spLocks noChangeAspect="1" noChangeArrowheads="1"/>
            </p:cNvSpPr>
            <p:nvPr/>
          </p:nvSpPr>
          <p:spPr bwMode="auto">
            <a:xfrm>
              <a:off x="3344700" y="56215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32"/>
            <p:cNvSpPr>
              <a:spLocks noChangeAspect="1" noChangeArrowheads="1"/>
            </p:cNvSpPr>
            <p:nvPr/>
          </p:nvSpPr>
          <p:spPr bwMode="auto">
            <a:xfrm>
              <a:off x="3340268" y="50066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3"/>
            <p:cNvSpPr>
              <a:spLocks noChangeAspect="1" noChangeArrowheads="1"/>
            </p:cNvSpPr>
            <p:nvPr/>
          </p:nvSpPr>
          <p:spPr bwMode="auto">
            <a:xfrm>
              <a:off x="3344700" y="43831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28"/>
            <p:cNvSpPr>
              <a:spLocks noChangeAspect="1" noChangeArrowheads="1"/>
            </p:cNvSpPr>
            <p:nvPr/>
          </p:nvSpPr>
          <p:spPr bwMode="auto">
            <a:xfrm>
              <a:off x="2700084" y="62530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32"/>
            <p:cNvSpPr>
              <a:spLocks noChangeAspect="1" noChangeArrowheads="1"/>
            </p:cNvSpPr>
            <p:nvPr/>
          </p:nvSpPr>
          <p:spPr bwMode="auto">
            <a:xfrm>
              <a:off x="3338111" y="62530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28"/>
            <p:cNvSpPr>
              <a:spLocks noChangeAspect="1" noChangeArrowheads="1"/>
            </p:cNvSpPr>
            <p:nvPr/>
          </p:nvSpPr>
          <p:spPr bwMode="auto">
            <a:xfrm>
              <a:off x="2694703" y="37709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3332730" y="37709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6"/>
            <p:cNvSpPr>
              <a:spLocks noChangeAspect="1" noChangeArrowheads="1"/>
            </p:cNvSpPr>
            <p:nvPr/>
          </p:nvSpPr>
          <p:spPr bwMode="auto">
            <a:xfrm>
              <a:off x="3970758" y="37752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7"/>
            <p:cNvSpPr>
              <a:spLocks noChangeAspect="1" noChangeArrowheads="1"/>
            </p:cNvSpPr>
            <p:nvPr/>
          </p:nvSpPr>
          <p:spPr bwMode="auto">
            <a:xfrm>
              <a:off x="2066435" y="561968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28"/>
            <p:cNvSpPr>
              <a:spLocks noChangeAspect="1" noChangeArrowheads="1"/>
            </p:cNvSpPr>
            <p:nvPr/>
          </p:nvSpPr>
          <p:spPr bwMode="auto">
            <a:xfrm>
              <a:off x="2062004" y="500475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9"/>
            <p:cNvSpPr>
              <a:spLocks noChangeAspect="1" noChangeArrowheads="1"/>
            </p:cNvSpPr>
            <p:nvPr/>
          </p:nvSpPr>
          <p:spPr bwMode="auto">
            <a:xfrm>
              <a:off x="2066435" y="438122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7" name="Oval 28"/>
            <p:cNvSpPr>
              <a:spLocks noChangeAspect="1" noChangeArrowheads="1"/>
            </p:cNvSpPr>
            <p:nvPr/>
          </p:nvSpPr>
          <p:spPr bwMode="auto">
            <a:xfrm>
              <a:off x="2059848" y="625119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28"/>
            <p:cNvSpPr>
              <a:spLocks noChangeAspect="1" noChangeArrowheads="1"/>
            </p:cNvSpPr>
            <p:nvPr/>
          </p:nvSpPr>
          <p:spPr bwMode="auto">
            <a:xfrm>
              <a:off x="2054466" y="376901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31"/>
            <p:cNvSpPr>
              <a:spLocks noChangeAspect="1" noChangeArrowheads="1"/>
            </p:cNvSpPr>
            <p:nvPr/>
          </p:nvSpPr>
          <p:spPr bwMode="auto">
            <a:xfrm>
              <a:off x="7178192" y="563478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32"/>
            <p:cNvSpPr>
              <a:spLocks noChangeAspect="1" noChangeArrowheads="1"/>
            </p:cNvSpPr>
            <p:nvPr/>
          </p:nvSpPr>
          <p:spPr bwMode="auto">
            <a:xfrm>
              <a:off x="7173760" y="501985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33"/>
            <p:cNvSpPr>
              <a:spLocks noChangeAspect="1" noChangeArrowheads="1"/>
            </p:cNvSpPr>
            <p:nvPr/>
          </p:nvSpPr>
          <p:spPr bwMode="auto">
            <a:xfrm>
              <a:off x="7178192" y="439632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5" name="Oval 32"/>
            <p:cNvSpPr>
              <a:spLocks noChangeAspect="1" noChangeArrowheads="1"/>
            </p:cNvSpPr>
            <p:nvPr/>
          </p:nvSpPr>
          <p:spPr bwMode="auto">
            <a:xfrm>
              <a:off x="7171604" y="626629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32"/>
            <p:cNvSpPr>
              <a:spLocks noChangeAspect="1" noChangeArrowheads="1"/>
            </p:cNvSpPr>
            <p:nvPr/>
          </p:nvSpPr>
          <p:spPr bwMode="auto">
            <a:xfrm>
              <a:off x="7166223" y="378411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15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7" grpId="0"/>
      <p:bldP spid="70" grpId="0" animBg="1"/>
      <p:bldP spid="73" grpId="0" animBg="1"/>
      <p:bldP spid="77" grpId="0" animBg="1"/>
      <p:bldP spid="80" grpId="0" animBg="1"/>
      <p:bldP spid="83" grpId="0" animBg="1"/>
      <p:bldP spid="86" grpId="0" animBg="1"/>
      <p:bldP spid="89" grpId="0" animBg="1"/>
      <p:bldP spid="92" grpId="0" animBg="1"/>
      <p:bldP spid="95" grpId="0" animBg="1"/>
      <p:bldP spid="98" grpId="0" animBg="1"/>
      <p:bldP spid="99" grpId="0" animBg="1"/>
      <p:bldP spid="100" grpId="0" animBg="1"/>
      <p:bldP spid="104" grpId="0" animBg="1"/>
      <p:bldP spid="106" grpId="0" animBg="1"/>
      <p:bldP spid="112" grpId="0" animBg="1"/>
      <p:bldP spid="113" grpId="0" animBg="1"/>
      <p:bldP spid="114" grpId="0" animBg="1"/>
      <p:bldP spid="116" grpId="0" animBg="1"/>
      <p:bldP spid="118" grpId="0" animBg="1"/>
      <p:bldP spid="120" grpId="0" animBg="1"/>
      <p:bldP spid="121" grpId="0" animBg="1"/>
      <p:bldP spid="1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>
            <a:spLocks noChangeAspect="1"/>
          </p:cNvSpPr>
          <p:nvPr/>
        </p:nvSpPr>
        <p:spPr>
          <a:xfrm rot="398553">
            <a:off x="2592733" y="3816608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773" y="1207234"/>
                <a:ext cx="8384248" cy="1871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det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 marL="514350" indent="-514350">
                  <a:buAutoNum type="arabicPeriod" startAt="3"/>
                </a:pPr>
                <a:r>
                  <a:rPr lang="en-US" sz="2800" dirty="0" smtClean="0"/>
                  <a:t>Hence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1+2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3" y="1207234"/>
                <a:ext cx="8384248" cy="1871346"/>
              </a:xfrm>
              <a:prstGeom prst="rect">
                <a:avLst/>
              </a:prstGeom>
              <a:blipFill rotWithShape="1">
                <a:blip r:embed="rId2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7229324" y="5355412"/>
                <a:ext cx="691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24" y="5355412"/>
                <a:ext cx="6916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18371" y="4080917"/>
                <a:ext cx="623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𝜖</m:t>
                      </m:r>
                      <m:r>
                        <a:rPr lang="en-US" sz="3600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71" y="4080917"/>
                <a:ext cx="62310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/>
          <p:cNvSpPr>
            <a:spLocks noChangeAspect="1"/>
          </p:cNvSpPr>
          <p:nvPr/>
        </p:nvSpPr>
        <p:spPr>
          <a:xfrm>
            <a:off x="4308124" y="4734345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35243" y="4757852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43" y="4757852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/>
          <p:cNvSpPr>
            <a:spLocks noChangeAspect="1"/>
          </p:cNvSpPr>
          <p:nvPr/>
        </p:nvSpPr>
        <p:spPr>
          <a:xfrm>
            <a:off x="4306522" y="410800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>
            <a:spLocks noChangeAspect="1"/>
          </p:cNvSpPr>
          <p:nvPr/>
        </p:nvSpPr>
        <p:spPr>
          <a:xfrm>
            <a:off x="4935497" y="411071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>
            <a:spLocks noChangeAspect="1"/>
          </p:cNvSpPr>
          <p:nvPr/>
        </p:nvSpPr>
        <p:spPr>
          <a:xfrm>
            <a:off x="4932316" y="4733798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>
            <a:spLocks noChangeAspect="1"/>
          </p:cNvSpPr>
          <p:nvPr/>
        </p:nvSpPr>
        <p:spPr>
          <a:xfrm>
            <a:off x="4935497" y="348787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5566775" y="348946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>
            <a:spLocks noChangeAspect="1"/>
          </p:cNvSpPr>
          <p:nvPr/>
        </p:nvSpPr>
        <p:spPr>
          <a:xfrm>
            <a:off x="5558378" y="411071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>
            <a:spLocks noChangeAspect="1"/>
          </p:cNvSpPr>
          <p:nvPr/>
        </p:nvSpPr>
        <p:spPr>
          <a:xfrm>
            <a:off x="6184561" y="3489551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>
            <a:spLocks noChangeAspect="1"/>
          </p:cNvSpPr>
          <p:nvPr/>
        </p:nvSpPr>
        <p:spPr>
          <a:xfrm>
            <a:off x="6185483" y="411013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>
            <a:spLocks noChangeAspect="1"/>
          </p:cNvSpPr>
          <p:nvPr/>
        </p:nvSpPr>
        <p:spPr>
          <a:xfrm>
            <a:off x="3680107" y="410402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>
            <a:spLocks noChangeAspect="1"/>
          </p:cNvSpPr>
          <p:nvPr/>
        </p:nvSpPr>
        <p:spPr>
          <a:xfrm>
            <a:off x="3682633" y="4730961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>
            <a:spLocks noChangeAspect="1"/>
          </p:cNvSpPr>
          <p:nvPr/>
        </p:nvSpPr>
        <p:spPr>
          <a:xfrm>
            <a:off x="5558110" y="473583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6184561" y="473176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3054369" y="472950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>
          <a:xfrm>
            <a:off x="3051358" y="4105972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>
          <a:xfrm>
            <a:off x="4939297" y="5356012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>
          <a:xfrm>
            <a:off x="5566775" y="535741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>
          <a:xfrm>
            <a:off x="4312706" y="535673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>
          <a:xfrm>
            <a:off x="3684866" y="5356012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>
          <a:xfrm>
            <a:off x="3056350" y="535816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>
            <a:spLocks noChangeAspect="1"/>
          </p:cNvSpPr>
          <p:nvPr/>
        </p:nvSpPr>
        <p:spPr>
          <a:xfrm>
            <a:off x="2430537" y="5355670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>
            <a:spLocks noChangeAspect="1"/>
          </p:cNvSpPr>
          <p:nvPr/>
        </p:nvSpPr>
        <p:spPr>
          <a:xfrm>
            <a:off x="2430052" y="4728377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>
            <a:spLocks noChangeAspect="1"/>
          </p:cNvSpPr>
          <p:nvPr/>
        </p:nvSpPr>
        <p:spPr>
          <a:xfrm>
            <a:off x="4309205" y="3486454"/>
            <a:ext cx="625794" cy="62579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54466" y="3769016"/>
            <a:ext cx="5169446" cy="2542999"/>
            <a:chOff x="2054466" y="3769016"/>
            <a:chExt cx="5169446" cy="2542999"/>
          </a:xfrm>
        </p:grpSpPr>
        <p:sp>
          <p:nvSpPr>
            <p:cNvPr id="57" name="Oval 9"/>
            <p:cNvSpPr>
              <a:spLocks noChangeAspect="1" noChangeArrowheads="1"/>
            </p:cNvSpPr>
            <p:nvPr/>
          </p:nvSpPr>
          <p:spPr bwMode="auto">
            <a:xfrm>
              <a:off x="4620753" y="56301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"/>
            <p:cNvSpPr>
              <a:spLocks noChangeAspect="1" noChangeArrowheads="1"/>
            </p:cNvSpPr>
            <p:nvPr/>
          </p:nvSpPr>
          <p:spPr bwMode="auto">
            <a:xfrm>
              <a:off x="4616324" y="50152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1"/>
            <p:cNvSpPr>
              <a:spLocks noChangeAspect="1" noChangeArrowheads="1"/>
            </p:cNvSpPr>
            <p:nvPr/>
          </p:nvSpPr>
          <p:spPr bwMode="auto">
            <a:xfrm>
              <a:off x="4620753" y="43917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13"/>
            <p:cNvSpPr>
              <a:spLocks noChangeAspect="1" noChangeArrowheads="1"/>
            </p:cNvSpPr>
            <p:nvPr/>
          </p:nvSpPr>
          <p:spPr bwMode="auto">
            <a:xfrm>
              <a:off x="5258782" y="56301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4"/>
            <p:cNvSpPr>
              <a:spLocks noChangeAspect="1" noChangeArrowheads="1"/>
            </p:cNvSpPr>
            <p:nvPr/>
          </p:nvSpPr>
          <p:spPr bwMode="auto">
            <a:xfrm>
              <a:off x="5254351" y="50152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5"/>
            <p:cNvSpPr>
              <a:spLocks noChangeAspect="1" noChangeArrowheads="1"/>
            </p:cNvSpPr>
            <p:nvPr/>
          </p:nvSpPr>
          <p:spPr bwMode="auto">
            <a:xfrm>
              <a:off x="5258782" y="43917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7"/>
            <p:cNvSpPr>
              <a:spLocks noChangeAspect="1" noChangeArrowheads="1"/>
            </p:cNvSpPr>
            <p:nvPr/>
          </p:nvSpPr>
          <p:spPr bwMode="auto">
            <a:xfrm>
              <a:off x="5896810" y="5634474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8"/>
            <p:cNvSpPr>
              <a:spLocks noChangeAspect="1" noChangeArrowheads="1"/>
            </p:cNvSpPr>
            <p:nvPr/>
          </p:nvSpPr>
          <p:spPr bwMode="auto">
            <a:xfrm>
              <a:off x="5892379" y="50195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9"/>
            <p:cNvSpPr>
              <a:spLocks noChangeAspect="1" noChangeArrowheads="1"/>
            </p:cNvSpPr>
            <p:nvPr/>
          </p:nvSpPr>
          <p:spPr bwMode="auto">
            <a:xfrm>
              <a:off x="5896810" y="439600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1"/>
            <p:cNvSpPr>
              <a:spLocks noChangeAspect="1" noChangeArrowheads="1"/>
            </p:cNvSpPr>
            <p:nvPr/>
          </p:nvSpPr>
          <p:spPr bwMode="auto">
            <a:xfrm>
              <a:off x="6534837" y="5634474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2"/>
            <p:cNvSpPr>
              <a:spLocks noChangeAspect="1" noChangeArrowheads="1"/>
            </p:cNvSpPr>
            <p:nvPr/>
          </p:nvSpPr>
          <p:spPr bwMode="auto">
            <a:xfrm>
              <a:off x="6543578" y="50195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3"/>
            <p:cNvSpPr>
              <a:spLocks noChangeAspect="1" noChangeArrowheads="1"/>
            </p:cNvSpPr>
            <p:nvPr/>
          </p:nvSpPr>
          <p:spPr bwMode="auto">
            <a:xfrm>
              <a:off x="6534837" y="439600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35"/>
            <p:cNvSpPr>
              <a:spLocks noChangeAspect="1" noChangeArrowheads="1"/>
            </p:cNvSpPr>
            <p:nvPr/>
          </p:nvSpPr>
          <p:spPr bwMode="auto">
            <a:xfrm>
              <a:off x="3982727" y="56258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6"/>
            <p:cNvSpPr>
              <a:spLocks noChangeAspect="1" noChangeArrowheads="1"/>
            </p:cNvSpPr>
            <p:nvPr/>
          </p:nvSpPr>
          <p:spPr bwMode="auto">
            <a:xfrm>
              <a:off x="3978296" y="50109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37"/>
            <p:cNvSpPr>
              <a:spLocks noChangeAspect="1" noChangeArrowheads="1"/>
            </p:cNvSpPr>
            <p:nvPr/>
          </p:nvSpPr>
          <p:spPr bwMode="auto">
            <a:xfrm>
              <a:off x="3982727" y="43874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4614167" y="62616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4"/>
            <p:cNvSpPr>
              <a:spLocks noChangeAspect="1" noChangeArrowheads="1"/>
            </p:cNvSpPr>
            <p:nvPr/>
          </p:nvSpPr>
          <p:spPr bwMode="auto">
            <a:xfrm>
              <a:off x="5252194" y="62616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8"/>
            <p:cNvSpPr>
              <a:spLocks noChangeAspect="1" noChangeArrowheads="1"/>
            </p:cNvSpPr>
            <p:nvPr/>
          </p:nvSpPr>
          <p:spPr bwMode="auto">
            <a:xfrm>
              <a:off x="5890222" y="626598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2"/>
            <p:cNvSpPr>
              <a:spLocks noChangeAspect="1" noChangeArrowheads="1"/>
            </p:cNvSpPr>
            <p:nvPr/>
          </p:nvSpPr>
          <p:spPr bwMode="auto">
            <a:xfrm>
              <a:off x="6541421" y="626598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36"/>
            <p:cNvSpPr>
              <a:spLocks noChangeAspect="1" noChangeArrowheads="1"/>
            </p:cNvSpPr>
            <p:nvPr/>
          </p:nvSpPr>
          <p:spPr bwMode="auto">
            <a:xfrm>
              <a:off x="3976139" y="625738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0"/>
            <p:cNvSpPr>
              <a:spLocks noChangeAspect="1" noChangeArrowheads="1"/>
            </p:cNvSpPr>
            <p:nvPr/>
          </p:nvSpPr>
          <p:spPr bwMode="auto">
            <a:xfrm>
              <a:off x="4608786" y="37795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4"/>
            <p:cNvSpPr>
              <a:spLocks noChangeAspect="1" noChangeArrowheads="1"/>
            </p:cNvSpPr>
            <p:nvPr/>
          </p:nvSpPr>
          <p:spPr bwMode="auto">
            <a:xfrm>
              <a:off x="5246813" y="37795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spect="1" noChangeArrowheads="1"/>
            </p:cNvSpPr>
            <p:nvPr/>
          </p:nvSpPr>
          <p:spPr bwMode="auto">
            <a:xfrm>
              <a:off x="5884841" y="378380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2"/>
            <p:cNvSpPr>
              <a:spLocks noChangeAspect="1" noChangeArrowheads="1"/>
            </p:cNvSpPr>
            <p:nvPr/>
          </p:nvSpPr>
          <p:spPr bwMode="auto">
            <a:xfrm>
              <a:off x="6536040" y="378380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7"/>
            <p:cNvSpPr>
              <a:spLocks noChangeAspect="1" noChangeArrowheads="1"/>
            </p:cNvSpPr>
            <p:nvPr/>
          </p:nvSpPr>
          <p:spPr bwMode="auto">
            <a:xfrm>
              <a:off x="2706672" y="56215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8"/>
            <p:cNvSpPr>
              <a:spLocks noChangeAspect="1" noChangeArrowheads="1"/>
            </p:cNvSpPr>
            <p:nvPr/>
          </p:nvSpPr>
          <p:spPr bwMode="auto">
            <a:xfrm>
              <a:off x="2702241" y="50066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29"/>
            <p:cNvSpPr>
              <a:spLocks noChangeAspect="1" noChangeArrowheads="1"/>
            </p:cNvSpPr>
            <p:nvPr/>
          </p:nvSpPr>
          <p:spPr bwMode="auto">
            <a:xfrm>
              <a:off x="2706672" y="43831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31"/>
            <p:cNvSpPr>
              <a:spLocks noChangeAspect="1" noChangeArrowheads="1"/>
            </p:cNvSpPr>
            <p:nvPr/>
          </p:nvSpPr>
          <p:spPr bwMode="auto">
            <a:xfrm>
              <a:off x="3344700" y="562157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32"/>
            <p:cNvSpPr>
              <a:spLocks noChangeAspect="1" noChangeArrowheads="1"/>
            </p:cNvSpPr>
            <p:nvPr/>
          </p:nvSpPr>
          <p:spPr bwMode="auto">
            <a:xfrm>
              <a:off x="3340268" y="50066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3"/>
            <p:cNvSpPr>
              <a:spLocks noChangeAspect="1" noChangeArrowheads="1"/>
            </p:cNvSpPr>
            <p:nvPr/>
          </p:nvSpPr>
          <p:spPr bwMode="auto">
            <a:xfrm>
              <a:off x="3344700" y="438310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28"/>
            <p:cNvSpPr>
              <a:spLocks noChangeAspect="1" noChangeArrowheads="1"/>
            </p:cNvSpPr>
            <p:nvPr/>
          </p:nvSpPr>
          <p:spPr bwMode="auto">
            <a:xfrm>
              <a:off x="2700084" y="62530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32"/>
            <p:cNvSpPr>
              <a:spLocks noChangeAspect="1" noChangeArrowheads="1"/>
            </p:cNvSpPr>
            <p:nvPr/>
          </p:nvSpPr>
          <p:spPr bwMode="auto">
            <a:xfrm>
              <a:off x="3338111" y="625308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28"/>
            <p:cNvSpPr>
              <a:spLocks noChangeAspect="1" noChangeArrowheads="1"/>
            </p:cNvSpPr>
            <p:nvPr/>
          </p:nvSpPr>
          <p:spPr bwMode="auto">
            <a:xfrm>
              <a:off x="2694703" y="37709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3332730" y="37709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6"/>
            <p:cNvSpPr>
              <a:spLocks noChangeAspect="1" noChangeArrowheads="1"/>
            </p:cNvSpPr>
            <p:nvPr/>
          </p:nvSpPr>
          <p:spPr bwMode="auto">
            <a:xfrm>
              <a:off x="3970758" y="37752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7"/>
            <p:cNvSpPr>
              <a:spLocks noChangeAspect="1" noChangeArrowheads="1"/>
            </p:cNvSpPr>
            <p:nvPr/>
          </p:nvSpPr>
          <p:spPr bwMode="auto">
            <a:xfrm>
              <a:off x="2066435" y="561968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28"/>
            <p:cNvSpPr>
              <a:spLocks noChangeAspect="1" noChangeArrowheads="1"/>
            </p:cNvSpPr>
            <p:nvPr/>
          </p:nvSpPr>
          <p:spPr bwMode="auto">
            <a:xfrm>
              <a:off x="2062004" y="500475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9"/>
            <p:cNvSpPr>
              <a:spLocks noChangeAspect="1" noChangeArrowheads="1"/>
            </p:cNvSpPr>
            <p:nvPr/>
          </p:nvSpPr>
          <p:spPr bwMode="auto">
            <a:xfrm>
              <a:off x="2066435" y="438122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7" name="Oval 28"/>
            <p:cNvSpPr>
              <a:spLocks noChangeAspect="1" noChangeArrowheads="1"/>
            </p:cNvSpPr>
            <p:nvPr/>
          </p:nvSpPr>
          <p:spPr bwMode="auto">
            <a:xfrm>
              <a:off x="2059848" y="625119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28"/>
            <p:cNvSpPr>
              <a:spLocks noChangeAspect="1" noChangeArrowheads="1"/>
            </p:cNvSpPr>
            <p:nvPr/>
          </p:nvSpPr>
          <p:spPr bwMode="auto">
            <a:xfrm>
              <a:off x="2054466" y="376901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31"/>
            <p:cNvSpPr>
              <a:spLocks noChangeAspect="1" noChangeArrowheads="1"/>
            </p:cNvSpPr>
            <p:nvPr/>
          </p:nvSpPr>
          <p:spPr bwMode="auto">
            <a:xfrm>
              <a:off x="7178192" y="563478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32"/>
            <p:cNvSpPr>
              <a:spLocks noChangeAspect="1" noChangeArrowheads="1"/>
            </p:cNvSpPr>
            <p:nvPr/>
          </p:nvSpPr>
          <p:spPr bwMode="auto">
            <a:xfrm>
              <a:off x="7173760" y="501985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33"/>
            <p:cNvSpPr>
              <a:spLocks noChangeAspect="1" noChangeArrowheads="1"/>
            </p:cNvSpPr>
            <p:nvPr/>
          </p:nvSpPr>
          <p:spPr bwMode="auto">
            <a:xfrm>
              <a:off x="7178192" y="439632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5" name="Oval 32"/>
            <p:cNvSpPr>
              <a:spLocks noChangeAspect="1" noChangeArrowheads="1"/>
            </p:cNvSpPr>
            <p:nvPr/>
          </p:nvSpPr>
          <p:spPr bwMode="auto">
            <a:xfrm>
              <a:off x="7171604" y="626629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32"/>
            <p:cNvSpPr>
              <a:spLocks noChangeAspect="1" noChangeArrowheads="1"/>
            </p:cNvSpPr>
            <p:nvPr/>
          </p:nvSpPr>
          <p:spPr bwMode="auto">
            <a:xfrm>
              <a:off x="7166223" y="378411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384248" cy="5280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det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vol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Issues:</a:t>
                </a:r>
              </a:p>
              <a:p>
                <a:endParaRPr lang="en-US" sz="2800" dirty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How do we build lattice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such that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)/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det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 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?</a:t>
                </a:r>
                <a:br>
                  <a:rPr lang="en-US" sz="2800" dirty="0" smtClean="0"/>
                </a:br>
                <a:r>
                  <a:rPr lang="en-US" sz="2800" dirty="0" smtClean="0"/>
                  <a:t>(Thin lattice covering)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How do we enumerate lattice points in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efficiently?</a:t>
                </a:r>
              </a:p>
              <a:p>
                <a:pPr marL="514350" indent="-514350">
                  <a:buAutoNum type="arabicPeriod"/>
                </a:pPr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Must solve both problems simultaneously.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384248" cy="5280869"/>
              </a:xfrm>
              <a:prstGeom prst="rect">
                <a:avLst/>
              </a:prstGeom>
              <a:blipFill rotWithShape="1">
                <a:blip r:embed="rId2"/>
                <a:stretch>
                  <a:fillRect l="-1455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6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384248" cy="960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Observation: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smtClean="0"/>
                  <a:t>and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sz="2800" dirty="0">
                  <a:solidFill>
                    <a:srgbClr val="002060"/>
                  </a:solidFill>
                </a:endParaRPr>
              </a:p>
              <a:p>
                <a:r>
                  <a:rPr lang="en-US" sz="2800" dirty="0" smtClean="0"/>
                  <a:t>                                     are a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good</a:t>
                </a:r>
                <a:r>
                  <a:rPr lang="en-US" sz="2800" dirty="0" smtClean="0"/>
                  <a:t> pair.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384248" cy="960391"/>
              </a:xfrm>
              <a:prstGeom prst="rect">
                <a:avLst/>
              </a:prstGeom>
              <a:blipFill rotWithShape="1">
                <a:blip r:embed="rId2"/>
                <a:stretch>
                  <a:fillRect l="-1455" t="-5063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>
            <a:spLocks noChangeAspect="1"/>
          </p:cNvSpPr>
          <p:nvPr/>
        </p:nvSpPr>
        <p:spPr>
          <a:xfrm>
            <a:off x="3160031" y="3181302"/>
            <a:ext cx="2602810" cy="26028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3539274" y="3560545"/>
            <a:ext cx="1844324" cy="1844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82639" y="2625763"/>
            <a:ext cx="7527505" cy="3707875"/>
            <a:chOff x="682639" y="2625763"/>
            <a:chExt cx="7527505" cy="3707875"/>
          </a:xfrm>
        </p:grpSpPr>
        <p:sp>
          <p:nvSpPr>
            <p:cNvPr id="6" name="Oval 9"/>
            <p:cNvSpPr>
              <a:spLocks noChangeAspect="1" noChangeArrowheads="1"/>
            </p:cNvSpPr>
            <p:nvPr/>
          </p:nvSpPr>
          <p:spPr bwMode="auto">
            <a:xfrm>
              <a:off x="4430010" y="627533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spect="1" noChangeArrowheads="1"/>
            </p:cNvSpPr>
            <p:nvPr/>
          </p:nvSpPr>
          <p:spPr bwMode="auto">
            <a:xfrm>
              <a:off x="4417049" y="447571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4430010" y="265093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13"/>
            <p:cNvSpPr>
              <a:spLocks noChangeAspect="1" noChangeArrowheads="1"/>
            </p:cNvSpPr>
            <p:nvPr/>
          </p:nvSpPr>
          <p:spPr bwMode="auto">
            <a:xfrm>
              <a:off x="6297218" y="627533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"/>
            <p:cNvSpPr>
              <a:spLocks noChangeAspect="1" noChangeArrowheads="1"/>
            </p:cNvSpPr>
            <p:nvPr/>
          </p:nvSpPr>
          <p:spPr bwMode="auto">
            <a:xfrm>
              <a:off x="6284251" y="447571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5"/>
            <p:cNvSpPr>
              <a:spLocks noChangeAspect="1" noChangeArrowheads="1"/>
            </p:cNvSpPr>
            <p:nvPr/>
          </p:nvSpPr>
          <p:spPr bwMode="auto">
            <a:xfrm>
              <a:off x="6297218" y="265093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7"/>
            <p:cNvSpPr>
              <a:spLocks noChangeAspect="1" noChangeArrowheads="1"/>
            </p:cNvSpPr>
            <p:nvPr/>
          </p:nvSpPr>
          <p:spPr bwMode="auto">
            <a:xfrm>
              <a:off x="8164424" y="62879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spect="1" noChangeArrowheads="1"/>
            </p:cNvSpPr>
            <p:nvPr/>
          </p:nvSpPr>
          <p:spPr bwMode="auto">
            <a:xfrm>
              <a:off x="8151456" y="448830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spect="1" noChangeArrowheads="1"/>
            </p:cNvSpPr>
            <p:nvPr/>
          </p:nvSpPr>
          <p:spPr bwMode="auto">
            <a:xfrm>
              <a:off x="8164424" y="26635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35"/>
            <p:cNvSpPr>
              <a:spLocks noChangeAspect="1" noChangeArrowheads="1"/>
            </p:cNvSpPr>
            <p:nvPr/>
          </p:nvSpPr>
          <p:spPr bwMode="auto">
            <a:xfrm>
              <a:off x="2562811" y="626274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6"/>
            <p:cNvSpPr>
              <a:spLocks noChangeAspect="1" noChangeArrowheads="1"/>
            </p:cNvSpPr>
            <p:nvPr/>
          </p:nvSpPr>
          <p:spPr bwMode="auto">
            <a:xfrm>
              <a:off x="2549845" y="446313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2562811" y="2638346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31"/>
            <p:cNvSpPr>
              <a:spLocks noChangeAspect="1" noChangeArrowheads="1"/>
            </p:cNvSpPr>
            <p:nvPr/>
          </p:nvSpPr>
          <p:spPr bwMode="auto">
            <a:xfrm>
              <a:off x="695610" y="625016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2"/>
            <p:cNvSpPr>
              <a:spLocks noChangeAspect="1" noChangeArrowheads="1"/>
            </p:cNvSpPr>
            <p:nvPr/>
          </p:nvSpPr>
          <p:spPr bwMode="auto">
            <a:xfrm>
              <a:off x="682639" y="445054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3"/>
            <p:cNvSpPr>
              <a:spLocks noChangeAspect="1" noChangeArrowheads="1"/>
            </p:cNvSpPr>
            <p:nvPr/>
          </p:nvSpPr>
          <p:spPr bwMode="auto">
            <a:xfrm>
              <a:off x="695610" y="262576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8189" y="3021807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189" y="3021807"/>
                <a:ext cx="57381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0996" y="371113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996" y="3711130"/>
                <a:ext cx="54053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7" idx="0"/>
            <a:endCxn id="8" idx="4"/>
          </p:cNvCxnSpPr>
          <p:nvPr/>
        </p:nvCxnSpPr>
        <p:spPr>
          <a:xfrm flipV="1">
            <a:off x="4439909" y="2696652"/>
            <a:ext cx="12961" cy="1779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45524" y="4501686"/>
            <a:ext cx="186720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591934" y="4488497"/>
            <a:ext cx="1821484" cy="1258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4361" y="4498576"/>
            <a:ext cx="6265" cy="17834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83753" y="4511161"/>
                <a:ext cx="646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753" y="4511161"/>
                <a:ext cx="64671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59212" y="2381404"/>
                <a:ext cx="6562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212" y="2381404"/>
                <a:ext cx="65620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Volume via Counting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384248" cy="484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[DV `12]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Approach:  </a:t>
                </a:r>
                <a:r>
                  <a:rPr lang="en-US" sz="2800" dirty="0" smtClean="0"/>
                  <a:t>Partial Surgery + Enumeration</a:t>
                </a:r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Transform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via surgeries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/>
                  <a:t> such that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1±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rgbClr val="002060"/>
                    </a:solidFill>
                  </a:rPr>
                  <a:t/>
                </a:r>
                <a:br>
                  <a:rPr lang="en-US" sz="2800" b="0" dirty="0" smtClean="0">
                    <a:solidFill>
                      <a:srgbClr val="002060"/>
                    </a:solidFill>
                  </a:rPr>
                </a:br>
                <a:r>
                  <a:rPr lang="en-US" sz="2800" b="0" dirty="0" smtClean="0"/>
                  <a:t>and there exists ellipsoid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⊆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⊆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2.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be generated by the axes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scaled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/>
                  <a:t> .</a:t>
                </a:r>
                <a:br>
                  <a:rPr lang="en-US" sz="2800" dirty="0" smtClean="0"/>
                </a:br>
                <a:r>
                  <a:rPr lang="en-US" sz="2800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det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by enumeration.</a:t>
                </a:r>
              </a:p>
              <a:p>
                <a:pPr marL="514350" indent="-514350">
                  <a:buAutoNum type="arabicPeriod"/>
                </a:pPr>
                <a:endParaRPr lang="en-US" sz="2800" dirty="0"/>
              </a:p>
              <a:p>
                <a:r>
                  <a:rPr lang="en-US" sz="2800" dirty="0" smtClean="0"/>
                  <a:t>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approximation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384248" cy="4846007"/>
              </a:xfrm>
              <a:prstGeom prst="rect">
                <a:avLst/>
              </a:prstGeom>
              <a:blipFill rotWithShape="0">
                <a:blip r:embed="rId2"/>
                <a:stretch>
                  <a:fillRect l="-1527" t="-1132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4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a good ellipsoid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436803"/>
                <a:ext cx="8096251" cy="356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Input: </a:t>
                </a:r>
                <a:r>
                  <a:rPr lang="en-US" sz="2800" dirty="0" smtClean="0"/>
                  <a:t>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endParaRPr lang="en-US" sz="2800" i="1" dirty="0" smtClean="0">
                  <a:latin typeface="Cambria Math"/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Cambria Math"/>
                  </a:rPr>
                  <a:t>Want: </a:t>
                </a:r>
                <a:r>
                  <a:rPr lang="en-US" sz="2800" dirty="0" smtClean="0">
                    <a:latin typeface="Cambria Math"/>
                  </a:rPr>
                  <a:t>Ellipsoid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optimal solution to </a:t>
                </a:r>
              </a:p>
              <a:p>
                <a:r>
                  <a:rPr lang="en-US" sz="2800" dirty="0" smtClean="0"/>
                  <a:t>             max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vol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    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ea typeface="Cambria Math"/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vol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vol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Unfortunately, no known tractable formulation for the above program.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436803"/>
                <a:ext cx="8096251" cy="3568477"/>
              </a:xfrm>
              <a:prstGeom prst="rect">
                <a:avLst/>
              </a:prstGeom>
              <a:blipFill rotWithShape="1">
                <a:blip r:embed="rId2"/>
                <a:stretch>
                  <a:fillRect l="-1581" t="-1538" b="-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572375" cy="398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Barany,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Furedi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86+88: </a:t>
                </a:r>
              </a:p>
              <a:p>
                <a:r>
                  <a:rPr lang="en-US" sz="2800" b="0" dirty="0" smtClean="0"/>
                  <a:t>Any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approximation uses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(1+</m:t>
                        </m:r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 smtClean="0"/>
                  <a:t> membership queries.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Dyer, Frieze,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91: </a:t>
                </a:r>
              </a:p>
              <a:p>
                <a:r>
                  <a:rPr lang="en-US" sz="2800" dirty="0" smtClean="0"/>
                  <a:t>Randomized polynomial time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(1+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approximation algorithm.</a:t>
                </a:r>
              </a:p>
              <a:p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572375" cy="3986412"/>
              </a:xfrm>
              <a:prstGeom prst="rect">
                <a:avLst/>
              </a:prstGeom>
              <a:blipFill rotWithShape="1">
                <a:blip r:embed="rId3"/>
                <a:stretch>
                  <a:fillRect l="-1691" t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398553">
            <a:off x="3231569" y="4619731"/>
            <a:ext cx="2552700" cy="1447800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447800">
                <a:moveTo>
                  <a:pt x="171450" y="866775"/>
                </a:moveTo>
                <a:lnTo>
                  <a:pt x="809625" y="371475"/>
                </a:lnTo>
                <a:lnTo>
                  <a:pt x="1762125" y="38100"/>
                </a:lnTo>
                <a:lnTo>
                  <a:pt x="2552700" y="0"/>
                </a:lnTo>
                <a:lnTo>
                  <a:pt x="2419350" y="704850"/>
                </a:lnTo>
                <a:lnTo>
                  <a:pt x="1581150" y="1266825"/>
                </a:lnTo>
                <a:lnTo>
                  <a:pt x="419100" y="1447800"/>
                </a:lnTo>
                <a:lnTo>
                  <a:pt x="0" y="1285875"/>
                </a:lnTo>
                <a:lnTo>
                  <a:pt x="171450" y="866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1326" y="5020465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26" y="5020465"/>
                <a:ext cx="47087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0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436803"/>
                <a:ext cx="8096251" cy="374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Many ellipsoids do have optimization characterizations. </a:t>
                </a:r>
                <a:br>
                  <a:rPr lang="en-US" sz="2800" dirty="0" smtClean="0"/>
                </a:br>
                <a:endParaRPr lang="en-US" sz="2800" dirty="0"/>
              </a:p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John Ellipsoid `48: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800" dirty="0" smtClean="0">
                    <a:solidFill>
                      <a:srgbClr val="FF0000"/>
                    </a:solidFill>
                    <a:latin typeface="Cambria Math"/>
                  </a:rPr>
                </a:br>
                <a:r>
                  <a:rPr lang="en-US" sz="2800" dirty="0" smtClean="0">
                    <a:solidFill>
                      <a:srgbClr val="FF0000"/>
                    </a:solidFill>
                    <a:latin typeface="Cambria Math"/>
                  </a:rPr>
                  <a:t>             </a:t>
                </a:r>
                <a:r>
                  <a:rPr lang="en-US" sz="2800" dirty="0" smtClean="0"/>
                  <a:t>max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vol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    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ea typeface="Cambria Math"/>
                  </a:rPr>
                  <a:t>s.t.</a:t>
                </a:r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sz="2800" dirty="0" smtClean="0"/>
              </a:p>
              <a:p>
                <a:pPr>
                  <a:lnSpc>
                    <a:spcPts val="1500"/>
                  </a:lnSpc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sz="2800" dirty="0" smtClean="0"/>
                  <a:t>Too restrictive.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Only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approximation.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436803"/>
                <a:ext cx="8096251" cy="3749681"/>
              </a:xfrm>
              <a:prstGeom prst="rect">
                <a:avLst/>
              </a:prstGeom>
              <a:blipFill rotWithShape="1">
                <a:blip r:embed="rId2"/>
                <a:stretch>
                  <a:fillRect l="-1581" t="-1463" b="-3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a good ellipsoid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23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436803"/>
                <a:ext cx="8096251" cy="5248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How about relaxing strict containment a “little” bit?</a:t>
                </a:r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Ellipsoid 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Tomzcak-Jaegermann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Figiel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`79]: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/>
                  <a:t>             max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vol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         </a:t>
                </a:r>
                <a:r>
                  <a:rPr lang="en-US" sz="2800" dirty="0">
                    <a:latin typeface="Cambria Math"/>
                  </a:rPr>
                  <a:t> </a:t>
                </a:r>
                <a:r>
                  <a:rPr lang="en-US" sz="2800" dirty="0" smtClean="0">
                    <a:latin typeface="Cambria Math"/>
                  </a:rPr>
                  <a:t>   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    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ea typeface="Cambria Math"/>
                  </a:rPr>
                  <a:t>s.t.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1/2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Has a nearly-equivalent convex formulation!</a:t>
                </a:r>
              </a:p>
              <a:p>
                <a:endParaRPr lang="en-US" sz="2800" dirty="0"/>
              </a:p>
              <a:p>
                <a:r>
                  <a:rPr lang="en-US" sz="2800" dirty="0" err="1" smtClean="0">
                    <a:solidFill>
                      <a:srgbClr val="FF0000"/>
                    </a:solidFill>
                  </a:rPr>
                  <a:t>Milman’s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idea:</a:t>
                </a:r>
                <a:r>
                  <a:rPr lang="en-US" sz="2800" dirty="0" smtClean="0"/>
                  <a:t> Iteratively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sz="2800" dirty="0" smtClean="0"/>
                  <a:t>-Ellipsoid to reduce distance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to an Ellipsoid. </a:t>
                </a:r>
              </a:p>
              <a:p>
                <a:endParaRPr lang="en-US" sz="2800" dirty="0" smtClean="0"/>
              </a:p>
              <a:p>
                <a:pPr>
                  <a:lnSpc>
                    <a:spcPts val="1500"/>
                  </a:lnSpc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436803"/>
                <a:ext cx="8096251" cy="5248616"/>
              </a:xfrm>
              <a:prstGeom prst="rect">
                <a:avLst/>
              </a:prstGeom>
              <a:blipFill rotWithShape="1">
                <a:blip r:embed="rId2"/>
                <a:stretch>
                  <a:fillRect l="-1581" t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a good ellipsoid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0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Iteration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4824" y="1603169"/>
                <a:ext cx="8419605" cy="530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 smtClean="0">
                  <a:solidFill>
                    <a:srgbClr val="002060"/>
                  </a:solidFill>
                </a:endParaRP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∈1…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 smtClean="0"/>
                  <a:t>  </a:t>
                </a:r>
                <a:br>
                  <a:rPr lang="en-US" sz="3200" dirty="0" smtClean="0"/>
                </a:br>
                <a:r>
                  <a:rPr lang="en-US" sz="3200" dirty="0" smtClean="0"/>
                  <a:t>   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3200" b="0" dirty="0" smtClean="0">
                    <a:solidFill>
                      <a:srgbClr val="FF0000"/>
                    </a:solidFill>
                  </a:rPr>
                  <a:t>-Ellipsoid</a:t>
                </a: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b="0" dirty="0" smtClean="0"/>
                  <a:t>.</a:t>
                </a:r>
              </a:p>
              <a:p>
                <a:r>
                  <a:rPr lang="en-US" sz="3200" b="0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𝑖𝑛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f>
                      <m:fPr>
                        <m:type m:val="lin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𝑜𝑢𝑡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3200" b="0" dirty="0" smtClean="0"/>
                  <a:t>.</a:t>
                </a:r>
              </a:p>
              <a:p>
                <a:r>
                  <a:rPr lang="en-US" sz="3200" b="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 ←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conv</m:t>
                    </m:r>
                    <m:r>
                      <a:rPr lang="en-US" sz="3200" b="0" i="1" smtClean="0">
                        <a:latin typeface="Cambria Math"/>
                      </a:rPr>
                      <m:t> {</m:t>
                    </m:r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𝑖𝑛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𝑜𝑢𝑡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)∩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200" b="0" dirty="0" smtClean="0"/>
                  <a:t>.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Return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endParaRPr lang="en-US" sz="3200" b="0" dirty="0" smtClean="0"/>
              </a:p>
              <a:p>
                <a:r>
                  <a:rPr lang="en-US" sz="3200" dirty="0" smtClean="0"/>
                  <a:t>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603169"/>
                <a:ext cx="8419605" cy="5300105"/>
              </a:xfrm>
              <a:prstGeom prst="rect">
                <a:avLst/>
              </a:prstGeom>
              <a:blipFill rotWithShape="1">
                <a:blip r:embed="rId2"/>
                <a:stretch>
                  <a:fillRect l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824" y="171432"/>
                <a:ext cx="8277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ℓ</m:t>
                    </m:r>
                  </m:oMath>
                </a14:m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-Ellipsoid: Covering Estimates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71432"/>
                <a:ext cx="8277225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4825" y="1872243"/>
                <a:ext cx="8171090" cy="4519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can be sandwiched within </a:t>
                </a:r>
              </a:p>
              <a:p>
                <a:r>
                  <a:rPr lang="en-US" sz="2800" b="0" dirty="0" smtClean="0">
                    <a:ea typeface="Cambria Math"/>
                  </a:rPr>
                  <a:t>factor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by some ellipsoid.</a:t>
                </a:r>
              </a:p>
              <a:p>
                <a:endParaRPr lang="en-US" sz="2800" b="0" dirty="0" smtClean="0">
                  <a:ea typeface="Cambria Math"/>
                </a:endParaRPr>
              </a:p>
              <a:p>
                <a:r>
                  <a:rPr lang="en-US" sz="2800" b="0" dirty="0" smtClean="0">
                    <a:ea typeface="Cambria Mat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sz="2800" b="0" dirty="0" smtClean="0">
                    <a:solidFill>
                      <a:srgbClr val="FF0000"/>
                    </a:solidFill>
                    <a:ea typeface="Cambria Math"/>
                  </a:rPr>
                  <a:t>-Ellipsoid</a:t>
                </a:r>
                <a:r>
                  <a:rPr lang="en-US" sz="2800" b="0" dirty="0" smtClean="0">
                    <a:ea typeface="Cambria Math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, then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endParaRPr lang="en-US" sz="2800" b="0" dirty="0" smtClean="0">
                  <a:ea typeface="Cambria Math"/>
                </a:endParaRPr>
              </a:p>
              <a:p>
                <a:r>
                  <a:rPr lang="en-US" sz="2800" b="0" dirty="0" smtClean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𝑡𝐾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r>
                  <a:rPr lang="en-US" sz="2800" b="0" dirty="0" smtClean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)≤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endParaRPr lang="en-US" sz="2800" dirty="0">
                  <a:ea typeface="Cambria Math"/>
                </a:endParaRPr>
              </a:p>
              <a:p>
                <a:r>
                  <a:rPr lang="en-US" sz="2800" dirty="0" smtClean="0">
                    <a:ea typeface="Cambria Math"/>
                  </a:rPr>
                  <a:t>Requires deep theorem of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  <a:ea typeface="Cambria Math"/>
                  </a:rPr>
                  <a:t>Pisier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ea typeface="Cambria Math"/>
                  </a:rPr>
                  <a:t> `80</a:t>
                </a:r>
                <a:r>
                  <a:rPr lang="en-US" sz="2800" dirty="0" smtClean="0">
                    <a:ea typeface="Cambria Math"/>
                  </a:rPr>
                  <a:t> (K-convexity).</a:t>
                </a:r>
              </a:p>
              <a:p>
                <a:r>
                  <a:rPr lang="en-US" sz="2800" b="0" dirty="0" err="1" smtClean="0">
                    <a:solidFill>
                      <a:schemeClr val="bg2">
                        <a:lumMod val="50000"/>
                      </a:schemeClr>
                    </a:solidFill>
                    <a:ea typeface="Cambria Math"/>
                  </a:rPr>
                  <a:t>Sudakov</a:t>
                </a:r>
                <a:r>
                  <a:rPr lang="en-US" sz="2800" b="0" dirty="0" smtClean="0">
                    <a:ea typeface="Cambria Math"/>
                  </a:rPr>
                  <a:t> inequalities for covering numbers.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872243"/>
                <a:ext cx="8171090" cy="4519186"/>
              </a:xfrm>
              <a:prstGeom prst="rect">
                <a:avLst/>
              </a:prstGeom>
              <a:blipFill rotWithShape="1">
                <a:blip r:embed="rId4"/>
                <a:stretch>
                  <a:fillRect l="-1567" t="-1215" b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3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“Slowed down”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Iteration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4824" y="1603169"/>
                <a:ext cx="8419605" cy="530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 smtClean="0">
                  <a:solidFill>
                    <a:srgbClr val="002060"/>
                  </a:solidFill>
                </a:endParaRP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∈1…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 smtClean="0"/>
                  <a:t>  </a:t>
                </a:r>
                <a:br>
                  <a:rPr lang="en-US" sz="3200" dirty="0" smtClean="0"/>
                </a:br>
                <a:r>
                  <a:rPr lang="en-US" sz="3200" dirty="0" smtClean="0"/>
                  <a:t>   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3200" b="0" dirty="0" smtClean="0">
                    <a:solidFill>
                      <a:srgbClr val="FF0000"/>
                    </a:solidFill>
                  </a:rPr>
                  <a:t>-Ellipsoid</a:t>
                </a: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b="0" dirty="0" smtClean="0"/>
                  <a:t>.</a:t>
                </a:r>
              </a:p>
              <a:p>
                <a:r>
                  <a:rPr lang="en-US" sz="3200" b="0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𝑖𝑛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f>
                      <m:fPr>
                        <m:type m:val="lin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𝑜𝑢𝑡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f>
                      <m:fPr>
                        <m:type m:val="lin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3200" b="0" dirty="0" smtClean="0"/>
                  <a:t>.</a:t>
                </a:r>
              </a:p>
              <a:p>
                <a:r>
                  <a:rPr lang="en-US" sz="3200" b="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 ←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conv</m:t>
                    </m:r>
                    <m:r>
                      <a:rPr lang="en-US" sz="3200" b="0" i="1" smtClean="0">
                        <a:latin typeface="Cambria Math"/>
                      </a:rPr>
                      <m:t> {</m:t>
                    </m:r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𝑖𝑛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𝑜𝑢𝑡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)∩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200" b="0" dirty="0" smtClean="0"/>
                  <a:t>.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Return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symmetrized body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endParaRPr lang="en-US" sz="3200" b="0" dirty="0" smtClean="0"/>
              </a:p>
              <a:p>
                <a:r>
                  <a:rPr lang="en-US" sz="3200" dirty="0" smtClean="0"/>
                  <a:t>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603169"/>
                <a:ext cx="8419605" cy="5300105"/>
              </a:xfrm>
              <a:prstGeom prst="rect">
                <a:avLst/>
              </a:prstGeom>
              <a:blipFill rotWithShape="1">
                <a:blip r:embed="rId2"/>
                <a:stretch>
                  <a:fillRect l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2225556" y="3523102"/>
            <a:ext cx="3974037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983053"/>
                <a:ext cx="80962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-norm: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983053"/>
                <a:ext cx="809625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3134522" y="4050440"/>
            <a:ext cx="2156106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09830" y="3578843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30" y="3578843"/>
                <a:ext cx="50488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4189716" y="46320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007654" y="402014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6044" y="4118122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044" y="4118122"/>
                <a:ext cx="5738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3208" y="3794159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208" y="3794159"/>
                <a:ext cx="76296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4824" y="148671"/>
                <a:ext cx="8277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4000" dirty="0">
                    <a:solidFill>
                      <a:schemeClr val="bg2">
                        <a:lumMod val="50000"/>
                      </a:schemeClr>
                    </a:solidFill>
                  </a:rPr>
                  <a:t>-Ellipsoid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48671"/>
                <a:ext cx="8277225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/>
      <p:bldP spid="8" grpId="0" animBg="1"/>
      <p:bldP spid="9" grpId="0" animBg="1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824" y="149660"/>
                <a:ext cx="8277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ℓ</m:t>
                    </m:r>
                  </m:oMath>
                </a14:m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-Ellipsoid</a:t>
                </a:r>
                <a:endParaRPr lang="en-US" sz="4000" dirty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49660"/>
                <a:ext cx="8277225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883129"/>
                <a:ext cx="8096251" cy="4407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2060"/>
                    </a:solidFill>
                  </a:rPr>
                  <a:t>Semidefinite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Program:</a:t>
                </a:r>
              </a:p>
              <a:p>
                <a:endParaRPr lang="en-US" sz="28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det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 P.S.D.</a:t>
                </a:r>
                <a:endParaRPr lang="en-US" sz="2800" dirty="0"/>
              </a:p>
              <a:p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2060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𝑇𝑋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 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 ~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(0,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𝐼𝑑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-Ellipsoid :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for optimal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 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TjF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`79]</a:t>
                </a:r>
              </a:p>
              <a:p>
                <a:r>
                  <a:rPr lang="en-US" sz="2800" dirty="0" smtClean="0"/>
                  <a:t>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Claim:</a:t>
                </a:r>
                <a:r>
                  <a:rPr lang="en-US" sz="2800" dirty="0" smtClean="0"/>
                  <a:t>  Computes largest volume  ellipsoid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that is “half-contained”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883129"/>
                <a:ext cx="8096251" cy="4407489"/>
              </a:xfrm>
              <a:prstGeom prst="rect">
                <a:avLst/>
              </a:prstGeom>
              <a:blipFill rotWithShape="1">
                <a:blip r:embed="rId3"/>
                <a:stretch>
                  <a:fillRect l="-1581" t="-1245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601686" y="1992474"/>
            <a:ext cx="4756618" cy="990212"/>
            <a:chOff x="2601686" y="1992474"/>
            <a:chExt cx="4756618" cy="99021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601686" y="2318657"/>
              <a:ext cx="2242457" cy="6640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833254" y="1992474"/>
              <a:ext cx="2525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Largest volume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54087" y="2689174"/>
            <a:ext cx="5172624" cy="886783"/>
            <a:chOff x="2754087" y="2689174"/>
            <a:chExt cx="5172624" cy="886783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754087" y="2982686"/>
              <a:ext cx="2079167" cy="5932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44136" y="2689174"/>
                  <a:ext cx="30825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Half contained in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136" y="2689174"/>
                  <a:ext cx="308257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158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59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3006989" y="2513681"/>
            <a:ext cx="3128566" cy="31285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 rot="8322814">
            <a:off x="2122845" y="2683322"/>
            <a:ext cx="4896854" cy="2789282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824" y="186288"/>
                <a:ext cx="82772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6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𝑇𝑋</m:t>
                                </m:r>
                              </m:e>
                            </m:d>
                          </m:e>
                          <m:sub>
                            <m:r>
                              <a:rPr lang="en-US" sz="36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Half Containment </a:t>
                </a:r>
                <a:endParaRPr lang="en-US" sz="3600" dirty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86288"/>
                <a:ext cx="8277225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752497"/>
                <a:ext cx="83561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Id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(</a:t>
                </a:r>
                <a:r>
                  <a:rPr lang="en-US" sz="2800" dirty="0" err="1" smtClean="0"/>
                  <a:t>wlog</a:t>
                </a:r>
                <a:r>
                  <a:rPr lang="en-US" sz="2800" dirty="0" smtClean="0"/>
                  <a:t>).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is standard </a:t>
                </a:r>
                <a:r>
                  <a:rPr lang="en-US" sz="2800" dirty="0" err="1" smtClean="0"/>
                  <a:t>gaussian</a:t>
                </a:r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752497"/>
                <a:ext cx="835614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532" t="-10465" r="-94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85891" y="3794462"/>
                <a:ext cx="801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91" y="3794462"/>
                <a:ext cx="80143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4548412" y="40551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16509" y="4774444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509" y="4774444"/>
                <a:ext cx="546945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590731" y="4108621"/>
            <a:ext cx="648263" cy="14078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0732" y="5965766"/>
                <a:ext cx="6693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Markov Inequality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≤2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1/2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2" y="5965766"/>
                <a:ext cx="6693564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1913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0502" y="5059277"/>
                <a:ext cx="786562" cy="590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502" y="5059277"/>
                <a:ext cx="786562" cy="5903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8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3006989" y="2513681"/>
            <a:ext cx="3128566" cy="31285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 rot="8322814">
            <a:off x="2122845" y="2683322"/>
            <a:ext cx="4896854" cy="2789282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752497"/>
                <a:ext cx="83996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Id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(</a:t>
                </a:r>
                <a:r>
                  <a:rPr lang="en-US" sz="2800" dirty="0" err="1" smtClean="0"/>
                  <a:t>wlog</a:t>
                </a:r>
                <a:r>
                  <a:rPr lang="en-US" sz="2800" dirty="0" smtClean="0"/>
                  <a:t>).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is standard </a:t>
                </a:r>
                <a:r>
                  <a:rPr lang="en-US" sz="2800" dirty="0" err="1"/>
                  <a:t>gaussian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752497"/>
                <a:ext cx="839969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24" t="-10465" r="-5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85891" y="3794462"/>
                <a:ext cx="801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91" y="3794462"/>
                <a:ext cx="80143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4548412" y="40551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16509" y="4774444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509" y="4774444"/>
                <a:ext cx="54694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879" y="2463703"/>
                <a:ext cx="2586349" cy="1020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2800" dirty="0" smtClean="0"/>
                  <a:t>concentrated</a:t>
                </a:r>
              </a:p>
              <a:p>
                <a:r>
                  <a:rPr lang="en-US" sz="2800" dirty="0" smtClean="0"/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79" y="2463703"/>
                <a:ext cx="2586349" cy="1020472"/>
              </a:xfrm>
              <a:prstGeom prst="rect">
                <a:avLst/>
              </a:prstGeom>
              <a:blipFill rotWithShape="1">
                <a:blip r:embed="rId7"/>
                <a:stretch>
                  <a:fillRect l="-4706" t="-595" r="-352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820918" y="3112333"/>
            <a:ext cx="1379482" cy="1751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0502" y="5059277"/>
                <a:ext cx="786562" cy="590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502" y="5059277"/>
                <a:ext cx="786562" cy="5903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590731" y="4108621"/>
            <a:ext cx="648263" cy="14078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0732" y="5965766"/>
                <a:ext cx="643637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Concentration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1/2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 smtClean="0"/>
                  <a:t> sphere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2" y="5965766"/>
                <a:ext cx="6436377" cy="528030"/>
              </a:xfrm>
              <a:prstGeom prst="rect">
                <a:avLst/>
              </a:prstGeom>
              <a:blipFill rotWithShape="1">
                <a:blip r:embed="rId9"/>
                <a:stretch>
                  <a:fillRect l="-1989" t="-9302" r="-947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0732" y="5965766"/>
                <a:ext cx="6693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Markov Inequality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≤2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≥1/2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2" y="5965766"/>
                <a:ext cx="6693564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1913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3008446" y="3526971"/>
            <a:ext cx="529411" cy="1741715"/>
          </a:xfrm>
          <a:custGeom>
            <a:avLst/>
            <a:gdLst>
              <a:gd name="connsiteX0" fmla="*/ 0 w 424543"/>
              <a:gd name="connsiteY0" fmla="*/ 0 h 1741715"/>
              <a:gd name="connsiteX1" fmla="*/ 424543 w 424543"/>
              <a:gd name="connsiteY1" fmla="*/ 1741715 h 1741715"/>
              <a:gd name="connsiteX0" fmla="*/ 0 w 424543"/>
              <a:gd name="connsiteY0" fmla="*/ 0 h 1741715"/>
              <a:gd name="connsiteX1" fmla="*/ 206829 w 424543"/>
              <a:gd name="connsiteY1" fmla="*/ 892629 h 1741715"/>
              <a:gd name="connsiteX2" fmla="*/ 424543 w 424543"/>
              <a:gd name="connsiteY2" fmla="*/ 1741715 h 1741715"/>
              <a:gd name="connsiteX0" fmla="*/ 89418 w 513961"/>
              <a:gd name="connsiteY0" fmla="*/ 0 h 1741715"/>
              <a:gd name="connsiteX1" fmla="*/ 2333 w 513961"/>
              <a:gd name="connsiteY1" fmla="*/ 1023258 h 1741715"/>
              <a:gd name="connsiteX2" fmla="*/ 513961 w 513961"/>
              <a:gd name="connsiteY2" fmla="*/ 1741715 h 1741715"/>
              <a:gd name="connsiteX0" fmla="*/ 87085 w 511628"/>
              <a:gd name="connsiteY0" fmla="*/ 0 h 1741715"/>
              <a:gd name="connsiteX1" fmla="*/ 0 w 511628"/>
              <a:gd name="connsiteY1" fmla="*/ 1023258 h 1741715"/>
              <a:gd name="connsiteX2" fmla="*/ 511628 w 511628"/>
              <a:gd name="connsiteY2" fmla="*/ 1741715 h 1741715"/>
              <a:gd name="connsiteX0" fmla="*/ 87085 w 511628"/>
              <a:gd name="connsiteY0" fmla="*/ 0 h 1741715"/>
              <a:gd name="connsiteX1" fmla="*/ 0 w 511628"/>
              <a:gd name="connsiteY1" fmla="*/ 1023258 h 1741715"/>
              <a:gd name="connsiteX2" fmla="*/ 511628 w 511628"/>
              <a:gd name="connsiteY2" fmla="*/ 1741715 h 1741715"/>
              <a:gd name="connsiteX0" fmla="*/ 54428 w 478971"/>
              <a:gd name="connsiteY0" fmla="*/ 0 h 1741715"/>
              <a:gd name="connsiteX1" fmla="*/ 0 w 478971"/>
              <a:gd name="connsiteY1" fmla="*/ 1055915 h 1741715"/>
              <a:gd name="connsiteX2" fmla="*/ 478971 w 478971"/>
              <a:gd name="connsiteY2" fmla="*/ 1741715 h 1741715"/>
              <a:gd name="connsiteX0" fmla="*/ 91431 w 515974"/>
              <a:gd name="connsiteY0" fmla="*/ 0 h 1741715"/>
              <a:gd name="connsiteX1" fmla="*/ 37003 w 515974"/>
              <a:gd name="connsiteY1" fmla="*/ 1055915 h 1741715"/>
              <a:gd name="connsiteX2" fmla="*/ 515974 w 515974"/>
              <a:gd name="connsiteY2" fmla="*/ 1741715 h 1741715"/>
              <a:gd name="connsiteX0" fmla="*/ 106770 w 531313"/>
              <a:gd name="connsiteY0" fmla="*/ 0 h 1741715"/>
              <a:gd name="connsiteX1" fmla="*/ 52342 w 531313"/>
              <a:gd name="connsiteY1" fmla="*/ 1055915 h 1741715"/>
              <a:gd name="connsiteX2" fmla="*/ 531313 w 531313"/>
              <a:gd name="connsiteY2" fmla="*/ 1741715 h 1741715"/>
              <a:gd name="connsiteX0" fmla="*/ 99335 w 523878"/>
              <a:gd name="connsiteY0" fmla="*/ 0 h 1741715"/>
              <a:gd name="connsiteX1" fmla="*/ 55793 w 523878"/>
              <a:gd name="connsiteY1" fmla="*/ 1012372 h 1741715"/>
              <a:gd name="connsiteX2" fmla="*/ 523878 w 523878"/>
              <a:gd name="connsiteY2" fmla="*/ 1741715 h 1741715"/>
              <a:gd name="connsiteX0" fmla="*/ 99335 w 523878"/>
              <a:gd name="connsiteY0" fmla="*/ 0 h 1741715"/>
              <a:gd name="connsiteX1" fmla="*/ 55793 w 523878"/>
              <a:gd name="connsiteY1" fmla="*/ 1012372 h 1741715"/>
              <a:gd name="connsiteX2" fmla="*/ 523878 w 523878"/>
              <a:gd name="connsiteY2" fmla="*/ 1741715 h 1741715"/>
              <a:gd name="connsiteX0" fmla="*/ 122598 w 547141"/>
              <a:gd name="connsiteY0" fmla="*/ 0 h 1741715"/>
              <a:gd name="connsiteX1" fmla="*/ 46399 w 547141"/>
              <a:gd name="connsiteY1" fmla="*/ 903515 h 1741715"/>
              <a:gd name="connsiteX2" fmla="*/ 547141 w 547141"/>
              <a:gd name="connsiteY2" fmla="*/ 1741715 h 1741715"/>
              <a:gd name="connsiteX0" fmla="*/ 122598 w 547141"/>
              <a:gd name="connsiteY0" fmla="*/ 0 h 1741715"/>
              <a:gd name="connsiteX1" fmla="*/ 46399 w 547141"/>
              <a:gd name="connsiteY1" fmla="*/ 903515 h 1741715"/>
              <a:gd name="connsiteX2" fmla="*/ 547141 w 547141"/>
              <a:gd name="connsiteY2" fmla="*/ 1741715 h 1741715"/>
              <a:gd name="connsiteX0" fmla="*/ 93607 w 518150"/>
              <a:gd name="connsiteY0" fmla="*/ 0 h 1741715"/>
              <a:gd name="connsiteX1" fmla="*/ 17408 w 518150"/>
              <a:gd name="connsiteY1" fmla="*/ 903515 h 1741715"/>
              <a:gd name="connsiteX2" fmla="*/ 518150 w 518150"/>
              <a:gd name="connsiteY2" fmla="*/ 1741715 h 1741715"/>
              <a:gd name="connsiteX0" fmla="*/ 104868 w 529411"/>
              <a:gd name="connsiteY0" fmla="*/ 0 h 1741715"/>
              <a:gd name="connsiteX1" fmla="*/ 28669 w 529411"/>
              <a:gd name="connsiteY1" fmla="*/ 903515 h 1741715"/>
              <a:gd name="connsiteX2" fmla="*/ 529411 w 529411"/>
              <a:gd name="connsiteY2" fmla="*/ 1741715 h 174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411" h="1741715">
                <a:moveTo>
                  <a:pt x="104868" y="0"/>
                </a:moveTo>
                <a:cubicBezTo>
                  <a:pt x="-33018" y="351972"/>
                  <a:pt x="-7616" y="649514"/>
                  <a:pt x="28669" y="903515"/>
                </a:cubicBezTo>
                <a:cubicBezTo>
                  <a:pt x="98518" y="1186542"/>
                  <a:pt x="364311" y="1611087"/>
                  <a:pt x="529411" y="1741715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551714" y="2873829"/>
            <a:ext cx="584726" cy="1654628"/>
          </a:xfrm>
          <a:custGeom>
            <a:avLst/>
            <a:gdLst>
              <a:gd name="connsiteX0" fmla="*/ 0 w 584726"/>
              <a:gd name="connsiteY0" fmla="*/ 0 h 1654628"/>
              <a:gd name="connsiteX1" fmla="*/ 533400 w 584726"/>
              <a:gd name="connsiteY1" fmla="*/ 762000 h 1654628"/>
              <a:gd name="connsiteX2" fmla="*/ 533400 w 584726"/>
              <a:gd name="connsiteY2" fmla="*/ 1654628 h 1654628"/>
              <a:gd name="connsiteX0" fmla="*/ 0 w 584726"/>
              <a:gd name="connsiteY0" fmla="*/ 0 h 1654628"/>
              <a:gd name="connsiteX1" fmla="*/ 533400 w 584726"/>
              <a:gd name="connsiteY1" fmla="*/ 762000 h 1654628"/>
              <a:gd name="connsiteX2" fmla="*/ 533400 w 584726"/>
              <a:gd name="connsiteY2" fmla="*/ 1654628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726" h="1654628">
                <a:moveTo>
                  <a:pt x="0" y="0"/>
                </a:moveTo>
                <a:cubicBezTo>
                  <a:pt x="254907" y="232228"/>
                  <a:pt x="444500" y="486229"/>
                  <a:pt x="533400" y="762000"/>
                </a:cubicBezTo>
                <a:cubicBezTo>
                  <a:pt x="622300" y="1037771"/>
                  <a:pt x="577850" y="1346199"/>
                  <a:pt x="533400" y="1654628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4824" y="186288"/>
                <a:ext cx="82772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6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𝑇𝑋</m:t>
                                </m:r>
                              </m:e>
                            </m:d>
                          </m:e>
                          <m:sub>
                            <m:r>
                              <a:rPr lang="en-US" sz="36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Half Containment </a:t>
                </a:r>
                <a:endParaRPr lang="en-US" sz="3600" dirty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86288"/>
                <a:ext cx="8277225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3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8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3006989" y="2513681"/>
            <a:ext cx="3128566" cy="31285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 rot="8322814">
            <a:off x="2122845" y="2683322"/>
            <a:ext cx="4896854" cy="2789282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752497"/>
                <a:ext cx="83996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Id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(</a:t>
                </a:r>
                <a:r>
                  <a:rPr lang="en-US" sz="2800" dirty="0" err="1" smtClean="0"/>
                  <a:t>wlog</a:t>
                </a:r>
                <a:r>
                  <a:rPr lang="en-US" sz="2800" dirty="0" smtClean="0"/>
                  <a:t>).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is standard </a:t>
                </a:r>
                <a:r>
                  <a:rPr lang="en-US" sz="2800" dirty="0" err="1"/>
                  <a:t>gaussian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752497"/>
                <a:ext cx="839969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24" t="-10465" r="-5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3005936" y="2876550"/>
            <a:ext cx="3120194" cy="2390775"/>
          </a:xfrm>
          <a:custGeom>
            <a:avLst/>
            <a:gdLst>
              <a:gd name="connsiteX0" fmla="*/ 140673 w 3327447"/>
              <a:gd name="connsiteY0" fmla="*/ 663317 h 2398206"/>
              <a:gd name="connsiteX1" fmla="*/ 1397973 w 3327447"/>
              <a:gd name="connsiteY1" fmla="*/ 439480 h 2398206"/>
              <a:gd name="connsiteX2" fmla="*/ 2617173 w 3327447"/>
              <a:gd name="connsiteY2" fmla="*/ 6092 h 2398206"/>
              <a:gd name="connsiteX3" fmla="*/ 3126760 w 3327447"/>
              <a:gd name="connsiteY3" fmla="*/ 791905 h 2398206"/>
              <a:gd name="connsiteX4" fmla="*/ 3117235 w 3327447"/>
              <a:gd name="connsiteY4" fmla="*/ 1672967 h 2398206"/>
              <a:gd name="connsiteX5" fmla="*/ 597873 w 3327447"/>
              <a:gd name="connsiteY5" fmla="*/ 2396867 h 2398206"/>
              <a:gd name="connsiteX6" fmla="*/ 78760 w 3327447"/>
              <a:gd name="connsiteY6" fmla="*/ 1491992 h 2398206"/>
              <a:gd name="connsiteX7" fmla="*/ 140673 w 3327447"/>
              <a:gd name="connsiteY7" fmla="*/ 663317 h 2398206"/>
              <a:gd name="connsiteX0" fmla="*/ 140673 w 3327447"/>
              <a:gd name="connsiteY0" fmla="*/ 698094 h 2432983"/>
              <a:gd name="connsiteX1" fmla="*/ 1397973 w 3327447"/>
              <a:gd name="connsiteY1" fmla="*/ 474257 h 2432983"/>
              <a:gd name="connsiteX2" fmla="*/ 2617173 w 3327447"/>
              <a:gd name="connsiteY2" fmla="*/ 40869 h 2432983"/>
              <a:gd name="connsiteX3" fmla="*/ 3126760 w 3327447"/>
              <a:gd name="connsiteY3" fmla="*/ 826682 h 2432983"/>
              <a:gd name="connsiteX4" fmla="*/ 3117235 w 3327447"/>
              <a:gd name="connsiteY4" fmla="*/ 1707744 h 2432983"/>
              <a:gd name="connsiteX5" fmla="*/ 597873 w 3327447"/>
              <a:gd name="connsiteY5" fmla="*/ 2431644 h 2432983"/>
              <a:gd name="connsiteX6" fmla="*/ 78760 w 3327447"/>
              <a:gd name="connsiteY6" fmla="*/ 1526769 h 2432983"/>
              <a:gd name="connsiteX7" fmla="*/ 140673 w 3327447"/>
              <a:gd name="connsiteY7" fmla="*/ 698094 h 2432983"/>
              <a:gd name="connsiteX0" fmla="*/ 140673 w 3327447"/>
              <a:gd name="connsiteY0" fmla="*/ 698094 h 2432983"/>
              <a:gd name="connsiteX1" fmla="*/ 1397973 w 3327447"/>
              <a:gd name="connsiteY1" fmla="*/ 474257 h 2432983"/>
              <a:gd name="connsiteX2" fmla="*/ 2617173 w 3327447"/>
              <a:gd name="connsiteY2" fmla="*/ 40869 h 2432983"/>
              <a:gd name="connsiteX3" fmla="*/ 3126760 w 3327447"/>
              <a:gd name="connsiteY3" fmla="*/ 826682 h 2432983"/>
              <a:gd name="connsiteX4" fmla="*/ 3117235 w 3327447"/>
              <a:gd name="connsiteY4" fmla="*/ 1707744 h 2432983"/>
              <a:gd name="connsiteX5" fmla="*/ 597873 w 3327447"/>
              <a:gd name="connsiteY5" fmla="*/ 2431644 h 2432983"/>
              <a:gd name="connsiteX6" fmla="*/ 78760 w 3327447"/>
              <a:gd name="connsiteY6" fmla="*/ 1526769 h 2432983"/>
              <a:gd name="connsiteX7" fmla="*/ 140673 w 3327447"/>
              <a:gd name="connsiteY7" fmla="*/ 698094 h 2432983"/>
              <a:gd name="connsiteX0" fmla="*/ 140673 w 3327447"/>
              <a:gd name="connsiteY0" fmla="*/ 698094 h 2432983"/>
              <a:gd name="connsiteX1" fmla="*/ 1397973 w 3327447"/>
              <a:gd name="connsiteY1" fmla="*/ 474257 h 2432983"/>
              <a:gd name="connsiteX2" fmla="*/ 2617173 w 3327447"/>
              <a:gd name="connsiteY2" fmla="*/ 40869 h 2432983"/>
              <a:gd name="connsiteX3" fmla="*/ 3126760 w 3327447"/>
              <a:gd name="connsiteY3" fmla="*/ 826682 h 2432983"/>
              <a:gd name="connsiteX4" fmla="*/ 3117235 w 3327447"/>
              <a:gd name="connsiteY4" fmla="*/ 1707744 h 2432983"/>
              <a:gd name="connsiteX5" fmla="*/ 597873 w 3327447"/>
              <a:gd name="connsiteY5" fmla="*/ 2431644 h 2432983"/>
              <a:gd name="connsiteX6" fmla="*/ 78760 w 3327447"/>
              <a:gd name="connsiteY6" fmla="*/ 1526769 h 2432983"/>
              <a:gd name="connsiteX7" fmla="*/ 140673 w 3327447"/>
              <a:gd name="connsiteY7" fmla="*/ 698094 h 2432983"/>
              <a:gd name="connsiteX0" fmla="*/ 140673 w 3327447"/>
              <a:gd name="connsiteY0" fmla="*/ 698094 h 2432983"/>
              <a:gd name="connsiteX1" fmla="*/ 1397973 w 3327447"/>
              <a:gd name="connsiteY1" fmla="*/ 474257 h 2432983"/>
              <a:gd name="connsiteX2" fmla="*/ 2617173 w 3327447"/>
              <a:gd name="connsiteY2" fmla="*/ 40869 h 2432983"/>
              <a:gd name="connsiteX3" fmla="*/ 3126760 w 3327447"/>
              <a:gd name="connsiteY3" fmla="*/ 826682 h 2432983"/>
              <a:gd name="connsiteX4" fmla="*/ 3117235 w 3327447"/>
              <a:gd name="connsiteY4" fmla="*/ 1707744 h 2432983"/>
              <a:gd name="connsiteX5" fmla="*/ 597873 w 3327447"/>
              <a:gd name="connsiteY5" fmla="*/ 2431644 h 2432983"/>
              <a:gd name="connsiteX6" fmla="*/ 78760 w 3327447"/>
              <a:gd name="connsiteY6" fmla="*/ 1526769 h 2432983"/>
              <a:gd name="connsiteX7" fmla="*/ 140673 w 3327447"/>
              <a:gd name="connsiteY7" fmla="*/ 698094 h 2432983"/>
              <a:gd name="connsiteX0" fmla="*/ 140673 w 3327447"/>
              <a:gd name="connsiteY0" fmla="*/ 698094 h 2432983"/>
              <a:gd name="connsiteX1" fmla="*/ 1397973 w 3327447"/>
              <a:gd name="connsiteY1" fmla="*/ 474257 h 2432983"/>
              <a:gd name="connsiteX2" fmla="*/ 2617173 w 3327447"/>
              <a:gd name="connsiteY2" fmla="*/ 40869 h 2432983"/>
              <a:gd name="connsiteX3" fmla="*/ 3126760 w 3327447"/>
              <a:gd name="connsiteY3" fmla="*/ 826682 h 2432983"/>
              <a:gd name="connsiteX4" fmla="*/ 3117235 w 3327447"/>
              <a:gd name="connsiteY4" fmla="*/ 1707744 h 2432983"/>
              <a:gd name="connsiteX5" fmla="*/ 597873 w 3327447"/>
              <a:gd name="connsiteY5" fmla="*/ 2431644 h 2432983"/>
              <a:gd name="connsiteX6" fmla="*/ 78760 w 3327447"/>
              <a:gd name="connsiteY6" fmla="*/ 1526769 h 2432983"/>
              <a:gd name="connsiteX7" fmla="*/ 140673 w 3327447"/>
              <a:gd name="connsiteY7" fmla="*/ 698094 h 2432983"/>
              <a:gd name="connsiteX0" fmla="*/ 140673 w 3310907"/>
              <a:gd name="connsiteY0" fmla="*/ 698094 h 2432983"/>
              <a:gd name="connsiteX1" fmla="*/ 1397973 w 3310907"/>
              <a:gd name="connsiteY1" fmla="*/ 474257 h 2432983"/>
              <a:gd name="connsiteX2" fmla="*/ 2617173 w 3310907"/>
              <a:gd name="connsiteY2" fmla="*/ 40869 h 2432983"/>
              <a:gd name="connsiteX3" fmla="*/ 3126760 w 3310907"/>
              <a:gd name="connsiteY3" fmla="*/ 826682 h 2432983"/>
              <a:gd name="connsiteX4" fmla="*/ 3117235 w 3310907"/>
              <a:gd name="connsiteY4" fmla="*/ 1707744 h 2432983"/>
              <a:gd name="connsiteX5" fmla="*/ 597873 w 3310907"/>
              <a:gd name="connsiteY5" fmla="*/ 2431644 h 2432983"/>
              <a:gd name="connsiteX6" fmla="*/ 78760 w 3310907"/>
              <a:gd name="connsiteY6" fmla="*/ 1526769 h 2432983"/>
              <a:gd name="connsiteX7" fmla="*/ 140673 w 3310907"/>
              <a:gd name="connsiteY7" fmla="*/ 698094 h 2432983"/>
              <a:gd name="connsiteX0" fmla="*/ 140673 w 3310907"/>
              <a:gd name="connsiteY0" fmla="*/ 698094 h 2432983"/>
              <a:gd name="connsiteX1" fmla="*/ 1397973 w 3310907"/>
              <a:gd name="connsiteY1" fmla="*/ 474257 h 2432983"/>
              <a:gd name="connsiteX2" fmla="*/ 2617173 w 3310907"/>
              <a:gd name="connsiteY2" fmla="*/ 40869 h 2432983"/>
              <a:gd name="connsiteX3" fmla="*/ 3126760 w 3310907"/>
              <a:gd name="connsiteY3" fmla="*/ 826682 h 2432983"/>
              <a:gd name="connsiteX4" fmla="*/ 3117235 w 3310907"/>
              <a:gd name="connsiteY4" fmla="*/ 1707744 h 2432983"/>
              <a:gd name="connsiteX5" fmla="*/ 597873 w 3310907"/>
              <a:gd name="connsiteY5" fmla="*/ 2431644 h 2432983"/>
              <a:gd name="connsiteX6" fmla="*/ 78760 w 3310907"/>
              <a:gd name="connsiteY6" fmla="*/ 1526769 h 2432983"/>
              <a:gd name="connsiteX7" fmla="*/ 140673 w 3310907"/>
              <a:gd name="connsiteY7" fmla="*/ 698094 h 2432983"/>
              <a:gd name="connsiteX0" fmla="*/ 140673 w 3215844"/>
              <a:gd name="connsiteY0" fmla="*/ 698094 h 2432983"/>
              <a:gd name="connsiteX1" fmla="*/ 1397973 w 3215844"/>
              <a:gd name="connsiteY1" fmla="*/ 474257 h 2432983"/>
              <a:gd name="connsiteX2" fmla="*/ 2617173 w 3215844"/>
              <a:gd name="connsiteY2" fmla="*/ 40869 h 2432983"/>
              <a:gd name="connsiteX3" fmla="*/ 3126760 w 3215844"/>
              <a:gd name="connsiteY3" fmla="*/ 826682 h 2432983"/>
              <a:gd name="connsiteX4" fmla="*/ 3117235 w 3215844"/>
              <a:gd name="connsiteY4" fmla="*/ 1707744 h 2432983"/>
              <a:gd name="connsiteX5" fmla="*/ 597873 w 3215844"/>
              <a:gd name="connsiteY5" fmla="*/ 2431644 h 2432983"/>
              <a:gd name="connsiteX6" fmla="*/ 78760 w 3215844"/>
              <a:gd name="connsiteY6" fmla="*/ 1526769 h 2432983"/>
              <a:gd name="connsiteX7" fmla="*/ 140673 w 3215844"/>
              <a:gd name="connsiteY7" fmla="*/ 698094 h 2432983"/>
              <a:gd name="connsiteX0" fmla="*/ 140673 w 3165522"/>
              <a:gd name="connsiteY0" fmla="*/ 698094 h 2432983"/>
              <a:gd name="connsiteX1" fmla="*/ 1397973 w 3165522"/>
              <a:gd name="connsiteY1" fmla="*/ 474257 h 2432983"/>
              <a:gd name="connsiteX2" fmla="*/ 2617173 w 3165522"/>
              <a:gd name="connsiteY2" fmla="*/ 40869 h 2432983"/>
              <a:gd name="connsiteX3" fmla="*/ 3126760 w 3165522"/>
              <a:gd name="connsiteY3" fmla="*/ 826682 h 2432983"/>
              <a:gd name="connsiteX4" fmla="*/ 3117235 w 3165522"/>
              <a:gd name="connsiteY4" fmla="*/ 1707744 h 2432983"/>
              <a:gd name="connsiteX5" fmla="*/ 597873 w 3165522"/>
              <a:gd name="connsiteY5" fmla="*/ 2431644 h 2432983"/>
              <a:gd name="connsiteX6" fmla="*/ 78760 w 3165522"/>
              <a:gd name="connsiteY6" fmla="*/ 1526769 h 2432983"/>
              <a:gd name="connsiteX7" fmla="*/ 140673 w 3165522"/>
              <a:gd name="connsiteY7" fmla="*/ 698094 h 2432983"/>
              <a:gd name="connsiteX0" fmla="*/ 140673 w 3175940"/>
              <a:gd name="connsiteY0" fmla="*/ 698094 h 2432983"/>
              <a:gd name="connsiteX1" fmla="*/ 1397973 w 3175940"/>
              <a:gd name="connsiteY1" fmla="*/ 474257 h 2432983"/>
              <a:gd name="connsiteX2" fmla="*/ 2617173 w 3175940"/>
              <a:gd name="connsiteY2" fmla="*/ 40869 h 2432983"/>
              <a:gd name="connsiteX3" fmla="*/ 3126760 w 3175940"/>
              <a:gd name="connsiteY3" fmla="*/ 826682 h 2432983"/>
              <a:gd name="connsiteX4" fmla="*/ 3117235 w 3175940"/>
              <a:gd name="connsiteY4" fmla="*/ 1707744 h 2432983"/>
              <a:gd name="connsiteX5" fmla="*/ 597873 w 3175940"/>
              <a:gd name="connsiteY5" fmla="*/ 2431644 h 2432983"/>
              <a:gd name="connsiteX6" fmla="*/ 78760 w 3175940"/>
              <a:gd name="connsiteY6" fmla="*/ 1526769 h 2432983"/>
              <a:gd name="connsiteX7" fmla="*/ 140673 w 3175940"/>
              <a:gd name="connsiteY7" fmla="*/ 698094 h 2432983"/>
              <a:gd name="connsiteX0" fmla="*/ 140673 w 3175940"/>
              <a:gd name="connsiteY0" fmla="*/ 698094 h 2432983"/>
              <a:gd name="connsiteX1" fmla="*/ 1397973 w 3175940"/>
              <a:gd name="connsiteY1" fmla="*/ 474257 h 2432983"/>
              <a:gd name="connsiteX2" fmla="*/ 2617173 w 3175940"/>
              <a:gd name="connsiteY2" fmla="*/ 40869 h 2432983"/>
              <a:gd name="connsiteX3" fmla="*/ 3126760 w 3175940"/>
              <a:gd name="connsiteY3" fmla="*/ 826682 h 2432983"/>
              <a:gd name="connsiteX4" fmla="*/ 3117235 w 3175940"/>
              <a:gd name="connsiteY4" fmla="*/ 1707744 h 2432983"/>
              <a:gd name="connsiteX5" fmla="*/ 597873 w 3175940"/>
              <a:gd name="connsiteY5" fmla="*/ 2431644 h 2432983"/>
              <a:gd name="connsiteX6" fmla="*/ 78760 w 3175940"/>
              <a:gd name="connsiteY6" fmla="*/ 1526769 h 2432983"/>
              <a:gd name="connsiteX7" fmla="*/ 140673 w 3175940"/>
              <a:gd name="connsiteY7" fmla="*/ 698094 h 2432983"/>
              <a:gd name="connsiteX0" fmla="*/ 140673 w 3175940"/>
              <a:gd name="connsiteY0" fmla="*/ 657225 h 2392114"/>
              <a:gd name="connsiteX1" fmla="*/ 1397973 w 3175940"/>
              <a:gd name="connsiteY1" fmla="*/ 433388 h 2392114"/>
              <a:gd name="connsiteX2" fmla="*/ 2617173 w 3175940"/>
              <a:gd name="connsiteY2" fmla="*/ 0 h 2392114"/>
              <a:gd name="connsiteX3" fmla="*/ 3126760 w 3175940"/>
              <a:gd name="connsiteY3" fmla="*/ 785813 h 2392114"/>
              <a:gd name="connsiteX4" fmla="*/ 3117235 w 3175940"/>
              <a:gd name="connsiteY4" fmla="*/ 1666875 h 2392114"/>
              <a:gd name="connsiteX5" fmla="*/ 597873 w 3175940"/>
              <a:gd name="connsiteY5" fmla="*/ 2390775 h 2392114"/>
              <a:gd name="connsiteX6" fmla="*/ 78760 w 3175940"/>
              <a:gd name="connsiteY6" fmla="*/ 1485900 h 2392114"/>
              <a:gd name="connsiteX7" fmla="*/ 140673 w 3175940"/>
              <a:gd name="connsiteY7" fmla="*/ 657225 h 2392114"/>
              <a:gd name="connsiteX0" fmla="*/ 140673 w 3175940"/>
              <a:gd name="connsiteY0" fmla="*/ 657995 h 2392884"/>
              <a:gd name="connsiteX1" fmla="*/ 2617173 w 3175940"/>
              <a:gd name="connsiteY1" fmla="*/ 770 h 2392884"/>
              <a:gd name="connsiteX2" fmla="*/ 3126760 w 3175940"/>
              <a:gd name="connsiteY2" fmla="*/ 786583 h 2392884"/>
              <a:gd name="connsiteX3" fmla="*/ 3117235 w 3175940"/>
              <a:gd name="connsiteY3" fmla="*/ 1667645 h 2392884"/>
              <a:gd name="connsiteX4" fmla="*/ 597873 w 3175940"/>
              <a:gd name="connsiteY4" fmla="*/ 2391545 h 2392884"/>
              <a:gd name="connsiteX5" fmla="*/ 78760 w 3175940"/>
              <a:gd name="connsiteY5" fmla="*/ 1486670 h 2392884"/>
              <a:gd name="connsiteX6" fmla="*/ 140673 w 3175940"/>
              <a:gd name="connsiteY6" fmla="*/ 657995 h 2392884"/>
              <a:gd name="connsiteX0" fmla="*/ 140673 w 3175940"/>
              <a:gd name="connsiteY0" fmla="*/ 657995 h 2392884"/>
              <a:gd name="connsiteX1" fmla="*/ 2617173 w 3175940"/>
              <a:gd name="connsiteY1" fmla="*/ 770 h 2392884"/>
              <a:gd name="connsiteX2" fmla="*/ 3126760 w 3175940"/>
              <a:gd name="connsiteY2" fmla="*/ 786583 h 2392884"/>
              <a:gd name="connsiteX3" fmla="*/ 3117235 w 3175940"/>
              <a:gd name="connsiteY3" fmla="*/ 1667645 h 2392884"/>
              <a:gd name="connsiteX4" fmla="*/ 597873 w 3175940"/>
              <a:gd name="connsiteY4" fmla="*/ 2391545 h 2392884"/>
              <a:gd name="connsiteX5" fmla="*/ 78760 w 3175940"/>
              <a:gd name="connsiteY5" fmla="*/ 1486670 h 2392884"/>
              <a:gd name="connsiteX6" fmla="*/ 140673 w 3175940"/>
              <a:gd name="connsiteY6" fmla="*/ 657995 h 2392884"/>
              <a:gd name="connsiteX0" fmla="*/ 140673 w 3175940"/>
              <a:gd name="connsiteY0" fmla="*/ 657820 h 2392709"/>
              <a:gd name="connsiteX1" fmla="*/ 2617173 w 3175940"/>
              <a:gd name="connsiteY1" fmla="*/ 595 h 2392709"/>
              <a:gd name="connsiteX2" fmla="*/ 3126760 w 3175940"/>
              <a:gd name="connsiteY2" fmla="*/ 786408 h 2392709"/>
              <a:gd name="connsiteX3" fmla="*/ 3117235 w 3175940"/>
              <a:gd name="connsiteY3" fmla="*/ 1667470 h 2392709"/>
              <a:gd name="connsiteX4" fmla="*/ 597873 w 3175940"/>
              <a:gd name="connsiteY4" fmla="*/ 2391370 h 2392709"/>
              <a:gd name="connsiteX5" fmla="*/ 78760 w 3175940"/>
              <a:gd name="connsiteY5" fmla="*/ 1486495 h 2392709"/>
              <a:gd name="connsiteX6" fmla="*/ 140673 w 3175940"/>
              <a:gd name="connsiteY6" fmla="*/ 657820 h 2392709"/>
              <a:gd name="connsiteX0" fmla="*/ 140673 w 3175940"/>
              <a:gd name="connsiteY0" fmla="*/ 657225 h 2392114"/>
              <a:gd name="connsiteX1" fmla="*/ 2617173 w 3175940"/>
              <a:gd name="connsiteY1" fmla="*/ 0 h 2392114"/>
              <a:gd name="connsiteX2" fmla="*/ 3126760 w 3175940"/>
              <a:gd name="connsiteY2" fmla="*/ 785813 h 2392114"/>
              <a:gd name="connsiteX3" fmla="*/ 3117235 w 3175940"/>
              <a:gd name="connsiteY3" fmla="*/ 1666875 h 2392114"/>
              <a:gd name="connsiteX4" fmla="*/ 597873 w 3175940"/>
              <a:gd name="connsiteY4" fmla="*/ 2390775 h 2392114"/>
              <a:gd name="connsiteX5" fmla="*/ 78760 w 3175940"/>
              <a:gd name="connsiteY5" fmla="*/ 1485900 h 2392114"/>
              <a:gd name="connsiteX6" fmla="*/ 140673 w 3175940"/>
              <a:gd name="connsiteY6" fmla="*/ 657225 h 2392114"/>
              <a:gd name="connsiteX0" fmla="*/ 140673 w 3175940"/>
              <a:gd name="connsiteY0" fmla="*/ 657225 h 2392114"/>
              <a:gd name="connsiteX1" fmla="*/ 2617173 w 3175940"/>
              <a:gd name="connsiteY1" fmla="*/ 0 h 2392114"/>
              <a:gd name="connsiteX2" fmla="*/ 3126760 w 3175940"/>
              <a:gd name="connsiteY2" fmla="*/ 785813 h 2392114"/>
              <a:gd name="connsiteX3" fmla="*/ 3117235 w 3175940"/>
              <a:gd name="connsiteY3" fmla="*/ 1666875 h 2392114"/>
              <a:gd name="connsiteX4" fmla="*/ 597873 w 3175940"/>
              <a:gd name="connsiteY4" fmla="*/ 2390775 h 2392114"/>
              <a:gd name="connsiteX5" fmla="*/ 78760 w 3175940"/>
              <a:gd name="connsiteY5" fmla="*/ 1485900 h 2392114"/>
              <a:gd name="connsiteX6" fmla="*/ 140673 w 3175940"/>
              <a:gd name="connsiteY6" fmla="*/ 657225 h 2392114"/>
              <a:gd name="connsiteX0" fmla="*/ 91371 w 3126638"/>
              <a:gd name="connsiteY0" fmla="*/ 657225 h 2392114"/>
              <a:gd name="connsiteX1" fmla="*/ 2567871 w 3126638"/>
              <a:gd name="connsiteY1" fmla="*/ 0 h 2392114"/>
              <a:gd name="connsiteX2" fmla="*/ 3077458 w 3126638"/>
              <a:gd name="connsiteY2" fmla="*/ 785813 h 2392114"/>
              <a:gd name="connsiteX3" fmla="*/ 3067933 w 3126638"/>
              <a:gd name="connsiteY3" fmla="*/ 1666875 h 2392114"/>
              <a:gd name="connsiteX4" fmla="*/ 548571 w 3126638"/>
              <a:gd name="connsiteY4" fmla="*/ 2390775 h 2392114"/>
              <a:gd name="connsiteX5" fmla="*/ 29458 w 3126638"/>
              <a:gd name="connsiteY5" fmla="*/ 1485900 h 2392114"/>
              <a:gd name="connsiteX6" fmla="*/ 91371 w 3126638"/>
              <a:gd name="connsiteY6" fmla="*/ 657225 h 2392114"/>
              <a:gd name="connsiteX0" fmla="*/ 91371 w 3126638"/>
              <a:gd name="connsiteY0" fmla="*/ 657225 h 2392114"/>
              <a:gd name="connsiteX1" fmla="*/ 2567871 w 3126638"/>
              <a:gd name="connsiteY1" fmla="*/ 0 h 2392114"/>
              <a:gd name="connsiteX2" fmla="*/ 3077458 w 3126638"/>
              <a:gd name="connsiteY2" fmla="*/ 785813 h 2392114"/>
              <a:gd name="connsiteX3" fmla="*/ 3067933 w 3126638"/>
              <a:gd name="connsiteY3" fmla="*/ 1666875 h 2392114"/>
              <a:gd name="connsiteX4" fmla="*/ 548571 w 3126638"/>
              <a:gd name="connsiteY4" fmla="*/ 2390775 h 2392114"/>
              <a:gd name="connsiteX5" fmla="*/ 29458 w 3126638"/>
              <a:gd name="connsiteY5" fmla="*/ 1485900 h 2392114"/>
              <a:gd name="connsiteX6" fmla="*/ 91371 w 3126638"/>
              <a:gd name="connsiteY6" fmla="*/ 657225 h 2392114"/>
              <a:gd name="connsiteX0" fmla="*/ 91371 w 3126638"/>
              <a:gd name="connsiteY0" fmla="*/ 657225 h 2392114"/>
              <a:gd name="connsiteX1" fmla="*/ 2567871 w 3126638"/>
              <a:gd name="connsiteY1" fmla="*/ 0 h 2392114"/>
              <a:gd name="connsiteX2" fmla="*/ 3077458 w 3126638"/>
              <a:gd name="connsiteY2" fmla="*/ 785813 h 2392114"/>
              <a:gd name="connsiteX3" fmla="*/ 3067933 w 3126638"/>
              <a:gd name="connsiteY3" fmla="*/ 1666875 h 2392114"/>
              <a:gd name="connsiteX4" fmla="*/ 548571 w 3126638"/>
              <a:gd name="connsiteY4" fmla="*/ 2390775 h 2392114"/>
              <a:gd name="connsiteX5" fmla="*/ 29458 w 3126638"/>
              <a:gd name="connsiteY5" fmla="*/ 1485900 h 2392114"/>
              <a:gd name="connsiteX6" fmla="*/ 91371 w 3126638"/>
              <a:gd name="connsiteY6" fmla="*/ 657225 h 2392114"/>
              <a:gd name="connsiteX0" fmla="*/ 91371 w 3126638"/>
              <a:gd name="connsiteY0" fmla="*/ 657225 h 2392114"/>
              <a:gd name="connsiteX1" fmla="*/ 2567871 w 3126638"/>
              <a:gd name="connsiteY1" fmla="*/ 0 h 2392114"/>
              <a:gd name="connsiteX2" fmla="*/ 3077458 w 3126638"/>
              <a:gd name="connsiteY2" fmla="*/ 785813 h 2392114"/>
              <a:gd name="connsiteX3" fmla="*/ 3067933 w 3126638"/>
              <a:gd name="connsiteY3" fmla="*/ 1666875 h 2392114"/>
              <a:gd name="connsiteX4" fmla="*/ 548571 w 3126638"/>
              <a:gd name="connsiteY4" fmla="*/ 2390775 h 2392114"/>
              <a:gd name="connsiteX5" fmla="*/ 29458 w 3126638"/>
              <a:gd name="connsiteY5" fmla="*/ 1485900 h 2392114"/>
              <a:gd name="connsiteX6" fmla="*/ 91371 w 3126638"/>
              <a:gd name="connsiteY6" fmla="*/ 657225 h 2392114"/>
              <a:gd name="connsiteX0" fmla="*/ 91371 w 3126638"/>
              <a:gd name="connsiteY0" fmla="*/ 657225 h 2392114"/>
              <a:gd name="connsiteX1" fmla="*/ 2567871 w 3126638"/>
              <a:gd name="connsiteY1" fmla="*/ 0 h 2392114"/>
              <a:gd name="connsiteX2" fmla="*/ 3077458 w 3126638"/>
              <a:gd name="connsiteY2" fmla="*/ 785813 h 2392114"/>
              <a:gd name="connsiteX3" fmla="*/ 3067933 w 3126638"/>
              <a:gd name="connsiteY3" fmla="*/ 1666875 h 2392114"/>
              <a:gd name="connsiteX4" fmla="*/ 548571 w 3126638"/>
              <a:gd name="connsiteY4" fmla="*/ 2390775 h 2392114"/>
              <a:gd name="connsiteX5" fmla="*/ 29458 w 3126638"/>
              <a:gd name="connsiteY5" fmla="*/ 1485900 h 2392114"/>
              <a:gd name="connsiteX6" fmla="*/ 91371 w 3126638"/>
              <a:gd name="connsiteY6" fmla="*/ 657225 h 2392114"/>
              <a:gd name="connsiteX0" fmla="*/ 91371 w 3126638"/>
              <a:gd name="connsiteY0" fmla="*/ 657225 h 2390775"/>
              <a:gd name="connsiteX1" fmla="*/ 2567871 w 3126638"/>
              <a:gd name="connsiteY1" fmla="*/ 0 h 2390775"/>
              <a:gd name="connsiteX2" fmla="*/ 3077458 w 3126638"/>
              <a:gd name="connsiteY2" fmla="*/ 785813 h 2390775"/>
              <a:gd name="connsiteX3" fmla="*/ 3067933 w 3126638"/>
              <a:gd name="connsiteY3" fmla="*/ 1666875 h 2390775"/>
              <a:gd name="connsiteX4" fmla="*/ 548571 w 3126638"/>
              <a:gd name="connsiteY4" fmla="*/ 2390775 h 2390775"/>
              <a:gd name="connsiteX5" fmla="*/ 29458 w 3126638"/>
              <a:gd name="connsiteY5" fmla="*/ 1485900 h 2390775"/>
              <a:gd name="connsiteX6" fmla="*/ 91371 w 3126638"/>
              <a:gd name="connsiteY6" fmla="*/ 657225 h 2390775"/>
              <a:gd name="connsiteX0" fmla="*/ 91371 w 3126638"/>
              <a:gd name="connsiteY0" fmla="*/ 657225 h 2390775"/>
              <a:gd name="connsiteX1" fmla="*/ 2567871 w 3126638"/>
              <a:gd name="connsiteY1" fmla="*/ 0 h 2390775"/>
              <a:gd name="connsiteX2" fmla="*/ 3077458 w 3126638"/>
              <a:gd name="connsiteY2" fmla="*/ 785813 h 2390775"/>
              <a:gd name="connsiteX3" fmla="*/ 3067933 w 3126638"/>
              <a:gd name="connsiteY3" fmla="*/ 1666875 h 2390775"/>
              <a:gd name="connsiteX4" fmla="*/ 548571 w 3126638"/>
              <a:gd name="connsiteY4" fmla="*/ 2390775 h 2390775"/>
              <a:gd name="connsiteX5" fmla="*/ 29458 w 3126638"/>
              <a:gd name="connsiteY5" fmla="*/ 1485900 h 2390775"/>
              <a:gd name="connsiteX6" fmla="*/ 91371 w 3126638"/>
              <a:gd name="connsiteY6" fmla="*/ 657225 h 2390775"/>
              <a:gd name="connsiteX0" fmla="*/ 54363 w 3089630"/>
              <a:gd name="connsiteY0" fmla="*/ 657225 h 2390775"/>
              <a:gd name="connsiteX1" fmla="*/ 2530863 w 3089630"/>
              <a:gd name="connsiteY1" fmla="*/ 0 h 2390775"/>
              <a:gd name="connsiteX2" fmla="*/ 3040450 w 3089630"/>
              <a:gd name="connsiteY2" fmla="*/ 785813 h 2390775"/>
              <a:gd name="connsiteX3" fmla="*/ 3030925 w 3089630"/>
              <a:gd name="connsiteY3" fmla="*/ 1666875 h 2390775"/>
              <a:gd name="connsiteX4" fmla="*/ 511563 w 3089630"/>
              <a:gd name="connsiteY4" fmla="*/ 2390775 h 2390775"/>
              <a:gd name="connsiteX5" fmla="*/ 44838 w 3089630"/>
              <a:gd name="connsiteY5" fmla="*/ 1657350 h 2390775"/>
              <a:gd name="connsiteX6" fmla="*/ 54363 w 3089630"/>
              <a:gd name="connsiteY6" fmla="*/ 657225 h 2390775"/>
              <a:gd name="connsiteX0" fmla="*/ 87611 w 3122878"/>
              <a:gd name="connsiteY0" fmla="*/ 657225 h 2390775"/>
              <a:gd name="connsiteX1" fmla="*/ 2564111 w 3122878"/>
              <a:gd name="connsiteY1" fmla="*/ 0 h 2390775"/>
              <a:gd name="connsiteX2" fmla="*/ 3073698 w 3122878"/>
              <a:gd name="connsiteY2" fmla="*/ 785813 h 2390775"/>
              <a:gd name="connsiteX3" fmla="*/ 3064173 w 3122878"/>
              <a:gd name="connsiteY3" fmla="*/ 1666875 h 2390775"/>
              <a:gd name="connsiteX4" fmla="*/ 544811 w 3122878"/>
              <a:gd name="connsiteY4" fmla="*/ 2390775 h 2390775"/>
              <a:gd name="connsiteX5" fmla="*/ 30461 w 3122878"/>
              <a:gd name="connsiteY5" fmla="*/ 1490662 h 2390775"/>
              <a:gd name="connsiteX6" fmla="*/ 87611 w 3122878"/>
              <a:gd name="connsiteY6" fmla="*/ 657225 h 2390775"/>
              <a:gd name="connsiteX0" fmla="*/ 91370 w 3126637"/>
              <a:gd name="connsiteY0" fmla="*/ 657225 h 2390775"/>
              <a:gd name="connsiteX1" fmla="*/ 2567870 w 3126637"/>
              <a:gd name="connsiteY1" fmla="*/ 0 h 2390775"/>
              <a:gd name="connsiteX2" fmla="*/ 3077457 w 3126637"/>
              <a:gd name="connsiteY2" fmla="*/ 785813 h 2390775"/>
              <a:gd name="connsiteX3" fmla="*/ 3067932 w 3126637"/>
              <a:gd name="connsiteY3" fmla="*/ 1666875 h 2390775"/>
              <a:gd name="connsiteX4" fmla="*/ 548570 w 3126637"/>
              <a:gd name="connsiteY4" fmla="*/ 2390775 h 2390775"/>
              <a:gd name="connsiteX5" fmla="*/ 29457 w 3126637"/>
              <a:gd name="connsiteY5" fmla="*/ 1514475 h 2390775"/>
              <a:gd name="connsiteX6" fmla="*/ 91370 w 3126637"/>
              <a:gd name="connsiteY6" fmla="*/ 657225 h 2390775"/>
              <a:gd name="connsiteX0" fmla="*/ 66555 w 3101822"/>
              <a:gd name="connsiteY0" fmla="*/ 657225 h 2390775"/>
              <a:gd name="connsiteX1" fmla="*/ 2543055 w 3101822"/>
              <a:gd name="connsiteY1" fmla="*/ 0 h 2390775"/>
              <a:gd name="connsiteX2" fmla="*/ 3052642 w 3101822"/>
              <a:gd name="connsiteY2" fmla="*/ 785813 h 2390775"/>
              <a:gd name="connsiteX3" fmla="*/ 3043117 w 3101822"/>
              <a:gd name="connsiteY3" fmla="*/ 1666875 h 2390775"/>
              <a:gd name="connsiteX4" fmla="*/ 523755 w 3101822"/>
              <a:gd name="connsiteY4" fmla="*/ 2390775 h 2390775"/>
              <a:gd name="connsiteX5" fmla="*/ 37979 w 3101822"/>
              <a:gd name="connsiteY5" fmla="*/ 1590675 h 2390775"/>
              <a:gd name="connsiteX6" fmla="*/ 66555 w 3101822"/>
              <a:gd name="connsiteY6" fmla="*/ 657225 h 2390775"/>
              <a:gd name="connsiteX0" fmla="*/ 60290 w 3095557"/>
              <a:gd name="connsiteY0" fmla="*/ 657225 h 2390775"/>
              <a:gd name="connsiteX1" fmla="*/ 2536790 w 3095557"/>
              <a:gd name="connsiteY1" fmla="*/ 0 h 2390775"/>
              <a:gd name="connsiteX2" fmla="*/ 3046377 w 3095557"/>
              <a:gd name="connsiteY2" fmla="*/ 785813 h 2390775"/>
              <a:gd name="connsiteX3" fmla="*/ 3036852 w 3095557"/>
              <a:gd name="connsiteY3" fmla="*/ 1666875 h 2390775"/>
              <a:gd name="connsiteX4" fmla="*/ 517490 w 3095557"/>
              <a:gd name="connsiteY4" fmla="*/ 2390775 h 2390775"/>
              <a:gd name="connsiteX5" fmla="*/ 31714 w 3095557"/>
              <a:gd name="connsiteY5" fmla="*/ 1590675 h 2390775"/>
              <a:gd name="connsiteX6" fmla="*/ 60290 w 3095557"/>
              <a:gd name="connsiteY6" fmla="*/ 657225 h 2390775"/>
              <a:gd name="connsiteX0" fmla="*/ 87571 w 3122838"/>
              <a:gd name="connsiteY0" fmla="*/ 657225 h 2390775"/>
              <a:gd name="connsiteX1" fmla="*/ 2564071 w 3122838"/>
              <a:gd name="connsiteY1" fmla="*/ 0 h 2390775"/>
              <a:gd name="connsiteX2" fmla="*/ 3073658 w 3122838"/>
              <a:gd name="connsiteY2" fmla="*/ 785813 h 2390775"/>
              <a:gd name="connsiteX3" fmla="*/ 3064133 w 3122838"/>
              <a:gd name="connsiteY3" fmla="*/ 1666875 h 2390775"/>
              <a:gd name="connsiteX4" fmla="*/ 544771 w 3122838"/>
              <a:gd name="connsiteY4" fmla="*/ 2390775 h 2390775"/>
              <a:gd name="connsiteX5" fmla="*/ 58995 w 3122838"/>
              <a:gd name="connsiteY5" fmla="*/ 1590675 h 2390775"/>
              <a:gd name="connsiteX6" fmla="*/ 87571 w 3122838"/>
              <a:gd name="connsiteY6" fmla="*/ 657225 h 2390775"/>
              <a:gd name="connsiteX0" fmla="*/ 45906 w 3081173"/>
              <a:gd name="connsiteY0" fmla="*/ 657225 h 2390775"/>
              <a:gd name="connsiteX1" fmla="*/ 2522406 w 3081173"/>
              <a:gd name="connsiteY1" fmla="*/ 0 h 2390775"/>
              <a:gd name="connsiteX2" fmla="*/ 3031993 w 3081173"/>
              <a:gd name="connsiteY2" fmla="*/ 785813 h 2390775"/>
              <a:gd name="connsiteX3" fmla="*/ 3022468 w 3081173"/>
              <a:gd name="connsiteY3" fmla="*/ 1666875 h 2390775"/>
              <a:gd name="connsiteX4" fmla="*/ 503106 w 3081173"/>
              <a:gd name="connsiteY4" fmla="*/ 2390775 h 2390775"/>
              <a:gd name="connsiteX5" fmla="*/ 17330 w 3081173"/>
              <a:gd name="connsiteY5" fmla="*/ 1590675 h 2390775"/>
              <a:gd name="connsiteX6" fmla="*/ 45906 w 3081173"/>
              <a:gd name="connsiteY6" fmla="*/ 657225 h 2390775"/>
              <a:gd name="connsiteX0" fmla="*/ 45906 w 3081173"/>
              <a:gd name="connsiteY0" fmla="*/ 657225 h 2390775"/>
              <a:gd name="connsiteX1" fmla="*/ 2522406 w 3081173"/>
              <a:gd name="connsiteY1" fmla="*/ 0 h 2390775"/>
              <a:gd name="connsiteX2" fmla="*/ 3031993 w 3081173"/>
              <a:gd name="connsiteY2" fmla="*/ 785813 h 2390775"/>
              <a:gd name="connsiteX3" fmla="*/ 3022468 w 3081173"/>
              <a:gd name="connsiteY3" fmla="*/ 1666875 h 2390775"/>
              <a:gd name="connsiteX4" fmla="*/ 503106 w 3081173"/>
              <a:gd name="connsiteY4" fmla="*/ 2390775 h 2390775"/>
              <a:gd name="connsiteX5" fmla="*/ 17330 w 3081173"/>
              <a:gd name="connsiteY5" fmla="*/ 1590675 h 2390775"/>
              <a:gd name="connsiteX6" fmla="*/ 45906 w 3081173"/>
              <a:gd name="connsiteY6" fmla="*/ 657225 h 2390775"/>
              <a:gd name="connsiteX0" fmla="*/ 87571 w 3122838"/>
              <a:gd name="connsiteY0" fmla="*/ 657225 h 2390775"/>
              <a:gd name="connsiteX1" fmla="*/ 2564071 w 3122838"/>
              <a:gd name="connsiteY1" fmla="*/ 0 h 2390775"/>
              <a:gd name="connsiteX2" fmla="*/ 3073658 w 3122838"/>
              <a:gd name="connsiteY2" fmla="*/ 785813 h 2390775"/>
              <a:gd name="connsiteX3" fmla="*/ 3064133 w 3122838"/>
              <a:gd name="connsiteY3" fmla="*/ 1666875 h 2390775"/>
              <a:gd name="connsiteX4" fmla="*/ 544771 w 3122838"/>
              <a:gd name="connsiteY4" fmla="*/ 2390775 h 2390775"/>
              <a:gd name="connsiteX5" fmla="*/ 58995 w 3122838"/>
              <a:gd name="connsiteY5" fmla="*/ 1590675 h 2390775"/>
              <a:gd name="connsiteX6" fmla="*/ 87571 w 3122838"/>
              <a:gd name="connsiteY6" fmla="*/ 657225 h 2390775"/>
              <a:gd name="connsiteX0" fmla="*/ 87571 w 3122838"/>
              <a:gd name="connsiteY0" fmla="*/ 657225 h 2390775"/>
              <a:gd name="connsiteX1" fmla="*/ 2564071 w 3122838"/>
              <a:gd name="connsiteY1" fmla="*/ 0 h 2390775"/>
              <a:gd name="connsiteX2" fmla="*/ 3073658 w 3122838"/>
              <a:gd name="connsiteY2" fmla="*/ 785813 h 2390775"/>
              <a:gd name="connsiteX3" fmla="*/ 3064133 w 3122838"/>
              <a:gd name="connsiteY3" fmla="*/ 1666875 h 2390775"/>
              <a:gd name="connsiteX4" fmla="*/ 544771 w 3122838"/>
              <a:gd name="connsiteY4" fmla="*/ 2390775 h 2390775"/>
              <a:gd name="connsiteX5" fmla="*/ 58995 w 3122838"/>
              <a:gd name="connsiteY5" fmla="*/ 1590675 h 2390775"/>
              <a:gd name="connsiteX6" fmla="*/ 87571 w 3122838"/>
              <a:gd name="connsiteY6" fmla="*/ 657225 h 2390775"/>
              <a:gd name="connsiteX0" fmla="*/ 87571 w 3122838"/>
              <a:gd name="connsiteY0" fmla="*/ 657225 h 2390775"/>
              <a:gd name="connsiteX1" fmla="*/ 2564071 w 3122838"/>
              <a:gd name="connsiteY1" fmla="*/ 0 h 2390775"/>
              <a:gd name="connsiteX2" fmla="*/ 3073658 w 3122838"/>
              <a:gd name="connsiteY2" fmla="*/ 785813 h 2390775"/>
              <a:gd name="connsiteX3" fmla="*/ 3064133 w 3122838"/>
              <a:gd name="connsiteY3" fmla="*/ 1666875 h 2390775"/>
              <a:gd name="connsiteX4" fmla="*/ 544771 w 3122838"/>
              <a:gd name="connsiteY4" fmla="*/ 2390775 h 2390775"/>
              <a:gd name="connsiteX5" fmla="*/ 58995 w 3122838"/>
              <a:gd name="connsiteY5" fmla="*/ 1590675 h 2390775"/>
              <a:gd name="connsiteX6" fmla="*/ 87571 w 3122838"/>
              <a:gd name="connsiteY6" fmla="*/ 657225 h 2390775"/>
              <a:gd name="connsiteX0" fmla="*/ 87571 w 3122838"/>
              <a:gd name="connsiteY0" fmla="*/ 657225 h 2390775"/>
              <a:gd name="connsiteX1" fmla="*/ 2564071 w 3122838"/>
              <a:gd name="connsiteY1" fmla="*/ 0 h 2390775"/>
              <a:gd name="connsiteX2" fmla="*/ 3073658 w 3122838"/>
              <a:gd name="connsiteY2" fmla="*/ 785813 h 2390775"/>
              <a:gd name="connsiteX3" fmla="*/ 3064133 w 3122838"/>
              <a:gd name="connsiteY3" fmla="*/ 1666875 h 2390775"/>
              <a:gd name="connsiteX4" fmla="*/ 544771 w 3122838"/>
              <a:gd name="connsiteY4" fmla="*/ 2390775 h 2390775"/>
              <a:gd name="connsiteX5" fmla="*/ 58995 w 3122838"/>
              <a:gd name="connsiteY5" fmla="*/ 1590675 h 2390775"/>
              <a:gd name="connsiteX6" fmla="*/ 87571 w 3122838"/>
              <a:gd name="connsiteY6" fmla="*/ 657225 h 2390775"/>
              <a:gd name="connsiteX0" fmla="*/ 80977 w 3116244"/>
              <a:gd name="connsiteY0" fmla="*/ 657225 h 2390775"/>
              <a:gd name="connsiteX1" fmla="*/ 2557477 w 3116244"/>
              <a:gd name="connsiteY1" fmla="*/ 0 h 2390775"/>
              <a:gd name="connsiteX2" fmla="*/ 3067064 w 3116244"/>
              <a:gd name="connsiteY2" fmla="*/ 785813 h 2390775"/>
              <a:gd name="connsiteX3" fmla="*/ 3057539 w 3116244"/>
              <a:gd name="connsiteY3" fmla="*/ 1666875 h 2390775"/>
              <a:gd name="connsiteX4" fmla="*/ 538177 w 3116244"/>
              <a:gd name="connsiteY4" fmla="*/ 2390775 h 2390775"/>
              <a:gd name="connsiteX5" fmla="*/ 61926 w 3116244"/>
              <a:gd name="connsiteY5" fmla="*/ 1652587 h 2390775"/>
              <a:gd name="connsiteX6" fmla="*/ 80977 w 3116244"/>
              <a:gd name="connsiteY6" fmla="*/ 657225 h 2390775"/>
              <a:gd name="connsiteX0" fmla="*/ 80977 w 3116244"/>
              <a:gd name="connsiteY0" fmla="*/ 657225 h 2390775"/>
              <a:gd name="connsiteX1" fmla="*/ 2557477 w 3116244"/>
              <a:gd name="connsiteY1" fmla="*/ 0 h 2390775"/>
              <a:gd name="connsiteX2" fmla="*/ 3067064 w 3116244"/>
              <a:gd name="connsiteY2" fmla="*/ 785813 h 2390775"/>
              <a:gd name="connsiteX3" fmla="*/ 3057539 w 3116244"/>
              <a:gd name="connsiteY3" fmla="*/ 1666875 h 2390775"/>
              <a:gd name="connsiteX4" fmla="*/ 538177 w 3116244"/>
              <a:gd name="connsiteY4" fmla="*/ 2390775 h 2390775"/>
              <a:gd name="connsiteX5" fmla="*/ 61926 w 3116244"/>
              <a:gd name="connsiteY5" fmla="*/ 1652587 h 2390775"/>
              <a:gd name="connsiteX6" fmla="*/ 80977 w 3116244"/>
              <a:gd name="connsiteY6" fmla="*/ 657225 h 2390775"/>
              <a:gd name="connsiteX0" fmla="*/ 80977 w 3116244"/>
              <a:gd name="connsiteY0" fmla="*/ 657225 h 2390775"/>
              <a:gd name="connsiteX1" fmla="*/ 2557477 w 3116244"/>
              <a:gd name="connsiteY1" fmla="*/ 0 h 2390775"/>
              <a:gd name="connsiteX2" fmla="*/ 3067064 w 3116244"/>
              <a:gd name="connsiteY2" fmla="*/ 785813 h 2390775"/>
              <a:gd name="connsiteX3" fmla="*/ 3057539 w 3116244"/>
              <a:gd name="connsiteY3" fmla="*/ 1666875 h 2390775"/>
              <a:gd name="connsiteX4" fmla="*/ 538177 w 3116244"/>
              <a:gd name="connsiteY4" fmla="*/ 2390775 h 2390775"/>
              <a:gd name="connsiteX5" fmla="*/ 61926 w 3116244"/>
              <a:gd name="connsiteY5" fmla="*/ 1671637 h 2390775"/>
              <a:gd name="connsiteX6" fmla="*/ 80977 w 3116244"/>
              <a:gd name="connsiteY6" fmla="*/ 657225 h 2390775"/>
              <a:gd name="connsiteX0" fmla="*/ 80977 w 3116244"/>
              <a:gd name="connsiteY0" fmla="*/ 657225 h 2390775"/>
              <a:gd name="connsiteX1" fmla="*/ 2557477 w 3116244"/>
              <a:gd name="connsiteY1" fmla="*/ 0 h 2390775"/>
              <a:gd name="connsiteX2" fmla="*/ 3067064 w 3116244"/>
              <a:gd name="connsiteY2" fmla="*/ 785813 h 2390775"/>
              <a:gd name="connsiteX3" fmla="*/ 3057539 w 3116244"/>
              <a:gd name="connsiteY3" fmla="*/ 1666875 h 2390775"/>
              <a:gd name="connsiteX4" fmla="*/ 538177 w 3116244"/>
              <a:gd name="connsiteY4" fmla="*/ 2390775 h 2390775"/>
              <a:gd name="connsiteX5" fmla="*/ 61926 w 3116244"/>
              <a:gd name="connsiteY5" fmla="*/ 1671637 h 2390775"/>
              <a:gd name="connsiteX6" fmla="*/ 80977 w 3116244"/>
              <a:gd name="connsiteY6" fmla="*/ 657225 h 2390775"/>
              <a:gd name="connsiteX0" fmla="*/ 84927 w 3120194"/>
              <a:gd name="connsiteY0" fmla="*/ 657225 h 2390775"/>
              <a:gd name="connsiteX1" fmla="*/ 2561427 w 3120194"/>
              <a:gd name="connsiteY1" fmla="*/ 0 h 2390775"/>
              <a:gd name="connsiteX2" fmla="*/ 3071014 w 3120194"/>
              <a:gd name="connsiteY2" fmla="*/ 785813 h 2390775"/>
              <a:gd name="connsiteX3" fmla="*/ 3061489 w 3120194"/>
              <a:gd name="connsiteY3" fmla="*/ 1666875 h 2390775"/>
              <a:gd name="connsiteX4" fmla="*/ 542127 w 3120194"/>
              <a:gd name="connsiteY4" fmla="*/ 2390775 h 2390775"/>
              <a:gd name="connsiteX5" fmla="*/ 65876 w 3120194"/>
              <a:gd name="connsiteY5" fmla="*/ 1671637 h 2390775"/>
              <a:gd name="connsiteX6" fmla="*/ 84927 w 3120194"/>
              <a:gd name="connsiteY6" fmla="*/ 657225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0194" h="2390775">
                <a:moveTo>
                  <a:pt x="84927" y="657225"/>
                </a:moveTo>
                <a:cubicBezTo>
                  <a:pt x="493709" y="542925"/>
                  <a:pt x="2330446" y="59532"/>
                  <a:pt x="2561427" y="0"/>
                </a:cubicBezTo>
                <a:cubicBezTo>
                  <a:pt x="2820983" y="187324"/>
                  <a:pt x="3008963" y="525790"/>
                  <a:pt x="3071014" y="785813"/>
                </a:cubicBezTo>
                <a:cubicBezTo>
                  <a:pt x="3121021" y="996950"/>
                  <a:pt x="3154358" y="1361281"/>
                  <a:pt x="3061489" y="1666875"/>
                </a:cubicBezTo>
                <a:cubicBezTo>
                  <a:pt x="2773358" y="1753394"/>
                  <a:pt x="738977" y="2349499"/>
                  <a:pt x="542127" y="2390775"/>
                </a:cubicBezTo>
                <a:cubicBezTo>
                  <a:pt x="345277" y="2255838"/>
                  <a:pt x="171444" y="1990724"/>
                  <a:pt x="65876" y="1671637"/>
                </a:cubicBezTo>
                <a:cubicBezTo>
                  <a:pt x="-53981" y="1333500"/>
                  <a:pt x="12695" y="861219"/>
                  <a:pt x="84927" y="657225"/>
                </a:cubicBezTo>
                <a:close/>
              </a:path>
            </a:pathLst>
          </a:custGeom>
          <a:solidFill>
            <a:srgbClr val="FF0000">
              <a:alpha val="5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85891" y="3794462"/>
                <a:ext cx="801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91" y="3794462"/>
                <a:ext cx="80143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4548412" y="40551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16509" y="4774444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509" y="4774444"/>
                <a:ext cx="54694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0502" y="5059277"/>
                <a:ext cx="786562" cy="590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502" y="5059277"/>
                <a:ext cx="786562" cy="5903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590731" y="4108621"/>
            <a:ext cx="648263" cy="14078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0732" y="5965766"/>
                <a:ext cx="6432082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smtClean="0"/>
                  <a:t>of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smtClean="0"/>
                  <a:t>sphere in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1/2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/>
                  <a:t>of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/>
                  <a:t>in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2" y="5965766"/>
                <a:ext cx="6432082" cy="528030"/>
              </a:xfrm>
              <a:prstGeom prst="rect">
                <a:avLst/>
              </a:prstGeom>
              <a:blipFill rotWithShape="1">
                <a:blip r:embed="rId9"/>
                <a:stretch>
                  <a:fillRect t="-9302" r="-104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4824" y="186288"/>
                <a:ext cx="82772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6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𝑇𝑋</m:t>
                                </m:r>
                              </m:e>
                            </m:d>
                          </m:e>
                          <m:sub>
                            <m:r>
                              <a:rPr lang="en-US" sz="36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Half Containment </a:t>
                </a:r>
                <a:endParaRPr lang="en-US" sz="3600" dirty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86288"/>
                <a:ext cx="8277225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6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572375" cy="4848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Barany,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Furedi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86+88: </a:t>
                </a:r>
              </a:p>
              <a:p>
                <a:r>
                  <a:rPr lang="en-US" sz="2800" b="0" dirty="0" smtClean="0"/>
                  <a:t>Any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approximation uses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(1+</m:t>
                        </m:r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 smtClean="0"/>
                  <a:t> membership queries.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Dyer, Frieze,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91: </a:t>
                </a:r>
              </a:p>
              <a:p>
                <a:r>
                  <a:rPr lang="en-US" sz="2800" dirty="0" smtClean="0"/>
                  <a:t>Randomized polynomial time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(1+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approximation algorithm.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Open Problem:</a:t>
                </a:r>
              </a:p>
              <a:p>
                <a:r>
                  <a:rPr lang="en-US" sz="2800" dirty="0" smtClean="0"/>
                  <a:t>Deterministic PTAS for explicit polytopes? </a:t>
                </a:r>
              </a:p>
              <a:p>
                <a:r>
                  <a:rPr lang="en-US" sz="2800" i="1" dirty="0" smtClean="0">
                    <a:latin typeface="Cambria Math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={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𝐴𝑥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572375" cy="4848187"/>
              </a:xfrm>
              <a:prstGeom prst="rect">
                <a:avLst/>
              </a:prstGeom>
              <a:blipFill rotWithShape="1">
                <a:blip r:embed="rId3"/>
                <a:stretch>
                  <a:fillRect l="-1691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824" y="171432"/>
                <a:ext cx="8277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Solving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Convex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Program</m:t>
                      </m:r>
                    </m:oMath>
                  </m:oMathPara>
                </a14:m>
                <a:endParaRPr lang="en-US" sz="40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71432"/>
                <a:ext cx="827722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872243"/>
                <a:ext cx="8096251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det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 P.S.D.</a:t>
                </a:r>
              </a:p>
              <a:p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2060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𝑇𝑋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 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 ~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(0,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𝐼𝑑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Want to use </a:t>
                </a:r>
                <a:r>
                  <a:rPr lang="en-US" sz="2800" b="1" dirty="0" smtClean="0"/>
                  <a:t>Ellipsoid Algorithm</a:t>
                </a:r>
                <a:r>
                  <a:rPr lang="en-US" sz="2800" dirty="0" smtClean="0"/>
                  <a:t> from Convex Opt.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Requirements: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 smtClean="0"/>
                  <a:t>Objective </a:t>
                </a:r>
                <a:r>
                  <a:rPr lang="en-US" sz="2800" dirty="0"/>
                  <a:t>function is “nice</a:t>
                </a:r>
                <a:r>
                  <a:rPr lang="en-US" sz="2800" dirty="0" smtClean="0"/>
                  <a:t>”.  (yes) </a:t>
                </a:r>
                <a:endParaRPr lang="en-US" sz="2800" dirty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Feasible region for T is “well-rounded”.  (easy)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Membership oracle for feasible region. (???)</a:t>
                </a:r>
              </a:p>
              <a:p>
                <a:pPr marL="514350" indent="-514350">
                  <a:buAutoNum type="arabicPeriod"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872243"/>
                <a:ext cx="8096251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1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824" y="182318"/>
                <a:ext cx="8277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Constructing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Membership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Oracle</m:t>
                      </m:r>
                    </m:oMath>
                  </m:oMathPara>
                </a14:m>
                <a:endParaRPr lang="en-US" sz="4000" dirty="0">
                  <a:solidFill>
                    <a:schemeClr val="bg2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82318"/>
                <a:ext cx="827722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872243"/>
                <a:ext cx="8096251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det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 P.S.D.</a:t>
                </a:r>
              </a:p>
              <a:p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2060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𝑇𝑋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 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 ~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(0,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𝐼𝑑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Sufficient to build a </a:t>
                </a:r>
                <a:r>
                  <a:rPr lang="en-US" sz="2800" b="1" dirty="0" smtClean="0"/>
                  <a:t>deterministic</a:t>
                </a:r>
                <a:r>
                  <a:rPr lang="en-US" sz="2800" dirty="0" smtClean="0"/>
                  <a:t>, </a:t>
                </a:r>
                <a:r>
                  <a:rPr lang="en-US" sz="2800" b="1" dirty="0" smtClean="0"/>
                  <a:t>convex</a:t>
                </a:r>
                <a:r>
                  <a:rPr lang="en-US" sz="2800" dirty="0" smtClean="0"/>
                  <a:t>, and “</a:t>
                </a:r>
                <a:r>
                  <a:rPr lang="en-US" sz="2800" b="1" dirty="0" smtClean="0"/>
                  <a:t>efficient”</a:t>
                </a:r>
                <a:r>
                  <a:rPr lang="en-US" sz="2800" dirty="0" smtClean="0"/>
                  <a:t> estimator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GL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dirty="0" smtClean="0"/>
                  <a:t> satisfying</a:t>
                </a:r>
              </a:p>
              <a:p>
                <a:pPr algn="ctr"/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𝑇𝑋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872243"/>
                <a:ext cx="8096251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2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2972822" y="1828783"/>
            <a:ext cx="3198464" cy="3201306"/>
            <a:chOff x="2972822" y="1828783"/>
            <a:chExt cx="3198464" cy="3201306"/>
          </a:xfrm>
        </p:grpSpPr>
        <p:grpSp>
          <p:nvGrpSpPr>
            <p:cNvPr id="133" name="Group 132"/>
            <p:cNvGrpSpPr/>
            <p:nvPr/>
          </p:nvGrpSpPr>
          <p:grpSpPr>
            <a:xfrm>
              <a:off x="2972822" y="3199474"/>
              <a:ext cx="3198241" cy="458129"/>
              <a:chOff x="2972822" y="3199474"/>
              <a:chExt cx="3198241" cy="458129"/>
            </a:xfrm>
          </p:grpSpPr>
          <p:sp>
            <p:nvSpPr>
              <p:cNvPr id="123" name="Rectangle 122"/>
              <p:cNvSpPr>
                <a:spLocks noChangeAspect="1"/>
              </p:cNvSpPr>
              <p:nvPr/>
            </p:nvSpPr>
            <p:spPr>
              <a:xfrm>
                <a:off x="4341017" y="3200403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>
                <a:spLocks noChangeAspect="1"/>
              </p:cNvSpPr>
              <p:nvPr/>
            </p:nvSpPr>
            <p:spPr>
              <a:xfrm>
                <a:off x="4799610" y="3199474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5259044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>
                <a:spLocks noChangeAspect="1"/>
              </p:cNvSpPr>
              <p:nvPr/>
            </p:nvSpPr>
            <p:spPr>
              <a:xfrm>
                <a:off x="5713863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3887137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3428718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>
                <a:spLocks noChangeAspect="1"/>
              </p:cNvSpPr>
              <p:nvPr/>
            </p:nvSpPr>
            <p:spPr>
              <a:xfrm>
                <a:off x="2972822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972822" y="3657603"/>
              <a:ext cx="3198241" cy="458129"/>
              <a:chOff x="2972822" y="3199474"/>
              <a:chExt cx="3198241" cy="458129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4341017" y="3200403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>
                <a:spLocks noChangeAspect="1"/>
              </p:cNvSpPr>
              <p:nvPr/>
            </p:nvSpPr>
            <p:spPr>
              <a:xfrm>
                <a:off x="4799610" y="3199474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>
                <a:spLocks noChangeAspect="1"/>
              </p:cNvSpPr>
              <p:nvPr/>
            </p:nvSpPr>
            <p:spPr>
              <a:xfrm>
                <a:off x="5259044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>
              <a:xfrm>
                <a:off x="5713863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>
              <a:xfrm>
                <a:off x="3887137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>
              <a:xfrm>
                <a:off x="3428718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>
                <a:spLocks noChangeAspect="1"/>
              </p:cNvSpPr>
              <p:nvPr/>
            </p:nvSpPr>
            <p:spPr>
              <a:xfrm>
                <a:off x="2972822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3428718" y="4113744"/>
              <a:ext cx="2287526" cy="459145"/>
              <a:chOff x="3428718" y="3199910"/>
              <a:chExt cx="2287526" cy="459145"/>
            </a:xfrm>
          </p:grpSpPr>
          <p:sp>
            <p:nvSpPr>
              <p:cNvPr id="143" name="Rectangle 142"/>
              <p:cNvSpPr>
                <a:spLocks noChangeAspect="1"/>
              </p:cNvSpPr>
              <p:nvPr/>
            </p:nvSpPr>
            <p:spPr>
              <a:xfrm>
                <a:off x="4341017" y="3200403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4799610" y="3201855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>
                <a:spLocks noChangeAspect="1"/>
              </p:cNvSpPr>
              <p:nvPr/>
            </p:nvSpPr>
            <p:spPr>
              <a:xfrm>
                <a:off x="5259044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>
                <a:spLocks noChangeAspect="1"/>
              </p:cNvSpPr>
              <p:nvPr/>
            </p:nvSpPr>
            <p:spPr>
              <a:xfrm>
                <a:off x="3887137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>
                <a:spLocks noChangeAspect="1"/>
              </p:cNvSpPr>
              <p:nvPr/>
            </p:nvSpPr>
            <p:spPr>
              <a:xfrm>
                <a:off x="3428718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3887137" y="4570945"/>
              <a:ext cx="1369673" cy="459144"/>
              <a:chOff x="3887137" y="3199911"/>
              <a:chExt cx="1369673" cy="459144"/>
            </a:xfrm>
          </p:grpSpPr>
          <p:sp>
            <p:nvSpPr>
              <p:cNvPr id="151" name="Rectangle 150"/>
              <p:cNvSpPr>
                <a:spLocks noChangeAspect="1"/>
              </p:cNvSpPr>
              <p:nvPr/>
            </p:nvSpPr>
            <p:spPr>
              <a:xfrm>
                <a:off x="4341017" y="3200403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>
                <a:spLocks noChangeAspect="1"/>
              </p:cNvSpPr>
              <p:nvPr/>
            </p:nvSpPr>
            <p:spPr>
              <a:xfrm>
                <a:off x="4799610" y="3201855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>
                <a:spLocks noChangeAspect="1"/>
              </p:cNvSpPr>
              <p:nvPr/>
            </p:nvSpPr>
            <p:spPr>
              <a:xfrm>
                <a:off x="3887137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973045" y="2742673"/>
              <a:ext cx="3198241" cy="458129"/>
              <a:chOff x="2972822" y="3199474"/>
              <a:chExt cx="3198241" cy="458129"/>
            </a:xfrm>
          </p:grpSpPr>
          <p:sp>
            <p:nvSpPr>
              <p:cNvPr id="159" name="Rectangle 158"/>
              <p:cNvSpPr>
                <a:spLocks noChangeAspect="1"/>
              </p:cNvSpPr>
              <p:nvPr/>
            </p:nvSpPr>
            <p:spPr>
              <a:xfrm>
                <a:off x="4341017" y="3200403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4799610" y="3199474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5259044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5713863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3887137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3428718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972822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3428675" y="2284525"/>
              <a:ext cx="2287526" cy="458129"/>
              <a:chOff x="3428718" y="3199474"/>
              <a:chExt cx="2287526" cy="458129"/>
            </a:xfrm>
          </p:grpSpPr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4341017" y="3200403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4799610" y="3199474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>
                <a:spLocks noChangeAspect="1"/>
              </p:cNvSpPr>
              <p:nvPr/>
            </p:nvSpPr>
            <p:spPr>
              <a:xfrm>
                <a:off x="5259044" y="319991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>
                <a:spLocks noChangeAspect="1"/>
              </p:cNvSpPr>
              <p:nvPr/>
            </p:nvSpPr>
            <p:spPr>
              <a:xfrm>
                <a:off x="3887137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>
                <a:spLocks noChangeAspect="1"/>
              </p:cNvSpPr>
              <p:nvPr/>
            </p:nvSpPr>
            <p:spPr>
              <a:xfrm>
                <a:off x="3428718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3887415" y="1828783"/>
              <a:ext cx="1369673" cy="458129"/>
              <a:chOff x="3887137" y="3199474"/>
              <a:chExt cx="1369673" cy="458129"/>
            </a:xfrm>
          </p:grpSpPr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4341017" y="3200403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>
                <a:spLocks noChangeAspect="1"/>
              </p:cNvSpPr>
              <p:nvPr/>
            </p:nvSpPr>
            <p:spPr>
              <a:xfrm>
                <a:off x="4799610" y="3199474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3887137" y="319991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Oval 5"/>
          <p:cNvSpPr>
            <a:spLocks noChangeAspect="1"/>
          </p:cNvSpPr>
          <p:nvPr/>
        </p:nvSpPr>
        <p:spPr>
          <a:xfrm>
            <a:off x="3001826" y="1856082"/>
            <a:ext cx="3128566" cy="3128566"/>
          </a:xfrm>
          <a:prstGeom prst="ellipse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824" y="160546"/>
                <a:ext cx="8277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Simple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Estimator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40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TX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60546"/>
                <a:ext cx="827722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3508" y="2920829"/>
                <a:ext cx="910762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508" y="2920829"/>
                <a:ext cx="910762" cy="5280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0521" y="5508171"/>
                <a:ext cx="5820248" cy="100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3200" i="1" dirty="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2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dirty="0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3200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b="0" i="1" dirty="0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sz="32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21" y="5508171"/>
                <a:ext cx="5820248" cy="1003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/>
          <p:cNvGrpSpPr/>
          <p:nvPr/>
        </p:nvGrpSpPr>
        <p:grpSpPr>
          <a:xfrm>
            <a:off x="2722652" y="1579044"/>
            <a:ext cx="3698068" cy="3696846"/>
            <a:chOff x="2722652" y="1579044"/>
            <a:chExt cx="3698068" cy="3696846"/>
          </a:xfrm>
        </p:grpSpPr>
        <p:sp>
          <p:nvSpPr>
            <p:cNvPr id="35" name="Oval 29"/>
            <p:cNvSpPr>
              <a:spLocks noChangeAspect="1" noChangeArrowheads="1"/>
            </p:cNvSpPr>
            <p:nvPr/>
          </p:nvSpPr>
          <p:spPr bwMode="auto">
            <a:xfrm>
              <a:off x="2722772" y="1579045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1" name="Oval 29"/>
            <p:cNvSpPr>
              <a:spLocks noChangeAspect="1" noChangeArrowheads="1"/>
            </p:cNvSpPr>
            <p:nvPr/>
          </p:nvSpPr>
          <p:spPr bwMode="auto">
            <a:xfrm>
              <a:off x="3177760" y="1580151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29"/>
            <p:cNvSpPr>
              <a:spLocks noChangeAspect="1" noChangeArrowheads="1"/>
            </p:cNvSpPr>
            <p:nvPr/>
          </p:nvSpPr>
          <p:spPr bwMode="auto">
            <a:xfrm>
              <a:off x="3636037" y="1581257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29"/>
            <p:cNvSpPr>
              <a:spLocks noChangeAspect="1" noChangeArrowheads="1"/>
            </p:cNvSpPr>
            <p:nvPr/>
          </p:nvSpPr>
          <p:spPr bwMode="auto">
            <a:xfrm>
              <a:off x="4093666" y="1581158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29"/>
            <p:cNvSpPr>
              <a:spLocks noChangeAspect="1" noChangeArrowheads="1"/>
            </p:cNvSpPr>
            <p:nvPr/>
          </p:nvSpPr>
          <p:spPr bwMode="auto">
            <a:xfrm>
              <a:off x="4548654" y="1582264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3" name="Oval 29"/>
            <p:cNvSpPr>
              <a:spLocks noChangeAspect="1" noChangeArrowheads="1"/>
            </p:cNvSpPr>
            <p:nvPr/>
          </p:nvSpPr>
          <p:spPr bwMode="auto">
            <a:xfrm>
              <a:off x="5006931" y="1583370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29"/>
            <p:cNvSpPr>
              <a:spLocks noChangeAspect="1" noChangeArrowheads="1"/>
            </p:cNvSpPr>
            <p:nvPr/>
          </p:nvSpPr>
          <p:spPr bwMode="auto">
            <a:xfrm>
              <a:off x="5466363" y="1579044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9" name="Oval 29"/>
            <p:cNvSpPr>
              <a:spLocks noChangeAspect="1" noChangeArrowheads="1"/>
            </p:cNvSpPr>
            <p:nvPr/>
          </p:nvSpPr>
          <p:spPr bwMode="auto">
            <a:xfrm>
              <a:off x="5921351" y="1580150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29"/>
            <p:cNvSpPr>
              <a:spLocks noChangeAspect="1" noChangeArrowheads="1"/>
            </p:cNvSpPr>
            <p:nvPr/>
          </p:nvSpPr>
          <p:spPr bwMode="auto">
            <a:xfrm>
              <a:off x="6379628" y="1581256"/>
              <a:ext cx="38041" cy="379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2722652" y="2037761"/>
              <a:ext cx="3698068" cy="3238129"/>
              <a:chOff x="2722652" y="2037761"/>
              <a:chExt cx="3698068" cy="3238129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2722652" y="2037761"/>
                <a:ext cx="3697049" cy="2777058"/>
                <a:chOff x="2722652" y="2037761"/>
                <a:chExt cx="3697049" cy="2777058"/>
              </a:xfrm>
            </p:grpSpPr>
            <p:sp>
              <p:nvSpPr>
                <p:cNvPr id="33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2772" y="2493442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2891" y="2037762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177760" y="2494548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77879" y="2038868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6156" y="2039974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466482" y="2037761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921351" y="2494547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921470" y="2038867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379628" y="2495653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379747" y="2039973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2652" y="3862829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2771" y="3407149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2652" y="2948432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379508" y="3865040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379627" y="3409360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6379508" y="2950643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0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4685" y="4774644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4804" y="4318964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179673" y="4775750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79792" y="4320070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637950" y="4776856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468276" y="4774643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923264" y="4775749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923383" y="4320069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381541" y="4776855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381660" y="4321175"/>
                  <a:ext cx="38041" cy="379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Oval 27"/>
              <p:cNvSpPr>
                <a:spLocks noChangeAspect="1" noChangeArrowheads="1"/>
              </p:cNvSpPr>
              <p:nvPr/>
            </p:nvSpPr>
            <p:spPr bwMode="auto">
              <a:xfrm>
                <a:off x="2725823" y="5233602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27"/>
              <p:cNvSpPr>
                <a:spLocks noChangeAspect="1" noChangeArrowheads="1"/>
              </p:cNvSpPr>
              <p:nvPr/>
            </p:nvSpPr>
            <p:spPr bwMode="auto">
              <a:xfrm>
                <a:off x="3180811" y="5234708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27"/>
              <p:cNvSpPr>
                <a:spLocks noChangeAspect="1" noChangeArrowheads="1"/>
              </p:cNvSpPr>
              <p:nvPr/>
            </p:nvSpPr>
            <p:spPr bwMode="auto">
              <a:xfrm>
                <a:off x="3639088" y="5235814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27"/>
              <p:cNvSpPr>
                <a:spLocks noChangeAspect="1" noChangeArrowheads="1"/>
              </p:cNvSpPr>
              <p:nvPr/>
            </p:nvSpPr>
            <p:spPr bwMode="auto">
              <a:xfrm>
                <a:off x="4096717" y="5235715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27"/>
              <p:cNvSpPr>
                <a:spLocks noChangeAspect="1" noChangeArrowheads="1"/>
              </p:cNvSpPr>
              <p:nvPr/>
            </p:nvSpPr>
            <p:spPr bwMode="auto">
              <a:xfrm>
                <a:off x="4551705" y="5236821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27"/>
              <p:cNvSpPr>
                <a:spLocks noChangeAspect="1" noChangeArrowheads="1"/>
              </p:cNvSpPr>
              <p:nvPr/>
            </p:nvSpPr>
            <p:spPr bwMode="auto">
              <a:xfrm>
                <a:off x="5009982" y="5237927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27"/>
              <p:cNvSpPr>
                <a:spLocks noChangeAspect="1" noChangeArrowheads="1"/>
              </p:cNvSpPr>
              <p:nvPr/>
            </p:nvSpPr>
            <p:spPr bwMode="auto">
              <a:xfrm>
                <a:off x="5469414" y="5233601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27"/>
              <p:cNvSpPr>
                <a:spLocks noChangeAspect="1" noChangeArrowheads="1"/>
              </p:cNvSpPr>
              <p:nvPr/>
            </p:nvSpPr>
            <p:spPr bwMode="auto">
              <a:xfrm>
                <a:off x="5924402" y="5234707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27"/>
              <p:cNvSpPr>
                <a:spLocks noChangeAspect="1" noChangeArrowheads="1"/>
              </p:cNvSpPr>
              <p:nvPr/>
            </p:nvSpPr>
            <p:spPr bwMode="auto">
              <a:xfrm>
                <a:off x="6382679" y="5235813"/>
                <a:ext cx="38041" cy="379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415082" y="3140350"/>
                <a:ext cx="8470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ea typeface="Cambria Math"/>
                        </a:rPr>
                        <m:t>𝜖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82" y="3140350"/>
                <a:ext cx="84702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/>
          <p:cNvGrpSpPr/>
          <p:nvPr/>
        </p:nvGrpSpPr>
        <p:grpSpPr>
          <a:xfrm>
            <a:off x="3177640" y="2039875"/>
            <a:ext cx="2781751" cy="2777057"/>
            <a:chOff x="3177640" y="2039875"/>
            <a:chExt cx="2781751" cy="2777057"/>
          </a:xfrm>
        </p:grpSpPr>
        <p:sp>
          <p:nvSpPr>
            <p:cNvPr id="42" name="Oval 27"/>
            <p:cNvSpPr>
              <a:spLocks noChangeAspect="1" noChangeArrowheads="1"/>
            </p:cNvSpPr>
            <p:nvPr/>
          </p:nvSpPr>
          <p:spPr bwMode="auto">
            <a:xfrm>
              <a:off x="3636037" y="2495654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7"/>
            <p:cNvSpPr>
              <a:spLocks noChangeAspect="1" noChangeArrowheads="1"/>
            </p:cNvSpPr>
            <p:nvPr/>
          </p:nvSpPr>
          <p:spPr bwMode="auto">
            <a:xfrm>
              <a:off x="4093666" y="2495555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8"/>
            <p:cNvSpPr>
              <a:spLocks noChangeAspect="1" noChangeArrowheads="1"/>
            </p:cNvSpPr>
            <p:nvPr/>
          </p:nvSpPr>
          <p:spPr bwMode="auto">
            <a:xfrm>
              <a:off x="4093785" y="2039875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7"/>
            <p:cNvSpPr>
              <a:spLocks noChangeAspect="1" noChangeArrowheads="1"/>
            </p:cNvSpPr>
            <p:nvPr/>
          </p:nvSpPr>
          <p:spPr bwMode="auto">
            <a:xfrm>
              <a:off x="4548654" y="2496661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8"/>
            <p:cNvSpPr>
              <a:spLocks noChangeAspect="1" noChangeArrowheads="1"/>
            </p:cNvSpPr>
            <p:nvPr/>
          </p:nvSpPr>
          <p:spPr bwMode="auto">
            <a:xfrm>
              <a:off x="4548773" y="2040981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7"/>
            <p:cNvSpPr>
              <a:spLocks noChangeAspect="1" noChangeArrowheads="1"/>
            </p:cNvSpPr>
            <p:nvPr/>
          </p:nvSpPr>
          <p:spPr bwMode="auto">
            <a:xfrm>
              <a:off x="5006931" y="2497767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8"/>
            <p:cNvSpPr>
              <a:spLocks noChangeAspect="1" noChangeArrowheads="1"/>
            </p:cNvSpPr>
            <p:nvPr/>
          </p:nvSpPr>
          <p:spPr bwMode="auto">
            <a:xfrm>
              <a:off x="5007050" y="2042087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7"/>
            <p:cNvSpPr>
              <a:spLocks noChangeAspect="1" noChangeArrowheads="1"/>
            </p:cNvSpPr>
            <p:nvPr/>
          </p:nvSpPr>
          <p:spPr bwMode="auto">
            <a:xfrm>
              <a:off x="3177640" y="3863935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3177759" y="3408255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9"/>
            <p:cNvSpPr>
              <a:spLocks noChangeAspect="1" noChangeArrowheads="1"/>
            </p:cNvSpPr>
            <p:nvPr/>
          </p:nvSpPr>
          <p:spPr bwMode="auto">
            <a:xfrm>
              <a:off x="3177640" y="2949538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7"/>
            <p:cNvSpPr>
              <a:spLocks noChangeAspect="1" noChangeArrowheads="1"/>
            </p:cNvSpPr>
            <p:nvPr/>
          </p:nvSpPr>
          <p:spPr bwMode="auto">
            <a:xfrm>
              <a:off x="3635917" y="3865041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8"/>
            <p:cNvSpPr>
              <a:spLocks noChangeAspect="1" noChangeArrowheads="1"/>
            </p:cNvSpPr>
            <p:nvPr/>
          </p:nvSpPr>
          <p:spPr bwMode="auto">
            <a:xfrm>
              <a:off x="3636036" y="3409361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9"/>
            <p:cNvSpPr>
              <a:spLocks noChangeAspect="1" noChangeArrowheads="1"/>
            </p:cNvSpPr>
            <p:nvPr/>
          </p:nvSpPr>
          <p:spPr bwMode="auto">
            <a:xfrm>
              <a:off x="3635917" y="2950644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27"/>
            <p:cNvSpPr>
              <a:spLocks noChangeAspect="1" noChangeArrowheads="1"/>
            </p:cNvSpPr>
            <p:nvPr/>
          </p:nvSpPr>
          <p:spPr bwMode="auto">
            <a:xfrm>
              <a:off x="4093546" y="3864942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8"/>
            <p:cNvSpPr>
              <a:spLocks noChangeAspect="1" noChangeArrowheads="1"/>
            </p:cNvSpPr>
            <p:nvPr/>
          </p:nvSpPr>
          <p:spPr bwMode="auto">
            <a:xfrm>
              <a:off x="4093665" y="3409262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9"/>
            <p:cNvSpPr>
              <a:spLocks noChangeAspect="1" noChangeArrowheads="1"/>
            </p:cNvSpPr>
            <p:nvPr/>
          </p:nvSpPr>
          <p:spPr bwMode="auto">
            <a:xfrm>
              <a:off x="4093546" y="2950545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8"/>
            <p:cNvSpPr>
              <a:spLocks noChangeAspect="1" noChangeArrowheads="1"/>
            </p:cNvSpPr>
            <p:nvPr/>
          </p:nvSpPr>
          <p:spPr bwMode="auto">
            <a:xfrm>
              <a:off x="4548653" y="3410368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29"/>
            <p:cNvSpPr>
              <a:spLocks noChangeAspect="1" noChangeArrowheads="1"/>
            </p:cNvSpPr>
            <p:nvPr/>
          </p:nvSpPr>
          <p:spPr bwMode="auto">
            <a:xfrm>
              <a:off x="4548534" y="2951651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7"/>
            <p:cNvSpPr>
              <a:spLocks noChangeAspect="1" noChangeArrowheads="1"/>
            </p:cNvSpPr>
            <p:nvPr/>
          </p:nvSpPr>
          <p:spPr bwMode="auto">
            <a:xfrm>
              <a:off x="5006811" y="3867154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28"/>
            <p:cNvSpPr>
              <a:spLocks noChangeAspect="1" noChangeArrowheads="1"/>
            </p:cNvSpPr>
            <p:nvPr/>
          </p:nvSpPr>
          <p:spPr bwMode="auto">
            <a:xfrm>
              <a:off x="5006930" y="3411474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29"/>
            <p:cNvSpPr>
              <a:spLocks noChangeAspect="1" noChangeArrowheads="1"/>
            </p:cNvSpPr>
            <p:nvPr/>
          </p:nvSpPr>
          <p:spPr bwMode="auto">
            <a:xfrm>
              <a:off x="5006811" y="2952757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7"/>
            <p:cNvSpPr>
              <a:spLocks noChangeAspect="1" noChangeArrowheads="1"/>
            </p:cNvSpPr>
            <p:nvPr/>
          </p:nvSpPr>
          <p:spPr bwMode="auto">
            <a:xfrm>
              <a:off x="5466243" y="3862828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8"/>
            <p:cNvSpPr>
              <a:spLocks noChangeAspect="1" noChangeArrowheads="1"/>
            </p:cNvSpPr>
            <p:nvPr/>
          </p:nvSpPr>
          <p:spPr bwMode="auto">
            <a:xfrm>
              <a:off x="5466362" y="3407148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9"/>
            <p:cNvSpPr>
              <a:spLocks noChangeAspect="1" noChangeArrowheads="1"/>
            </p:cNvSpPr>
            <p:nvPr/>
          </p:nvSpPr>
          <p:spPr bwMode="auto">
            <a:xfrm>
              <a:off x="5466243" y="2948431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4" name="Oval 27"/>
            <p:cNvSpPr>
              <a:spLocks noChangeAspect="1" noChangeArrowheads="1"/>
            </p:cNvSpPr>
            <p:nvPr/>
          </p:nvSpPr>
          <p:spPr bwMode="auto">
            <a:xfrm>
              <a:off x="5921231" y="3863934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8"/>
            <p:cNvSpPr>
              <a:spLocks noChangeAspect="1" noChangeArrowheads="1"/>
            </p:cNvSpPr>
            <p:nvPr/>
          </p:nvSpPr>
          <p:spPr bwMode="auto">
            <a:xfrm>
              <a:off x="5921350" y="3408254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28"/>
            <p:cNvSpPr>
              <a:spLocks noChangeAspect="1" noChangeArrowheads="1"/>
            </p:cNvSpPr>
            <p:nvPr/>
          </p:nvSpPr>
          <p:spPr bwMode="auto">
            <a:xfrm>
              <a:off x="3638069" y="4321176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27"/>
            <p:cNvSpPr>
              <a:spLocks noChangeAspect="1" noChangeArrowheads="1"/>
            </p:cNvSpPr>
            <p:nvPr/>
          </p:nvSpPr>
          <p:spPr bwMode="auto">
            <a:xfrm>
              <a:off x="4095579" y="4776757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28"/>
            <p:cNvSpPr>
              <a:spLocks noChangeAspect="1" noChangeArrowheads="1"/>
            </p:cNvSpPr>
            <p:nvPr/>
          </p:nvSpPr>
          <p:spPr bwMode="auto">
            <a:xfrm>
              <a:off x="4095698" y="4321077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27"/>
            <p:cNvSpPr>
              <a:spLocks noChangeAspect="1" noChangeArrowheads="1"/>
            </p:cNvSpPr>
            <p:nvPr/>
          </p:nvSpPr>
          <p:spPr bwMode="auto">
            <a:xfrm>
              <a:off x="4550567" y="4777863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8"/>
            <p:cNvSpPr>
              <a:spLocks noChangeAspect="1" noChangeArrowheads="1"/>
            </p:cNvSpPr>
            <p:nvPr/>
          </p:nvSpPr>
          <p:spPr bwMode="auto">
            <a:xfrm>
              <a:off x="4550686" y="4322183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7"/>
            <p:cNvSpPr>
              <a:spLocks noChangeAspect="1" noChangeArrowheads="1"/>
            </p:cNvSpPr>
            <p:nvPr/>
          </p:nvSpPr>
          <p:spPr bwMode="auto">
            <a:xfrm>
              <a:off x="5008844" y="4778969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8"/>
            <p:cNvSpPr>
              <a:spLocks noChangeAspect="1" noChangeArrowheads="1"/>
            </p:cNvSpPr>
            <p:nvPr/>
          </p:nvSpPr>
          <p:spPr bwMode="auto">
            <a:xfrm>
              <a:off x="5008963" y="4323289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8"/>
            <p:cNvSpPr>
              <a:spLocks noChangeAspect="1" noChangeArrowheads="1"/>
            </p:cNvSpPr>
            <p:nvPr/>
          </p:nvSpPr>
          <p:spPr bwMode="auto">
            <a:xfrm>
              <a:off x="5468395" y="4318963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7"/>
            <p:cNvSpPr>
              <a:spLocks noChangeAspect="1" noChangeArrowheads="1"/>
            </p:cNvSpPr>
            <p:nvPr/>
          </p:nvSpPr>
          <p:spPr bwMode="auto">
            <a:xfrm>
              <a:off x="5466363" y="2493441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27"/>
            <p:cNvSpPr>
              <a:spLocks noChangeAspect="1" noChangeArrowheads="1"/>
            </p:cNvSpPr>
            <p:nvPr/>
          </p:nvSpPr>
          <p:spPr bwMode="auto">
            <a:xfrm>
              <a:off x="4548534" y="3866048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9"/>
            <p:cNvSpPr>
              <a:spLocks noChangeAspect="1" noChangeArrowheads="1"/>
            </p:cNvSpPr>
            <p:nvPr/>
          </p:nvSpPr>
          <p:spPr bwMode="auto">
            <a:xfrm>
              <a:off x="5921231" y="2949537"/>
              <a:ext cx="38041" cy="379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4571633" y="3209925"/>
            <a:ext cx="1558759" cy="224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/>
              <p:cNvSpPr/>
              <p:nvPr/>
            </p:nvSpPr>
            <p:spPr>
              <a:xfrm>
                <a:off x="5410518" y="4710559"/>
                <a:ext cx="33960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: gaussian measure</a:t>
                </a:r>
                <a:endParaRPr lang="en-US" sz="2800" dirty="0"/>
              </a:p>
            </p:txBody>
          </p:sp>
        </mc:Choice>
        <mc:Fallback xmlns="">
          <p:sp>
            <p:nvSpPr>
              <p:cNvPr id="185" name="Rectangle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518" y="4710559"/>
                <a:ext cx="339601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51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/>
              <p:cNvSpPr/>
              <p:nvPr/>
            </p:nvSpPr>
            <p:spPr>
              <a:xfrm>
                <a:off x="4217535" y="3168132"/>
                <a:ext cx="4937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6" name="Rectangle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535" y="3168132"/>
                <a:ext cx="49379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2716681" y="1856082"/>
                <a:ext cx="4609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81" y="1856082"/>
                <a:ext cx="46095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aight Arrow Connector 187"/>
          <p:cNvCxnSpPr>
            <a:endCxn id="42" idx="2"/>
          </p:cNvCxnSpPr>
          <p:nvPr/>
        </p:nvCxnSpPr>
        <p:spPr>
          <a:xfrm>
            <a:off x="3062189" y="2229817"/>
            <a:ext cx="573848" cy="2848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824" y="160546"/>
                <a:ext cx="8277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Simple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Estimator</m:t>
                      </m:r>
                      <m: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40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TX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60546"/>
                <a:ext cx="827722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477528" y="1872243"/>
                <a:ext cx="8516346" cy="2302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Theorem [D-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Vemp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. 11,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Meka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12]: </a:t>
                </a:r>
                <a:br>
                  <a:rPr lang="en-US" sz="2800" dirty="0" smtClean="0">
                    <a:solidFill>
                      <a:srgbClr val="7030A0"/>
                    </a:solidFill>
                  </a:rPr>
                </a:br>
                <a:r>
                  <a:rPr lang="en-US" sz="2800" dirty="0" smtClean="0"/>
                  <a:t>The simple estimator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satisfies</a:t>
                </a:r>
                <a:endParaRPr lang="en-US" sz="28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𝑇𝑋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r>
                  <a:rPr lang="en-US" sz="2800" dirty="0" smtClean="0"/>
                  <a:t>Furthermore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is convex and can be computed in 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type m:val="lin"/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time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002060"/>
                        </a:solidFill>
                        <a:latin typeface="Cambria Math"/>
                      </a:rPr>
                      <m:t>poly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space.</a:t>
                </a: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8" y="1872243"/>
                <a:ext cx="8516346" cy="2302233"/>
              </a:xfrm>
              <a:prstGeom prst="rect">
                <a:avLst/>
              </a:prstGeom>
              <a:blipFill rotWithShape="1">
                <a:blip r:embed="rId3"/>
                <a:stretch>
                  <a:fillRect l="-1432" t="-2381" b="-6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0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949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Conclusions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04824" y="1230993"/>
            <a:ext cx="8277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  Nearly optimal deterministic algorithm for estimating the volume of a convex body.</a:t>
            </a:r>
          </a:p>
          <a:p>
            <a:r>
              <a:rPr lang="en-US" sz="2800" dirty="0" smtClean="0"/>
              <a:t>2.  Algorithmic construction of the M-ellipsoid.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73" y="3079892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Open Problems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4099" y="3995964"/>
                <a:ext cx="827722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  Can one construct the M-ellipsoid of an explicit polytope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={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𝐴𝑥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/>
                  <a:t> in deterministic </a:t>
                </a:r>
                <a:r>
                  <a:rPr lang="en-US" sz="2800" dirty="0" err="1" smtClean="0"/>
                  <a:t>polytime</a:t>
                </a:r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2.  Can one approximate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 in deterministic </a:t>
                </a:r>
                <a:r>
                  <a:rPr lang="en-US" sz="2800" dirty="0" err="1" smtClean="0"/>
                  <a:t>polytime</a:t>
                </a:r>
                <a:r>
                  <a:rPr lang="en-US" sz="2800" dirty="0" smtClean="0"/>
                  <a:t> given an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extended formulation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9" y="3995964"/>
                <a:ext cx="8277225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73" t="-3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7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2795" y="2686032"/>
                <a:ext cx="82772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/>
                        </a:rPr>
                        <m:t>THANK</m:t>
                      </m:r>
                      <m: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/>
                        </a:rPr>
                        <m:t>YOU</m:t>
                      </m:r>
                      <m: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sz="8000" dirty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5" y="2686032"/>
                <a:ext cx="8277225" cy="1323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4824" y="1872243"/>
            <a:ext cx="809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Lattice Problems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589207"/>
                <a:ext cx="8277225" cy="4643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Shortest Vector Problem (SVP): </a:t>
                </a:r>
                <a:r>
                  <a:rPr lang="en-US" sz="2800" dirty="0" smtClean="0"/>
                  <a:t>For lattice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800" i="1" dirty="0" err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and norm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800" dirty="0" smtClean="0"/>
                  <a:t>, find shortest non-zero vector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[D,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Peikert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Vempala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11]: </a:t>
                </a:r>
                <a:r>
                  <a:rPr lang="en-US" sz="2800" dirty="0" smtClean="0"/>
                  <a:t>Given an ellipsoid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  <m:r>
                      <a:rPr lang="en-US" sz="2800" i="1" dirty="0" err="1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as advice, the SVP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800" dirty="0" smtClean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i="1" dirty="0" smtClean="0">
                        <a:latin typeface="Cambria Math"/>
                      </a:rPr>
                      <m:t>={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: </m:t>
                    </m:r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≤1}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</m:oMath>
                </a14:m>
                <a:r>
                  <a:rPr lang="en-US" sz="2800" dirty="0" smtClean="0"/>
                  <a:t>unit ball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800" dirty="0" smtClean="0"/>
                  <a:t>).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Useful for other lattice problems as well (CVP, IP, …).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589207"/>
                <a:ext cx="8277225" cy="4643515"/>
              </a:xfrm>
              <a:prstGeom prst="rect">
                <a:avLst/>
              </a:prstGeom>
              <a:blipFill rotWithShape="1">
                <a:blip r:embed="rId3"/>
                <a:stretch>
                  <a:fillRect l="-1546" r="-1252" b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0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839683" y="3652165"/>
            <a:ext cx="5534025" cy="2543175"/>
          </a:xfrm>
          <a:custGeom>
            <a:avLst/>
            <a:gdLst>
              <a:gd name="connsiteX0" fmla="*/ 2076450 w 5124450"/>
              <a:gd name="connsiteY0" fmla="*/ 133350 h 2495550"/>
              <a:gd name="connsiteX1" fmla="*/ 419100 w 5124450"/>
              <a:gd name="connsiteY1" fmla="*/ 790575 h 2495550"/>
              <a:gd name="connsiteX2" fmla="*/ 0 w 5124450"/>
              <a:gd name="connsiteY2" fmla="*/ 1876425 h 2495550"/>
              <a:gd name="connsiteX3" fmla="*/ 1666875 w 5124450"/>
              <a:gd name="connsiteY3" fmla="*/ 2495550 h 2495550"/>
              <a:gd name="connsiteX4" fmla="*/ 3524250 w 5124450"/>
              <a:gd name="connsiteY4" fmla="*/ 2124075 h 2495550"/>
              <a:gd name="connsiteX5" fmla="*/ 5124450 w 5124450"/>
              <a:gd name="connsiteY5" fmla="*/ 485775 h 2495550"/>
              <a:gd name="connsiteX6" fmla="*/ 3581400 w 5124450"/>
              <a:gd name="connsiteY6" fmla="*/ 0 h 2495550"/>
              <a:gd name="connsiteX7" fmla="*/ 2076450 w 5124450"/>
              <a:gd name="connsiteY7" fmla="*/ 133350 h 2495550"/>
              <a:gd name="connsiteX0" fmla="*/ 2076450 w 5562600"/>
              <a:gd name="connsiteY0" fmla="*/ 133350 h 2495550"/>
              <a:gd name="connsiteX1" fmla="*/ 419100 w 5562600"/>
              <a:gd name="connsiteY1" fmla="*/ 790575 h 2495550"/>
              <a:gd name="connsiteX2" fmla="*/ 0 w 5562600"/>
              <a:gd name="connsiteY2" fmla="*/ 1876425 h 2495550"/>
              <a:gd name="connsiteX3" fmla="*/ 1666875 w 5562600"/>
              <a:gd name="connsiteY3" fmla="*/ 2495550 h 2495550"/>
              <a:gd name="connsiteX4" fmla="*/ 3524250 w 5562600"/>
              <a:gd name="connsiteY4" fmla="*/ 2124075 h 2495550"/>
              <a:gd name="connsiteX5" fmla="*/ 5562600 w 5562600"/>
              <a:gd name="connsiteY5" fmla="*/ 428625 h 2495550"/>
              <a:gd name="connsiteX6" fmla="*/ 3581400 w 5562600"/>
              <a:gd name="connsiteY6" fmla="*/ 0 h 2495550"/>
              <a:gd name="connsiteX7" fmla="*/ 2076450 w 5562600"/>
              <a:gd name="connsiteY7" fmla="*/ 133350 h 2495550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3524250 w 5562600"/>
              <a:gd name="connsiteY4" fmla="*/ 2171700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4210050 w 5562600"/>
              <a:gd name="connsiteY4" fmla="*/ 1971675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34025"/>
              <a:gd name="connsiteY0" fmla="*/ 180975 h 2543175"/>
              <a:gd name="connsiteX1" fmla="*/ 419100 w 5534025"/>
              <a:gd name="connsiteY1" fmla="*/ 838200 h 2543175"/>
              <a:gd name="connsiteX2" fmla="*/ 0 w 5534025"/>
              <a:gd name="connsiteY2" fmla="*/ 1924050 h 2543175"/>
              <a:gd name="connsiteX3" fmla="*/ 1666875 w 5534025"/>
              <a:gd name="connsiteY3" fmla="*/ 2543175 h 2543175"/>
              <a:gd name="connsiteX4" fmla="*/ 4210050 w 5534025"/>
              <a:gd name="connsiteY4" fmla="*/ 1971675 h 2543175"/>
              <a:gd name="connsiteX5" fmla="*/ 5534025 w 5534025"/>
              <a:gd name="connsiteY5" fmla="*/ 476250 h 2543175"/>
              <a:gd name="connsiteX6" fmla="*/ 3829050 w 5534025"/>
              <a:gd name="connsiteY6" fmla="*/ 0 h 2543175"/>
              <a:gd name="connsiteX7" fmla="*/ 2076450 w 5534025"/>
              <a:gd name="connsiteY7" fmla="*/ 1809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4025" h="2543175">
                <a:moveTo>
                  <a:pt x="2076450" y="180975"/>
                </a:moveTo>
                <a:lnTo>
                  <a:pt x="419100" y="838200"/>
                </a:lnTo>
                <a:lnTo>
                  <a:pt x="0" y="1924050"/>
                </a:lnTo>
                <a:lnTo>
                  <a:pt x="1666875" y="2543175"/>
                </a:lnTo>
                <a:lnTo>
                  <a:pt x="4210050" y="1971675"/>
                </a:lnTo>
                <a:lnTo>
                  <a:pt x="5534025" y="476250"/>
                </a:lnTo>
                <a:lnTo>
                  <a:pt x="3829050" y="0"/>
                </a:lnTo>
                <a:lnTo>
                  <a:pt x="2076450" y="1809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76" y="1658711"/>
                <a:ext cx="84568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Idea:</a:t>
                </a:r>
                <a:r>
                  <a:rPr lang="en-US" sz="2800" dirty="0" smtClean="0"/>
                  <a:t>  Cover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with translates of an ellipsoid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Enumerate in these and retain points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r"/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[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D, </a:t>
                </a:r>
                <a:r>
                  <a:rPr lang="en-US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Peikert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Vempala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11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]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6" y="1658711"/>
                <a:ext cx="8456838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441" t="-4147" r="-108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349829" y="3469227"/>
            <a:ext cx="6437018" cy="2626781"/>
            <a:chOff x="1600201" y="3131762"/>
            <a:chExt cx="6004674" cy="2385640"/>
          </a:xfrm>
        </p:grpSpPr>
        <p:sp>
          <p:nvSpPr>
            <p:cNvPr id="23" name="Oval 9"/>
            <p:cNvSpPr>
              <a:spLocks noChangeAspect="1" noChangeArrowheads="1"/>
            </p:cNvSpPr>
            <p:nvPr/>
          </p:nvSpPr>
          <p:spPr bwMode="auto">
            <a:xfrm>
              <a:off x="4558226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spect="1" noChangeArrowheads="1"/>
            </p:cNvSpPr>
            <p:nvPr/>
          </p:nvSpPr>
          <p:spPr bwMode="auto">
            <a:xfrm>
              <a:off x="4551395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"/>
            <p:cNvSpPr>
              <a:spLocks noChangeAspect="1" noChangeArrowheads="1"/>
            </p:cNvSpPr>
            <p:nvPr/>
          </p:nvSpPr>
          <p:spPr bwMode="auto">
            <a:xfrm>
              <a:off x="4558226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13"/>
            <p:cNvSpPr>
              <a:spLocks noChangeAspect="1" noChangeArrowheads="1"/>
            </p:cNvSpPr>
            <p:nvPr/>
          </p:nvSpPr>
          <p:spPr bwMode="auto">
            <a:xfrm>
              <a:off x="5541957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spect="1" noChangeArrowheads="1"/>
            </p:cNvSpPr>
            <p:nvPr/>
          </p:nvSpPr>
          <p:spPr bwMode="auto">
            <a:xfrm>
              <a:off x="5535126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spect="1" noChangeArrowheads="1"/>
            </p:cNvSpPr>
            <p:nvPr/>
          </p:nvSpPr>
          <p:spPr bwMode="auto">
            <a:xfrm>
              <a:off x="5541957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17"/>
            <p:cNvSpPr>
              <a:spLocks noChangeAspect="1" noChangeArrowheads="1"/>
            </p:cNvSpPr>
            <p:nvPr/>
          </p:nvSpPr>
          <p:spPr bwMode="auto">
            <a:xfrm>
              <a:off x="6525689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spect="1" noChangeArrowheads="1"/>
            </p:cNvSpPr>
            <p:nvPr/>
          </p:nvSpPr>
          <p:spPr bwMode="auto">
            <a:xfrm>
              <a:off x="651885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spect="1" noChangeArrowheads="1"/>
            </p:cNvSpPr>
            <p:nvPr/>
          </p:nvSpPr>
          <p:spPr bwMode="auto">
            <a:xfrm>
              <a:off x="6525689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5" name="Oval 21"/>
            <p:cNvSpPr>
              <a:spLocks noChangeAspect="1" noChangeArrowheads="1"/>
            </p:cNvSpPr>
            <p:nvPr/>
          </p:nvSpPr>
          <p:spPr bwMode="auto">
            <a:xfrm>
              <a:off x="7509420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spect="1" noChangeArrowheads="1"/>
            </p:cNvSpPr>
            <p:nvPr/>
          </p:nvSpPr>
          <p:spPr bwMode="auto">
            <a:xfrm>
              <a:off x="752289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spect="1" noChangeArrowheads="1"/>
            </p:cNvSpPr>
            <p:nvPr/>
          </p:nvSpPr>
          <p:spPr bwMode="auto">
            <a:xfrm>
              <a:off x="7509420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27"/>
            <p:cNvSpPr>
              <a:spLocks noChangeAspect="1" noChangeArrowheads="1"/>
            </p:cNvSpPr>
            <p:nvPr/>
          </p:nvSpPr>
          <p:spPr bwMode="auto">
            <a:xfrm>
              <a:off x="1607032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8"/>
            <p:cNvSpPr>
              <a:spLocks noChangeAspect="1" noChangeArrowheads="1"/>
            </p:cNvSpPr>
            <p:nvPr/>
          </p:nvSpPr>
          <p:spPr bwMode="auto">
            <a:xfrm>
              <a:off x="1600201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9"/>
            <p:cNvSpPr>
              <a:spLocks noChangeAspect="1" noChangeArrowheads="1"/>
            </p:cNvSpPr>
            <p:nvPr/>
          </p:nvSpPr>
          <p:spPr bwMode="auto">
            <a:xfrm>
              <a:off x="1607032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3" name="Oval 31"/>
            <p:cNvSpPr>
              <a:spLocks noChangeAspect="1" noChangeArrowheads="1"/>
            </p:cNvSpPr>
            <p:nvPr/>
          </p:nvSpPr>
          <p:spPr bwMode="auto">
            <a:xfrm>
              <a:off x="2590764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2"/>
            <p:cNvSpPr>
              <a:spLocks noChangeAspect="1" noChangeArrowheads="1"/>
            </p:cNvSpPr>
            <p:nvPr/>
          </p:nvSpPr>
          <p:spPr bwMode="auto">
            <a:xfrm>
              <a:off x="2583932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3"/>
            <p:cNvSpPr>
              <a:spLocks noChangeAspect="1" noChangeArrowheads="1"/>
            </p:cNvSpPr>
            <p:nvPr/>
          </p:nvSpPr>
          <p:spPr bwMode="auto">
            <a:xfrm>
              <a:off x="2590764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35"/>
            <p:cNvSpPr>
              <a:spLocks noChangeAspect="1" noChangeArrowheads="1"/>
            </p:cNvSpPr>
            <p:nvPr/>
          </p:nvSpPr>
          <p:spPr bwMode="auto">
            <a:xfrm>
              <a:off x="3574495" y="540717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6"/>
            <p:cNvSpPr>
              <a:spLocks noChangeAspect="1" noChangeArrowheads="1"/>
            </p:cNvSpPr>
            <p:nvPr/>
          </p:nvSpPr>
          <p:spPr bwMode="auto">
            <a:xfrm>
              <a:off x="3567663" y="428127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7"/>
            <p:cNvSpPr>
              <a:spLocks noChangeAspect="1" noChangeArrowheads="1"/>
            </p:cNvSpPr>
            <p:nvPr/>
          </p:nvSpPr>
          <p:spPr bwMode="auto">
            <a:xfrm>
              <a:off x="3574495" y="313963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41070" y="4503513"/>
                <a:ext cx="573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70" y="4503513"/>
                <a:ext cx="57381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410931" y="4379303"/>
            <a:ext cx="1700273" cy="1176415"/>
            <a:chOff x="410931" y="4379303"/>
            <a:chExt cx="1700273" cy="1176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410931" y="4418618"/>
                  <a:ext cx="54694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31" y="4418618"/>
                  <a:ext cx="546945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V="1">
              <a:off x="827314" y="4379303"/>
              <a:ext cx="1283890" cy="37297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27314" y="4752275"/>
              <a:ext cx="783771" cy="80344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028243" y="3470454"/>
            <a:ext cx="6974053" cy="2836332"/>
            <a:chOff x="1028243" y="3470454"/>
            <a:chExt cx="6974053" cy="2836332"/>
          </a:xfrm>
        </p:grpSpPr>
        <p:sp>
          <p:nvSpPr>
            <p:cNvPr id="30" name="Oval 29"/>
            <p:cNvSpPr/>
            <p:nvPr/>
          </p:nvSpPr>
          <p:spPr>
            <a:xfrm rot="20812202">
              <a:off x="1108277" y="391205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20812202">
              <a:off x="3565634" y="347045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20812202">
              <a:off x="3945615" y="409872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20812202">
              <a:off x="1028243" y="4752588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20812202">
              <a:off x="2735016" y="5220406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Enumeration:   M-Ellipsoid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8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Enumeration:   M-Ellipsoid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39683" y="3652165"/>
            <a:ext cx="5534025" cy="2543175"/>
          </a:xfrm>
          <a:custGeom>
            <a:avLst/>
            <a:gdLst>
              <a:gd name="connsiteX0" fmla="*/ 2076450 w 5124450"/>
              <a:gd name="connsiteY0" fmla="*/ 133350 h 2495550"/>
              <a:gd name="connsiteX1" fmla="*/ 419100 w 5124450"/>
              <a:gd name="connsiteY1" fmla="*/ 790575 h 2495550"/>
              <a:gd name="connsiteX2" fmla="*/ 0 w 5124450"/>
              <a:gd name="connsiteY2" fmla="*/ 1876425 h 2495550"/>
              <a:gd name="connsiteX3" fmla="*/ 1666875 w 5124450"/>
              <a:gd name="connsiteY3" fmla="*/ 2495550 h 2495550"/>
              <a:gd name="connsiteX4" fmla="*/ 3524250 w 5124450"/>
              <a:gd name="connsiteY4" fmla="*/ 2124075 h 2495550"/>
              <a:gd name="connsiteX5" fmla="*/ 5124450 w 5124450"/>
              <a:gd name="connsiteY5" fmla="*/ 485775 h 2495550"/>
              <a:gd name="connsiteX6" fmla="*/ 3581400 w 5124450"/>
              <a:gd name="connsiteY6" fmla="*/ 0 h 2495550"/>
              <a:gd name="connsiteX7" fmla="*/ 2076450 w 5124450"/>
              <a:gd name="connsiteY7" fmla="*/ 133350 h 2495550"/>
              <a:gd name="connsiteX0" fmla="*/ 2076450 w 5562600"/>
              <a:gd name="connsiteY0" fmla="*/ 133350 h 2495550"/>
              <a:gd name="connsiteX1" fmla="*/ 419100 w 5562600"/>
              <a:gd name="connsiteY1" fmla="*/ 790575 h 2495550"/>
              <a:gd name="connsiteX2" fmla="*/ 0 w 5562600"/>
              <a:gd name="connsiteY2" fmla="*/ 1876425 h 2495550"/>
              <a:gd name="connsiteX3" fmla="*/ 1666875 w 5562600"/>
              <a:gd name="connsiteY3" fmla="*/ 2495550 h 2495550"/>
              <a:gd name="connsiteX4" fmla="*/ 3524250 w 5562600"/>
              <a:gd name="connsiteY4" fmla="*/ 2124075 h 2495550"/>
              <a:gd name="connsiteX5" fmla="*/ 5562600 w 5562600"/>
              <a:gd name="connsiteY5" fmla="*/ 428625 h 2495550"/>
              <a:gd name="connsiteX6" fmla="*/ 3581400 w 5562600"/>
              <a:gd name="connsiteY6" fmla="*/ 0 h 2495550"/>
              <a:gd name="connsiteX7" fmla="*/ 2076450 w 5562600"/>
              <a:gd name="connsiteY7" fmla="*/ 133350 h 2495550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3524250 w 5562600"/>
              <a:gd name="connsiteY4" fmla="*/ 2171700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4210050 w 5562600"/>
              <a:gd name="connsiteY4" fmla="*/ 1971675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34025"/>
              <a:gd name="connsiteY0" fmla="*/ 180975 h 2543175"/>
              <a:gd name="connsiteX1" fmla="*/ 419100 w 5534025"/>
              <a:gd name="connsiteY1" fmla="*/ 838200 h 2543175"/>
              <a:gd name="connsiteX2" fmla="*/ 0 w 5534025"/>
              <a:gd name="connsiteY2" fmla="*/ 1924050 h 2543175"/>
              <a:gd name="connsiteX3" fmla="*/ 1666875 w 5534025"/>
              <a:gd name="connsiteY3" fmla="*/ 2543175 h 2543175"/>
              <a:gd name="connsiteX4" fmla="*/ 4210050 w 5534025"/>
              <a:gd name="connsiteY4" fmla="*/ 1971675 h 2543175"/>
              <a:gd name="connsiteX5" fmla="*/ 5534025 w 5534025"/>
              <a:gd name="connsiteY5" fmla="*/ 476250 h 2543175"/>
              <a:gd name="connsiteX6" fmla="*/ 3829050 w 5534025"/>
              <a:gd name="connsiteY6" fmla="*/ 0 h 2543175"/>
              <a:gd name="connsiteX7" fmla="*/ 2076450 w 5534025"/>
              <a:gd name="connsiteY7" fmla="*/ 1809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4025" h="2543175">
                <a:moveTo>
                  <a:pt x="2076450" y="180975"/>
                </a:moveTo>
                <a:lnTo>
                  <a:pt x="419100" y="838200"/>
                </a:lnTo>
                <a:lnTo>
                  <a:pt x="0" y="1924050"/>
                </a:lnTo>
                <a:lnTo>
                  <a:pt x="1666875" y="2543175"/>
                </a:lnTo>
                <a:lnTo>
                  <a:pt x="4210050" y="1971675"/>
                </a:lnTo>
                <a:lnTo>
                  <a:pt x="5534025" y="476250"/>
                </a:lnTo>
                <a:lnTo>
                  <a:pt x="3829050" y="0"/>
                </a:lnTo>
                <a:lnTo>
                  <a:pt x="2076450" y="1809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41041" y="4501016"/>
                <a:ext cx="573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41" y="4501016"/>
                <a:ext cx="57381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76" y="1647825"/>
                <a:ext cx="837247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lattice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is the integer span of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ctr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Task:  </a:t>
                </a:r>
                <a:r>
                  <a:rPr lang="en-US" sz="28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6" y="1647825"/>
                <a:ext cx="837247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56" t="-3947" r="-145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349829" y="3469227"/>
            <a:ext cx="6437018" cy="2626781"/>
            <a:chOff x="1600201" y="3131762"/>
            <a:chExt cx="6004674" cy="2385640"/>
          </a:xfrm>
        </p:grpSpPr>
        <p:sp>
          <p:nvSpPr>
            <p:cNvPr id="23" name="Oval 9"/>
            <p:cNvSpPr>
              <a:spLocks noChangeAspect="1" noChangeArrowheads="1"/>
            </p:cNvSpPr>
            <p:nvPr/>
          </p:nvSpPr>
          <p:spPr bwMode="auto">
            <a:xfrm>
              <a:off x="4558226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spect="1" noChangeArrowheads="1"/>
            </p:cNvSpPr>
            <p:nvPr/>
          </p:nvSpPr>
          <p:spPr bwMode="auto">
            <a:xfrm>
              <a:off x="4551395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"/>
            <p:cNvSpPr>
              <a:spLocks noChangeAspect="1" noChangeArrowheads="1"/>
            </p:cNvSpPr>
            <p:nvPr/>
          </p:nvSpPr>
          <p:spPr bwMode="auto">
            <a:xfrm>
              <a:off x="4558226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13"/>
            <p:cNvSpPr>
              <a:spLocks noChangeAspect="1" noChangeArrowheads="1"/>
            </p:cNvSpPr>
            <p:nvPr/>
          </p:nvSpPr>
          <p:spPr bwMode="auto">
            <a:xfrm>
              <a:off x="5541957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spect="1" noChangeArrowheads="1"/>
            </p:cNvSpPr>
            <p:nvPr/>
          </p:nvSpPr>
          <p:spPr bwMode="auto">
            <a:xfrm>
              <a:off x="5535126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spect="1" noChangeArrowheads="1"/>
            </p:cNvSpPr>
            <p:nvPr/>
          </p:nvSpPr>
          <p:spPr bwMode="auto">
            <a:xfrm>
              <a:off x="5541957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17"/>
            <p:cNvSpPr>
              <a:spLocks noChangeAspect="1" noChangeArrowheads="1"/>
            </p:cNvSpPr>
            <p:nvPr/>
          </p:nvSpPr>
          <p:spPr bwMode="auto">
            <a:xfrm>
              <a:off x="6525689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spect="1" noChangeArrowheads="1"/>
            </p:cNvSpPr>
            <p:nvPr/>
          </p:nvSpPr>
          <p:spPr bwMode="auto">
            <a:xfrm>
              <a:off x="651885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spect="1" noChangeArrowheads="1"/>
            </p:cNvSpPr>
            <p:nvPr/>
          </p:nvSpPr>
          <p:spPr bwMode="auto">
            <a:xfrm>
              <a:off x="6525689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5" name="Oval 21"/>
            <p:cNvSpPr>
              <a:spLocks noChangeAspect="1" noChangeArrowheads="1"/>
            </p:cNvSpPr>
            <p:nvPr/>
          </p:nvSpPr>
          <p:spPr bwMode="auto">
            <a:xfrm>
              <a:off x="7509420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spect="1" noChangeArrowheads="1"/>
            </p:cNvSpPr>
            <p:nvPr/>
          </p:nvSpPr>
          <p:spPr bwMode="auto">
            <a:xfrm>
              <a:off x="752289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spect="1" noChangeArrowheads="1"/>
            </p:cNvSpPr>
            <p:nvPr/>
          </p:nvSpPr>
          <p:spPr bwMode="auto">
            <a:xfrm>
              <a:off x="7509420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27"/>
            <p:cNvSpPr>
              <a:spLocks noChangeAspect="1" noChangeArrowheads="1"/>
            </p:cNvSpPr>
            <p:nvPr/>
          </p:nvSpPr>
          <p:spPr bwMode="auto">
            <a:xfrm>
              <a:off x="1607032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8"/>
            <p:cNvSpPr>
              <a:spLocks noChangeAspect="1" noChangeArrowheads="1"/>
            </p:cNvSpPr>
            <p:nvPr/>
          </p:nvSpPr>
          <p:spPr bwMode="auto">
            <a:xfrm>
              <a:off x="1600201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9"/>
            <p:cNvSpPr>
              <a:spLocks noChangeAspect="1" noChangeArrowheads="1"/>
            </p:cNvSpPr>
            <p:nvPr/>
          </p:nvSpPr>
          <p:spPr bwMode="auto">
            <a:xfrm>
              <a:off x="1607032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3" name="Oval 31"/>
            <p:cNvSpPr>
              <a:spLocks noChangeAspect="1" noChangeArrowheads="1"/>
            </p:cNvSpPr>
            <p:nvPr/>
          </p:nvSpPr>
          <p:spPr bwMode="auto">
            <a:xfrm>
              <a:off x="2590764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2"/>
            <p:cNvSpPr>
              <a:spLocks noChangeAspect="1" noChangeArrowheads="1"/>
            </p:cNvSpPr>
            <p:nvPr/>
          </p:nvSpPr>
          <p:spPr bwMode="auto">
            <a:xfrm>
              <a:off x="2583932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3"/>
            <p:cNvSpPr>
              <a:spLocks noChangeAspect="1" noChangeArrowheads="1"/>
            </p:cNvSpPr>
            <p:nvPr/>
          </p:nvSpPr>
          <p:spPr bwMode="auto">
            <a:xfrm>
              <a:off x="2590764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35"/>
            <p:cNvSpPr>
              <a:spLocks noChangeAspect="1" noChangeArrowheads="1"/>
            </p:cNvSpPr>
            <p:nvPr/>
          </p:nvSpPr>
          <p:spPr bwMode="auto">
            <a:xfrm>
              <a:off x="3574495" y="540717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6"/>
            <p:cNvSpPr>
              <a:spLocks noChangeAspect="1" noChangeArrowheads="1"/>
            </p:cNvSpPr>
            <p:nvPr/>
          </p:nvSpPr>
          <p:spPr bwMode="auto">
            <a:xfrm>
              <a:off x="3567663" y="428127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7"/>
            <p:cNvSpPr>
              <a:spLocks noChangeAspect="1" noChangeArrowheads="1"/>
            </p:cNvSpPr>
            <p:nvPr/>
          </p:nvSpPr>
          <p:spPr bwMode="auto">
            <a:xfrm>
              <a:off x="3574495" y="313963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3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839683" y="3652165"/>
            <a:ext cx="5534025" cy="2543175"/>
          </a:xfrm>
          <a:custGeom>
            <a:avLst/>
            <a:gdLst>
              <a:gd name="connsiteX0" fmla="*/ 2076450 w 5124450"/>
              <a:gd name="connsiteY0" fmla="*/ 133350 h 2495550"/>
              <a:gd name="connsiteX1" fmla="*/ 419100 w 5124450"/>
              <a:gd name="connsiteY1" fmla="*/ 790575 h 2495550"/>
              <a:gd name="connsiteX2" fmla="*/ 0 w 5124450"/>
              <a:gd name="connsiteY2" fmla="*/ 1876425 h 2495550"/>
              <a:gd name="connsiteX3" fmla="*/ 1666875 w 5124450"/>
              <a:gd name="connsiteY3" fmla="*/ 2495550 h 2495550"/>
              <a:gd name="connsiteX4" fmla="*/ 3524250 w 5124450"/>
              <a:gd name="connsiteY4" fmla="*/ 2124075 h 2495550"/>
              <a:gd name="connsiteX5" fmla="*/ 5124450 w 5124450"/>
              <a:gd name="connsiteY5" fmla="*/ 485775 h 2495550"/>
              <a:gd name="connsiteX6" fmla="*/ 3581400 w 5124450"/>
              <a:gd name="connsiteY6" fmla="*/ 0 h 2495550"/>
              <a:gd name="connsiteX7" fmla="*/ 2076450 w 5124450"/>
              <a:gd name="connsiteY7" fmla="*/ 133350 h 2495550"/>
              <a:gd name="connsiteX0" fmla="*/ 2076450 w 5562600"/>
              <a:gd name="connsiteY0" fmla="*/ 133350 h 2495550"/>
              <a:gd name="connsiteX1" fmla="*/ 419100 w 5562600"/>
              <a:gd name="connsiteY1" fmla="*/ 790575 h 2495550"/>
              <a:gd name="connsiteX2" fmla="*/ 0 w 5562600"/>
              <a:gd name="connsiteY2" fmla="*/ 1876425 h 2495550"/>
              <a:gd name="connsiteX3" fmla="*/ 1666875 w 5562600"/>
              <a:gd name="connsiteY3" fmla="*/ 2495550 h 2495550"/>
              <a:gd name="connsiteX4" fmla="*/ 3524250 w 5562600"/>
              <a:gd name="connsiteY4" fmla="*/ 2124075 h 2495550"/>
              <a:gd name="connsiteX5" fmla="*/ 5562600 w 5562600"/>
              <a:gd name="connsiteY5" fmla="*/ 428625 h 2495550"/>
              <a:gd name="connsiteX6" fmla="*/ 3581400 w 5562600"/>
              <a:gd name="connsiteY6" fmla="*/ 0 h 2495550"/>
              <a:gd name="connsiteX7" fmla="*/ 2076450 w 5562600"/>
              <a:gd name="connsiteY7" fmla="*/ 133350 h 2495550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3524250 w 5562600"/>
              <a:gd name="connsiteY4" fmla="*/ 2171700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4210050 w 5562600"/>
              <a:gd name="connsiteY4" fmla="*/ 1971675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34025"/>
              <a:gd name="connsiteY0" fmla="*/ 180975 h 2543175"/>
              <a:gd name="connsiteX1" fmla="*/ 419100 w 5534025"/>
              <a:gd name="connsiteY1" fmla="*/ 838200 h 2543175"/>
              <a:gd name="connsiteX2" fmla="*/ 0 w 5534025"/>
              <a:gd name="connsiteY2" fmla="*/ 1924050 h 2543175"/>
              <a:gd name="connsiteX3" fmla="*/ 1666875 w 5534025"/>
              <a:gd name="connsiteY3" fmla="*/ 2543175 h 2543175"/>
              <a:gd name="connsiteX4" fmla="*/ 4210050 w 5534025"/>
              <a:gd name="connsiteY4" fmla="*/ 1971675 h 2543175"/>
              <a:gd name="connsiteX5" fmla="*/ 5534025 w 5534025"/>
              <a:gd name="connsiteY5" fmla="*/ 476250 h 2543175"/>
              <a:gd name="connsiteX6" fmla="*/ 3829050 w 5534025"/>
              <a:gd name="connsiteY6" fmla="*/ 0 h 2543175"/>
              <a:gd name="connsiteX7" fmla="*/ 2076450 w 5534025"/>
              <a:gd name="connsiteY7" fmla="*/ 1809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4025" h="2543175">
                <a:moveTo>
                  <a:pt x="2076450" y="180975"/>
                </a:moveTo>
                <a:lnTo>
                  <a:pt x="419100" y="838200"/>
                </a:lnTo>
                <a:lnTo>
                  <a:pt x="0" y="1924050"/>
                </a:lnTo>
                <a:lnTo>
                  <a:pt x="1666875" y="2543175"/>
                </a:lnTo>
                <a:lnTo>
                  <a:pt x="4210050" y="1971675"/>
                </a:lnTo>
                <a:lnTo>
                  <a:pt x="5534025" y="476250"/>
                </a:lnTo>
                <a:lnTo>
                  <a:pt x="3829050" y="0"/>
                </a:lnTo>
                <a:lnTo>
                  <a:pt x="2076450" y="1809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76" y="1658711"/>
                <a:ext cx="84568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Idea:</a:t>
                </a:r>
                <a:r>
                  <a:rPr lang="en-US" sz="2800" dirty="0" smtClean="0"/>
                  <a:t>  Cover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with translates of an ellipsoid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Enumerate in these and retain points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r"/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[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D, </a:t>
                </a:r>
                <a:r>
                  <a:rPr lang="en-US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Peikert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Vempala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11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]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6" y="1658711"/>
                <a:ext cx="8456838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441" t="-4147" r="-108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349829" y="3469227"/>
            <a:ext cx="6437018" cy="2626781"/>
            <a:chOff x="1600201" y="3131762"/>
            <a:chExt cx="6004674" cy="2385640"/>
          </a:xfrm>
        </p:grpSpPr>
        <p:sp>
          <p:nvSpPr>
            <p:cNvPr id="23" name="Oval 9"/>
            <p:cNvSpPr>
              <a:spLocks noChangeAspect="1" noChangeArrowheads="1"/>
            </p:cNvSpPr>
            <p:nvPr/>
          </p:nvSpPr>
          <p:spPr bwMode="auto">
            <a:xfrm>
              <a:off x="4558226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spect="1" noChangeArrowheads="1"/>
            </p:cNvSpPr>
            <p:nvPr/>
          </p:nvSpPr>
          <p:spPr bwMode="auto">
            <a:xfrm>
              <a:off x="4551395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"/>
            <p:cNvSpPr>
              <a:spLocks noChangeAspect="1" noChangeArrowheads="1"/>
            </p:cNvSpPr>
            <p:nvPr/>
          </p:nvSpPr>
          <p:spPr bwMode="auto">
            <a:xfrm>
              <a:off x="4558226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13"/>
            <p:cNvSpPr>
              <a:spLocks noChangeAspect="1" noChangeArrowheads="1"/>
            </p:cNvSpPr>
            <p:nvPr/>
          </p:nvSpPr>
          <p:spPr bwMode="auto">
            <a:xfrm>
              <a:off x="5541957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spect="1" noChangeArrowheads="1"/>
            </p:cNvSpPr>
            <p:nvPr/>
          </p:nvSpPr>
          <p:spPr bwMode="auto">
            <a:xfrm>
              <a:off x="5535126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spect="1" noChangeArrowheads="1"/>
            </p:cNvSpPr>
            <p:nvPr/>
          </p:nvSpPr>
          <p:spPr bwMode="auto">
            <a:xfrm>
              <a:off x="5541957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17"/>
            <p:cNvSpPr>
              <a:spLocks noChangeAspect="1" noChangeArrowheads="1"/>
            </p:cNvSpPr>
            <p:nvPr/>
          </p:nvSpPr>
          <p:spPr bwMode="auto">
            <a:xfrm>
              <a:off x="6525689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spect="1" noChangeArrowheads="1"/>
            </p:cNvSpPr>
            <p:nvPr/>
          </p:nvSpPr>
          <p:spPr bwMode="auto">
            <a:xfrm>
              <a:off x="651885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spect="1" noChangeArrowheads="1"/>
            </p:cNvSpPr>
            <p:nvPr/>
          </p:nvSpPr>
          <p:spPr bwMode="auto">
            <a:xfrm>
              <a:off x="6525689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5" name="Oval 21"/>
            <p:cNvSpPr>
              <a:spLocks noChangeAspect="1" noChangeArrowheads="1"/>
            </p:cNvSpPr>
            <p:nvPr/>
          </p:nvSpPr>
          <p:spPr bwMode="auto">
            <a:xfrm>
              <a:off x="7509420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spect="1" noChangeArrowheads="1"/>
            </p:cNvSpPr>
            <p:nvPr/>
          </p:nvSpPr>
          <p:spPr bwMode="auto">
            <a:xfrm>
              <a:off x="752289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spect="1" noChangeArrowheads="1"/>
            </p:cNvSpPr>
            <p:nvPr/>
          </p:nvSpPr>
          <p:spPr bwMode="auto">
            <a:xfrm>
              <a:off x="7509420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27"/>
            <p:cNvSpPr>
              <a:spLocks noChangeAspect="1" noChangeArrowheads="1"/>
            </p:cNvSpPr>
            <p:nvPr/>
          </p:nvSpPr>
          <p:spPr bwMode="auto">
            <a:xfrm>
              <a:off x="1607032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8"/>
            <p:cNvSpPr>
              <a:spLocks noChangeAspect="1" noChangeArrowheads="1"/>
            </p:cNvSpPr>
            <p:nvPr/>
          </p:nvSpPr>
          <p:spPr bwMode="auto">
            <a:xfrm>
              <a:off x="1600201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9"/>
            <p:cNvSpPr>
              <a:spLocks noChangeAspect="1" noChangeArrowheads="1"/>
            </p:cNvSpPr>
            <p:nvPr/>
          </p:nvSpPr>
          <p:spPr bwMode="auto">
            <a:xfrm>
              <a:off x="1607032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3" name="Oval 31"/>
            <p:cNvSpPr>
              <a:spLocks noChangeAspect="1" noChangeArrowheads="1"/>
            </p:cNvSpPr>
            <p:nvPr/>
          </p:nvSpPr>
          <p:spPr bwMode="auto">
            <a:xfrm>
              <a:off x="2590764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2"/>
            <p:cNvSpPr>
              <a:spLocks noChangeAspect="1" noChangeArrowheads="1"/>
            </p:cNvSpPr>
            <p:nvPr/>
          </p:nvSpPr>
          <p:spPr bwMode="auto">
            <a:xfrm>
              <a:off x="2583932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3"/>
            <p:cNvSpPr>
              <a:spLocks noChangeAspect="1" noChangeArrowheads="1"/>
            </p:cNvSpPr>
            <p:nvPr/>
          </p:nvSpPr>
          <p:spPr bwMode="auto">
            <a:xfrm>
              <a:off x="2590764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35"/>
            <p:cNvSpPr>
              <a:spLocks noChangeAspect="1" noChangeArrowheads="1"/>
            </p:cNvSpPr>
            <p:nvPr/>
          </p:nvSpPr>
          <p:spPr bwMode="auto">
            <a:xfrm>
              <a:off x="3574495" y="540717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6"/>
            <p:cNvSpPr>
              <a:spLocks noChangeAspect="1" noChangeArrowheads="1"/>
            </p:cNvSpPr>
            <p:nvPr/>
          </p:nvSpPr>
          <p:spPr bwMode="auto">
            <a:xfrm>
              <a:off x="3567663" y="428127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7"/>
            <p:cNvSpPr>
              <a:spLocks noChangeAspect="1" noChangeArrowheads="1"/>
            </p:cNvSpPr>
            <p:nvPr/>
          </p:nvSpPr>
          <p:spPr bwMode="auto">
            <a:xfrm>
              <a:off x="3574495" y="313963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41070" y="4503513"/>
                <a:ext cx="573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70" y="4503513"/>
                <a:ext cx="57381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410931" y="4379303"/>
            <a:ext cx="1700273" cy="1176415"/>
            <a:chOff x="410931" y="4379303"/>
            <a:chExt cx="1700273" cy="1176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410931" y="4418618"/>
                  <a:ext cx="54694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31" y="4418618"/>
                  <a:ext cx="546945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V="1">
              <a:off x="827314" y="4379303"/>
              <a:ext cx="1283890" cy="37297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27314" y="4752275"/>
              <a:ext cx="783771" cy="80344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028243" y="3470454"/>
            <a:ext cx="6974053" cy="2836332"/>
            <a:chOff x="1028243" y="3470454"/>
            <a:chExt cx="6974053" cy="2836332"/>
          </a:xfrm>
        </p:grpSpPr>
        <p:sp>
          <p:nvSpPr>
            <p:cNvPr id="30" name="Oval 29"/>
            <p:cNvSpPr/>
            <p:nvPr/>
          </p:nvSpPr>
          <p:spPr>
            <a:xfrm rot="20812202">
              <a:off x="1108277" y="391205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20812202">
              <a:off x="3565634" y="347045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20812202">
              <a:off x="3945615" y="409872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20812202">
              <a:off x="1028243" y="4752588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20812202">
              <a:off x="2735016" y="5220406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Enumeration:   M-Ellipsoid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56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572375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[D-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12, D 14]</a:t>
                </a:r>
                <a:r>
                  <a:rPr lang="en-US" sz="2800" dirty="0" smtClean="0"/>
                  <a:t>: </a:t>
                </a:r>
              </a:p>
              <a:p>
                <a:r>
                  <a:rPr lang="en-US" sz="2800" dirty="0" smtClean="0"/>
                  <a:t>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approximation </a:t>
                </a:r>
                <a:r>
                  <a:rPr lang="en-US" sz="2800" dirty="0" smtClean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(1+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time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2060"/>
                        </a:solidFill>
                        <a:latin typeface="Cambria Math"/>
                      </a:rPr>
                      <m:t>poly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space.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Nearly matches optimal dependence on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Main Ingredients: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Algorithmic construction of M-ellipsoid from convex geometry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Milman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86]</a:t>
                </a:r>
                <a:r>
                  <a:rPr lang="en-US" sz="2800" dirty="0" smtClean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Reduction to counting points in “well-calibrated” lattice.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572375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691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4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839683" y="3652165"/>
            <a:ext cx="5534025" cy="2543175"/>
          </a:xfrm>
          <a:custGeom>
            <a:avLst/>
            <a:gdLst>
              <a:gd name="connsiteX0" fmla="*/ 2076450 w 5124450"/>
              <a:gd name="connsiteY0" fmla="*/ 133350 h 2495550"/>
              <a:gd name="connsiteX1" fmla="*/ 419100 w 5124450"/>
              <a:gd name="connsiteY1" fmla="*/ 790575 h 2495550"/>
              <a:gd name="connsiteX2" fmla="*/ 0 w 5124450"/>
              <a:gd name="connsiteY2" fmla="*/ 1876425 h 2495550"/>
              <a:gd name="connsiteX3" fmla="*/ 1666875 w 5124450"/>
              <a:gd name="connsiteY3" fmla="*/ 2495550 h 2495550"/>
              <a:gd name="connsiteX4" fmla="*/ 3524250 w 5124450"/>
              <a:gd name="connsiteY4" fmla="*/ 2124075 h 2495550"/>
              <a:gd name="connsiteX5" fmla="*/ 5124450 w 5124450"/>
              <a:gd name="connsiteY5" fmla="*/ 485775 h 2495550"/>
              <a:gd name="connsiteX6" fmla="*/ 3581400 w 5124450"/>
              <a:gd name="connsiteY6" fmla="*/ 0 h 2495550"/>
              <a:gd name="connsiteX7" fmla="*/ 2076450 w 5124450"/>
              <a:gd name="connsiteY7" fmla="*/ 133350 h 2495550"/>
              <a:gd name="connsiteX0" fmla="*/ 2076450 w 5562600"/>
              <a:gd name="connsiteY0" fmla="*/ 133350 h 2495550"/>
              <a:gd name="connsiteX1" fmla="*/ 419100 w 5562600"/>
              <a:gd name="connsiteY1" fmla="*/ 790575 h 2495550"/>
              <a:gd name="connsiteX2" fmla="*/ 0 w 5562600"/>
              <a:gd name="connsiteY2" fmla="*/ 1876425 h 2495550"/>
              <a:gd name="connsiteX3" fmla="*/ 1666875 w 5562600"/>
              <a:gd name="connsiteY3" fmla="*/ 2495550 h 2495550"/>
              <a:gd name="connsiteX4" fmla="*/ 3524250 w 5562600"/>
              <a:gd name="connsiteY4" fmla="*/ 2124075 h 2495550"/>
              <a:gd name="connsiteX5" fmla="*/ 5562600 w 5562600"/>
              <a:gd name="connsiteY5" fmla="*/ 428625 h 2495550"/>
              <a:gd name="connsiteX6" fmla="*/ 3581400 w 5562600"/>
              <a:gd name="connsiteY6" fmla="*/ 0 h 2495550"/>
              <a:gd name="connsiteX7" fmla="*/ 2076450 w 5562600"/>
              <a:gd name="connsiteY7" fmla="*/ 133350 h 2495550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3524250 w 5562600"/>
              <a:gd name="connsiteY4" fmla="*/ 2171700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62600"/>
              <a:gd name="connsiteY0" fmla="*/ 180975 h 2543175"/>
              <a:gd name="connsiteX1" fmla="*/ 419100 w 5562600"/>
              <a:gd name="connsiteY1" fmla="*/ 838200 h 2543175"/>
              <a:gd name="connsiteX2" fmla="*/ 0 w 5562600"/>
              <a:gd name="connsiteY2" fmla="*/ 1924050 h 2543175"/>
              <a:gd name="connsiteX3" fmla="*/ 1666875 w 5562600"/>
              <a:gd name="connsiteY3" fmla="*/ 2543175 h 2543175"/>
              <a:gd name="connsiteX4" fmla="*/ 4210050 w 5562600"/>
              <a:gd name="connsiteY4" fmla="*/ 1971675 h 2543175"/>
              <a:gd name="connsiteX5" fmla="*/ 5562600 w 5562600"/>
              <a:gd name="connsiteY5" fmla="*/ 476250 h 2543175"/>
              <a:gd name="connsiteX6" fmla="*/ 3829050 w 5562600"/>
              <a:gd name="connsiteY6" fmla="*/ 0 h 2543175"/>
              <a:gd name="connsiteX7" fmla="*/ 2076450 w 5562600"/>
              <a:gd name="connsiteY7" fmla="*/ 180975 h 2543175"/>
              <a:gd name="connsiteX0" fmla="*/ 2076450 w 5534025"/>
              <a:gd name="connsiteY0" fmla="*/ 180975 h 2543175"/>
              <a:gd name="connsiteX1" fmla="*/ 419100 w 5534025"/>
              <a:gd name="connsiteY1" fmla="*/ 838200 h 2543175"/>
              <a:gd name="connsiteX2" fmla="*/ 0 w 5534025"/>
              <a:gd name="connsiteY2" fmla="*/ 1924050 h 2543175"/>
              <a:gd name="connsiteX3" fmla="*/ 1666875 w 5534025"/>
              <a:gd name="connsiteY3" fmla="*/ 2543175 h 2543175"/>
              <a:gd name="connsiteX4" fmla="*/ 4210050 w 5534025"/>
              <a:gd name="connsiteY4" fmla="*/ 1971675 h 2543175"/>
              <a:gd name="connsiteX5" fmla="*/ 5534025 w 5534025"/>
              <a:gd name="connsiteY5" fmla="*/ 476250 h 2543175"/>
              <a:gd name="connsiteX6" fmla="*/ 3829050 w 5534025"/>
              <a:gd name="connsiteY6" fmla="*/ 0 h 2543175"/>
              <a:gd name="connsiteX7" fmla="*/ 2076450 w 5534025"/>
              <a:gd name="connsiteY7" fmla="*/ 1809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4025" h="2543175">
                <a:moveTo>
                  <a:pt x="2076450" y="180975"/>
                </a:moveTo>
                <a:lnTo>
                  <a:pt x="419100" y="838200"/>
                </a:lnTo>
                <a:lnTo>
                  <a:pt x="0" y="1924050"/>
                </a:lnTo>
                <a:lnTo>
                  <a:pt x="1666875" y="2543175"/>
                </a:lnTo>
                <a:lnTo>
                  <a:pt x="4210050" y="1971675"/>
                </a:lnTo>
                <a:lnTo>
                  <a:pt x="5534025" y="476250"/>
                </a:lnTo>
                <a:lnTo>
                  <a:pt x="3829050" y="0"/>
                </a:lnTo>
                <a:lnTo>
                  <a:pt x="2076450" y="1809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76" y="1647825"/>
                <a:ext cx="845683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Want:</a:t>
                </a:r>
                <a:r>
                  <a:rPr lang="en-US" sz="2800" dirty="0" smtClean="0"/>
                  <a:t> 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 Not too many translates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needed to cover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is not too much bigger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6" y="1647825"/>
                <a:ext cx="845683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41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349829" y="3469227"/>
            <a:ext cx="6437018" cy="2626781"/>
            <a:chOff x="1600201" y="3131762"/>
            <a:chExt cx="6004674" cy="2385640"/>
          </a:xfrm>
        </p:grpSpPr>
        <p:sp>
          <p:nvSpPr>
            <p:cNvPr id="23" name="Oval 9"/>
            <p:cNvSpPr>
              <a:spLocks noChangeAspect="1" noChangeArrowheads="1"/>
            </p:cNvSpPr>
            <p:nvPr/>
          </p:nvSpPr>
          <p:spPr bwMode="auto">
            <a:xfrm>
              <a:off x="4558226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spect="1" noChangeArrowheads="1"/>
            </p:cNvSpPr>
            <p:nvPr/>
          </p:nvSpPr>
          <p:spPr bwMode="auto">
            <a:xfrm>
              <a:off x="4551395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"/>
            <p:cNvSpPr>
              <a:spLocks noChangeAspect="1" noChangeArrowheads="1"/>
            </p:cNvSpPr>
            <p:nvPr/>
          </p:nvSpPr>
          <p:spPr bwMode="auto">
            <a:xfrm>
              <a:off x="4558226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13"/>
            <p:cNvSpPr>
              <a:spLocks noChangeAspect="1" noChangeArrowheads="1"/>
            </p:cNvSpPr>
            <p:nvPr/>
          </p:nvSpPr>
          <p:spPr bwMode="auto">
            <a:xfrm>
              <a:off x="5541957" y="5415047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spect="1" noChangeArrowheads="1"/>
            </p:cNvSpPr>
            <p:nvPr/>
          </p:nvSpPr>
          <p:spPr bwMode="auto">
            <a:xfrm>
              <a:off x="5535126" y="428915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spect="1" noChangeArrowheads="1"/>
            </p:cNvSpPr>
            <p:nvPr/>
          </p:nvSpPr>
          <p:spPr bwMode="auto">
            <a:xfrm>
              <a:off x="5541957" y="314750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17"/>
            <p:cNvSpPr>
              <a:spLocks noChangeAspect="1" noChangeArrowheads="1"/>
            </p:cNvSpPr>
            <p:nvPr/>
          </p:nvSpPr>
          <p:spPr bwMode="auto">
            <a:xfrm>
              <a:off x="6525689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spect="1" noChangeArrowheads="1"/>
            </p:cNvSpPr>
            <p:nvPr/>
          </p:nvSpPr>
          <p:spPr bwMode="auto">
            <a:xfrm>
              <a:off x="651885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spect="1" noChangeArrowheads="1"/>
            </p:cNvSpPr>
            <p:nvPr/>
          </p:nvSpPr>
          <p:spPr bwMode="auto">
            <a:xfrm>
              <a:off x="6525689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5" name="Oval 21"/>
            <p:cNvSpPr>
              <a:spLocks noChangeAspect="1" noChangeArrowheads="1"/>
            </p:cNvSpPr>
            <p:nvPr/>
          </p:nvSpPr>
          <p:spPr bwMode="auto">
            <a:xfrm>
              <a:off x="7509420" y="542292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spect="1" noChangeArrowheads="1"/>
            </p:cNvSpPr>
            <p:nvPr/>
          </p:nvSpPr>
          <p:spPr bwMode="auto">
            <a:xfrm>
              <a:off x="7522897" y="429702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spect="1" noChangeArrowheads="1"/>
            </p:cNvSpPr>
            <p:nvPr/>
          </p:nvSpPr>
          <p:spPr bwMode="auto">
            <a:xfrm>
              <a:off x="7509420" y="315538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27"/>
            <p:cNvSpPr>
              <a:spLocks noChangeAspect="1" noChangeArrowheads="1"/>
            </p:cNvSpPr>
            <p:nvPr/>
          </p:nvSpPr>
          <p:spPr bwMode="auto">
            <a:xfrm>
              <a:off x="1607032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8"/>
            <p:cNvSpPr>
              <a:spLocks noChangeAspect="1" noChangeArrowheads="1"/>
            </p:cNvSpPr>
            <p:nvPr/>
          </p:nvSpPr>
          <p:spPr bwMode="auto">
            <a:xfrm>
              <a:off x="1600201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9"/>
            <p:cNvSpPr>
              <a:spLocks noChangeAspect="1" noChangeArrowheads="1"/>
            </p:cNvSpPr>
            <p:nvPr/>
          </p:nvSpPr>
          <p:spPr bwMode="auto">
            <a:xfrm>
              <a:off x="1607032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3" name="Oval 31"/>
            <p:cNvSpPr>
              <a:spLocks noChangeAspect="1" noChangeArrowheads="1"/>
            </p:cNvSpPr>
            <p:nvPr/>
          </p:nvSpPr>
          <p:spPr bwMode="auto">
            <a:xfrm>
              <a:off x="2590764" y="5399301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2"/>
            <p:cNvSpPr>
              <a:spLocks noChangeAspect="1" noChangeArrowheads="1"/>
            </p:cNvSpPr>
            <p:nvPr/>
          </p:nvSpPr>
          <p:spPr bwMode="auto">
            <a:xfrm>
              <a:off x="2583932" y="427340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3"/>
            <p:cNvSpPr>
              <a:spLocks noChangeAspect="1" noChangeArrowheads="1"/>
            </p:cNvSpPr>
            <p:nvPr/>
          </p:nvSpPr>
          <p:spPr bwMode="auto">
            <a:xfrm>
              <a:off x="2590764" y="3131762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35"/>
            <p:cNvSpPr>
              <a:spLocks noChangeAspect="1" noChangeArrowheads="1"/>
            </p:cNvSpPr>
            <p:nvPr/>
          </p:nvSpPr>
          <p:spPr bwMode="auto">
            <a:xfrm>
              <a:off x="3574495" y="5407174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6"/>
            <p:cNvSpPr>
              <a:spLocks noChangeAspect="1" noChangeArrowheads="1"/>
            </p:cNvSpPr>
            <p:nvPr/>
          </p:nvSpPr>
          <p:spPr bwMode="auto">
            <a:xfrm>
              <a:off x="3567663" y="4281278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7"/>
            <p:cNvSpPr>
              <a:spLocks noChangeAspect="1" noChangeArrowheads="1"/>
            </p:cNvSpPr>
            <p:nvPr/>
          </p:nvSpPr>
          <p:spPr bwMode="auto">
            <a:xfrm>
              <a:off x="3574495" y="3139635"/>
              <a:ext cx="81978" cy="94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40" y="3870469"/>
                <a:ext cx="5008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41070" y="4503513"/>
                <a:ext cx="573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70" y="4503513"/>
                <a:ext cx="57381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0931" y="4418618"/>
                <a:ext cx="5469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1" y="4418618"/>
                <a:ext cx="54694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827314" y="4379303"/>
            <a:ext cx="1283890" cy="37297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27314" y="4752275"/>
            <a:ext cx="783771" cy="803443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28243" y="3470454"/>
            <a:ext cx="6974053" cy="2836332"/>
            <a:chOff x="1028243" y="3470454"/>
            <a:chExt cx="6974053" cy="2836332"/>
          </a:xfrm>
        </p:grpSpPr>
        <p:sp>
          <p:nvSpPr>
            <p:cNvPr id="30" name="Oval 29"/>
            <p:cNvSpPr/>
            <p:nvPr/>
          </p:nvSpPr>
          <p:spPr>
            <a:xfrm rot="20812202">
              <a:off x="1108277" y="391205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20812202">
              <a:off x="3565634" y="347045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20812202">
              <a:off x="3945615" y="4098724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20812202">
              <a:off x="1028243" y="4752588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20812202">
              <a:off x="2735016" y="5220406"/>
              <a:ext cx="4056681" cy="108638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4824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Enumeration:   M-Ellipsoid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22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57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Assumption: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is symmetric about the origin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57237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91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876679" y="2530549"/>
            <a:ext cx="2413591" cy="269003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3357" y="3976577"/>
                <a:ext cx="6202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357" y="3976577"/>
                <a:ext cx="62023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20713" y="562816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asymmetric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19084185">
            <a:off x="4697637" y="3413061"/>
            <a:ext cx="334169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58368" y="3637466"/>
                <a:ext cx="6202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68" y="3637466"/>
                <a:ext cx="62023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57840" y="5567462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symmetric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75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7517" y="1216458"/>
                <a:ext cx="7944592" cy="22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First Goal:</a:t>
                </a:r>
                <a:r>
                  <a:rPr lang="en-US" sz="2800" dirty="0" smtClean="0"/>
                  <a:t>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to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Already very challenging.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First key step for general algorithm.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7" y="1216458"/>
                <a:ext cx="7944592" cy="2264659"/>
              </a:xfrm>
              <a:prstGeom prst="rect">
                <a:avLst/>
              </a:prstGeom>
              <a:blipFill rotWithShape="1">
                <a:blip r:embed="rId3"/>
                <a:stretch>
                  <a:fillRect l="-1534" t="-1617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4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Ellipsoidal Approximation</a:t>
            </a:r>
          </a:p>
        </p:txBody>
      </p:sp>
      <p:sp>
        <p:nvSpPr>
          <p:cNvPr id="11" name="Freeform 10"/>
          <p:cNvSpPr/>
          <p:nvPr/>
        </p:nvSpPr>
        <p:spPr>
          <a:xfrm rot="398553">
            <a:off x="4110402" y="1432333"/>
            <a:ext cx="4387634" cy="2853730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447800">
                <a:moveTo>
                  <a:pt x="171450" y="866775"/>
                </a:moveTo>
                <a:lnTo>
                  <a:pt x="809625" y="371475"/>
                </a:lnTo>
                <a:lnTo>
                  <a:pt x="1762125" y="38100"/>
                </a:lnTo>
                <a:lnTo>
                  <a:pt x="2552700" y="0"/>
                </a:lnTo>
                <a:lnTo>
                  <a:pt x="2419350" y="704850"/>
                </a:lnTo>
                <a:lnTo>
                  <a:pt x="1581150" y="1266825"/>
                </a:lnTo>
                <a:lnTo>
                  <a:pt x="419100" y="1447800"/>
                </a:lnTo>
                <a:lnTo>
                  <a:pt x="0" y="1285875"/>
                </a:lnTo>
                <a:lnTo>
                  <a:pt x="171450" y="866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0395379">
            <a:off x="240386" y="1891763"/>
            <a:ext cx="4433504" cy="188756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7222" y="2631032"/>
                <a:ext cx="51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222" y="2631032"/>
                <a:ext cx="51791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2528" y="2429157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528" y="2429157"/>
                <a:ext cx="47087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05159" y="4833259"/>
                <a:ext cx="5572534" cy="1176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Approximate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/>
                  <a:t> using an</a:t>
                </a:r>
              </a:p>
              <a:p>
                <a:r>
                  <a:rPr lang="en-US" sz="3200" dirty="0" smtClean="0"/>
                  <a:t>ellipsoid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: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𝐴𝑥</m:t>
                            </m:r>
                          </m:e>
                        </m:rad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59" y="4833259"/>
                <a:ext cx="5572534" cy="1176925"/>
              </a:xfrm>
              <a:prstGeom prst="rect">
                <a:avLst/>
              </a:prstGeom>
              <a:blipFill rotWithShape="1">
                <a:blip r:embed="rId5"/>
                <a:stretch>
                  <a:fillRect l="-2845" t="-6218" b="-14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2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Ellipsoidal Approximation</a:t>
            </a:r>
          </a:p>
        </p:txBody>
      </p:sp>
      <p:sp>
        <p:nvSpPr>
          <p:cNvPr id="16" name="Oval 15"/>
          <p:cNvSpPr/>
          <p:nvPr/>
        </p:nvSpPr>
        <p:spPr>
          <a:xfrm rot="20638221">
            <a:off x="1907009" y="2587782"/>
            <a:ext cx="5297166" cy="2727900"/>
          </a:xfrm>
          <a:prstGeom prst="ellipse">
            <a:avLst/>
          </a:prstGeom>
          <a:solidFill>
            <a:schemeClr val="accent1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398553">
            <a:off x="2210351" y="2524866"/>
            <a:ext cx="4387634" cy="2853730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447800">
                <a:moveTo>
                  <a:pt x="171450" y="866775"/>
                </a:moveTo>
                <a:lnTo>
                  <a:pt x="809625" y="371475"/>
                </a:lnTo>
                <a:lnTo>
                  <a:pt x="1762125" y="38100"/>
                </a:lnTo>
                <a:lnTo>
                  <a:pt x="2552700" y="0"/>
                </a:lnTo>
                <a:lnTo>
                  <a:pt x="2419350" y="704850"/>
                </a:lnTo>
                <a:lnTo>
                  <a:pt x="1581150" y="1266825"/>
                </a:lnTo>
                <a:lnTo>
                  <a:pt x="419100" y="1447800"/>
                </a:lnTo>
                <a:lnTo>
                  <a:pt x="0" y="1285875"/>
                </a:lnTo>
                <a:lnTo>
                  <a:pt x="171450" y="866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0395379">
            <a:off x="2235985" y="3032778"/>
            <a:ext cx="4433504" cy="188756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7942" y="3420838"/>
                <a:ext cx="51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42" y="3420838"/>
                <a:ext cx="51791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63403" y="3207548"/>
                <a:ext cx="7516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403" y="3207548"/>
                <a:ext cx="75167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2293" y="3676065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93" y="3676065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63785" y="1173174"/>
            <a:ext cx="6935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well can we approximate volume </a:t>
            </a:r>
          </a:p>
          <a:p>
            <a:r>
              <a:rPr lang="en-US" sz="3200" dirty="0" smtClean="0"/>
              <a:t>using sandwiching ellipsoids?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7997" y="5726382"/>
                <a:ext cx="69351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⊆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7" y="5726382"/>
                <a:ext cx="693518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7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8203</TotalTime>
  <Words>777</Words>
  <Application>Microsoft Office PowerPoint</Application>
  <PresentationFormat>On-screen Show (4:3)</PresentationFormat>
  <Paragraphs>391</Paragraphs>
  <Slides>50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Candara</vt:lpstr>
      <vt:lpstr>Century Gothic</vt:lpstr>
      <vt:lpstr>Courier New</vt:lpstr>
      <vt:lpstr>Executive</vt:lpstr>
      <vt:lpstr>Near Optimal Deterministic Algorithms for Volume Computation via M-ellipsoids</vt:lpstr>
      <vt:lpstr>Volume Estimation</vt:lpstr>
      <vt:lpstr>Volume Estimation</vt:lpstr>
      <vt:lpstr>Volume Estimation</vt:lpstr>
      <vt:lpstr>Volume Estimation</vt:lpstr>
      <vt:lpstr>Volume Estimation</vt:lpstr>
      <vt:lpstr>Volume Estimation</vt:lpstr>
      <vt:lpstr>Ellipsoidal Approximation</vt:lpstr>
      <vt:lpstr>Ellipsoidal Approximation</vt:lpstr>
      <vt:lpstr>Ellipsoidal Approximation</vt:lpstr>
      <vt:lpstr>Ellipsoidal Approximation</vt:lpstr>
      <vt:lpstr>Milman’s Ellipsoid</vt:lpstr>
      <vt:lpstr>Milman’s Ellipsoid</vt:lpstr>
      <vt:lpstr>Milman’s Ellipsoid</vt:lpstr>
      <vt:lpstr>Milman’s Ellipsoid</vt:lpstr>
      <vt:lpstr>Milman’s Ellipsoid</vt:lpstr>
      <vt:lpstr>Milman’s Ellipsoid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Dadush</dc:creator>
  <cp:lastModifiedBy>Daniel Dadush</cp:lastModifiedBy>
  <cp:revision>255</cp:revision>
  <dcterms:created xsi:type="dcterms:W3CDTF">2012-01-14T04:26:57Z</dcterms:created>
  <dcterms:modified xsi:type="dcterms:W3CDTF">2015-02-21T19:58:44Z</dcterms:modified>
</cp:coreProperties>
</file>