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1"/>
  </p:notesMasterIdLst>
  <p:sldIdLst>
    <p:sldId id="256" r:id="rId2"/>
    <p:sldId id="853" r:id="rId3"/>
    <p:sldId id="843" r:id="rId4"/>
    <p:sldId id="877" r:id="rId5"/>
    <p:sldId id="844" r:id="rId6"/>
    <p:sldId id="845" r:id="rId7"/>
    <p:sldId id="986" r:id="rId8"/>
    <p:sldId id="835" r:id="rId9"/>
    <p:sldId id="839" r:id="rId10"/>
    <p:sldId id="841" r:id="rId11"/>
    <p:sldId id="840" r:id="rId12"/>
    <p:sldId id="842" r:id="rId13"/>
    <p:sldId id="846" r:id="rId14"/>
    <p:sldId id="847" r:id="rId15"/>
    <p:sldId id="848" r:id="rId16"/>
    <p:sldId id="849" r:id="rId17"/>
    <p:sldId id="850" r:id="rId18"/>
    <p:sldId id="851" r:id="rId19"/>
    <p:sldId id="852" r:id="rId20"/>
    <p:sldId id="856" r:id="rId21"/>
    <p:sldId id="865" r:id="rId22"/>
    <p:sldId id="869" r:id="rId23"/>
    <p:sldId id="870" r:id="rId24"/>
    <p:sldId id="871" r:id="rId25"/>
    <p:sldId id="872" r:id="rId26"/>
    <p:sldId id="873" r:id="rId27"/>
    <p:sldId id="874" r:id="rId28"/>
    <p:sldId id="875" r:id="rId29"/>
    <p:sldId id="859" r:id="rId30"/>
    <p:sldId id="858" r:id="rId31"/>
    <p:sldId id="860" r:id="rId32"/>
    <p:sldId id="942" r:id="rId33"/>
    <p:sldId id="943" r:id="rId34"/>
    <p:sldId id="944" r:id="rId35"/>
    <p:sldId id="945" r:id="rId36"/>
    <p:sldId id="900" r:id="rId37"/>
    <p:sldId id="901" r:id="rId38"/>
    <p:sldId id="904" r:id="rId39"/>
    <p:sldId id="906" r:id="rId40"/>
    <p:sldId id="905" r:id="rId41"/>
    <p:sldId id="980" r:id="rId42"/>
    <p:sldId id="981" r:id="rId43"/>
    <p:sldId id="982" r:id="rId44"/>
    <p:sldId id="983" r:id="rId45"/>
    <p:sldId id="985" r:id="rId46"/>
    <p:sldId id="914" r:id="rId47"/>
    <p:sldId id="907" r:id="rId48"/>
    <p:sldId id="915" r:id="rId49"/>
    <p:sldId id="908" r:id="rId50"/>
    <p:sldId id="918" r:id="rId51"/>
    <p:sldId id="919" r:id="rId52"/>
    <p:sldId id="921" r:id="rId53"/>
    <p:sldId id="922" r:id="rId54"/>
    <p:sldId id="923" r:id="rId55"/>
    <p:sldId id="930" r:id="rId56"/>
    <p:sldId id="931" r:id="rId57"/>
    <p:sldId id="926" r:id="rId58"/>
    <p:sldId id="933" r:id="rId59"/>
    <p:sldId id="935" r:id="rId60"/>
    <p:sldId id="934" r:id="rId61"/>
    <p:sldId id="936" r:id="rId62"/>
    <p:sldId id="937" r:id="rId63"/>
    <p:sldId id="938" r:id="rId64"/>
    <p:sldId id="939" r:id="rId65"/>
    <p:sldId id="940" r:id="rId66"/>
    <p:sldId id="941" r:id="rId67"/>
    <p:sldId id="950" r:id="rId68"/>
    <p:sldId id="951" r:id="rId69"/>
    <p:sldId id="882" r:id="rId70"/>
    <p:sldId id="883" r:id="rId71"/>
    <p:sldId id="949" r:id="rId72"/>
    <p:sldId id="956" r:id="rId73"/>
    <p:sldId id="952" r:id="rId74"/>
    <p:sldId id="953" r:id="rId75"/>
    <p:sldId id="954" r:id="rId76"/>
    <p:sldId id="959" r:id="rId77"/>
    <p:sldId id="960" r:id="rId78"/>
    <p:sldId id="961" r:id="rId79"/>
    <p:sldId id="962" r:id="rId80"/>
    <p:sldId id="963" r:id="rId81"/>
    <p:sldId id="964" r:id="rId82"/>
    <p:sldId id="965" r:id="rId83"/>
    <p:sldId id="966" r:id="rId84"/>
    <p:sldId id="967" r:id="rId85"/>
    <p:sldId id="969" r:id="rId86"/>
    <p:sldId id="970" r:id="rId87"/>
    <p:sldId id="971" r:id="rId88"/>
    <p:sldId id="972" r:id="rId89"/>
    <p:sldId id="974" r:id="rId90"/>
    <p:sldId id="975" r:id="rId91"/>
    <p:sldId id="976" r:id="rId92"/>
    <p:sldId id="979" r:id="rId93"/>
    <p:sldId id="947" r:id="rId94"/>
    <p:sldId id="946" r:id="rId95"/>
    <p:sldId id="878" r:id="rId96"/>
    <p:sldId id="957" r:id="rId97"/>
    <p:sldId id="911" r:id="rId98"/>
    <p:sldId id="867" r:id="rId99"/>
    <p:sldId id="866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993366"/>
    <a:srgbClr val="666699"/>
    <a:srgbClr val="FF3399"/>
    <a:srgbClr val="D31148"/>
    <a:srgbClr val="FF0066"/>
    <a:srgbClr val="CC66FF"/>
    <a:srgbClr val="FF99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4388" autoAdjust="0"/>
  </p:normalViewPr>
  <p:slideViewPr>
    <p:cSldViewPr snapToGrid="0">
      <p:cViewPr varScale="1">
        <p:scale>
          <a:sx n="70" d="100"/>
          <a:sy n="70" d="100"/>
        </p:scale>
        <p:origin x="12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12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3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11.png"/><Relationship Id="rId7" Type="http://schemas.openxmlformats.org/officeDocument/2006/relationships/image" Target="../media/image131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513.png"/><Relationship Id="rId4" Type="http://schemas.openxmlformats.org/officeDocument/2006/relationships/image" Target="../media/image40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1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620.png"/><Relationship Id="rId9" Type="http://schemas.openxmlformats.org/officeDocument/2006/relationships/image" Target="../media/image600.png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620.png"/><Relationship Id="rId9" Type="http://schemas.openxmlformats.org/officeDocument/2006/relationships/image" Target="../media/image85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620.png"/><Relationship Id="rId9" Type="http://schemas.openxmlformats.org/officeDocument/2006/relationships/image" Target="../media/image98.png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6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6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0.png"/><Relationship Id="rId4" Type="http://schemas.openxmlformats.org/officeDocument/2006/relationships/image" Target="../media/image10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0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0.png"/><Relationship Id="rId4" Type="http://schemas.openxmlformats.org/officeDocument/2006/relationships/image" Target="../media/image11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12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7.png"/><Relationship Id="rId9" Type="http://schemas.openxmlformats.org/officeDocument/2006/relationships/image" Target="../media/image12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12" Type="http://schemas.openxmlformats.org/officeDocument/2006/relationships/image" Target="../media/image14.gi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127.png"/><Relationship Id="rId9" Type="http://schemas.openxmlformats.org/officeDocument/2006/relationships/image" Target="../media/image12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2" Type="http://schemas.openxmlformats.org/officeDocument/2006/relationships/image" Target="../media/image1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127.png"/><Relationship Id="rId9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36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36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36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27.png"/><Relationship Id="rId9" Type="http://schemas.openxmlformats.org/officeDocument/2006/relationships/image" Target="../media/image13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36.png"/><Relationship Id="rId12" Type="http://schemas.openxmlformats.org/officeDocument/2006/relationships/image" Target="../media/image13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gif"/><Relationship Id="rId10" Type="http://schemas.openxmlformats.org/officeDocument/2006/relationships/image" Target="../media/image140.png"/><Relationship Id="rId9" Type="http://schemas.openxmlformats.org/officeDocument/2006/relationships/image" Target="../media/image1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13" Type="http://schemas.openxmlformats.org/officeDocument/2006/relationships/image" Target="../media/image1311.png"/><Relationship Id="rId18" Type="http://schemas.openxmlformats.org/officeDocument/2006/relationships/image" Target="../media/image1360.png"/><Relationship Id="rId3" Type="http://schemas.openxmlformats.org/officeDocument/2006/relationships/image" Target="../media/image1210.png"/><Relationship Id="rId7" Type="http://schemas.openxmlformats.org/officeDocument/2006/relationships/image" Target="../media/image1250.png"/><Relationship Id="rId12" Type="http://schemas.openxmlformats.org/officeDocument/2006/relationships/image" Target="../media/image1300.png"/><Relationship Id="rId17" Type="http://schemas.openxmlformats.org/officeDocument/2006/relationships/image" Target="../media/image1350.png"/><Relationship Id="rId2" Type="http://schemas.openxmlformats.org/officeDocument/2006/relationships/image" Target="../media/image1200.png"/><Relationship Id="rId16" Type="http://schemas.openxmlformats.org/officeDocument/2006/relationships/image" Target="../media/image1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11" Type="http://schemas.openxmlformats.org/officeDocument/2006/relationships/image" Target="../media/image1290.png"/><Relationship Id="rId5" Type="http://schemas.openxmlformats.org/officeDocument/2006/relationships/image" Target="../media/image40.png"/><Relationship Id="rId15" Type="http://schemas.openxmlformats.org/officeDocument/2006/relationships/image" Target="../media/image1330.png"/><Relationship Id="rId10" Type="http://schemas.openxmlformats.org/officeDocument/2006/relationships/image" Target="../media/image1280.png"/><Relationship Id="rId4" Type="http://schemas.openxmlformats.org/officeDocument/2006/relationships/image" Target="../media/image1230.png"/><Relationship Id="rId9" Type="http://schemas.openxmlformats.org/officeDocument/2006/relationships/image" Target="../media/image1270.png"/><Relationship Id="rId14" Type="http://schemas.openxmlformats.org/officeDocument/2006/relationships/image" Target="../media/image132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13" Type="http://schemas.openxmlformats.org/officeDocument/2006/relationships/image" Target="../media/image1311.png"/><Relationship Id="rId18" Type="http://schemas.openxmlformats.org/officeDocument/2006/relationships/image" Target="../media/image1360.png"/><Relationship Id="rId3" Type="http://schemas.openxmlformats.org/officeDocument/2006/relationships/image" Target="../media/image1210.png"/><Relationship Id="rId7" Type="http://schemas.openxmlformats.org/officeDocument/2006/relationships/image" Target="../media/image1250.png"/><Relationship Id="rId12" Type="http://schemas.openxmlformats.org/officeDocument/2006/relationships/image" Target="../media/image1300.png"/><Relationship Id="rId17" Type="http://schemas.openxmlformats.org/officeDocument/2006/relationships/image" Target="../media/image1350.png"/><Relationship Id="rId2" Type="http://schemas.openxmlformats.org/officeDocument/2006/relationships/image" Target="../media/image1200.png"/><Relationship Id="rId16" Type="http://schemas.openxmlformats.org/officeDocument/2006/relationships/image" Target="../media/image1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11" Type="http://schemas.openxmlformats.org/officeDocument/2006/relationships/image" Target="../media/image1290.png"/><Relationship Id="rId5" Type="http://schemas.openxmlformats.org/officeDocument/2006/relationships/image" Target="../media/image40.png"/><Relationship Id="rId15" Type="http://schemas.openxmlformats.org/officeDocument/2006/relationships/image" Target="../media/image1330.png"/><Relationship Id="rId10" Type="http://schemas.openxmlformats.org/officeDocument/2006/relationships/image" Target="../media/image1280.png"/><Relationship Id="rId4" Type="http://schemas.openxmlformats.org/officeDocument/2006/relationships/image" Target="../media/image1230.png"/><Relationship Id="rId9" Type="http://schemas.openxmlformats.org/officeDocument/2006/relationships/image" Target="../media/image1270.png"/><Relationship Id="rId14" Type="http://schemas.openxmlformats.org/officeDocument/2006/relationships/image" Target="../media/image1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" y="996528"/>
            <a:ext cx="8829676" cy="1349847"/>
          </a:xfrm>
        </p:spPr>
        <p:txBody>
          <a:bodyPr anchor="t" anchorCtr="0"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On the Smoothing Parameter of  a Lattice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5" y="2648201"/>
            <a:ext cx="8562109" cy="40435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Dadush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Centrum </a:t>
            </a:r>
            <a:r>
              <a:rPr lang="en-US" dirty="0" err="1" smtClean="0">
                <a:solidFill>
                  <a:schemeClr val="tx1"/>
                </a:solidFill>
              </a:rPr>
              <a:t>Wiskunde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Informatica</a:t>
            </a:r>
            <a:r>
              <a:rPr lang="en-US" dirty="0" smtClean="0">
                <a:solidFill>
                  <a:schemeClr val="tx1"/>
                </a:solidFill>
              </a:rPr>
              <a:t> (CWI)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Joint work with K.M. Chung, F.H. Liu and C.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Peikert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Hard Problems based on Lattices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257" y="1211283"/>
            <a:ext cx="8847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Short Integer Solution (SIS):</a:t>
            </a:r>
            <a:r>
              <a:rPr lang="en-US" sz="3200" dirty="0" smtClean="0"/>
              <a:t> 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Ajtai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`96]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Minicrypt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 </a:t>
            </a:r>
          </a:p>
          <a:p>
            <a:r>
              <a:rPr lang="en-US" sz="2800" dirty="0" smtClean="0"/>
              <a:t>One Way Functions, PRFs, Signature Schemes, …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990099"/>
                </a:solidFill>
              </a:rPr>
              <a:t>Learning with Errors (LWE):</a:t>
            </a:r>
            <a:r>
              <a:rPr lang="en-US" sz="3200" dirty="0" smtClean="0"/>
              <a:t>  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Regev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`05]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Cryptomania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 smtClean="0"/>
              <a:t>Public Key, </a:t>
            </a:r>
            <a:r>
              <a:rPr lang="en-US" sz="2800" dirty="0"/>
              <a:t>Identity Based </a:t>
            </a:r>
            <a:r>
              <a:rPr lang="en-US" sz="2800" dirty="0" smtClean="0"/>
              <a:t>Encryption, Encryption</a:t>
            </a:r>
            <a:r>
              <a:rPr lang="en-US" sz="2800" dirty="0"/>
              <a:t>, Fully </a:t>
            </a:r>
            <a:r>
              <a:rPr lang="en-US" sz="2800" dirty="0" err="1"/>
              <a:t>Homomorphic</a:t>
            </a:r>
            <a:r>
              <a:rPr lang="en-US" sz="2800" dirty="0"/>
              <a:t> </a:t>
            </a:r>
            <a:r>
              <a:rPr lang="en-US" sz="2800" dirty="0" smtClean="0"/>
              <a:t>Encryption, …</a:t>
            </a:r>
          </a:p>
        </p:txBody>
      </p:sp>
    </p:spTree>
    <p:extLst>
      <p:ext uri="{BB962C8B-B14F-4D97-AF65-F5344CB8AC3E}">
        <p14:creationId xmlns:p14="http://schemas.microsoft.com/office/powerpoint/2010/main" val="8222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Hard Problems based on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257" y="1211283"/>
                <a:ext cx="8847090" cy="564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Short Integer Solution (SIS):</a:t>
                </a:r>
                <a:r>
                  <a:rPr lang="en-US" sz="3200" dirty="0" smtClean="0"/>
                  <a:t>     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Ajtai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`96]</a:t>
                </a:r>
                <a:r>
                  <a:rPr lang="en-US" sz="32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200" dirty="0" smtClean="0"/>
                  <a:t> uniform.</a:t>
                </a:r>
              </a:p>
              <a:p>
                <a:r>
                  <a:rPr lang="en-US" sz="32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sz="3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s.t.</a:t>
                </a:r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US" sz="3200" b="0" i="1" smtClean="0">
                          <a:latin typeface="Cambria Math"/>
                        </a:rPr>
                        <m:t>≡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with non-negligible probability.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Learning with Errors (LWE):</a:t>
                </a:r>
                <a:r>
                  <a:rPr lang="en-US" sz="3200" dirty="0" smtClean="0"/>
                  <a:t>      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`05]</a:t>
                </a: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200" dirty="0" smtClean="0"/>
                  <a:t> uniform.</a:t>
                </a:r>
              </a:p>
              <a:p>
                <a:r>
                  <a:rPr lang="en-US" sz="32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independent samples of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←</m:t>
                      </m:r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←</m:t>
                      </m:r>
                      <m:r>
                        <a:rPr lang="en-US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3200" dirty="0" smtClean="0"/>
                  <a:t> with high probability.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1211283"/>
                <a:ext cx="8847090" cy="5641544"/>
              </a:xfrm>
              <a:prstGeom prst="rect">
                <a:avLst/>
              </a:prstGeom>
              <a:blipFill rotWithShape="1">
                <a:blip r:embed="rId2"/>
                <a:stretch>
                  <a:fillRect l="-1792" t="-140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32" y="1211283"/>
                <a:ext cx="9084624" cy="4105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Short Integer Solution (SIS):</a:t>
                </a:r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Micciancio-Regev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`04, Gentry-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Vaikuntanathan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`08]</a:t>
                </a:r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There is a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classical</a:t>
                </a:r>
                <a:r>
                  <a:rPr lang="en-US" sz="3200" dirty="0" smtClean="0"/>
                  <a:t> PPT reduction from 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-</a:t>
                </a:r>
                <a:r>
                  <a:rPr lang="en-US" sz="3200" dirty="0" err="1" smtClean="0"/>
                  <a:t>GapSVP</a:t>
                </a:r>
                <a:r>
                  <a:rPr lang="en-US" sz="3200" dirty="0" smtClean="0"/>
                  <a:t>/SIVP to SIS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).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Learning with Errors (LWE):</a:t>
                </a:r>
                <a:r>
                  <a:rPr lang="en-US" sz="3200" dirty="0" smtClean="0"/>
                  <a:t> 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`05]</a:t>
                </a:r>
              </a:p>
              <a:p>
                <a:r>
                  <a:rPr lang="en-US" sz="3200" dirty="0" smtClean="0"/>
                  <a:t>There is a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US" sz="3200" dirty="0" smtClean="0"/>
                  <a:t> PPT reduction from 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GapSVP</a:t>
                </a:r>
                <a:r>
                  <a:rPr lang="en-US" sz="3200" dirty="0"/>
                  <a:t>/SIVP </a:t>
                </a:r>
                <a:r>
                  <a:rPr lang="en-US" sz="3200" dirty="0" smtClean="0"/>
                  <a:t>to LWE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4105483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932" b="-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501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SIVP: </a:t>
                </a:r>
                <a:r>
                  <a:rPr lang="en-US" sz="3200" dirty="0" smtClean="0"/>
                  <a:t>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990099"/>
                  </a:solidFill>
                </a:endParaRPr>
              </a:p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Goal: </a:t>
                </a:r>
                <a:r>
                  <a:rPr lang="en-US" sz="3200" dirty="0" smtClean="0"/>
                  <a:t>Want to find many “short” vectors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SIVP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990099"/>
                    </a:solidFill>
                  </a:rPr>
                  <a:t>to SIS reduction idea:</a:t>
                </a:r>
                <a:r>
                  <a:rPr lang="en-US" sz="3200" dirty="0" smtClean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Ajtai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`96]</a:t>
                </a: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200" dirty="0" smtClean="0"/>
                  <a:t>Randomly generate short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 for which there exists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small integer combination</a:t>
                </a:r>
              </a:p>
              <a:p>
                <a:pPr algn="ctr"/>
                <a:endParaRPr lang="en-US" sz="32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  (“modular” constraint)</a:t>
                </a:r>
              </a:p>
              <a:p>
                <a:pPr algn="ctr"/>
                <a:endParaRPr lang="en-US" sz="3200" dirty="0"/>
              </a:p>
              <a:p>
                <a:r>
                  <a:rPr lang="en-US" sz="3200" dirty="0" smtClean="0"/>
                  <a:t>Use </a:t>
                </a:r>
                <a:r>
                  <a:rPr lang="en-US" sz="3200" dirty="0" smtClean="0">
                    <a:solidFill>
                      <a:srgbClr val="990099"/>
                    </a:solidFill>
                  </a:rPr>
                  <a:t>SIS </a:t>
                </a:r>
                <a:r>
                  <a:rPr lang="en-US" sz="3200" dirty="0" smtClean="0"/>
                  <a:t>solver to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find combination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5018425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458" b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4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108426" y="2579734"/>
            <a:ext cx="7053953" cy="3559287"/>
            <a:chOff x="1108426" y="2579734"/>
            <a:chExt cx="7053953" cy="3559287"/>
          </a:xfrm>
        </p:grpSpPr>
        <p:grpSp>
          <p:nvGrpSpPr>
            <p:cNvPr id="327" name="Group 326"/>
            <p:cNvGrpSpPr/>
            <p:nvPr/>
          </p:nvGrpSpPr>
          <p:grpSpPr>
            <a:xfrm>
              <a:off x="1108426" y="4940931"/>
              <a:ext cx="1195417" cy="1191970"/>
              <a:chOff x="3440139" y="3765255"/>
              <a:chExt cx="1195417" cy="1191970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2289216" y="4941465"/>
              <a:ext cx="1195417" cy="1191970"/>
              <a:chOff x="3440139" y="3765255"/>
              <a:chExt cx="1195417" cy="1191970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17" name="Rectangle 31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3457468" y="4937432"/>
              <a:ext cx="1195417" cy="1191970"/>
              <a:chOff x="3440139" y="3765255"/>
              <a:chExt cx="1195417" cy="119197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96" name="Rectangle 29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4" name="Group 263"/>
            <p:cNvGrpSpPr/>
            <p:nvPr/>
          </p:nvGrpSpPr>
          <p:grpSpPr>
            <a:xfrm>
              <a:off x="4619519" y="4941190"/>
              <a:ext cx="1195417" cy="1191970"/>
              <a:chOff x="3440139" y="3765255"/>
              <a:chExt cx="1195417" cy="119197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75" name="Rectangle 27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794477" y="4941131"/>
              <a:ext cx="1195417" cy="1191970"/>
              <a:chOff x="3440139" y="3765255"/>
              <a:chExt cx="1195417" cy="119197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54" name="Rectangle 253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0042" y="3760812"/>
              <a:ext cx="1195417" cy="1191970"/>
              <a:chOff x="3440139" y="3765255"/>
              <a:chExt cx="1195417" cy="119197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2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297493" y="3767009"/>
              <a:ext cx="1195417" cy="1191970"/>
              <a:chOff x="3440139" y="3765255"/>
              <a:chExt cx="1195417" cy="11919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446489" y="3773206"/>
              <a:ext cx="1195417" cy="1191970"/>
              <a:chOff x="3440139" y="3765255"/>
              <a:chExt cx="1195417" cy="1191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611035" y="3772872"/>
              <a:ext cx="1195417" cy="1191970"/>
              <a:chOff x="3440139" y="3765255"/>
              <a:chExt cx="1195417" cy="11919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5787593" y="3771588"/>
              <a:ext cx="1195417" cy="1191970"/>
              <a:chOff x="3440139" y="3765255"/>
              <a:chExt cx="1195417" cy="119197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86" name="Rectangle 8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1116599" y="2579765"/>
              <a:ext cx="1195417" cy="1191970"/>
              <a:chOff x="3440139" y="3765255"/>
              <a:chExt cx="1195417" cy="11919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2284641" y="2579734"/>
              <a:ext cx="1195417" cy="1191970"/>
              <a:chOff x="3440139" y="3765255"/>
              <a:chExt cx="1195417" cy="11919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70" name="Rectangle 16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3459448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4622439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5789163" y="2583733"/>
              <a:ext cx="1195417" cy="1191970"/>
              <a:chOff x="3440139" y="3765255"/>
              <a:chExt cx="1195417" cy="119197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" name="Group 347"/>
            <p:cNvGrpSpPr/>
            <p:nvPr/>
          </p:nvGrpSpPr>
          <p:grpSpPr>
            <a:xfrm>
              <a:off x="6959338" y="4947051"/>
              <a:ext cx="1195417" cy="1191970"/>
              <a:chOff x="3440139" y="3765255"/>
              <a:chExt cx="1195417" cy="1191970"/>
            </a:xfrm>
          </p:grpSpPr>
          <p:grpSp>
            <p:nvGrpSpPr>
              <p:cNvPr id="349" name="Group 34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59" name="Rectangle 35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>
              <a:off x="6961972" y="3770635"/>
              <a:ext cx="1195417" cy="1191970"/>
              <a:chOff x="3440139" y="3765255"/>
              <a:chExt cx="1195417" cy="119197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80" name="Rectangle 37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966962" y="2583185"/>
              <a:ext cx="1195417" cy="1191970"/>
              <a:chOff x="3440139" y="3765255"/>
              <a:chExt cx="1195417" cy="11919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01" name="Rectangle 40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Micciancio-Regev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04]</a:t>
                </a: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2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 smtClean="0"/>
                  <a:t> appropriately scaled spherical Gaussians.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6818" r="-60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83"/>
          <p:cNvGrpSpPr>
            <a:grpSpLocks noChangeAspect="1"/>
          </p:cNvGrpSpPr>
          <p:nvPr/>
        </p:nvGrpSpPr>
        <p:grpSpPr bwMode="auto">
          <a:xfrm>
            <a:off x="1079528" y="2541183"/>
            <a:ext cx="7097027" cy="3619242"/>
            <a:chOff x="944" y="1622"/>
            <a:chExt cx="3512" cy="1791"/>
          </a:xfrm>
        </p:grpSpPr>
        <p:sp>
          <p:nvSpPr>
            <p:cNvPr id="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 Box 27"/>
              <p:cNvSpPr txBox="1">
                <a:spLocks noChangeArrowheads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 Box 27"/>
              <p:cNvSpPr txBox="1">
                <a:spLocks noChangeArrowheads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 Box 27"/>
              <p:cNvSpPr txBox="1">
                <a:spLocks noChangeArrowheads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 smtClean="0">
                    <a:latin typeface="+mn-lt"/>
                  </a:rPr>
                  <a:t>Partition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" name="Rectangle 415"/>
          <p:cNvSpPr>
            <a:spLocks noChangeAspect="1"/>
          </p:cNvSpPr>
          <p:nvPr/>
        </p:nvSpPr>
        <p:spPr>
          <a:xfrm>
            <a:off x="3674378" y="4263027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>
            <a:spLocks noChangeAspect="1"/>
          </p:cNvSpPr>
          <p:nvPr/>
        </p:nvSpPr>
        <p:spPr>
          <a:xfrm>
            <a:off x="3234693" y="4692518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>
            <a:spLocks noChangeAspect="1"/>
          </p:cNvSpPr>
          <p:nvPr/>
        </p:nvSpPr>
        <p:spPr>
          <a:xfrm>
            <a:off x="3649569" y="5210823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>
            <a:spLocks noChangeAspect="1"/>
          </p:cNvSpPr>
          <p:nvPr/>
        </p:nvSpPr>
        <p:spPr>
          <a:xfrm>
            <a:off x="5238807" y="5513274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>
            <a:spLocks noChangeAspect="1"/>
          </p:cNvSpPr>
          <p:nvPr/>
        </p:nvSpPr>
        <p:spPr>
          <a:xfrm>
            <a:off x="4028124" y="348662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>
            <a:spLocks noChangeAspect="1"/>
          </p:cNvSpPr>
          <p:nvPr/>
        </p:nvSpPr>
        <p:spPr>
          <a:xfrm>
            <a:off x="5668880" y="4327035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>
            <a:spLocks noChangeAspect="1"/>
          </p:cNvSpPr>
          <p:nvPr/>
        </p:nvSpPr>
        <p:spPr>
          <a:xfrm>
            <a:off x="5539848" y="3500863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>
            <a:spLocks noChangeAspect="1"/>
          </p:cNvSpPr>
          <p:nvPr/>
        </p:nvSpPr>
        <p:spPr>
          <a:xfrm>
            <a:off x="4439310" y="3152621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>
            <a:spLocks noChangeAspect="1"/>
          </p:cNvSpPr>
          <p:nvPr/>
        </p:nvSpPr>
        <p:spPr>
          <a:xfrm>
            <a:off x="4089160" y="585853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  <p:bldP spid="416" grpId="0" animBg="1"/>
      <p:bldP spid="417" grpId="0" animBg="1"/>
      <p:bldP spid="418" grpId="0" animBg="1"/>
      <p:bldP spid="419" grpId="0" animBg="1"/>
      <p:bldP spid="421" grpId="0" animBg="1"/>
      <p:bldP spid="422" grpId="0" animBg="1"/>
      <p:bldP spid="423" grpId="0" animBg="1"/>
      <p:bldP spid="425" grpId="0" animBg="1"/>
      <p:bldP spid="4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108426" y="2579734"/>
            <a:ext cx="7053953" cy="3559287"/>
            <a:chOff x="1108426" y="2579734"/>
            <a:chExt cx="7053953" cy="3559287"/>
          </a:xfrm>
        </p:grpSpPr>
        <p:grpSp>
          <p:nvGrpSpPr>
            <p:cNvPr id="327" name="Group 326"/>
            <p:cNvGrpSpPr/>
            <p:nvPr/>
          </p:nvGrpSpPr>
          <p:grpSpPr>
            <a:xfrm>
              <a:off x="1108426" y="4940931"/>
              <a:ext cx="1195417" cy="1191970"/>
              <a:chOff x="3440139" y="3765255"/>
              <a:chExt cx="1195417" cy="1191970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2289216" y="4941465"/>
              <a:ext cx="1195417" cy="1191970"/>
              <a:chOff x="3440139" y="3765255"/>
              <a:chExt cx="1195417" cy="1191970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17" name="Rectangle 31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3457468" y="4937432"/>
              <a:ext cx="1195417" cy="1191970"/>
              <a:chOff x="3440139" y="3765255"/>
              <a:chExt cx="1195417" cy="119197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96" name="Rectangle 29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4" name="Group 263"/>
            <p:cNvGrpSpPr/>
            <p:nvPr/>
          </p:nvGrpSpPr>
          <p:grpSpPr>
            <a:xfrm>
              <a:off x="4619519" y="4941190"/>
              <a:ext cx="1195417" cy="1191970"/>
              <a:chOff x="3440139" y="3765255"/>
              <a:chExt cx="1195417" cy="119197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75" name="Rectangle 27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794477" y="4941131"/>
              <a:ext cx="1195417" cy="1191970"/>
              <a:chOff x="3440139" y="3765255"/>
              <a:chExt cx="1195417" cy="119197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54" name="Rectangle 253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0042" y="3760812"/>
              <a:ext cx="1195417" cy="1191970"/>
              <a:chOff x="3440139" y="3765255"/>
              <a:chExt cx="1195417" cy="119197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2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297493" y="3767009"/>
              <a:ext cx="1195417" cy="1191970"/>
              <a:chOff x="3440139" y="3765255"/>
              <a:chExt cx="1195417" cy="11919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446489" y="3773206"/>
              <a:ext cx="1195417" cy="1191970"/>
              <a:chOff x="3440139" y="3765255"/>
              <a:chExt cx="1195417" cy="1191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611035" y="3772872"/>
              <a:ext cx="1195417" cy="1191970"/>
              <a:chOff x="3440139" y="3765255"/>
              <a:chExt cx="1195417" cy="11919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5787593" y="3771588"/>
              <a:ext cx="1195417" cy="1191970"/>
              <a:chOff x="3440139" y="3765255"/>
              <a:chExt cx="1195417" cy="119197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86" name="Rectangle 8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1116599" y="2579765"/>
              <a:ext cx="1195417" cy="1191970"/>
              <a:chOff x="3440139" y="3765255"/>
              <a:chExt cx="1195417" cy="11919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2284641" y="2579734"/>
              <a:ext cx="1195417" cy="1191970"/>
              <a:chOff x="3440139" y="3765255"/>
              <a:chExt cx="1195417" cy="11919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70" name="Rectangle 16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3459448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4622439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5789163" y="2583733"/>
              <a:ext cx="1195417" cy="1191970"/>
              <a:chOff x="3440139" y="3765255"/>
              <a:chExt cx="1195417" cy="119197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" name="Group 347"/>
            <p:cNvGrpSpPr/>
            <p:nvPr/>
          </p:nvGrpSpPr>
          <p:grpSpPr>
            <a:xfrm>
              <a:off x="6959338" y="4947051"/>
              <a:ext cx="1195417" cy="1191970"/>
              <a:chOff x="3440139" y="3765255"/>
              <a:chExt cx="1195417" cy="1191970"/>
            </a:xfrm>
          </p:grpSpPr>
          <p:grpSp>
            <p:nvGrpSpPr>
              <p:cNvPr id="349" name="Group 34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59" name="Rectangle 35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>
              <a:off x="6961972" y="3770635"/>
              <a:ext cx="1195417" cy="1191970"/>
              <a:chOff x="3440139" y="3765255"/>
              <a:chExt cx="1195417" cy="119197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80" name="Rectangle 37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966962" y="2583185"/>
              <a:ext cx="1195417" cy="1191970"/>
              <a:chOff x="3440139" y="3765255"/>
              <a:chExt cx="1195417" cy="11919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01" name="Rectangle 40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Round each to bottom left grid corner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’s.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83"/>
          <p:cNvGrpSpPr>
            <a:grpSpLocks noChangeAspect="1"/>
          </p:cNvGrpSpPr>
          <p:nvPr/>
        </p:nvGrpSpPr>
        <p:grpSpPr bwMode="auto">
          <a:xfrm>
            <a:off x="1079528" y="2541183"/>
            <a:ext cx="7097027" cy="3619242"/>
            <a:chOff x="944" y="1622"/>
            <a:chExt cx="3512" cy="1791"/>
          </a:xfrm>
        </p:grpSpPr>
        <p:sp>
          <p:nvSpPr>
            <p:cNvPr id="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 Box 27"/>
              <p:cNvSpPr txBox="1">
                <a:spLocks noChangeArrowheads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 Box 27"/>
              <p:cNvSpPr txBox="1">
                <a:spLocks noChangeArrowheads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 Box 27"/>
              <p:cNvSpPr txBox="1">
                <a:spLocks noChangeArrowheads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 smtClean="0">
                    <a:latin typeface="+mn-lt"/>
                  </a:rPr>
                  <a:t>Partition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" name="Rectangle 415"/>
          <p:cNvSpPr>
            <a:spLocks noChangeAspect="1"/>
          </p:cNvSpPr>
          <p:nvPr/>
        </p:nvSpPr>
        <p:spPr>
          <a:xfrm>
            <a:off x="3674378" y="4263027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>
            <a:spLocks noChangeAspect="1"/>
          </p:cNvSpPr>
          <p:nvPr/>
        </p:nvSpPr>
        <p:spPr>
          <a:xfrm>
            <a:off x="3234693" y="4692518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>
            <a:spLocks noChangeAspect="1"/>
          </p:cNvSpPr>
          <p:nvPr/>
        </p:nvSpPr>
        <p:spPr>
          <a:xfrm>
            <a:off x="3649569" y="5210823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>
            <a:spLocks noChangeAspect="1"/>
          </p:cNvSpPr>
          <p:nvPr/>
        </p:nvSpPr>
        <p:spPr>
          <a:xfrm>
            <a:off x="5238807" y="5513274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>
            <a:spLocks noChangeAspect="1"/>
          </p:cNvSpPr>
          <p:nvPr/>
        </p:nvSpPr>
        <p:spPr>
          <a:xfrm>
            <a:off x="4028124" y="348662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>
            <a:spLocks noChangeAspect="1"/>
          </p:cNvSpPr>
          <p:nvPr/>
        </p:nvSpPr>
        <p:spPr>
          <a:xfrm>
            <a:off x="5668880" y="4327035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>
            <a:spLocks noChangeAspect="1"/>
          </p:cNvSpPr>
          <p:nvPr/>
        </p:nvSpPr>
        <p:spPr>
          <a:xfrm>
            <a:off x="5539848" y="3500863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>
            <a:spLocks noChangeAspect="1"/>
          </p:cNvSpPr>
          <p:nvPr/>
        </p:nvSpPr>
        <p:spPr>
          <a:xfrm>
            <a:off x="4439310" y="3152621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>
            <a:spLocks noChangeAspect="1"/>
          </p:cNvSpPr>
          <p:nvPr/>
        </p:nvSpPr>
        <p:spPr>
          <a:xfrm>
            <a:off x="4089160" y="585853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108426" y="2579734"/>
            <a:ext cx="7053953" cy="3559287"/>
            <a:chOff x="1108426" y="2579734"/>
            <a:chExt cx="7053953" cy="3559287"/>
          </a:xfrm>
        </p:grpSpPr>
        <p:grpSp>
          <p:nvGrpSpPr>
            <p:cNvPr id="327" name="Group 326"/>
            <p:cNvGrpSpPr/>
            <p:nvPr/>
          </p:nvGrpSpPr>
          <p:grpSpPr>
            <a:xfrm>
              <a:off x="1108426" y="4940931"/>
              <a:ext cx="1195417" cy="1191970"/>
              <a:chOff x="3440139" y="3765255"/>
              <a:chExt cx="1195417" cy="1191970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2289216" y="4941465"/>
              <a:ext cx="1195417" cy="1191970"/>
              <a:chOff x="3440139" y="3765255"/>
              <a:chExt cx="1195417" cy="1191970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17" name="Rectangle 31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3457468" y="4937432"/>
              <a:ext cx="1195417" cy="1191970"/>
              <a:chOff x="3440139" y="3765255"/>
              <a:chExt cx="1195417" cy="119197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96" name="Rectangle 29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4" name="Group 263"/>
            <p:cNvGrpSpPr/>
            <p:nvPr/>
          </p:nvGrpSpPr>
          <p:grpSpPr>
            <a:xfrm>
              <a:off x="4619519" y="4941190"/>
              <a:ext cx="1195417" cy="1191970"/>
              <a:chOff x="3440139" y="3765255"/>
              <a:chExt cx="1195417" cy="119197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75" name="Rectangle 27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794477" y="4941131"/>
              <a:ext cx="1195417" cy="1191970"/>
              <a:chOff x="3440139" y="3765255"/>
              <a:chExt cx="1195417" cy="119197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54" name="Rectangle 253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0042" y="3760812"/>
              <a:ext cx="1195417" cy="1191970"/>
              <a:chOff x="3440139" y="3765255"/>
              <a:chExt cx="1195417" cy="119197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2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297493" y="3767009"/>
              <a:ext cx="1195417" cy="1191970"/>
              <a:chOff x="3440139" y="3765255"/>
              <a:chExt cx="1195417" cy="11919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446489" y="3773206"/>
              <a:ext cx="1195417" cy="1191970"/>
              <a:chOff x="3440139" y="3765255"/>
              <a:chExt cx="1195417" cy="1191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611035" y="3772872"/>
              <a:ext cx="1195417" cy="1191970"/>
              <a:chOff x="3440139" y="3765255"/>
              <a:chExt cx="1195417" cy="11919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5787593" y="3771588"/>
              <a:ext cx="1195417" cy="1191970"/>
              <a:chOff x="3440139" y="3765255"/>
              <a:chExt cx="1195417" cy="119197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86" name="Rectangle 8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1116599" y="2579765"/>
              <a:ext cx="1195417" cy="1191970"/>
              <a:chOff x="3440139" y="3765255"/>
              <a:chExt cx="1195417" cy="11919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2284641" y="2579734"/>
              <a:ext cx="1195417" cy="1191970"/>
              <a:chOff x="3440139" y="3765255"/>
              <a:chExt cx="1195417" cy="11919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70" name="Rectangle 16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3459448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4622439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5789163" y="2583733"/>
              <a:ext cx="1195417" cy="1191970"/>
              <a:chOff x="3440139" y="3765255"/>
              <a:chExt cx="1195417" cy="119197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" name="Group 347"/>
            <p:cNvGrpSpPr/>
            <p:nvPr/>
          </p:nvGrpSpPr>
          <p:grpSpPr>
            <a:xfrm>
              <a:off x="6959338" y="4947051"/>
              <a:ext cx="1195417" cy="1191970"/>
              <a:chOff x="3440139" y="3765255"/>
              <a:chExt cx="1195417" cy="1191970"/>
            </a:xfrm>
          </p:grpSpPr>
          <p:grpSp>
            <p:nvGrpSpPr>
              <p:cNvPr id="349" name="Group 34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59" name="Rectangle 35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>
              <a:off x="6961972" y="3770635"/>
              <a:ext cx="1195417" cy="1191970"/>
              <a:chOff x="3440139" y="3765255"/>
              <a:chExt cx="1195417" cy="119197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80" name="Rectangle 37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966962" y="2583185"/>
              <a:ext cx="1195417" cy="1191970"/>
              <a:chOff x="3440139" y="3765255"/>
              <a:chExt cx="1195417" cy="11919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01" name="Rectangle 40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Round each to bottom left grid corner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’s.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83"/>
          <p:cNvGrpSpPr>
            <a:grpSpLocks noChangeAspect="1"/>
          </p:cNvGrpSpPr>
          <p:nvPr/>
        </p:nvGrpSpPr>
        <p:grpSpPr bwMode="auto">
          <a:xfrm>
            <a:off x="1079528" y="2541183"/>
            <a:ext cx="7097027" cy="3619242"/>
            <a:chOff x="944" y="1622"/>
            <a:chExt cx="3512" cy="1791"/>
          </a:xfrm>
        </p:grpSpPr>
        <p:sp>
          <p:nvSpPr>
            <p:cNvPr id="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 Box 27"/>
              <p:cNvSpPr txBox="1">
                <a:spLocks noChangeArrowheads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 Box 27"/>
              <p:cNvSpPr txBox="1">
                <a:spLocks noChangeArrowheads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 Box 27"/>
              <p:cNvSpPr txBox="1">
                <a:spLocks noChangeArrowheads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 smtClean="0">
                    <a:latin typeface="+mn-lt"/>
                  </a:rPr>
                  <a:t>Partition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" name="Rectangle 415"/>
          <p:cNvSpPr>
            <a:spLocks noChangeAspect="1"/>
          </p:cNvSpPr>
          <p:nvPr/>
        </p:nvSpPr>
        <p:spPr>
          <a:xfrm>
            <a:off x="3432805" y="4526301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>
            <a:spLocks noChangeAspect="1"/>
          </p:cNvSpPr>
          <p:nvPr/>
        </p:nvSpPr>
        <p:spPr>
          <a:xfrm>
            <a:off x="3060668" y="491103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>
            <a:spLocks noChangeAspect="1"/>
          </p:cNvSpPr>
          <p:nvPr/>
        </p:nvSpPr>
        <p:spPr>
          <a:xfrm>
            <a:off x="3447495" y="5301316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>
            <a:spLocks noChangeAspect="1"/>
          </p:cNvSpPr>
          <p:nvPr/>
        </p:nvSpPr>
        <p:spPr>
          <a:xfrm>
            <a:off x="4997589" y="5686718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>
            <a:spLocks noChangeAspect="1"/>
          </p:cNvSpPr>
          <p:nvPr/>
        </p:nvSpPr>
        <p:spPr>
          <a:xfrm>
            <a:off x="3824389" y="373916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>
            <a:spLocks noChangeAspect="1"/>
          </p:cNvSpPr>
          <p:nvPr/>
        </p:nvSpPr>
        <p:spPr>
          <a:xfrm>
            <a:off x="5382939" y="453026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>
            <a:spLocks noChangeAspect="1"/>
          </p:cNvSpPr>
          <p:nvPr/>
        </p:nvSpPr>
        <p:spPr>
          <a:xfrm>
            <a:off x="5382939" y="374827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>
            <a:spLocks noChangeAspect="1"/>
          </p:cNvSpPr>
          <p:nvPr/>
        </p:nvSpPr>
        <p:spPr>
          <a:xfrm>
            <a:off x="4225254" y="333539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>
            <a:spLocks noChangeAspect="1"/>
          </p:cNvSpPr>
          <p:nvPr/>
        </p:nvSpPr>
        <p:spPr>
          <a:xfrm>
            <a:off x="3831738" y="6071004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 Box 27"/>
              <p:cNvSpPr txBox="1">
                <a:spLocks noChangeArrowheads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 Box 27"/>
              <p:cNvSpPr txBox="1">
                <a:spLocks noChangeArrowheads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 Box 27"/>
              <p:cNvSpPr txBox="1">
                <a:spLocks noChangeArrowheads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 Box 27"/>
              <p:cNvSpPr txBox="1">
                <a:spLocks noChangeArrowheads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 Box 27"/>
              <p:cNvSpPr txBox="1">
                <a:spLocks noChangeArrowheads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 Box 27"/>
              <p:cNvSpPr txBox="1">
                <a:spLocks noChangeArrowheads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 Box 27"/>
              <p:cNvSpPr txBox="1">
                <a:spLocks noChangeArrowheads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 Box 27"/>
              <p:cNvSpPr txBox="1">
                <a:spLocks noChangeArrowheads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108426" y="2579734"/>
            <a:ext cx="7053953" cy="3559287"/>
            <a:chOff x="1108426" y="2579734"/>
            <a:chExt cx="7053953" cy="3559287"/>
          </a:xfrm>
        </p:grpSpPr>
        <p:grpSp>
          <p:nvGrpSpPr>
            <p:cNvPr id="327" name="Group 326"/>
            <p:cNvGrpSpPr/>
            <p:nvPr/>
          </p:nvGrpSpPr>
          <p:grpSpPr>
            <a:xfrm>
              <a:off x="1108426" y="4940931"/>
              <a:ext cx="1195417" cy="1191970"/>
              <a:chOff x="3440139" y="3765255"/>
              <a:chExt cx="1195417" cy="1191970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2289216" y="4941465"/>
              <a:ext cx="1195417" cy="1191970"/>
              <a:chOff x="3440139" y="3765255"/>
              <a:chExt cx="1195417" cy="1191970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17" name="Rectangle 31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3457468" y="4937432"/>
              <a:ext cx="1195417" cy="1191970"/>
              <a:chOff x="3440139" y="3765255"/>
              <a:chExt cx="1195417" cy="119197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96" name="Rectangle 29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4" name="Group 263"/>
            <p:cNvGrpSpPr/>
            <p:nvPr/>
          </p:nvGrpSpPr>
          <p:grpSpPr>
            <a:xfrm>
              <a:off x="4619519" y="4941190"/>
              <a:ext cx="1195417" cy="1191970"/>
              <a:chOff x="3440139" y="3765255"/>
              <a:chExt cx="1195417" cy="119197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75" name="Rectangle 27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794477" y="4941131"/>
              <a:ext cx="1195417" cy="1191970"/>
              <a:chOff x="3440139" y="3765255"/>
              <a:chExt cx="1195417" cy="119197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54" name="Rectangle 253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0042" y="3760812"/>
              <a:ext cx="1195417" cy="1191970"/>
              <a:chOff x="3440139" y="3765255"/>
              <a:chExt cx="1195417" cy="119197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2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297493" y="3767009"/>
              <a:ext cx="1195417" cy="1191970"/>
              <a:chOff x="3440139" y="3765255"/>
              <a:chExt cx="1195417" cy="11919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446489" y="3773206"/>
              <a:ext cx="1195417" cy="1191970"/>
              <a:chOff x="3440139" y="3765255"/>
              <a:chExt cx="1195417" cy="1191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611035" y="3772872"/>
              <a:ext cx="1195417" cy="1191970"/>
              <a:chOff x="3440139" y="3765255"/>
              <a:chExt cx="1195417" cy="11919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5787593" y="3771588"/>
              <a:ext cx="1195417" cy="1191970"/>
              <a:chOff x="3440139" y="3765255"/>
              <a:chExt cx="1195417" cy="119197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86" name="Rectangle 8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1116599" y="2579765"/>
              <a:ext cx="1195417" cy="1191970"/>
              <a:chOff x="3440139" y="3765255"/>
              <a:chExt cx="1195417" cy="11919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2284641" y="2579734"/>
              <a:ext cx="1195417" cy="1191970"/>
              <a:chOff x="3440139" y="3765255"/>
              <a:chExt cx="1195417" cy="11919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70" name="Rectangle 16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3459448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4622439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5789163" y="2583733"/>
              <a:ext cx="1195417" cy="1191970"/>
              <a:chOff x="3440139" y="3765255"/>
              <a:chExt cx="1195417" cy="119197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" name="Group 347"/>
            <p:cNvGrpSpPr/>
            <p:nvPr/>
          </p:nvGrpSpPr>
          <p:grpSpPr>
            <a:xfrm>
              <a:off x="6959338" y="4947051"/>
              <a:ext cx="1195417" cy="1191970"/>
              <a:chOff x="3440139" y="3765255"/>
              <a:chExt cx="1195417" cy="1191970"/>
            </a:xfrm>
          </p:grpSpPr>
          <p:grpSp>
            <p:nvGrpSpPr>
              <p:cNvPr id="349" name="Group 34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59" name="Rectangle 35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>
              <a:off x="6961972" y="3770635"/>
              <a:ext cx="1195417" cy="1191970"/>
              <a:chOff x="3440139" y="3765255"/>
              <a:chExt cx="1195417" cy="119197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80" name="Rectangle 37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966962" y="2583185"/>
              <a:ext cx="1195417" cy="1191970"/>
              <a:chOff x="3440139" y="3765255"/>
              <a:chExt cx="1195417" cy="11919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01" name="Rectangle 40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11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 is modular system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1115177"/>
              </a:xfrm>
              <a:prstGeom prst="rect">
                <a:avLst/>
              </a:prstGeom>
              <a:blipFill rotWithShape="1">
                <a:blip r:embed="rId2"/>
                <a:stretch>
                  <a:fillRect l="-1678" t="-6557" b="-1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83"/>
          <p:cNvGrpSpPr>
            <a:grpSpLocks noChangeAspect="1"/>
          </p:cNvGrpSpPr>
          <p:nvPr/>
        </p:nvGrpSpPr>
        <p:grpSpPr bwMode="auto">
          <a:xfrm>
            <a:off x="1079528" y="2541183"/>
            <a:ext cx="7097027" cy="3619242"/>
            <a:chOff x="944" y="1622"/>
            <a:chExt cx="3512" cy="1791"/>
          </a:xfrm>
        </p:grpSpPr>
        <p:sp>
          <p:nvSpPr>
            <p:cNvPr id="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 Box 27"/>
              <p:cNvSpPr txBox="1">
                <a:spLocks noChangeArrowheads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 Box 27"/>
              <p:cNvSpPr txBox="1">
                <a:spLocks noChangeArrowheads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 Box 27"/>
              <p:cNvSpPr txBox="1">
                <a:spLocks noChangeArrowheads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 smtClean="0">
                    <a:latin typeface="+mn-lt"/>
                  </a:rPr>
                  <a:t>Partition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" name="Rectangle 415"/>
          <p:cNvSpPr>
            <a:spLocks noChangeAspect="1"/>
          </p:cNvSpPr>
          <p:nvPr/>
        </p:nvSpPr>
        <p:spPr>
          <a:xfrm>
            <a:off x="3432805" y="4526301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>
            <a:spLocks noChangeAspect="1"/>
          </p:cNvSpPr>
          <p:nvPr/>
        </p:nvSpPr>
        <p:spPr>
          <a:xfrm>
            <a:off x="3060668" y="491103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>
            <a:spLocks noChangeAspect="1"/>
          </p:cNvSpPr>
          <p:nvPr/>
        </p:nvSpPr>
        <p:spPr>
          <a:xfrm>
            <a:off x="3447495" y="5301316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>
            <a:spLocks noChangeAspect="1"/>
          </p:cNvSpPr>
          <p:nvPr/>
        </p:nvSpPr>
        <p:spPr>
          <a:xfrm>
            <a:off x="4997589" y="5686718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>
            <a:spLocks noChangeAspect="1"/>
          </p:cNvSpPr>
          <p:nvPr/>
        </p:nvSpPr>
        <p:spPr>
          <a:xfrm>
            <a:off x="3824389" y="373916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>
            <a:spLocks noChangeAspect="1"/>
          </p:cNvSpPr>
          <p:nvPr/>
        </p:nvSpPr>
        <p:spPr>
          <a:xfrm>
            <a:off x="5382939" y="453026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>
            <a:spLocks noChangeAspect="1"/>
          </p:cNvSpPr>
          <p:nvPr/>
        </p:nvSpPr>
        <p:spPr>
          <a:xfrm>
            <a:off x="5382939" y="374827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>
            <a:spLocks noChangeAspect="1"/>
          </p:cNvSpPr>
          <p:nvPr/>
        </p:nvSpPr>
        <p:spPr>
          <a:xfrm>
            <a:off x="4225254" y="333539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>
            <a:spLocks noChangeAspect="1"/>
          </p:cNvSpPr>
          <p:nvPr/>
        </p:nvSpPr>
        <p:spPr>
          <a:xfrm>
            <a:off x="3831738" y="6071004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 Box 27"/>
              <p:cNvSpPr txBox="1">
                <a:spLocks noChangeArrowheads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 Box 27"/>
              <p:cNvSpPr txBox="1">
                <a:spLocks noChangeArrowheads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 Box 27"/>
              <p:cNvSpPr txBox="1">
                <a:spLocks noChangeArrowheads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 Box 27"/>
              <p:cNvSpPr txBox="1">
                <a:spLocks noChangeArrowheads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 Box 27"/>
              <p:cNvSpPr txBox="1">
                <a:spLocks noChangeArrowheads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 Box 27"/>
              <p:cNvSpPr txBox="1">
                <a:spLocks noChangeArrowheads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 Box 27"/>
              <p:cNvSpPr txBox="1">
                <a:spLocks noChangeArrowheads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 Box 27"/>
              <p:cNvSpPr txBox="1">
                <a:spLocks noChangeArrowheads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108426" y="2579734"/>
            <a:ext cx="7053953" cy="3559287"/>
            <a:chOff x="1108426" y="2579734"/>
            <a:chExt cx="7053953" cy="3559287"/>
          </a:xfrm>
        </p:grpSpPr>
        <p:grpSp>
          <p:nvGrpSpPr>
            <p:cNvPr id="327" name="Group 326"/>
            <p:cNvGrpSpPr/>
            <p:nvPr/>
          </p:nvGrpSpPr>
          <p:grpSpPr>
            <a:xfrm>
              <a:off x="1108426" y="4940931"/>
              <a:ext cx="1195417" cy="1191970"/>
              <a:chOff x="3440139" y="3765255"/>
              <a:chExt cx="1195417" cy="1191970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2289216" y="4941465"/>
              <a:ext cx="1195417" cy="1191970"/>
              <a:chOff x="3440139" y="3765255"/>
              <a:chExt cx="1195417" cy="1191970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17" name="Rectangle 31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3457468" y="4937432"/>
              <a:ext cx="1195417" cy="1191970"/>
              <a:chOff x="3440139" y="3765255"/>
              <a:chExt cx="1195417" cy="119197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96" name="Rectangle 29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4" name="Group 263"/>
            <p:cNvGrpSpPr/>
            <p:nvPr/>
          </p:nvGrpSpPr>
          <p:grpSpPr>
            <a:xfrm>
              <a:off x="4619519" y="4941190"/>
              <a:ext cx="1195417" cy="1191970"/>
              <a:chOff x="3440139" y="3765255"/>
              <a:chExt cx="1195417" cy="119197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75" name="Rectangle 27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5794477" y="4941131"/>
              <a:ext cx="1195417" cy="1191970"/>
              <a:chOff x="3440139" y="3765255"/>
              <a:chExt cx="1195417" cy="119197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54" name="Rectangle 253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110042" y="3760812"/>
              <a:ext cx="1195417" cy="1191970"/>
              <a:chOff x="3440139" y="3765255"/>
              <a:chExt cx="1195417" cy="119197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2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297493" y="3767009"/>
              <a:ext cx="1195417" cy="1191970"/>
              <a:chOff x="3440139" y="3765255"/>
              <a:chExt cx="1195417" cy="11919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446489" y="3773206"/>
              <a:ext cx="1195417" cy="1191970"/>
              <a:chOff x="3440139" y="3765255"/>
              <a:chExt cx="1195417" cy="11919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611035" y="3772872"/>
              <a:ext cx="1195417" cy="1191970"/>
              <a:chOff x="3440139" y="3765255"/>
              <a:chExt cx="1195417" cy="11919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5787593" y="3771588"/>
              <a:ext cx="1195417" cy="1191970"/>
              <a:chOff x="3440139" y="3765255"/>
              <a:chExt cx="1195417" cy="119197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86" name="Rectangle 85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1116599" y="2579765"/>
              <a:ext cx="1195417" cy="1191970"/>
              <a:chOff x="3440139" y="3765255"/>
              <a:chExt cx="1195417" cy="11919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4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2284641" y="2579734"/>
              <a:ext cx="1195417" cy="1191970"/>
              <a:chOff x="3440139" y="3765255"/>
              <a:chExt cx="1195417" cy="11919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70" name="Rectangle 16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6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3459448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18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4622439" y="2586398"/>
              <a:ext cx="1195417" cy="1191970"/>
              <a:chOff x="3440139" y="3765255"/>
              <a:chExt cx="1195417" cy="119197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5789163" y="2583733"/>
              <a:ext cx="1195417" cy="1191970"/>
              <a:chOff x="3440139" y="3765255"/>
              <a:chExt cx="1195417" cy="1191970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22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" name="Group 347"/>
            <p:cNvGrpSpPr/>
            <p:nvPr/>
          </p:nvGrpSpPr>
          <p:grpSpPr>
            <a:xfrm>
              <a:off x="6959338" y="4947051"/>
              <a:ext cx="1195417" cy="1191970"/>
              <a:chOff x="3440139" y="3765255"/>
              <a:chExt cx="1195417" cy="1191970"/>
            </a:xfrm>
          </p:grpSpPr>
          <p:grpSp>
            <p:nvGrpSpPr>
              <p:cNvPr id="349" name="Group 348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59" name="Rectangle 358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5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" name="Group 368"/>
            <p:cNvGrpSpPr/>
            <p:nvPr/>
          </p:nvGrpSpPr>
          <p:grpSpPr>
            <a:xfrm>
              <a:off x="6961972" y="3770635"/>
              <a:ext cx="1195417" cy="1191970"/>
              <a:chOff x="3440139" y="3765255"/>
              <a:chExt cx="1195417" cy="1191970"/>
            </a:xfrm>
          </p:grpSpPr>
          <p:grpSp>
            <p:nvGrpSpPr>
              <p:cNvPr id="370" name="Group 369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380" name="Rectangle 379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7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" name="Group 389"/>
            <p:cNvGrpSpPr/>
            <p:nvPr/>
          </p:nvGrpSpPr>
          <p:grpSpPr>
            <a:xfrm>
              <a:off x="6966962" y="2583185"/>
              <a:ext cx="1195417" cy="1191970"/>
              <a:chOff x="3440139" y="3765255"/>
              <a:chExt cx="1195417" cy="11919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455980" y="3765255"/>
                <a:ext cx="1179576" cy="1179736"/>
                <a:chOff x="3455980" y="3765255"/>
                <a:chExt cx="1179576" cy="1179736"/>
              </a:xfrm>
            </p:grpSpPr>
            <p:sp>
              <p:nvSpPr>
                <p:cNvPr id="401" name="Rectangle 400"/>
                <p:cNvSpPr>
                  <a:spLocks noChangeAspect="1"/>
                </p:cNvSpPr>
                <p:nvPr/>
              </p:nvSpPr>
              <p:spPr>
                <a:xfrm>
                  <a:off x="4237880" y="3776493"/>
                  <a:ext cx="390161" cy="389260"/>
                </a:xfrm>
                <a:prstGeom prst="rect">
                  <a:avLst/>
                </a:prstGeom>
                <a:solidFill>
                  <a:srgbClr val="FFC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>
                  <a:spLocks noChangeAspect="1"/>
                </p:cNvSpPr>
                <p:nvPr/>
              </p:nvSpPr>
              <p:spPr>
                <a:xfrm>
                  <a:off x="3457931" y="4555731"/>
                  <a:ext cx="390161" cy="389260"/>
                </a:xfrm>
                <a:prstGeom prst="rect">
                  <a:avLst/>
                </a:prstGeom>
                <a:solidFill>
                  <a:srgbClr val="00B0F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>
                  <a:spLocks noChangeAspect="1"/>
                </p:cNvSpPr>
                <p:nvPr/>
              </p:nvSpPr>
              <p:spPr>
                <a:xfrm>
                  <a:off x="3850043" y="4555731"/>
                  <a:ext cx="390161" cy="38926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>
                  <a:spLocks noChangeAspect="1"/>
                </p:cNvSpPr>
                <p:nvPr/>
              </p:nvSpPr>
              <p:spPr>
                <a:xfrm>
                  <a:off x="4243743" y="4555731"/>
                  <a:ext cx="390161" cy="389260"/>
                </a:xfrm>
                <a:prstGeom prst="rect">
                  <a:avLst/>
                </a:prstGeom>
                <a:solidFill>
                  <a:srgbClr val="7030A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>
                  <a:spLocks noChangeAspect="1"/>
                </p:cNvSpPr>
                <p:nvPr/>
              </p:nvSpPr>
              <p:spPr>
                <a:xfrm>
                  <a:off x="3457931" y="4168852"/>
                  <a:ext cx="390161" cy="38926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>
                  <a:spLocks noChangeAspect="1"/>
                </p:cNvSpPr>
                <p:nvPr/>
              </p:nvSpPr>
              <p:spPr>
                <a:xfrm>
                  <a:off x="3848092" y="4168852"/>
                  <a:ext cx="390161" cy="389260"/>
                </a:xfrm>
                <a:prstGeom prst="rect">
                  <a:avLst/>
                </a:prstGeom>
                <a:solidFill>
                  <a:srgbClr val="92D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>
                  <a:spLocks noChangeAspect="1"/>
                </p:cNvSpPr>
                <p:nvPr/>
              </p:nvSpPr>
              <p:spPr>
                <a:xfrm>
                  <a:off x="4240261" y="4168852"/>
                  <a:ext cx="390161" cy="38926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>
                  <a:spLocks noChangeAspect="1"/>
                </p:cNvSpPr>
                <p:nvPr/>
              </p:nvSpPr>
              <p:spPr>
                <a:xfrm>
                  <a:off x="3847719" y="3778269"/>
                  <a:ext cx="390161" cy="389260"/>
                </a:xfrm>
                <a:prstGeom prst="rect">
                  <a:avLst/>
                </a:prstGeom>
                <a:solidFill>
                  <a:srgbClr val="FF3399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>
                  <a:spLocks noChangeAspect="1"/>
                </p:cNvSpPr>
                <p:nvPr/>
              </p:nvSpPr>
              <p:spPr>
                <a:xfrm>
                  <a:off x="3459882" y="3775616"/>
                  <a:ext cx="390161" cy="3892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>
                  <a:spLocks noChangeAspect="1"/>
                </p:cNvSpPr>
                <p:nvPr/>
              </p:nvSpPr>
              <p:spPr>
                <a:xfrm>
                  <a:off x="3455980" y="3765255"/>
                  <a:ext cx="1179576" cy="1179576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3440139" y="4148871"/>
                <a:ext cx="821989" cy="808354"/>
                <a:chOff x="3440139" y="4148871"/>
                <a:chExt cx="821989" cy="808354"/>
              </a:xfrm>
            </p:grpSpPr>
            <p:sp>
              <p:nvSpPr>
                <p:cNvPr id="39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53692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90" y="4151524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256" y="414887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6637" y="453692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289" y="4923860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119" y="492521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139" y="4149211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41496" y="4539726"/>
                  <a:ext cx="32009" cy="32009"/>
                </a:xfrm>
                <a:prstGeom prst="ellipse">
                  <a:avLst/>
                </a:prstGeom>
                <a:solidFill>
                  <a:srgbClr val="D31148"/>
                </a:solidFill>
                <a:ln w="19050">
                  <a:solidFill>
                    <a:srgbClr val="D31148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107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Use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SIS</a:t>
                </a:r>
                <a:r>
                  <a:rPr lang="en-US" sz="3200" dirty="0" smtClean="0"/>
                  <a:t> solver to find short combination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1077603"/>
              </a:xfrm>
              <a:prstGeom prst="rect">
                <a:avLst/>
              </a:prstGeom>
              <a:blipFill rotWithShape="1">
                <a:blip r:embed="rId2"/>
                <a:stretch>
                  <a:fillRect l="-1678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83"/>
          <p:cNvGrpSpPr>
            <a:grpSpLocks noChangeAspect="1"/>
          </p:cNvGrpSpPr>
          <p:nvPr/>
        </p:nvGrpSpPr>
        <p:grpSpPr bwMode="auto">
          <a:xfrm>
            <a:off x="1079528" y="2541183"/>
            <a:ext cx="7097027" cy="3619242"/>
            <a:chOff x="944" y="1622"/>
            <a:chExt cx="3512" cy="1791"/>
          </a:xfrm>
        </p:grpSpPr>
        <p:sp>
          <p:nvSpPr>
            <p:cNvPr id="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 Box 27"/>
              <p:cNvSpPr txBox="1">
                <a:spLocks noChangeArrowheads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030" y="616647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 Box 27"/>
              <p:cNvSpPr txBox="1">
                <a:spLocks noChangeArrowheads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93" y="4852332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 Box 27"/>
              <p:cNvSpPr txBox="1">
                <a:spLocks noChangeArrowheads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3200" dirty="0" smtClean="0">
                    <a:latin typeface="+mn-lt"/>
                  </a:rPr>
                  <a:t>Partition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85" y="6148340"/>
                <a:ext cx="34724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6" name="Rectangle 415"/>
          <p:cNvSpPr>
            <a:spLocks noChangeAspect="1"/>
          </p:cNvSpPr>
          <p:nvPr/>
        </p:nvSpPr>
        <p:spPr>
          <a:xfrm>
            <a:off x="3432805" y="4526301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>
            <a:spLocks noChangeAspect="1"/>
          </p:cNvSpPr>
          <p:nvPr/>
        </p:nvSpPr>
        <p:spPr>
          <a:xfrm>
            <a:off x="3060668" y="491103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>
            <a:spLocks noChangeAspect="1"/>
          </p:cNvSpPr>
          <p:nvPr/>
        </p:nvSpPr>
        <p:spPr>
          <a:xfrm>
            <a:off x="3447495" y="5301316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>
            <a:spLocks noChangeAspect="1"/>
          </p:cNvSpPr>
          <p:nvPr/>
        </p:nvSpPr>
        <p:spPr>
          <a:xfrm>
            <a:off x="4997589" y="5686718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>
            <a:spLocks noChangeAspect="1"/>
          </p:cNvSpPr>
          <p:nvPr/>
        </p:nvSpPr>
        <p:spPr>
          <a:xfrm>
            <a:off x="3824389" y="373916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>
            <a:spLocks noChangeAspect="1"/>
          </p:cNvSpPr>
          <p:nvPr/>
        </p:nvSpPr>
        <p:spPr>
          <a:xfrm>
            <a:off x="5382939" y="4530260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>
            <a:spLocks noChangeAspect="1"/>
          </p:cNvSpPr>
          <p:nvPr/>
        </p:nvSpPr>
        <p:spPr>
          <a:xfrm>
            <a:off x="5382939" y="3748272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>
            <a:spLocks noChangeAspect="1"/>
          </p:cNvSpPr>
          <p:nvPr/>
        </p:nvSpPr>
        <p:spPr>
          <a:xfrm>
            <a:off x="4225254" y="3335399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>
            <a:spLocks noChangeAspect="1"/>
          </p:cNvSpPr>
          <p:nvPr/>
        </p:nvSpPr>
        <p:spPr>
          <a:xfrm>
            <a:off x="3831738" y="6071004"/>
            <a:ext cx="64008" cy="64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 Box 27"/>
              <p:cNvSpPr txBox="1">
                <a:spLocks noChangeArrowheads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468" y="4575876"/>
                <a:ext cx="50904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 Box 27"/>
              <p:cNvSpPr txBox="1">
                <a:spLocks noChangeArrowheads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3436" y="4185679"/>
                <a:ext cx="51501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 Box 27"/>
              <p:cNvSpPr txBox="1">
                <a:spLocks noChangeArrowheads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4864" y="3382298"/>
                <a:ext cx="51501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 Box 27"/>
              <p:cNvSpPr txBox="1">
                <a:spLocks noChangeArrowheads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462" y="3001450"/>
                <a:ext cx="51501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 Box 27"/>
              <p:cNvSpPr txBox="1">
                <a:spLocks noChangeArrowheads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437" y="3411568"/>
                <a:ext cx="515013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 Box 27"/>
              <p:cNvSpPr txBox="1">
                <a:spLocks noChangeArrowheads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698" y="4192668"/>
                <a:ext cx="51501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 Box 27"/>
              <p:cNvSpPr txBox="1">
                <a:spLocks noChangeArrowheads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611" y="5354790"/>
                <a:ext cx="5150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 Box 27"/>
              <p:cNvSpPr txBox="1">
                <a:spLocks noChangeArrowheads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023" y="5745291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Text Box 27"/>
              <p:cNvSpPr txBox="1">
                <a:spLocks noChangeArrowheads="1"/>
              </p:cNvSpPr>
              <p:nvPr/>
            </p:nvSpPr>
            <p:spPr bwMode="auto">
              <a:xfrm>
                <a:off x="7126660" y="3110527"/>
                <a:ext cx="13626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6660" y="3110527"/>
                <a:ext cx="136268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483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How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Use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SIS</a:t>
                </a:r>
                <a:r>
                  <a:rPr lang="en-US" sz="3200" dirty="0" smtClean="0"/>
                  <a:t> solver to find short combination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endParaRPr lang="en-US" sz="3200" dirty="0"/>
              </a:p>
              <a:p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Question:</a:t>
                </a:r>
                <a:r>
                  <a:rPr lang="en-US" sz="3600" dirty="0" smtClean="0"/>
                  <a:t>  Why can we guarantee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3600" dirty="0" smtClean="0"/>
                  <a:t> </a:t>
                </a:r>
                <a:br>
                  <a:rPr lang="en-US" sz="3600" dirty="0" smtClean="0"/>
                </a:br>
                <a:r>
                  <a:rPr lang="en-US" sz="3600" dirty="0" smtClean="0"/>
                  <a:t>generate a nearly uniform modular system?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Need to control probability </a:t>
                </a:r>
              </a:p>
              <a:p>
                <a:r>
                  <a:rPr lang="en-US" sz="3600" dirty="0" smtClean="0"/>
                  <a:t>of landing in each residue class.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4832477"/>
              </a:xfrm>
              <a:prstGeom prst="rect">
                <a:avLst/>
              </a:prstGeom>
              <a:blipFill rotWithShape="1">
                <a:blip r:embed="rId2"/>
                <a:stretch>
                  <a:fillRect l="-2013" t="-1515" b="-3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9" name="Group 468"/>
          <p:cNvGrpSpPr/>
          <p:nvPr/>
        </p:nvGrpSpPr>
        <p:grpSpPr>
          <a:xfrm>
            <a:off x="6758813" y="4754427"/>
            <a:ext cx="1181527" cy="1179576"/>
            <a:chOff x="1451258" y="4317080"/>
            <a:chExt cx="1181527" cy="1179576"/>
          </a:xfrm>
        </p:grpSpPr>
        <p:grpSp>
          <p:nvGrpSpPr>
            <p:cNvPr id="470" name="Group 469"/>
            <p:cNvGrpSpPr/>
            <p:nvPr/>
          </p:nvGrpSpPr>
          <p:grpSpPr>
            <a:xfrm>
              <a:off x="1451258" y="4327281"/>
              <a:ext cx="1175973" cy="1169375"/>
              <a:chOff x="1127834" y="3771173"/>
              <a:chExt cx="1175973" cy="1169375"/>
            </a:xfrm>
          </p:grpSpPr>
          <p:sp>
            <p:nvSpPr>
              <p:cNvPr id="472" name="Rectangle 471"/>
              <p:cNvSpPr>
                <a:spLocks noChangeAspect="1"/>
              </p:cNvSpPr>
              <p:nvPr/>
            </p:nvSpPr>
            <p:spPr>
              <a:xfrm>
                <a:off x="1907783" y="3772050"/>
                <a:ext cx="390161" cy="389260"/>
              </a:xfrm>
              <a:prstGeom prst="rect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>
                <a:spLocks noChangeAspect="1"/>
              </p:cNvSpPr>
              <p:nvPr/>
            </p:nvSpPr>
            <p:spPr>
              <a:xfrm>
                <a:off x="1127834" y="4551288"/>
                <a:ext cx="390161" cy="389260"/>
              </a:xfrm>
              <a:prstGeom prst="rect">
                <a:avLst/>
              </a:prstGeom>
              <a:solidFill>
                <a:srgbClr val="00B0F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>
                <a:spLocks noChangeAspect="1"/>
              </p:cNvSpPr>
              <p:nvPr/>
            </p:nvSpPr>
            <p:spPr>
              <a:xfrm>
                <a:off x="1519946" y="4551288"/>
                <a:ext cx="390161" cy="38926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>
                <a:spLocks noChangeAspect="1"/>
              </p:cNvSpPr>
              <p:nvPr/>
            </p:nvSpPr>
            <p:spPr>
              <a:xfrm>
                <a:off x="1913646" y="4551288"/>
                <a:ext cx="390161" cy="389260"/>
              </a:xfrm>
              <a:prstGeom prst="rect">
                <a:avLst/>
              </a:prstGeom>
              <a:solidFill>
                <a:srgbClr val="7030A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>
                <a:spLocks noChangeAspect="1"/>
              </p:cNvSpPr>
              <p:nvPr/>
            </p:nvSpPr>
            <p:spPr>
              <a:xfrm>
                <a:off x="1127834" y="4164409"/>
                <a:ext cx="390161" cy="38926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>
                <a:spLocks noChangeAspect="1"/>
              </p:cNvSpPr>
              <p:nvPr/>
            </p:nvSpPr>
            <p:spPr>
              <a:xfrm>
                <a:off x="1517995" y="4164409"/>
                <a:ext cx="390161" cy="389260"/>
              </a:xfrm>
              <a:prstGeom prst="rect">
                <a:avLst/>
              </a:prstGeom>
              <a:solidFill>
                <a:srgbClr val="92D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>
                <a:spLocks noChangeAspect="1"/>
              </p:cNvSpPr>
              <p:nvPr/>
            </p:nvSpPr>
            <p:spPr>
              <a:xfrm>
                <a:off x="1910164" y="4164409"/>
                <a:ext cx="390161" cy="38926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>
                <a:spLocks noChangeAspect="1"/>
              </p:cNvSpPr>
              <p:nvPr/>
            </p:nvSpPr>
            <p:spPr>
              <a:xfrm>
                <a:off x="1517622" y="3773826"/>
                <a:ext cx="390161" cy="389260"/>
              </a:xfrm>
              <a:prstGeom prst="rect">
                <a:avLst/>
              </a:prstGeom>
              <a:solidFill>
                <a:srgbClr val="FF3399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>
                <a:spLocks noChangeAspect="1"/>
              </p:cNvSpPr>
              <p:nvPr/>
            </p:nvSpPr>
            <p:spPr>
              <a:xfrm>
                <a:off x="1129785" y="3771173"/>
                <a:ext cx="390161" cy="3892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1" name="Rectangle 470"/>
            <p:cNvSpPr>
              <a:spLocks noChangeAspect="1"/>
            </p:cNvSpPr>
            <p:nvPr/>
          </p:nvSpPr>
          <p:spPr>
            <a:xfrm>
              <a:off x="1453209" y="4317080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4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72603"/>
            <a:ext cx="8829676" cy="746547"/>
          </a:xfrm>
        </p:spPr>
        <p:txBody>
          <a:bodyPr anchor="t" anchorCtr="0"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85" y="1276601"/>
            <a:ext cx="8562109" cy="5143249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Lattice Parameters / Hard Lattice Problems.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Worst Case to Average Case Reductions.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The Smoothing Parameter.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Results: Complexity upper bounds.</a:t>
            </a:r>
          </a:p>
          <a:p>
            <a:pPr marL="971550" lvl="1" indent="-514350" algn="l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Geometric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chacterizations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of the Smoothing Parameter.</a:t>
            </a:r>
          </a:p>
          <a:p>
            <a:pPr marL="971550" lvl="1" indent="-514350" algn="l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 new analysis of the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Goldreich-Goldwasser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Protocol.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dirty="0" smtClean="0"/>
                  <a:t> scaled spherical Gaussian, we need</a:t>
                </a:r>
              </a:p>
              <a:p>
                <a:endParaRPr lang="en-US" sz="32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              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 smtClean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</a:rPr>
                      <m:t>Pr</m:t>
                    </m:r>
                    <m:r>
                      <a:rPr lang="en-US" sz="3200" b="0" i="1" dirty="0" smtClean="0">
                        <a:latin typeface="Cambria Math"/>
                      </a:rPr>
                      <m:t>⁡[</m:t>
                    </m:r>
                    <m:r>
                      <a:rPr lang="en-US" sz="3200" b="0" i="1" dirty="0" smtClean="0">
                        <a:latin typeface="Cambria Math"/>
                      </a:rPr>
                      <m:t>𝑋</m:t>
                    </m:r>
                    <m:r>
                      <a:rPr lang="en-US" sz="3200" b="0" i="1" dirty="0" smtClean="0">
                        <a:latin typeface="Cambria Math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</a:rPr>
                      <m:t>𝜖</m:t>
                    </m:r>
                    <m:r>
                      <a:rPr lang="en-US" sz="3200" b="0" i="0" dirty="0" smtClean="0">
                        <a:latin typeface="Cambria Math"/>
                      </a:rPr>
                      <m:t>              ]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dirty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             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/>
                      </a:rPr>
                      <m:t>Pr</m:t>
                    </m:r>
                    <m:r>
                      <a:rPr lang="en-US" sz="3200" i="1" dirty="0">
                        <a:latin typeface="Cambria Math"/>
                      </a:rPr>
                      <m:t>⁡[</m:t>
                    </m:r>
                    <m:r>
                      <a:rPr lang="en-US" sz="3200" i="1" dirty="0">
                        <a:latin typeface="Cambria Math"/>
                      </a:rPr>
                      <m:t>𝑋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r>
                      <a:rPr lang="en-US" sz="3200" i="1" dirty="0">
                        <a:latin typeface="Cambria Math"/>
                      </a:rPr>
                      <m:t>𝜖</m:t>
                    </m:r>
                    <m:r>
                      <a:rPr lang="en-US" sz="3200" dirty="0">
                        <a:latin typeface="Cambria Math"/>
                      </a:rPr>
                      <m:t>              ]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dirty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             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/>
                      </a:rPr>
                      <m:t>Pr</m:t>
                    </m:r>
                    <m:r>
                      <a:rPr lang="en-US" sz="3200" i="1" dirty="0">
                        <a:latin typeface="Cambria Math"/>
                      </a:rPr>
                      <m:t>⁡[</m:t>
                    </m:r>
                    <m:r>
                      <a:rPr lang="en-US" sz="3200" i="1" dirty="0">
                        <a:latin typeface="Cambria Math"/>
                      </a:rPr>
                      <m:t>𝑋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r>
                      <a:rPr lang="en-US" sz="3200" i="1" dirty="0">
                        <a:latin typeface="Cambria Math"/>
                      </a:rPr>
                      <m:t>𝜖</m:t>
                    </m:r>
                    <m:r>
                      <a:rPr lang="en-US" sz="3200" dirty="0">
                        <a:latin typeface="Cambria Math"/>
                      </a:rPr>
                      <m:t>              ]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dirty="0">
                                <a:latin typeface="Cambria Math"/>
                              </a:rPr>
                              <m:t>              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pPr algn="ctr"/>
                <a:r>
                  <a:rPr lang="en-US" sz="3200" dirty="0" smtClean="0"/>
                  <a:t>to be close to uniform.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329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0" name="Group 419"/>
          <p:cNvGrpSpPr/>
          <p:nvPr/>
        </p:nvGrpSpPr>
        <p:grpSpPr>
          <a:xfrm>
            <a:off x="1453209" y="1888205"/>
            <a:ext cx="1179576" cy="1179576"/>
            <a:chOff x="1453209" y="4317080"/>
            <a:chExt cx="1179576" cy="1179576"/>
          </a:xfrm>
        </p:grpSpPr>
        <p:sp>
          <p:nvSpPr>
            <p:cNvPr id="444" name="Rectangle 443"/>
            <p:cNvSpPr>
              <a:spLocks noChangeAspect="1"/>
            </p:cNvSpPr>
            <p:nvPr/>
          </p:nvSpPr>
          <p:spPr>
            <a:xfrm>
              <a:off x="1453209" y="4327281"/>
              <a:ext cx="390161" cy="3892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>
              <a:spLocks noChangeAspect="1"/>
            </p:cNvSpPr>
            <p:nvPr/>
          </p:nvSpPr>
          <p:spPr>
            <a:xfrm>
              <a:off x="1453209" y="4317080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4253769" y="1911986"/>
            <a:ext cx="1179576" cy="1179576"/>
            <a:chOff x="4253769" y="4331336"/>
            <a:chExt cx="1179576" cy="1179576"/>
          </a:xfrm>
        </p:grpSpPr>
        <p:sp>
          <p:nvSpPr>
            <p:cNvPr id="453" name="Rectangle 452"/>
            <p:cNvSpPr>
              <a:spLocks noChangeAspect="1"/>
            </p:cNvSpPr>
            <p:nvPr/>
          </p:nvSpPr>
          <p:spPr>
            <a:xfrm>
              <a:off x="4641513" y="4333112"/>
              <a:ext cx="390161" cy="389260"/>
            </a:xfrm>
            <a:prstGeom prst="rect">
              <a:avLst/>
            </a:prstGeom>
            <a:solidFill>
              <a:srgbClr val="FF3399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>
              <a:spLocks noChangeAspect="1"/>
            </p:cNvSpPr>
            <p:nvPr/>
          </p:nvSpPr>
          <p:spPr>
            <a:xfrm>
              <a:off x="4253769" y="4331336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6964473" y="1899748"/>
            <a:ext cx="1179576" cy="1181352"/>
            <a:chOff x="6926373" y="4338148"/>
            <a:chExt cx="1179576" cy="1181352"/>
          </a:xfrm>
        </p:grpSpPr>
        <p:sp>
          <p:nvSpPr>
            <p:cNvPr id="456" name="Rectangle 455"/>
            <p:cNvSpPr>
              <a:spLocks noChangeAspect="1"/>
            </p:cNvSpPr>
            <p:nvPr/>
          </p:nvSpPr>
          <p:spPr>
            <a:xfrm>
              <a:off x="7698485" y="4338148"/>
              <a:ext cx="390161" cy="389260"/>
            </a:xfrm>
            <a:prstGeom prst="rect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>
              <a:spLocks noChangeAspect="1"/>
            </p:cNvSpPr>
            <p:nvPr/>
          </p:nvSpPr>
          <p:spPr>
            <a:xfrm>
              <a:off x="6926373" y="4339924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60783" y="3345530"/>
            <a:ext cx="1181527" cy="1179576"/>
            <a:chOff x="1451258" y="4317080"/>
            <a:chExt cx="1181527" cy="1179576"/>
          </a:xfrm>
        </p:grpSpPr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1451258" y="4720517"/>
              <a:ext cx="390161" cy="389260"/>
            </a:xfrm>
            <a:prstGeom prst="rect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1453209" y="4317080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263294" y="3407411"/>
            <a:ext cx="1179576" cy="1179576"/>
            <a:chOff x="4253769" y="4331336"/>
            <a:chExt cx="1179576" cy="1179576"/>
          </a:xfrm>
        </p:grpSpPr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4641886" y="4723695"/>
              <a:ext cx="390161" cy="389260"/>
            </a:xfrm>
            <a:prstGeom prst="rect">
              <a:avLst/>
            </a:prstGeom>
            <a:solidFill>
              <a:srgbClr val="92D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4253769" y="4331336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954948" y="3358849"/>
            <a:ext cx="1179576" cy="1179576"/>
            <a:chOff x="6926373" y="4339924"/>
            <a:chExt cx="1179576" cy="1179576"/>
          </a:xfrm>
        </p:grpSpPr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7700866" y="4730507"/>
              <a:ext cx="390161" cy="389260"/>
            </a:xfrm>
            <a:prstGeom prst="rect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6926373" y="4339924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460783" y="4831430"/>
            <a:ext cx="1181527" cy="1179576"/>
            <a:chOff x="1451258" y="4317080"/>
            <a:chExt cx="1181527" cy="1179576"/>
          </a:xfrm>
        </p:grpSpPr>
        <p:sp>
          <p:nvSpPr>
            <p:cNvPr id="117" name="Rectangle 116"/>
            <p:cNvSpPr>
              <a:spLocks noChangeAspect="1"/>
            </p:cNvSpPr>
            <p:nvPr/>
          </p:nvSpPr>
          <p:spPr>
            <a:xfrm>
              <a:off x="1451258" y="5107396"/>
              <a:ext cx="390161" cy="389260"/>
            </a:xfrm>
            <a:prstGeom prst="rect">
              <a:avLst/>
            </a:prstGeom>
            <a:solidFill>
              <a:srgbClr val="00B0F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>
            <a:xfrm>
              <a:off x="1453209" y="4317080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263294" y="4855211"/>
            <a:ext cx="1179576" cy="1179576"/>
            <a:chOff x="4253769" y="4331336"/>
            <a:chExt cx="1179576" cy="1179576"/>
          </a:xfrm>
        </p:grpSpPr>
        <p:sp>
          <p:nvSpPr>
            <p:cNvPr id="130" name="Rectangle 129"/>
            <p:cNvSpPr>
              <a:spLocks noChangeAspect="1"/>
            </p:cNvSpPr>
            <p:nvPr/>
          </p:nvSpPr>
          <p:spPr>
            <a:xfrm>
              <a:off x="4643837" y="5110574"/>
              <a:ext cx="390161" cy="389260"/>
            </a:xfrm>
            <a:prstGeom prst="rect">
              <a:avLst/>
            </a:prstGeom>
            <a:solidFill>
              <a:srgbClr val="0070C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>
            <a:xfrm>
              <a:off x="4253769" y="4331336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954948" y="4835224"/>
            <a:ext cx="1179576" cy="1179576"/>
            <a:chOff x="6926373" y="4339924"/>
            <a:chExt cx="1179576" cy="1179576"/>
          </a:xfrm>
        </p:grpSpPr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7704348" y="5117386"/>
              <a:ext cx="390161" cy="389260"/>
            </a:xfrm>
            <a:prstGeom prst="rect">
              <a:avLst/>
            </a:prstGeom>
            <a:solidFill>
              <a:srgbClr val="7030A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>
            <a:xfrm>
              <a:off x="6926373" y="4339924"/>
              <a:ext cx="1179576" cy="117957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3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561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For a 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/>
                  <a:t>, basis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/>
                  <a:t>, </a:t>
                </a:r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∈(0,1)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b="0" dirty="0" smtClean="0"/>
                  <a:t>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200" b="0" dirty="0" smtClean="0"/>
                  <a:t>  denote smallest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3200" b="0" dirty="0" smtClean="0"/>
                  <a:t> such that for</a:t>
                </a:r>
              </a:p>
              <a:p>
                <a:endParaRPr lang="en-US" sz="3200" dirty="0"/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 smtClean="0"/>
                  <a:t>, we have</a:t>
                </a:r>
              </a:p>
              <a:p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Uniform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(density is </a:t>
                </a:r>
                <a:r>
                  <a:rPr lang="en-US" sz="3200" dirty="0" err="1" smtClean="0"/>
                  <a:t>pointwise</a:t>
                </a:r>
                <a:r>
                  <a:rPr lang="en-US" sz="3200" dirty="0" smtClean="0"/>
                  <a:t>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1±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200" dirty="0" smtClean="0"/>
                  <a:t> of uniform)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By definition,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5619167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303" b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03863" y="4025732"/>
                <a:ext cx="753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1±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63" y="4025732"/>
                <a:ext cx="75302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841" y="1223679"/>
                <a:ext cx="2660344" cy="65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1" y="1223679"/>
                <a:ext cx="2660344" cy="652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is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1)</m:t>
                    </m:r>
                  </m:oMath>
                </a14:m>
                <a:r>
                  <a:rPr lang="en-US" sz="3200" dirty="0" smtClean="0"/>
                  <a:t>? </a:t>
                </a:r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2564" t="-12500" r="-15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69422" y="1248482"/>
                <a:ext cx="3442161" cy="65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≝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22" y="1248482"/>
                <a:ext cx="3442161" cy="6524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Brace 47"/>
          <p:cNvSpPr/>
          <p:nvPr/>
        </p:nvSpPr>
        <p:spPr>
          <a:xfrm rot="16200000">
            <a:off x="4559936" y="4756910"/>
            <a:ext cx="210016" cy="31040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07562" y="4550780"/>
                <a:ext cx="328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62" y="4550780"/>
                <a:ext cx="32836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5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1033" y="1357029"/>
                <a:ext cx="520738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33" y="1357029"/>
                <a:ext cx="5207387" cy="623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is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1)</m:t>
                    </m:r>
                  </m:oMath>
                </a14:m>
                <a:r>
                  <a:rPr lang="en-US" sz="3200" dirty="0" smtClean="0"/>
                  <a:t>? </a:t>
                </a:r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2564" t="-12500" r="-15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07562" y="4550780"/>
            <a:ext cx="328360" cy="466341"/>
            <a:chOff x="4507562" y="4550780"/>
            <a:chExt cx="328360" cy="466341"/>
          </a:xfrm>
        </p:grpSpPr>
        <p:sp>
          <p:nvSpPr>
            <p:cNvPr id="48" name="Right Brace 47"/>
            <p:cNvSpPr/>
            <p:nvPr/>
          </p:nvSpPr>
          <p:spPr>
            <a:xfrm rot="16200000">
              <a:off x="4559936" y="4756910"/>
              <a:ext cx="210016" cy="3104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Arrow Connector 2"/>
          <p:cNvCxnSpPr/>
          <p:nvPr/>
        </p:nvCxnSpPr>
        <p:spPr>
          <a:xfrm flipH="1" flipV="1">
            <a:off x="6728798" y="2017701"/>
            <a:ext cx="279536" cy="808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99491" y="2894397"/>
                <a:ext cx="44246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en-US" sz="3200" dirty="0" smtClean="0"/>
                  <a:t>-periodic function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ℝ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91" y="2894397"/>
                <a:ext cx="4424609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3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1033" y="1357029"/>
                <a:ext cx="520738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33" y="1357029"/>
                <a:ext cx="5207387" cy="623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is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1)</m:t>
                    </m:r>
                  </m:oMath>
                </a14:m>
                <a:r>
                  <a:rPr lang="en-US" sz="3200" dirty="0" smtClean="0"/>
                  <a:t>? </a:t>
                </a:r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08" y="5701130"/>
                <a:ext cx="6185283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2564" t="-12500" r="-15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>
            <a:spLocks/>
          </p:cNvSpPr>
          <p:nvPr/>
        </p:nvSpPr>
        <p:spPr>
          <a:xfrm>
            <a:off x="5191255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>
            <a:spLocks/>
          </p:cNvSpPr>
          <p:nvPr/>
        </p:nvSpPr>
        <p:spPr>
          <a:xfrm>
            <a:off x="647075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>
          <a:xfrm>
            <a:off x="7728985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4" name="Freeform 33"/>
          <p:cNvSpPr>
            <a:spLocks/>
          </p:cNvSpPr>
          <p:nvPr/>
        </p:nvSpPr>
        <p:spPr>
          <a:xfrm>
            <a:off x="2735032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>
            <a:spLocks/>
          </p:cNvSpPr>
          <p:nvPr/>
        </p:nvSpPr>
        <p:spPr>
          <a:xfrm>
            <a:off x="147324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>
            <a:spLocks/>
          </p:cNvSpPr>
          <p:nvPr/>
        </p:nvSpPr>
        <p:spPr>
          <a:xfrm>
            <a:off x="222087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07562" y="4550780"/>
            <a:ext cx="328360" cy="466341"/>
            <a:chOff x="4507562" y="4550780"/>
            <a:chExt cx="328360" cy="466341"/>
          </a:xfrm>
        </p:grpSpPr>
        <p:sp>
          <p:nvSpPr>
            <p:cNvPr id="42" name="Right Brace 41"/>
            <p:cNvSpPr/>
            <p:nvPr/>
          </p:nvSpPr>
          <p:spPr>
            <a:xfrm rot="16200000">
              <a:off x="4559936" y="4756910"/>
              <a:ext cx="210016" cy="3104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09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1033" y="1099854"/>
                <a:ext cx="5163914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33" y="1099854"/>
                <a:ext cx="5163914" cy="623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reeform 26"/>
          <p:cNvSpPr>
            <a:spLocks/>
          </p:cNvSpPr>
          <p:nvPr/>
        </p:nvSpPr>
        <p:spPr>
          <a:xfrm>
            <a:off x="5191255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>
            <a:spLocks/>
          </p:cNvSpPr>
          <p:nvPr/>
        </p:nvSpPr>
        <p:spPr>
          <a:xfrm>
            <a:off x="647075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>
          <a:xfrm>
            <a:off x="7728985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4" name="Freeform 33"/>
          <p:cNvSpPr>
            <a:spLocks/>
          </p:cNvSpPr>
          <p:nvPr/>
        </p:nvSpPr>
        <p:spPr>
          <a:xfrm>
            <a:off x="2735032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>
            <a:spLocks/>
          </p:cNvSpPr>
          <p:nvPr/>
        </p:nvSpPr>
        <p:spPr>
          <a:xfrm>
            <a:off x="147324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>
            <a:spLocks/>
          </p:cNvSpPr>
          <p:nvPr/>
        </p:nvSpPr>
        <p:spPr>
          <a:xfrm>
            <a:off x="222087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8640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7562" y="4550780"/>
            <a:ext cx="328360" cy="466341"/>
            <a:chOff x="4507562" y="4550780"/>
            <a:chExt cx="328360" cy="466341"/>
          </a:xfrm>
        </p:grpSpPr>
        <p:sp>
          <p:nvSpPr>
            <p:cNvPr id="42" name="Right Brace 41"/>
            <p:cNvSpPr/>
            <p:nvPr/>
          </p:nvSpPr>
          <p:spPr>
            <a:xfrm rot="16200000">
              <a:off x="4559936" y="4756910"/>
              <a:ext cx="210016" cy="3104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1438839" y="2474325"/>
            <a:ext cx="0" cy="1380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8504" y="1932056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uniform distribution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4213" y="5754295"/>
                <a:ext cx="8385885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   ⇔  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3" y="5754295"/>
                <a:ext cx="8385885" cy="7903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3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4" y="5325708"/>
                <a:ext cx="521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1033" y="1099854"/>
                <a:ext cx="5163914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33" y="1099854"/>
                <a:ext cx="5163914" cy="623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4213" y="5754295"/>
                <a:ext cx="8385885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   ⇔  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3" y="5754295"/>
                <a:ext cx="8385885" cy="7903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>
            <a:spLocks/>
          </p:cNvSpPr>
          <p:nvPr/>
        </p:nvSpPr>
        <p:spPr>
          <a:xfrm>
            <a:off x="5191255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>
            <a:spLocks/>
          </p:cNvSpPr>
          <p:nvPr/>
        </p:nvSpPr>
        <p:spPr>
          <a:xfrm>
            <a:off x="647075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>
          <a:xfrm>
            <a:off x="7728985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4" name="Freeform 33"/>
          <p:cNvSpPr>
            <a:spLocks/>
          </p:cNvSpPr>
          <p:nvPr/>
        </p:nvSpPr>
        <p:spPr>
          <a:xfrm>
            <a:off x="2735032" y="2464801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>
            <a:spLocks/>
          </p:cNvSpPr>
          <p:nvPr/>
        </p:nvSpPr>
        <p:spPr>
          <a:xfrm>
            <a:off x="1473243" y="2468339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>
            <a:spLocks/>
          </p:cNvSpPr>
          <p:nvPr/>
        </p:nvSpPr>
        <p:spPr>
          <a:xfrm>
            <a:off x="222087" y="2471877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8640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7562" y="4550780"/>
            <a:ext cx="328360" cy="466341"/>
            <a:chOff x="4507562" y="4550780"/>
            <a:chExt cx="328360" cy="466341"/>
          </a:xfrm>
        </p:grpSpPr>
        <p:sp>
          <p:nvSpPr>
            <p:cNvPr id="42" name="Right Brace 41"/>
            <p:cNvSpPr/>
            <p:nvPr/>
          </p:nvSpPr>
          <p:spPr>
            <a:xfrm rot="16200000">
              <a:off x="4559936" y="4756910"/>
              <a:ext cx="210016" cy="3104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562" y="4550780"/>
                  <a:ext cx="328360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ight Brace 1"/>
          <p:cNvSpPr/>
          <p:nvPr/>
        </p:nvSpPr>
        <p:spPr>
          <a:xfrm rot="10800000">
            <a:off x="4098556" y="2474325"/>
            <a:ext cx="439972" cy="13839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95675" y="2385074"/>
            <a:ext cx="545731" cy="784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72933" y="1861854"/>
                <a:ext cx="5220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ratio should be bounded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33" y="1861854"/>
                <a:ext cx="5220725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23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9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511" y="1404655"/>
            <a:ext cx="855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Must increase standard deviation to be smooth. </a:t>
            </a:r>
            <a:endParaRPr lang="en-US" sz="3200" dirty="0"/>
          </a:p>
        </p:txBody>
      </p:sp>
      <p:sp>
        <p:nvSpPr>
          <p:cNvPr id="55" name="Freeform 54"/>
          <p:cNvSpPr/>
          <p:nvPr/>
        </p:nvSpPr>
        <p:spPr>
          <a:xfrm>
            <a:off x="2309744" y="3864020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Right Brace 70"/>
          <p:cNvSpPr/>
          <p:nvPr/>
        </p:nvSpPr>
        <p:spPr>
          <a:xfrm rot="16200000">
            <a:off x="4992015" y="4255109"/>
            <a:ext cx="286251" cy="123777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98038" y="4429125"/>
                <a:ext cx="1309370" cy="46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38" y="4429125"/>
                <a:ext cx="1309370" cy="4614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>
            <a:off x="0" y="38640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3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511" y="1404655"/>
            <a:ext cx="855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Must increase standard deviation to be smooth. </a:t>
            </a:r>
            <a:endParaRPr lang="en-US" sz="3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3127" y="5002818"/>
            <a:ext cx="9060873" cy="364823"/>
            <a:chOff x="83127" y="5002818"/>
            <a:chExt cx="9060873" cy="364823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 23"/>
          <p:cNvSpPr/>
          <p:nvPr/>
        </p:nvSpPr>
        <p:spPr>
          <a:xfrm>
            <a:off x="-182100" y="387027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8640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557289" y="387027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081108" y="3874012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26358" y="387408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98907" y="387027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87291" y="387408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-1429800" y="3870841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-2699472" y="3869284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24122" y="3874907"/>
            <a:ext cx="4443482" cy="1161768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65443" y="5856677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 is very close to uniform.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0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11283"/>
                <a:ext cx="9084624" cy="502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SIVP</a:t>
                </a:r>
                <a:r>
                  <a:rPr lang="en-US" sz="3200" b="0" dirty="0" smtClean="0"/>
                  <a:t> to </a:t>
                </a:r>
                <a:r>
                  <a:rPr lang="en-US" sz="3200" b="0" dirty="0" smtClean="0">
                    <a:solidFill>
                      <a:srgbClr val="990099"/>
                    </a:solidFill>
                  </a:rPr>
                  <a:t>SIS</a:t>
                </a:r>
                <a:r>
                  <a:rPr lang="en-US" sz="3200" b="0" dirty="0" smtClean="0"/>
                  <a:t> reduction: </a:t>
                </a:r>
                <a:br>
                  <a:rPr lang="en-US" sz="3200" b="0" dirty="0" smtClean="0"/>
                </a:br>
                <a:endParaRPr lang="en-US" sz="3200" b="0" dirty="0" smtClean="0"/>
              </a:p>
              <a:p>
                <a:r>
                  <a:rPr lang="en-US" sz="3200" b="0" dirty="0" smtClean="0"/>
                  <a:t>As long we sample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2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negl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,  SIS solver will solve generated instances with noticeable probability.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Final Guarantee:</a:t>
                </a:r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Reduction will be able to generate linearly independent lattice vectors of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11283"/>
                <a:ext cx="9084624" cy="5028941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76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Note:</a:t>
                </a:r>
                <a:r>
                  <a:rPr lang="en-US" sz="3000" dirty="0" smtClean="0">
                    <a:latin typeface="+mn-lt"/>
                  </a:rPr>
                  <a:t> a lattice has many equivalent bases.</a:t>
                </a:r>
                <a:endParaRPr lang="en-US" sz="3000" dirty="0">
                  <a:latin typeface="+mn-lt"/>
                </a:endParaRP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blipFill rotWithShape="1">
                <a:blip r:embed="rId2"/>
                <a:stretch>
                  <a:fillRect l="-2743" t="-2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51777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342900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676900" y="4337050"/>
            <a:ext cx="927100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670551" y="4337049"/>
            <a:ext cx="1857374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5651500" y="3435350"/>
            <a:ext cx="2774950" cy="183197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95" grpId="0" animBg="1"/>
      <p:bldP spid="3096" grpId="0" animBg="1"/>
      <p:bldP spid="25" grpId="0" animBg="1"/>
      <p:bldP spid="26" grpId="0" animBg="1"/>
      <p:bldP spid="26" grpId="1" animBg="1"/>
      <p:bldP spid="27" grpId="0"/>
      <p:bldP spid="28" grpId="0"/>
      <p:bldP spid="28" grpId="1"/>
      <p:bldP spid="29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1175658"/>
            <a:ext cx="91915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Modern </a:t>
            </a:r>
            <a:r>
              <a:rPr lang="en-US" sz="3200" dirty="0" smtClean="0">
                <a:solidFill>
                  <a:srgbClr val="990099"/>
                </a:solidFill>
              </a:rPr>
              <a:t>worst case to average case reductions</a:t>
            </a:r>
            <a:r>
              <a:rPr lang="en-US" sz="3200" dirty="0" smtClean="0"/>
              <a:t> generally take the following form: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Compute </a:t>
            </a:r>
            <a:r>
              <a:rPr lang="en-US" sz="3200" dirty="0" smtClean="0">
                <a:solidFill>
                  <a:srgbClr val="990099"/>
                </a:solidFill>
              </a:rPr>
              <a:t>lattice quantity</a:t>
            </a:r>
            <a:r>
              <a:rPr lang="en-US" sz="3200" dirty="0" smtClean="0"/>
              <a:t> (short vectors, discrete</a:t>
            </a:r>
            <a:br>
              <a:rPr lang="en-US" sz="3200" dirty="0" smtClean="0"/>
            </a:br>
            <a:r>
              <a:rPr lang="en-US" sz="3200" dirty="0" err="1" smtClean="0"/>
              <a:t>gaussian</a:t>
            </a:r>
            <a:r>
              <a:rPr lang="en-US" sz="3200" dirty="0" smtClean="0"/>
              <a:t> samples, …) whose quality is bounded as a function of the </a:t>
            </a:r>
            <a:r>
              <a:rPr lang="en-US" sz="3200" dirty="0" smtClean="0">
                <a:solidFill>
                  <a:srgbClr val="FF0000"/>
                </a:solidFill>
              </a:rPr>
              <a:t>Smoothing Parameter</a:t>
            </a:r>
            <a:r>
              <a:rPr lang="en-US" sz="3200" dirty="0" smtClean="0"/>
              <a:t>.</a:t>
            </a:r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pPr marL="514350" indent="-514350">
              <a:buAutoNum type="arabicPeriod" startAt="2"/>
            </a:pPr>
            <a:r>
              <a:rPr lang="en-US" sz="3200" dirty="0" smtClean="0"/>
              <a:t>Deduce bounds on desired lattice parameter by relating it to the </a:t>
            </a:r>
            <a:r>
              <a:rPr lang="en-US" sz="3200" dirty="0" smtClean="0">
                <a:solidFill>
                  <a:srgbClr val="FF0000"/>
                </a:solidFill>
              </a:rPr>
              <a:t>Smoothing Parameter</a:t>
            </a:r>
            <a:r>
              <a:rPr lang="en-US" sz="3200" dirty="0" smtClean="0"/>
              <a:t>.</a:t>
            </a:r>
          </a:p>
          <a:p>
            <a:pPr>
              <a:lnSpc>
                <a:spcPct val="50000"/>
              </a:lnSpc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Reductions “factor” through Smoothing Parameter.</a:t>
            </a:r>
          </a:p>
        </p:txBody>
      </p:sp>
    </p:spTree>
    <p:extLst>
      <p:ext uri="{BB962C8B-B14F-4D97-AF65-F5344CB8AC3E}">
        <p14:creationId xmlns:p14="http://schemas.microsoft.com/office/powerpoint/2010/main" val="1116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8132" y="1242413"/>
                <a:ext cx="9084624" cy="557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FF0000"/>
                    </a:solidFill>
                  </a:rPr>
                  <a:t>Main Questions: 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b="0" dirty="0" smtClean="0"/>
                  <a:t>What is the complexity of approximating</a:t>
                </a:r>
                <a:br>
                  <a:rPr lang="en-US" sz="3200" b="0" dirty="0" smtClean="0"/>
                </a:br>
                <a:r>
                  <a:rPr lang="en-US" sz="3200" b="0" dirty="0" smtClean="0"/>
                  <a:t>the Smoothing Parameter?</a:t>
                </a:r>
                <a:r>
                  <a:rPr lang="en-US" sz="3200" b="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514350" indent="-514350"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Are there useful alternative characterizations of the Smoothing Parameter? </a:t>
                </a:r>
                <a:r>
                  <a:rPr lang="en-US" sz="3200" b="0" dirty="0" smtClean="0"/>
                  <a:t>What is the role of the smoothing 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514350" indent="-514350">
                  <a:buAutoNum type="arabicPeriod"/>
                </a:pPr>
                <a:endParaRPr lang="en-US" sz="3200" b="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Can we get tighter worst case to average case reductions?</a:t>
                </a:r>
                <a:endParaRPr lang="en-US" sz="3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42413"/>
                <a:ext cx="9084624" cy="5570756"/>
              </a:xfrm>
              <a:prstGeom prst="rect">
                <a:avLst/>
              </a:prstGeom>
              <a:blipFill rotWithShape="1">
                <a:blip r:embed="rId2"/>
                <a:stretch>
                  <a:fillRect l="-2013" t="-1641" r="-604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0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462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Dual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44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  <a:p>
                <a:pPr algn="l" eaLnBrk="1" hangingPunct="1"/>
                <a:r>
                  <a:rPr lang="en-US" sz="3200" dirty="0" smtClean="0">
                    <a:latin typeface="+mn-lt"/>
                  </a:rPr>
                  <a:t>The dual lattice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0" dirty="0" smtClean="0">
                    <a:latin typeface="+mn-lt"/>
                  </a:rPr>
                  <a:t/>
                </a:r>
                <a:br>
                  <a:rPr lang="en-US" sz="3200" b="0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all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 is a basis matrix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447098"/>
              </a:xfrm>
              <a:prstGeom prst="rect">
                <a:avLst/>
              </a:prstGeom>
              <a:blipFill rotWithShape="1">
                <a:blip r:embed="rId2"/>
                <a:stretch>
                  <a:fillRect l="-2971" t="-2120" b="-4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5267285" y="5324322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7285" y="5324322"/>
                <a:ext cx="1035988" cy="425822"/>
              </a:xfrm>
              <a:prstGeom prst="rect">
                <a:avLst/>
              </a:prstGeom>
              <a:blipFill rotWithShape="1">
                <a:blip r:embed="rId4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6179010" y="5322054"/>
                <a:ext cx="1035989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010" y="5322054"/>
                <a:ext cx="1035989" cy="425822"/>
              </a:xfrm>
              <a:prstGeom prst="rect">
                <a:avLst/>
              </a:prstGeom>
              <a:blipFill rotWithShape="1">
                <a:blip r:embed="rId5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97533" y="5322054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7533" y="5322054"/>
                <a:ext cx="1035988" cy="425822"/>
              </a:xfrm>
              <a:prstGeom prst="rect">
                <a:avLst/>
              </a:prstGeom>
              <a:blipFill rotWithShape="1">
                <a:blip r:embed="rId6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8006650" y="5321376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6650" y="5321376"/>
                <a:ext cx="1035988" cy="425822"/>
              </a:xfrm>
              <a:prstGeom prst="rect">
                <a:avLst/>
              </a:prstGeom>
              <a:blipFill rotWithShape="1">
                <a:blip r:embed="rId7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081" idx="4"/>
            <a:endCxn id="3082" idx="0"/>
          </p:cNvCxnSpPr>
          <p:nvPr/>
        </p:nvCxnSpPr>
        <p:spPr>
          <a:xfrm flipH="1">
            <a:off x="5683250" y="2546350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85" idx="4"/>
            <a:endCxn id="3086" idx="0"/>
          </p:cNvCxnSpPr>
          <p:nvPr/>
        </p:nvCxnSpPr>
        <p:spPr>
          <a:xfrm flipH="1">
            <a:off x="6597650" y="2546350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89" idx="4"/>
            <a:endCxn id="3090" idx="0"/>
          </p:cNvCxnSpPr>
          <p:nvPr/>
        </p:nvCxnSpPr>
        <p:spPr>
          <a:xfrm flipH="1">
            <a:off x="7512050" y="2552700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93" idx="4"/>
            <a:endCxn id="3094" idx="0"/>
          </p:cNvCxnSpPr>
          <p:nvPr/>
        </p:nvCxnSpPr>
        <p:spPr>
          <a:xfrm flipH="1">
            <a:off x="8426450" y="2552700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/>
              <p:cNvSpPr txBox="1">
                <a:spLocks noChangeArrowheads="1"/>
              </p:cNvSpPr>
              <p:nvPr/>
            </p:nvSpPr>
            <p:spPr bwMode="auto">
              <a:xfrm>
                <a:off x="5688430" y="4676454"/>
                <a:ext cx="91556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8430" y="4676454"/>
                <a:ext cx="915569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5678722" y="5257800"/>
            <a:ext cx="925277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6870449" y="3661343"/>
            <a:ext cx="381643" cy="8763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6608117" y="3248138"/>
                <a:ext cx="915569" cy="678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8117" y="3248138"/>
                <a:ext cx="915569" cy="6781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29" grpId="0"/>
      <p:bldP spid="30" grpId="0"/>
      <p:bldP spid="31" grpId="0"/>
      <p:bldP spid="37" grpId="0"/>
      <p:bldP spid="38" grpId="0" animBg="1"/>
      <p:bldP spid="3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462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Dual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44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  <a:p>
                <a:pPr algn="l" eaLnBrk="1" hangingPunct="1"/>
                <a:r>
                  <a:rPr lang="en-US" sz="3200" dirty="0" smtClean="0">
                    <a:latin typeface="+mn-lt"/>
                  </a:rPr>
                  <a:t>The dual lattice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0" dirty="0" smtClean="0">
                    <a:latin typeface="+mn-lt"/>
                  </a:rPr>
                  <a:t/>
                </a:r>
                <a:br>
                  <a:rPr lang="en-US" sz="3200" b="0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all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 is a basis matrix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447098"/>
              </a:xfrm>
              <a:prstGeom prst="rect">
                <a:avLst/>
              </a:prstGeom>
              <a:blipFill rotWithShape="1">
                <a:blip r:embed="rId2"/>
                <a:stretch>
                  <a:fillRect l="-2971" t="-2120" b="-4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6179010" y="5322054"/>
                <a:ext cx="1035989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010" y="5322054"/>
                <a:ext cx="1035989" cy="425822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97533" y="5322054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7533" y="5322054"/>
                <a:ext cx="1035988" cy="425822"/>
              </a:xfrm>
              <a:prstGeom prst="rect">
                <a:avLst/>
              </a:prstGeom>
              <a:blipFill rotWithShape="1">
                <a:blip r:embed="rId4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8006650" y="5321376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6650" y="5321376"/>
                <a:ext cx="1035988" cy="425822"/>
              </a:xfrm>
              <a:prstGeom prst="rect">
                <a:avLst/>
              </a:prstGeom>
              <a:blipFill rotWithShape="1">
                <a:blip r:embed="rId5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079" idx="5"/>
            <a:endCxn id="3086" idx="1"/>
          </p:cNvCxnSpPr>
          <p:nvPr/>
        </p:nvCxnSpPr>
        <p:spPr>
          <a:xfrm>
            <a:off x="5716541" y="4363991"/>
            <a:ext cx="854168" cy="860518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80" idx="6"/>
            <a:endCxn id="3090" idx="1"/>
          </p:cNvCxnSpPr>
          <p:nvPr/>
        </p:nvCxnSpPr>
        <p:spPr>
          <a:xfrm>
            <a:off x="5721350" y="3429000"/>
            <a:ext cx="1763759" cy="1801859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81" idx="5"/>
            <a:endCxn id="3094" idx="1"/>
          </p:cNvCxnSpPr>
          <p:nvPr/>
        </p:nvCxnSpPr>
        <p:spPr>
          <a:xfrm>
            <a:off x="5716541" y="2535191"/>
            <a:ext cx="2682968" cy="2695668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/>
              <p:cNvSpPr txBox="1">
                <a:spLocks noChangeArrowheads="1"/>
              </p:cNvSpPr>
              <p:nvPr/>
            </p:nvSpPr>
            <p:spPr bwMode="auto">
              <a:xfrm>
                <a:off x="6388433" y="4342195"/>
                <a:ext cx="462884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433" y="4342195"/>
                <a:ext cx="462884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24"/>
          <p:cNvSpPr>
            <a:spLocks noChangeShapeType="1"/>
          </p:cNvSpPr>
          <p:nvPr/>
        </p:nvSpPr>
        <p:spPr bwMode="auto">
          <a:xfrm flipV="1">
            <a:off x="5670550" y="4337049"/>
            <a:ext cx="927100" cy="93027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" name="Straight Arrow Connector 38"/>
          <p:cNvCxnSpPr>
            <a:stCxn id="3085" idx="5"/>
            <a:endCxn id="3091" idx="1"/>
          </p:cNvCxnSpPr>
          <p:nvPr/>
        </p:nvCxnSpPr>
        <p:spPr>
          <a:xfrm>
            <a:off x="6630941" y="2535191"/>
            <a:ext cx="1774918" cy="1781268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8011285" y="4370245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1285" y="4370245"/>
                <a:ext cx="1035988" cy="425822"/>
              </a:xfrm>
              <a:prstGeom prst="rect">
                <a:avLst/>
              </a:prstGeom>
              <a:blipFill rotWithShape="1">
                <a:blip r:embed="rId7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562174" y="2561752"/>
            <a:ext cx="854168" cy="860518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8001557" y="3511645"/>
                <a:ext cx="1035988" cy="42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2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557" y="3511645"/>
                <a:ext cx="1035988" cy="425822"/>
              </a:xfrm>
              <a:prstGeom prst="rect">
                <a:avLst/>
              </a:prstGeom>
              <a:blipFill rotWithShape="1">
                <a:blip r:embed="rId9"/>
                <a:stretch>
                  <a:fillRect b="-1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572673"/>
                <a:ext cx="8450837" cy="4846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Equivalent Definition:</a:t>
                </a:r>
                <a:r>
                  <a:rPr lang="en-US" sz="3200" dirty="0" smtClean="0">
                    <a:latin typeface="+mn-lt"/>
                  </a:rPr>
                  <a:t> Lattice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latin typeface="Cambria Math"/>
                      </a:rPr>
                      <m:t>&gt;0</m:t>
                    </m:r>
                  </m:oMath>
                </a14:m>
                <a:endParaRPr lang="en-US" sz="3200" dirty="0">
                  <a:latin typeface="Comic Sans MS" pitchFamily="66" charset="0"/>
                </a:endParaRPr>
              </a:p>
              <a:p>
                <a:pPr eaLnBrk="1" hangingPunct="1"/>
                <a:endParaRPr lang="en-US" sz="32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minimum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such that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𝑠𝑦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Equivalence by Poisson Summation Formula: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det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572673"/>
                <a:ext cx="8450837" cy="4846327"/>
              </a:xfrm>
              <a:prstGeom prst="rect">
                <a:avLst/>
              </a:prstGeom>
              <a:blipFill rotWithShape="1">
                <a:blip r:embed="rId2"/>
                <a:stretch>
                  <a:fillRect l="-1876" t="-16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4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5282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for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latin typeface="Cambria Math"/>
                      </a:rPr>
                      <m:t>&lt;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    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Banaszczyk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93, M.R. 04]</a:t>
                </a: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n-lt"/>
                </a:endParaRPr>
              </a:p>
              <a:p>
                <a:pPr eaLnBrk="1" hangingPunct="1"/>
                <a:endParaRPr lang="en-US" sz="32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𝜖</m:t>
                                              </m:r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:endParaRPr lang="en-US" sz="3200" i="1" dirty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Remark: </a:t>
                </a:r>
                <a:r>
                  <a:rPr lang="en-US" sz="32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≈</m:t>
                    </m:r>
                    <m:box>
                      <m:box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In general, only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latin typeface="+mn-lt"/>
                  </a:rPr>
                  <a:t>approximations. 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5282921"/>
              </a:xfrm>
              <a:prstGeom prst="rect">
                <a:avLst/>
              </a:prstGeom>
              <a:blipFill rotWithShape="1">
                <a:blip r:embed="rId2"/>
                <a:stretch>
                  <a:fillRect l="-1876" t="-1384" b="-29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Known Bounds</a:t>
            </a:r>
          </a:p>
        </p:txBody>
      </p:sp>
    </p:spTree>
    <p:extLst>
      <p:ext uri="{BB962C8B-B14F-4D97-AF65-F5344CB8AC3E}">
        <p14:creationId xmlns:p14="http://schemas.microsoft.com/office/powerpoint/2010/main" val="34188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72603"/>
            <a:ext cx="8829676" cy="746547"/>
          </a:xfrm>
        </p:spPr>
        <p:txBody>
          <a:bodyPr anchor="t" anchorCtr="0"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Plan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85" y="1010776"/>
            <a:ext cx="8562109" cy="5368748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Define Smoothing Parameter Problem / </a:t>
            </a:r>
            <a:br>
              <a:rPr lang="en-US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Provide Complexity Results.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Develop new geometric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chacterizations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of the Smoothing Parameter.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Analyze Interactive Protocol for Approximating the Smoothing Parameter.</a:t>
            </a:r>
          </a:p>
        </p:txBody>
      </p:sp>
    </p:spTree>
    <p:extLst>
      <p:ext uri="{BB962C8B-B14F-4D97-AF65-F5344CB8AC3E}">
        <p14:creationId xmlns:p14="http://schemas.microsoft.com/office/powerpoint/2010/main" val="33603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Problem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845549"/>
                <a:ext cx="908462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b="0" dirty="0" smtClean="0"/>
                  <a:t>:          Lattice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/>
                  <a:t>,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YES </a:t>
                </a:r>
                <a:r>
                  <a:rPr lang="en-US" sz="3200" b="0" dirty="0" smtClean="0"/>
                  <a:t>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200" dirty="0" smtClean="0"/>
              </a:p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NO </a:t>
                </a:r>
                <a:r>
                  <a:rPr lang="en-US" sz="3200" b="0" dirty="0" smtClean="0"/>
                  <a:t>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Will discuss complexity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 </a:t>
                </a:r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</a:rPr>
                      <m:t>&gt;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845549"/>
                <a:ext cx="9084624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678" t="-3550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3672868"/>
            <a:ext cx="1515566" cy="2470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43" y="3559104"/>
            <a:ext cx="1944691" cy="264777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Arthur Merlin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757" y="1063254"/>
                <a:ext cx="898344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AM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800" dirty="0" smtClean="0"/>
                  <a:t> 2 round interactive protocol having</a:t>
                </a:r>
              </a:p>
              <a:p>
                <a:r>
                  <a:rPr lang="en-US" sz="2800" dirty="0">
                    <a:solidFill>
                      <a:srgbClr val="990099"/>
                    </a:solidFill>
                    <a:cs typeface="Arial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990099"/>
                    </a:solidFill>
                    <a:cs typeface="Arial" pitchFamily="34" charset="0"/>
                  </a:rPr>
                  <a:t>ompleteness:</a:t>
                </a:r>
                <a:r>
                  <a:rPr lang="en-US" sz="28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∃ </m:t>
                    </m:r>
                  </m:oMath>
                </a14:m>
                <a:r>
                  <a:rPr lang="en-US" sz="2800" dirty="0" err="1" smtClean="0"/>
                  <a:t>prover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/>
                                </a:rPr>
                                <m:t>Verifier</m:t>
                              </m:r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accepts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≥ </m:t>
                          </m:r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err="1" smtClean="0">
                    <a:solidFill>
                      <a:srgbClr val="990099"/>
                    </a:solidFill>
                  </a:rPr>
                  <a:t>Soundess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provers</a:t>
                </a:r>
                <a:r>
                  <a:rPr lang="en-US" sz="2800" dirty="0" smtClean="0"/>
                  <a:t> P,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𝐿</m:t>
                    </m:r>
                  </m:oMath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Verifier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accepts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≤ </m:t>
                          </m:r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7" y="1063254"/>
                <a:ext cx="8983442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425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43013" y="625295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Merlin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7453" y="618463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Arthur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6" y="4616827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Unbounded</a:t>
            </a:r>
            <a:br>
              <a:rPr lang="en-US" sz="2400" dirty="0" smtClean="0"/>
            </a:br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38471" y="4563024"/>
            <a:ext cx="111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PPT</a:t>
            </a:r>
            <a:br>
              <a:rPr lang="en-US" sz="2400" dirty="0" smtClean="0"/>
            </a:br>
            <a:r>
              <a:rPr lang="en-US" sz="2400" dirty="0" smtClean="0"/>
              <a:t>Verifier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49255" y="4308809"/>
            <a:ext cx="3047399" cy="475844"/>
            <a:chOff x="3349255" y="4308809"/>
            <a:chExt cx="3047399" cy="47584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3349255" y="4784652"/>
              <a:ext cx="304739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50173" y="4308809"/>
                  <a:ext cx="6455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173" y="4308809"/>
                  <a:ext cx="64556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317356" y="5016106"/>
            <a:ext cx="3132145" cy="493564"/>
            <a:chOff x="3317356" y="5016106"/>
            <a:chExt cx="3132145" cy="493564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317356" y="5501044"/>
              <a:ext cx="3132145" cy="8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71367" y="5016106"/>
                  <a:ext cx="6526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367" y="5016106"/>
                  <a:ext cx="65267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3136595" y="5890979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Arthur Accepts / Rejects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SVP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4709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 Complexity Upper Bounds:                     </a:t>
                </a:r>
              </a:p>
              <a:p>
                <a:r>
                  <a:rPr lang="en-US" sz="3200" dirty="0" smtClean="0"/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</a:rPr>
                      <m:t>SVP</m:t>
                    </m:r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</a:rPr>
                      <m:t>𝑁𝑃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co</m:t>
                    </m:r>
                    <m:r>
                      <a:rPr lang="en-US" sz="3200" i="1" dirty="0">
                        <a:latin typeface="Cambria Math"/>
                      </a:rPr>
                      <m:t>𝐴𝑀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Goldreich-Goldwasser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98]</a:t>
                </a:r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GapSVP</m:t>
                    </m:r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Micciancio-Vadhan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03]</a:t>
                </a: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rgbClr val="990099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Ahoronov-Regev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04]</a:t>
                </a:r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SVP</m:t>
                    </m:r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DTIME</m:t>
                    </m:r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Micciancio-Voulgaris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10]</a:t>
                </a: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200" dirty="0" smtClean="0"/>
                  <a:t>Lower Bounds: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dirty="0" smtClean="0">
                        <a:latin typeface="Cambria Math"/>
                      </a:rPr>
                      <m:t>GapSVP</m:t>
                    </m:r>
                  </m:oMath>
                </a14:m>
                <a:r>
                  <a:rPr lang="en-US" sz="3200" dirty="0" smtClean="0"/>
                  <a:t> NP-Hard</a:t>
                </a:r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00CC"/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rgbClr val="0000CC"/>
                    </a:solidFill>
                  </a:rPr>
                  <a:t>Ajtai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98, Mic. 98</a:t>
                </a:r>
                <a:r>
                  <a:rPr lang="en-US" sz="2800" dirty="0">
                    <a:solidFill>
                      <a:srgbClr val="0000CC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00CC"/>
                    </a:solidFill>
                  </a:rPr>
                  <a:t>Khot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03</a:t>
                </a:r>
                <a:r>
                  <a:rPr lang="en-US" sz="2800" dirty="0">
                    <a:solidFill>
                      <a:srgbClr val="0000CC"/>
                    </a:solidFill>
                  </a:rPr>
                  <a:t>,…]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4709687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682" b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1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295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  <a:p>
                <a:pPr algn="l" eaLnBrk="1" hangingPunct="1"/>
                <a:r>
                  <a:rPr lang="en-US" sz="3000" dirty="0" smtClean="0">
                    <a:latin typeface="+mn-lt"/>
                  </a:rPr>
                  <a:t>The determinant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</a:t>
                </a:r>
                <a:r>
                  <a:rPr lang="en-US" sz="3000" dirty="0">
                    <a:latin typeface="+mn-lt"/>
                  </a:rPr>
                  <a:t/>
                </a:r>
                <a:br>
                  <a:rPr lang="en-US" sz="3000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=|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det</m:t>
                    </m:r>
                    <m:r>
                      <a:rPr lang="en-US" sz="3000" b="0" i="1" smtClean="0">
                        <a:latin typeface="Cambria Math"/>
                      </a:rPr>
                      <m:t>⁡(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2954655"/>
              </a:xfrm>
              <a:prstGeom prst="rect">
                <a:avLst/>
              </a:prstGeom>
              <a:blipFill rotWithShape="1">
                <a:blip r:embed="rId2"/>
                <a:stretch>
                  <a:fillRect l="-2743" t="-2474" b="-3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5985781" y="3801403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5781" y="3801403"/>
                <a:ext cx="598241" cy="513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223117" y="453078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3117" y="4530781"/>
                <a:ext cx="606512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4337050"/>
            <a:ext cx="1847850" cy="930274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4298950"/>
            <a:ext cx="958850" cy="952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83250" y="3398611"/>
            <a:ext cx="2781300" cy="1852839"/>
            <a:chOff x="5683250" y="3398611"/>
            <a:chExt cx="2781300" cy="1852839"/>
          </a:xfrm>
        </p:grpSpPr>
        <p:sp>
          <p:nvSpPr>
            <p:cNvPr id="2" name="Freeform 1"/>
            <p:cNvSpPr/>
            <p:nvPr/>
          </p:nvSpPr>
          <p:spPr>
            <a:xfrm>
              <a:off x="5683250" y="3441700"/>
              <a:ext cx="2749550" cy="1809750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50" h="1809750">
                  <a:moveTo>
                    <a:pt x="0" y="1809750"/>
                  </a:moveTo>
                  <a:lnTo>
                    <a:pt x="908050" y="908050"/>
                  </a:lnTo>
                  <a:lnTo>
                    <a:pt x="2749550" y="0"/>
                  </a:lnTo>
                  <a:lnTo>
                    <a:pt x="1835150" y="8953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6616700" y="3413126"/>
              <a:ext cx="1847850" cy="930274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7500931" y="3398611"/>
              <a:ext cx="958850" cy="95250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</p:spTree>
    <p:extLst>
      <p:ext uri="{BB962C8B-B14F-4D97-AF65-F5344CB8AC3E}">
        <p14:creationId xmlns:p14="http://schemas.microsoft.com/office/powerpoint/2010/main" val="3238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086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co</m:t>
                    </m:r>
                    <m:r>
                      <a:rPr lang="en-US" sz="3200" i="1" dirty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/>
                  <a:t> (stat. zero knowledge</a:t>
                </a:r>
                <a:r>
                  <a:rPr lang="en-US" sz="3200" dirty="0" smtClean="0"/>
                  <a:t>)</a:t>
                </a:r>
                <a:endParaRPr lang="en-US" sz="3200" dirty="0"/>
              </a:p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latin typeface="Cambria Math"/>
                      </a:rPr>
                      <m:t>∩</m:t>
                    </m:r>
                    <m:r>
                      <a:rPr lang="en-US" sz="3200" i="1" dirty="0"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[implicit M.R.04]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DTIME</m:t>
                    </m:r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086329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co</m:t>
                    </m:r>
                    <m:r>
                      <a:rPr lang="en-US" sz="3200" i="1" dirty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/>
                  <a:t> (stat. zero knowledge</a:t>
                </a:r>
                <a:r>
                  <a:rPr lang="en-US" sz="3200" dirty="0" smtClean="0"/>
                  <a:t>)</a:t>
                </a:r>
                <a:endParaRPr lang="en-US" sz="3200" dirty="0"/>
              </a:p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latin typeface="Cambria Math"/>
                      </a:rPr>
                      <m:t>∩</m:t>
                    </m:r>
                    <m:r>
                      <a:rPr lang="en-US" sz="3200" i="1" dirty="0"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[implicit M.R.04]</a:t>
                </a:r>
              </a:p>
              <a:p>
                <a:endParaRPr lang="en-US" sz="3200" dirty="0"/>
              </a:p>
              <a:p>
                <a:r>
                  <a:rPr lang="en-US" sz="3200" dirty="0" err="1" smtClean="0"/>
                  <a:t>GapSPP</a:t>
                </a:r>
                <a:r>
                  <a:rPr lang="en-US" sz="3200" dirty="0" smtClean="0"/>
                  <a:t> is perhaps only “natural” problem in 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SZK</m:t>
                    </m:r>
                  </m:oMath>
                </a14:m>
                <a:r>
                  <a:rPr lang="en-US" sz="3200" dirty="0" smtClean="0"/>
                  <a:t> not known to be in NP or </a:t>
                </a:r>
                <a:r>
                  <a:rPr lang="en-US" sz="3200" dirty="0" err="1" smtClean="0"/>
                  <a:t>coNP</a:t>
                </a:r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Question:</a:t>
                </a:r>
                <a:r>
                  <a:rPr lang="en-US" sz="3200" dirty="0" smtClean="0"/>
                  <a:t> Is </a:t>
                </a:r>
                <a:r>
                  <a:rPr lang="en-US" sz="3200" dirty="0" err="1" smtClean="0"/>
                  <a:t>GapSPP</a:t>
                </a:r>
                <a:r>
                  <a:rPr lang="en-US" sz="3200" dirty="0" smtClean="0"/>
                  <a:t> SZK-Hard?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68" b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456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co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(stat. zero knowledge</a:t>
                </a:r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∩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[implicit M.R.04]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Use variants of </a:t>
                </a:r>
                <a:r>
                  <a:rPr lang="en-US" sz="3200" dirty="0" err="1" smtClean="0"/>
                  <a:t>Goldreich-Goldwasser</a:t>
                </a:r>
                <a:r>
                  <a:rPr lang="en-US" sz="3200" dirty="0" smtClean="0"/>
                  <a:t> protocol for </a:t>
                </a:r>
                <a:r>
                  <a:rPr lang="en-US" sz="3200" dirty="0" err="1" smtClean="0"/>
                  <a:t>GapSVP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4560416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738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3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19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co</m:t>
                    </m:r>
                    <m:r>
                      <a:rPr lang="en-US" sz="3200" i="1" dirty="0">
                        <a:latin typeface="Cambria Math"/>
                      </a:rPr>
                      <m:t>𝐴𝑀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(stat. zero knowledge</a:t>
                </a:r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∩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[implicit M.R.04]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Use </a:t>
                </a:r>
                <a:r>
                  <a:rPr lang="en-US" sz="3200" dirty="0" err="1" smtClean="0"/>
                  <a:t>prover</a:t>
                </a:r>
                <a:r>
                  <a:rPr lang="en-US" sz="3200" dirty="0" smtClean="0"/>
                  <a:t> to lower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𝑠𝑦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/>
                  <a:t>(use set size lower bound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Goldwasser-Sipser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86]</a:t>
                </a:r>
                <a:r>
                  <a:rPr lang="en-US" sz="3200" dirty="0" smtClean="0"/>
                  <a:t>).</a:t>
                </a:r>
              </a:p>
              <a:p>
                <a:r>
                  <a:rPr lang="en-US" sz="3200" dirty="0" smtClean="0"/>
                  <a:t>Can implement </a:t>
                </a:r>
                <a:r>
                  <a:rPr lang="en-US" sz="3200" dirty="0" err="1" smtClean="0"/>
                  <a:t>prover</a:t>
                </a:r>
                <a:r>
                  <a:rPr lang="en-US" sz="32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time.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196615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24" b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co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/>
                  <a:t> (stat. zero knowledge</a:t>
                </a:r>
                <a:r>
                  <a:rPr lang="en-US" sz="3200" dirty="0" smtClean="0"/>
                  <a:t>)</a:t>
                </a:r>
                <a:endParaRPr lang="en-US" sz="3200" dirty="0"/>
              </a:p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∩</m:t>
                    </m:r>
                    <m:r>
                      <a:rPr lang="en-US" sz="32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[implicit M.R.04]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Instance dependent commitment scheme:</a:t>
                </a:r>
              </a:p>
              <a:p>
                <a:r>
                  <a:rPr lang="en-US" sz="3200" dirty="0" smtClean="0"/>
                  <a:t>Commit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send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𝑛𝑜𝑖𝑠𝑒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←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/>
                  <a:t>Similar to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Micciancio-Vadhan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03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68" b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of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456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13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r>
                  <a:rPr lang="en-US" sz="3200" dirty="0" smtClean="0"/>
                  <a:t>For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(1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co</m:t>
                    </m:r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𝐴𝑀</m:t>
                    </m:r>
                  </m:oMath>
                </a14:m>
                <a:endParaRPr lang="en-US" sz="3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(2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(1))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3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𝑆𝑍𝐾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 (stat. zero knowledge</a:t>
                </a:r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endParaRPr lang="en-US" sz="32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i="1" dirty="0">
                        <a:latin typeface="Cambria Math"/>
                      </a:rPr>
                      <m:t>∈</m:t>
                    </m:r>
                    <m:r>
                      <a:rPr lang="en-US" sz="3200" i="1" dirty="0">
                        <a:latin typeface="Cambria Math"/>
                      </a:rPr>
                      <m:t>𝑁𝑃</m:t>
                    </m:r>
                    <m:r>
                      <a:rPr lang="en-US" sz="3200" i="1" dirty="0">
                        <a:latin typeface="Cambria Math"/>
                      </a:rPr>
                      <m:t>∩</m:t>
                    </m:r>
                    <m:r>
                      <a:rPr lang="en-US" sz="3200" i="1" dirty="0">
                        <a:latin typeface="Cambria Math"/>
                      </a:rPr>
                      <m:t>𝑐𝑜𝑁𝑃</m:t>
                    </m:r>
                  </m:oMath>
                </a14:m>
                <a:r>
                  <a:rPr lang="en-US" sz="3200" dirty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[implicit M.R.04]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NP:        Proof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short basis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en-US" sz="3200" dirty="0" err="1" smtClean="0"/>
                  <a:t>coNP</a:t>
                </a:r>
                <a:r>
                  <a:rPr lang="en-US" sz="3200" dirty="0" smtClean="0"/>
                  <a:t>:   Proof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short vector</a:t>
                </a:r>
                <a:r>
                  <a:rPr lang="en-US" sz="3200" dirty="0" smtClean="0"/>
                  <a:t>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4560416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738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7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Comparison to SVP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423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0099"/>
                    </a:solidFill>
                  </a:rPr>
                  <a:t>Relation to </a:t>
                </a:r>
                <a:r>
                  <a:rPr lang="en-US" sz="3200" dirty="0" err="1" smtClean="0">
                    <a:solidFill>
                      <a:srgbClr val="990099"/>
                    </a:solidFill>
                  </a:rPr>
                  <a:t>GapSPP</a:t>
                </a:r>
                <a:r>
                  <a:rPr lang="en-US" sz="3200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3200" dirty="0" smtClean="0"/>
                  <a:t> 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For </a:t>
                </a:r>
                <a:r>
                  <a:rPr lang="en-US" sz="3200" dirty="0"/>
                  <a:t>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en-US" sz="2800" dirty="0" smtClean="0"/>
                  <a:t> 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  </m:t>
                    </m:r>
                    <m:r>
                      <a:rPr lang="en-US" sz="3200" i="1" dirty="0">
                        <a:latin typeface="Cambria Math"/>
                      </a:rPr>
                      <m:t>   </m:t>
                    </m:r>
                    <m:r>
                      <a:rPr lang="en-US" sz="3200" b="0" i="1" dirty="0" smtClean="0">
                        <a:latin typeface="Cambria Math"/>
                      </a:rPr>
                      <m:t>    </m:t>
                    </m:r>
                    <m:r>
                      <a:rPr lang="en-US" sz="3200" i="1" dirty="0">
                        <a:latin typeface="Cambria Math"/>
                      </a:rPr>
                      <m:t>≤</m:t>
                    </m:r>
                    <m:r>
                      <a:rPr lang="en-US" sz="32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dirty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</m:oMath>
                </a14:m>
                <a:endParaRPr lang="en-US" sz="32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32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dirty="0" smtClean="0">
                    <a:cs typeface="Arial" pitchFamily="34" charset="0"/>
                  </a:rPr>
                  <a:t>Furthermore,</a:t>
                </a:r>
                <a:endParaRPr lang="en-US" sz="3200" dirty="0">
                  <a:cs typeface="Arial" pitchFamily="34" charset="0"/>
                </a:endParaRPr>
              </a:p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Θ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𝛾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   </m:t>
                    </m:r>
                    <m:r>
                      <a:rPr lang="en-US" sz="3200" i="1" dirty="0">
                        <a:latin typeface="Cambria Math"/>
                        <a:cs typeface="Arial" pitchFamily="34" charset="0"/>
                      </a:rPr>
                      <m:t>≤≥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</m:oMath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4239750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868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404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b="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 13]</a:t>
                </a:r>
                <a:r>
                  <a:rPr lang="en-US" sz="3200" b="0" dirty="0" smtClean="0">
                    <a:solidFill>
                      <a:srgbClr val="990099"/>
                    </a:solidFill>
                  </a:rPr>
                  <a:t> </a:t>
                </a:r>
                <a:br>
                  <a:rPr lang="en-US" sz="3200" b="0" dirty="0" smtClean="0">
                    <a:solidFill>
                      <a:srgbClr val="990099"/>
                    </a:solidFill>
                  </a:rPr>
                </a:br>
                <a:r>
                  <a:rPr lang="en-US" sz="3200" b="0" dirty="0" smtClean="0"/>
                  <a:t>There is </a:t>
                </a:r>
                <a:r>
                  <a:rPr lang="en-US" sz="3200" b="0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US" sz="3200" b="0" dirty="0" smtClean="0"/>
                  <a:t> PPT reduction from</a:t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b="0" dirty="0" smtClean="0"/>
                  <a:t> 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b="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negl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) </a:t>
                </a:r>
                <a:r>
                  <a:rPr lang="en-US" sz="3200" dirty="0" smtClean="0"/>
                  <a:t>to LWE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.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Main Idea: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Prover</a:t>
                </a:r>
                <a:r>
                  <a:rPr lang="en-US" sz="3200" dirty="0" smtClean="0"/>
                  <a:t> for our AM protocol can be efficiently implemented using an LWE oracle.</a:t>
                </a:r>
                <a:br>
                  <a:rPr lang="en-US" sz="3200" dirty="0" smtClean="0"/>
                </a:br>
                <a:r>
                  <a:rPr lang="en-US" sz="3200" dirty="0" smtClean="0"/>
                  <a:t>(use LWE to implement BDD oracle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05]</a:t>
                </a:r>
                <a:r>
                  <a:rPr lang="en-US" sz="3200" dirty="0" smtClean="0"/>
                  <a:t>)</a:t>
                </a:r>
              </a:p>
              <a:p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4047455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958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2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Worst / Average 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357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b="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 13]</a:t>
                </a:r>
                <a:r>
                  <a:rPr lang="en-US" sz="3200" b="0" dirty="0" smtClean="0">
                    <a:solidFill>
                      <a:srgbClr val="990099"/>
                    </a:solidFill>
                  </a:rPr>
                  <a:t> </a:t>
                </a:r>
                <a:br>
                  <a:rPr lang="en-US" sz="3200" b="0" dirty="0" smtClean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quantum</a:t>
                </a:r>
                <a:r>
                  <a:rPr lang="en-US" sz="3200" dirty="0"/>
                  <a:t> 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negl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) to LWE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[Implicit M.R. 04]</a:t>
                </a:r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>
                    <a:solidFill>
                      <a:srgbClr val="990099"/>
                    </a:solidFill>
                  </a:rPr>
                  <a:t/>
                </a:r>
                <a:br>
                  <a:rPr lang="en-US" sz="3200" dirty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classical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to </a:t>
                </a:r>
                <a:r>
                  <a:rPr lang="en-US" sz="3200" dirty="0" smtClean="0"/>
                  <a:t>SIS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3575531"/>
              </a:xfrm>
              <a:prstGeom prst="rect">
                <a:avLst/>
              </a:prstGeom>
              <a:blipFill rotWithShape="1">
                <a:blip r:embed="rId2"/>
                <a:stretch>
                  <a:fillRect l="-1678" t="-2215" r="-1275" b="-4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Worst / Average Case Reductions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b="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 13]</a:t>
                </a:r>
                <a:r>
                  <a:rPr lang="en-US" sz="3200" b="0" dirty="0" smtClean="0">
                    <a:solidFill>
                      <a:srgbClr val="990099"/>
                    </a:solidFill>
                  </a:rPr>
                  <a:t> </a:t>
                </a:r>
                <a:br>
                  <a:rPr lang="en-US" sz="3200" b="0" dirty="0" smtClean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quantum</a:t>
                </a:r>
                <a:r>
                  <a:rPr lang="en-US" sz="3200" dirty="0"/>
                  <a:t> 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negl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) to LWE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Conjecture:</a:t>
                </a:r>
                <a:r>
                  <a:rPr lang="en-US" sz="3200" dirty="0">
                    <a:solidFill>
                      <a:srgbClr val="990099"/>
                    </a:solidFill>
                  </a:rPr>
                  <a:t/>
                </a:r>
                <a:br>
                  <a:rPr lang="en-US" sz="3200" dirty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classical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to </a:t>
                </a:r>
                <a:r>
                  <a:rPr lang="en-US" sz="3200" dirty="0" smtClean="0"/>
                  <a:t>SIS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3200" dirty="0"/>
                  <a:t>.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Reduces to a conjectured alternate </a:t>
                </a:r>
                <a:br>
                  <a:rPr lang="en-US" sz="3200" dirty="0" smtClean="0">
                    <a:solidFill>
                      <a:srgbClr val="FF0000"/>
                    </a:solidFill>
                  </a:rPr>
                </a:br>
                <a:r>
                  <a:rPr lang="en-US" sz="3200" dirty="0" smtClean="0">
                    <a:solidFill>
                      <a:srgbClr val="FF0000"/>
                    </a:solidFill>
                  </a:rPr>
                  <a:t>characterization of Smoothing Parameter.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68" r="-1275" b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588717"/>
                <a:ext cx="8683543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>length of shortest non-zero vector of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000" b="0" dirty="0" smtClean="0">
                    <a:latin typeface="Cambria Math"/>
                  </a:rPr>
                  <a:t> = </a:t>
                </a:r>
                <a:r>
                  <a:rPr lang="en-US" sz="3000" b="0" dirty="0" smtClean="0">
                    <a:latin typeface="+mn-lt"/>
                  </a:rPr>
                  <a:t>length of shortest set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> linearly independent vectors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i="1" dirty="0">
                  <a:latin typeface="Cambria Math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  <a:ea typeface="Cambria Math" pitchFamily="18" charset="0"/>
                  </a:rPr>
                  <a:t>(for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  <a:ea typeface="Cambria Math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/>
                        <a:ea typeface="Cambria Math" pitchFamily="18" charset="0"/>
                      </a:rPr>
                      <m:t>⊆ 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  <a:ea typeface="Cambria Math" pitchFamily="18" charset="0"/>
                      </a:rPr>
                      <m:t>𝐿</m:t>
                    </m:r>
                  </m:oMath>
                </a14:m>
                <a:r>
                  <a:rPr lang="en-US" sz="3000" dirty="0" smtClean="0">
                    <a:latin typeface="+mn-lt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sz="30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3000" dirty="0" smtClean="0">
                    <a:latin typeface="+mn-lt"/>
                    <a:ea typeface="Cambria Math" pitchFamily="18" charset="0"/>
                  </a:rPr>
                  <a:t> is the length)</a:t>
                </a:r>
                <a:endParaRPr lang="en-US" sz="3000" dirty="0">
                  <a:latin typeface="+mn-lt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588717"/>
                <a:ext cx="8683543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685" t="-2559" b="-5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Parameters</a:t>
            </a:r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2698265" y="64349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" name="Oval 10"/>
          <p:cNvSpPr>
            <a:spLocks noChangeAspect="1" noChangeArrowheads="1"/>
          </p:cNvSpPr>
          <p:nvPr/>
        </p:nvSpPr>
        <p:spPr bwMode="auto">
          <a:xfrm>
            <a:off x="4527065" y="64476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" name="Oval 45"/>
          <p:cNvSpPr>
            <a:spLocks noChangeAspect="1" noChangeArrowheads="1"/>
          </p:cNvSpPr>
          <p:nvPr/>
        </p:nvSpPr>
        <p:spPr bwMode="auto">
          <a:xfrm>
            <a:off x="6368565" y="645399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0" name="Oval 22"/>
          <p:cNvSpPr>
            <a:spLocks noChangeAspect="1" noChangeArrowheads="1"/>
          </p:cNvSpPr>
          <p:nvPr/>
        </p:nvSpPr>
        <p:spPr bwMode="auto">
          <a:xfrm>
            <a:off x="870737" y="643580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" name="Oval 22"/>
          <p:cNvSpPr>
            <a:spLocks noChangeAspect="1" noChangeArrowheads="1"/>
          </p:cNvSpPr>
          <p:nvPr/>
        </p:nvSpPr>
        <p:spPr bwMode="auto">
          <a:xfrm>
            <a:off x="2097295" y="64349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4" name="Oval 13"/>
          <p:cNvSpPr>
            <a:spLocks noChangeAspect="1" noChangeArrowheads="1"/>
          </p:cNvSpPr>
          <p:nvPr/>
        </p:nvSpPr>
        <p:spPr bwMode="auto">
          <a:xfrm>
            <a:off x="5754895" y="64476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5" name="Oval 28"/>
          <p:cNvSpPr>
            <a:spLocks noChangeAspect="1" noChangeArrowheads="1"/>
          </p:cNvSpPr>
          <p:nvPr/>
        </p:nvSpPr>
        <p:spPr bwMode="auto">
          <a:xfrm>
            <a:off x="3926095" y="644129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9" name="Oval 25"/>
          <p:cNvSpPr>
            <a:spLocks noChangeAspect="1" noChangeArrowheads="1"/>
          </p:cNvSpPr>
          <p:nvPr/>
        </p:nvSpPr>
        <p:spPr bwMode="auto">
          <a:xfrm>
            <a:off x="3318678" y="643605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0" name="Oval 10"/>
          <p:cNvSpPr>
            <a:spLocks noChangeAspect="1" noChangeArrowheads="1"/>
          </p:cNvSpPr>
          <p:nvPr/>
        </p:nvSpPr>
        <p:spPr bwMode="auto">
          <a:xfrm>
            <a:off x="5147478" y="644875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45"/>
          <p:cNvSpPr>
            <a:spLocks noChangeAspect="1" noChangeArrowheads="1"/>
          </p:cNvSpPr>
          <p:nvPr/>
        </p:nvSpPr>
        <p:spPr bwMode="auto">
          <a:xfrm>
            <a:off x="6988978" y="64551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4" name="Oval 22"/>
          <p:cNvSpPr>
            <a:spLocks noChangeAspect="1" noChangeArrowheads="1"/>
          </p:cNvSpPr>
          <p:nvPr/>
        </p:nvSpPr>
        <p:spPr bwMode="auto">
          <a:xfrm>
            <a:off x="1491150" y="643691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25"/>
          <p:cNvSpPr>
            <a:spLocks noChangeAspect="1" noChangeArrowheads="1"/>
          </p:cNvSpPr>
          <p:nvPr/>
        </p:nvSpPr>
        <p:spPr bwMode="auto">
          <a:xfrm>
            <a:off x="2695276" y="49147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9" name="Oval 10"/>
          <p:cNvSpPr>
            <a:spLocks noChangeAspect="1" noChangeArrowheads="1"/>
          </p:cNvSpPr>
          <p:nvPr/>
        </p:nvSpPr>
        <p:spPr bwMode="auto">
          <a:xfrm>
            <a:off x="4524076" y="49274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45"/>
          <p:cNvSpPr>
            <a:spLocks noChangeAspect="1" noChangeArrowheads="1"/>
          </p:cNvSpPr>
          <p:nvPr/>
        </p:nvSpPr>
        <p:spPr bwMode="auto">
          <a:xfrm>
            <a:off x="6365576" y="493379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2"/>
          <p:cNvSpPr>
            <a:spLocks noChangeAspect="1" noChangeArrowheads="1"/>
          </p:cNvSpPr>
          <p:nvPr/>
        </p:nvSpPr>
        <p:spPr bwMode="auto">
          <a:xfrm>
            <a:off x="867748" y="49156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4" name="Oval 22"/>
          <p:cNvSpPr>
            <a:spLocks noChangeAspect="1" noChangeArrowheads="1"/>
          </p:cNvSpPr>
          <p:nvPr/>
        </p:nvSpPr>
        <p:spPr bwMode="auto">
          <a:xfrm>
            <a:off x="2094306" y="49147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13"/>
          <p:cNvSpPr>
            <a:spLocks noChangeAspect="1" noChangeArrowheads="1"/>
          </p:cNvSpPr>
          <p:nvPr/>
        </p:nvSpPr>
        <p:spPr bwMode="auto">
          <a:xfrm>
            <a:off x="5751906" y="49274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8" name="Oval 28"/>
          <p:cNvSpPr>
            <a:spLocks noChangeAspect="1" noChangeArrowheads="1"/>
          </p:cNvSpPr>
          <p:nvPr/>
        </p:nvSpPr>
        <p:spPr bwMode="auto">
          <a:xfrm>
            <a:off x="3923106" y="492109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2" name="Oval 25"/>
          <p:cNvSpPr>
            <a:spLocks noChangeAspect="1" noChangeArrowheads="1"/>
          </p:cNvSpPr>
          <p:nvPr/>
        </p:nvSpPr>
        <p:spPr bwMode="auto">
          <a:xfrm>
            <a:off x="3315689" y="49158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3" name="Oval 10"/>
          <p:cNvSpPr>
            <a:spLocks noChangeAspect="1" noChangeArrowheads="1"/>
          </p:cNvSpPr>
          <p:nvPr/>
        </p:nvSpPr>
        <p:spPr bwMode="auto">
          <a:xfrm>
            <a:off x="5144489" y="49285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6" name="Oval 45"/>
          <p:cNvSpPr>
            <a:spLocks noChangeAspect="1" noChangeArrowheads="1"/>
          </p:cNvSpPr>
          <p:nvPr/>
        </p:nvSpPr>
        <p:spPr bwMode="auto">
          <a:xfrm>
            <a:off x="6985989" y="493490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7" name="Oval 22"/>
          <p:cNvSpPr>
            <a:spLocks noChangeAspect="1" noChangeArrowheads="1"/>
          </p:cNvSpPr>
          <p:nvPr/>
        </p:nvSpPr>
        <p:spPr bwMode="auto">
          <a:xfrm>
            <a:off x="1488161" y="491670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0" name="Oval 19"/>
          <p:cNvSpPr>
            <a:spLocks noChangeAspect="1" noChangeArrowheads="1"/>
          </p:cNvSpPr>
          <p:nvPr/>
        </p:nvSpPr>
        <p:spPr bwMode="auto">
          <a:xfrm>
            <a:off x="7270678" y="56904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1" name="Oval 22"/>
          <p:cNvSpPr>
            <a:spLocks noChangeAspect="1" noChangeArrowheads="1"/>
          </p:cNvSpPr>
          <p:nvPr/>
        </p:nvSpPr>
        <p:spPr bwMode="auto">
          <a:xfrm>
            <a:off x="1784278" y="56714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4" name="Oval 13"/>
          <p:cNvSpPr>
            <a:spLocks noChangeAspect="1" noChangeArrowheads="1"/>
          </p:cNvSpPr>
          <p:nvPr/>
        </p:nvSpPr>
        <p:spPr bwMode="auto">
          <a:xfrm>
            <a:off x="5441878" y="56841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5" name="Oval 28"/>
          <p:cNvSpPr>
            <a:spLocks noChangeAspect="1" noChangeArrowheads="1"/>
          </p:cNvSpPr>
          <p:nvPr/>
        </p:nvSpPr>
        <p:spPr bwMode="auto">
          <a:xfrm>
            <a:off x="3613078" y="56777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25"/>
          <p:cNvSpPr>
            <a:spLocks noChangeAspect="1" noChangeArrowheads="1"/>
          </p:cNvSpPr>
          <p:nvPr/>
        </p:nvSpPr>
        <p:spPr bwMode="auto">
          <a:xfrm>
            <a:off x="3012108" y="56714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10"/>
          <p:cNvSpPr>
            <a:spLocks noChangeAspect="1" noChangeArrowheads="1"/>
          </p:cNvSpPr>
          <p:nvPr/>
        </p:nvSpPr>
        <p:spPr bwMode="auto">
          <a:xfrm>
            <a:off x="4840908" y="56841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5"/>
          <p:cNvSpPr>
            <a:spLocks noChangeAspect="1" noChangeArrowheads="1"/>
          </p:cNvSpPr>
          <p:nvPr/>
        </p:nvSpPr>
        <p:spPr bwMode="auto">
          <a:xfrm>
            <a:off x="6682408" y="56904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22"/>
          <p:cNvSpPr>
            <a:spLocks noChangeAspect="1" noChangeArrowheads="1"/>
          </p:cNvSpPr>
          <p:nvPr/>
        </p:nvSpPr>
        <p:spPr bwMode="auto">
          <a:xfrm>
            <a:off x="1184580" y="56722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" name="Oval 22"/>
          <p:cNvSpPr>
            <a:spLocks noChangeAspect="1" noChangeArrowheads="1"/>
          </p:cNvSpPr>
          <p:nvPr/>
        </p:nvSpPr>
        <p:spPr bwMode="auto">
          <a:xfrm>
            <a:off x="2404691" y="567254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13"/>
          <p:cNvSpPr>
            <a:spLocks noChangeAspect="1" noChangeArrowheads="1"/>
          </p:cNvSpPr>
          <p:nvPr/>
        </p:nvSpPr>
        <p:spPr bwMode="auto">
          <a:xfrm>
            <a:off x="6062291" y="568524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28"/>
          <p:cNvSpPr>
            <a:spLocks noChangeAspect="1" noChangeArrowheads="1"/>
          </p:cNvSpPr>
          <p:nvPr/>
        </p:nvSpPr>
        <p:spPr bwMode="auto">
          <a:xfrm>
            <a:off x="4233491" y="56788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 Box 27"/>
              <p:cNvSpPr txBox="1">
                <a:spLocks noChangeArrowheads="1"/>
              </p:cNvSpPr>
              <p:nvPr/>
            </p:nvSpPr>
            <p:spPr bwMode="auto">
              <a:xfrm>
                <a:off x="7711234" y="5471183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234" y="5471183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9"/>
              <p:cNvSpPr txBox="1">
                <a:spLocks noChangeArrowheads="1"/>
              </p:cNvSpPr>
              <p:nvPr/>
            </p:nvSpPr>
            <p:spPr bwMode="auto">
              <a:xfrm>
                <a:off x="3483635" y="5700523"/>
                <a:ext cx="45557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3635" y="5700523"/>
                <a:ext cx="455573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Line 24"/>
          <p:cNvSpPr>
            <a:spLocks noChangeShapeType="1"/>
          </p:cNvSpPr>
          <p:nvPr/>
        </p:nvSpPr>
        <p:spPr bwMode="auto">
          <a:xfrm flipV="1">
            <a:off x="3660704" y="5709539"/>
            <a:ext cx="610887" cy="63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 flipV="1">
            <a:off x="3651178" y="4973001"/>
            <a:ext cx="314969" cy="74288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28"/>
              <p:cNvSpPr txBox="1">
                <a:spLocks noChangeArrowheads="1"/>
              </p:cNvSpPr>
              <p:nvPr/>
            </p:nvSpPr>
            <p:spPr bwMode="auto">
              <a:xfrm>
                <a:off x="3815012" y="5680075"/>
                <a:ext cx="60163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5012" y="5680075"/>
                <a:ext cx="601639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28"/>
              <p:cNvSpPr txBox="1">
                <a:spLocks noChangeArrowheads="1"/>
              </p:cNvSpPr>
              <p:nvPr/>
            </p:nvSpPr>
            <p:spPr bwMode="auto">
              <a:xfrm>
                <a:off x="3300495" y="4963477"/>
                <a:ext cx="60991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495" y="4963477"/>
                <a:ext cx="60991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/>
      <p:bldP spid="10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Worst / Average Case Reductions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[Chung-D.-Liu-</a:t>
                </a:r>
                <a:r>
                  <a:rPr lang="en-US" sz="2800" b="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 13]</a:t>
                </a:r>
                <a:r>
                  <a:rPr lang="en-US" sz="3200" b="0" dirty="0" smtClean="0">
                    <a:solidFill>
                      <a:srgbClr val="990099"/>
                    </a:solidFill>
                  </a:rPr>
                  <a:t> </a:t>
                </a:r>
                <a:br>
                  <a:rPr lang="en-US" sz="3200" b="0" dirty="0" smtClean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quantum</a:t>
                </a:r>
                <a:r>
                  <a:rPr lang="en-US" sz="3200" dirty="0"/>
                  <a:t> 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negl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) to LWE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Conjecture:</a:t>
                </a:r>
                <a:r>
                  <a:rPr lang="en-US" sz="3200" dirty="0">
                    <a:solidFill>
                      <a:srgbClr val="990099"/>
                    </a:solidFill>
                  </a:rPr>
                  <a:t/>
                </a:r>
                <a:br>
                  <a:rPr lang="en-US" sz="3200" dirty="0">
                    <a:solidFill>
                      <a:srgbClr val="990099"/>
                    </a:solidFill>
                  </a:rPr>
                </a:br>
                <a:r>
                  <a:rPr lang="en-US" sz="3200" dirty="0"/>
                  <a:t>There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classical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PPT reduction from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to </a:t>
                </a:r>
                <a:r>
                  <a:rPr lang="en-US" sz="3200" dirty="0" smtClean="0"/>
                  <a:t>SIS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3200" dirty="0"/>
                  <a:t>.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Main Issue: </a:t>
                </a:r>
                <a:r>
                  <a:rPr lang="en-US" sz="3200" dirty="0" smtClean="0"/>
                  <a:t>How do you detect whether below smoothing parameter if SIS oracle always answers?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250101"/>
                <a:ext cx="9084624" cy="5052858"/>
              </a:xfrm>
              <a:prstGeom prst="rect">
                <a:avLst/>
              </a:prstGeom>
              <a:blipFill rotWithShape="1">
                <a:blip r:embed="rId2"/>
                <a:stretch>
                  <a:fillRect l="-1678" t="-1568" r="-1275" b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648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latin typeface="+mn-lt"/>
                  </a:rPr>
                  <a:t>Lattice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2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sz="3200" dirty="0" smtClean="0">
                    <a:latin typeface="+mn-lt"/>
                  </a:rPr>
                  <a:t> Prove that Shortest Vector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is large.</a:t>
                </a:r>
              </a:p>
              <a:p>
                <a:pPr eaLnBrk="1" hangingPunct="1"/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dirty="0" smtClean="0">
                    <a:latin typeface="+mn-lt"/>
                  </a:rPr>
                  <a:t>         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(corresponds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being small)</a:t>
                </a: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   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dirty="0" smtClean="0">
                    <a:latin typeface="+mn-lt"/>
                  </a:rPr>
                  <a:t> 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648948"/>
              </a:xfrm>
              <a:prstGeom prst="rect">
                <a:avLst/>
              </a:prstGeom>
              <a:blipFill rotWithShape="1">
                <a:blip r:embed="rId2"/>
                <a:stretch>
                  <a:fillRect l="-1876" t="-2003" b="-40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2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+mn-lt"/>
                  </a:rPr>
                  <a:t>,</a:t>
                </a:r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1)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)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Computes unique lattice shift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876" t="-1617" b="-3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6011597" y="2810199"/>
                <a:ext cx="45845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597" y="2810199"/>
                <a:ext cx="458459" cy="513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5893546" y="3084098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68191" y="3720631"/>
            <a:ext cx="5893966" cy="1285977"/>
            <a:chOff x="5683250" y="3441700"/>
            <a:chExt cx="2749550" cy="1809750"/>
          </a:xfrm>
        </p:grpSpPr>
        <p:sp>
          <p:nvSpPr>
            <p:cNvPr id="25" name="Freeform 24"/>
            <p:cNvSpPr/>
            <p:nvPr/>
          </p:nvSpPr>
          <p:spPr>
            <a:xfrm>
              <a:off x="5683250" y="3441700"/>
              <a:ext cx="2749550" cy="1809750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50" h="1809750">
                  <a:moveTo>
                    <a:pt x="0" y="1809750"/>
                  </a:moveTo>
                  <a:lnTo>
                    <a:pt x="908050" y="908050"/>
                  </a:lnTo>
                  <a:lnTo>
                    <a:pt x="2749550" y="0"/>
                  </a:lnTo>
                  <a:lnTo>
                    <a:pt x="1835150" y="8953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6594475" y="3448722"/>
              <a:ext cx="1817288" cy="888328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7500931" y="3441700"/>
              <a:ext cx="910832" cy="909412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8"/>
              <p:cNvSpPr txBox="1">
                <a:spLocks noChangeArrowheads="1"/>
              </p:cNvSpPr>
              <p:nvPr/>
            </p:nvSpPr>
            <p:spPr bwMode="auto">
              <a:xfrm>
                <a:off x="2016700" y="3976229"/>
                <a:ext cx="1282396" cy="36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6700" y="3976229"/>
                <a:ext cx="1282396" cy="364729"/>
              </a:xfrm>
              <a:prstGeom prst="rect">
                <a:avLst/>
              </a:prstGeom>
              <a:blipFill rotWithShape="1">
                <a:blip r:embed="rId4"/>
                <a:stretch>
                  <a:fillRect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9"/>
              <p:cNvSpPr txBox="1">
                <a:spLocks noChangeArrowheads="1"/>
              </p:cNvSpPr>
              <p:nvPr/>
            </p:nvSpPr>
            <p:spPr bwMode="auto">
              <a:xfrm>
                <a:off x="4669067" y="4494513"/>
                <a:ext cx="1300126" cy="36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067" y="4494513"/>
                <a:ext cx="1300126" cy="364729"/>
              </a:xfrm>
              <a:prstGeom prst="rect">
                <a:avLst/>
              </a:prstGeom>
              <a:blipFill rotWithShape="1">
                <a:blip r:embed="rId5"/>
                <a:stretch>
                  <a:fillRect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00131" y="4329778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86519" y="3684533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00131" y="303026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286519" y="497953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260249" y="4329778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246637" y="3684533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0249" y="303026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3246637" y="497953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220368" y="4334290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206756" y="3689045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5220368" y="3034776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5206756" y="4984047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7180486" y="4334290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166874" y="3689045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180486" y="3034776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7166874" y="4984047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1340967" y="4356851"/>
            <a:ext cx="3961072" cy="66103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1323095" y="4356850"/>
            <a:ext cx="1960118" cy="64460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6103726" y="4585928"/>
                <a:ext cx="1145771" cy="415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3726" y="4585928"/>
                <a:ext cx="1145771" cy="415531"/>
              </a:xfrm>
              <a:prstGeom prst="rect">
                <a:avLst/>
              </a:prstGeom>
              <a:blipFill rotWithShape="1">
                <a:blip r:embed="rId6"/>
                <a:stretch>
                  <a:fillRect b="-44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3239780" y="4507341"/>
                <a:ext cx="187076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9780" y="4507341"/>
                <a:ext cx="1870769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3875765" y="4377339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Arrow Connector 34"/>
          <p:cNvCxnSpPr>
            <a:endCxn id="11" idx="3"/>
          </p:cNvCxnSpPr>
          <p:nvPr/>
        </p:nvCxnSpPr>
        <p:spPr>
          <a:xfrm flipV="1">
            <a:off x="1299168" y="3746972"/>
            <a:ext cx="1958182" cy="12656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3912342" y="3146537"/>
            <a:ext cx="1991917" cy="12673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8"/>
              <p:cNvSpPr txBox="1">
                <a:spLocks noChangeArrowheads="1"/>
              </p:cNvSpPr>
              <p:nvPr/>
            </p:nvSpPr>
            <p:spPr bwMode="auto">
              <a:xfrm>
                <a:off x="2855073" y="3174902"/>
                <a:ext cx="1557670" cy="521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⌋</m:t>
                      </m:r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073" y="3174902"/>
                <a:ext cx="1557670" cy="5210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43" grpId="0"/>
      <p:bldP spid="4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5016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+mn-lt"/>
                  </a:rPr>
                  <a:t>,</a:t>
                </a:r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⌋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)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Consequence: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dirty="0" smtClean="0">
                    <a:latin typeface="+mn-lt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⇔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en-US" sz="3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876" t="-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6011597" y="2810199"/>
                <a:ext cx="45845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597" y="2810199"/>
                <a:ext cx="458459" cy="5132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5893546" y="3084098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68191" y="3720631"/>
            <a:ext cx="5893966" cy="1285977"/>
            <a:chOff x="5683250" y="3441700"/>
            <a:chExt cx="2749550" cy="1809750"/>
          </a:xfrm>
        </p:grpSpPr>
        <p:sp>
          <p:nvSpPr>
            <p:cNvPr id="25" name="Freeform 24"/>
            <p:cNvSpPr/>
            <p:nvPr/>
          </p:nvSpPr>
          <p:spPr>
            <a:xfrm>
              <a:off x="5683250" y="3441700"/>
              <a:ext cx="2749550" cy="1809750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50" h="1809750">
                  <a:moveTo>
                    <a:pt x="0" y="1809750"/>
                  </a:moveTo>
                  <a:lnTo>
                    <a:pt x="908050" y="908050"/>
                  </a:lnTo>
                  <a:lnTo>
                    <a:pt x="2749550" y="0"/>
                  </a:lnTo>
                  <a:lnTo>
                    <a:pt x="1835150" y="8953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6594475" y="3448722"/>
              <a:ext cx="1817288" cy="888328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7500931" y="3441700"/>
              <a:ext cx="910832" cy="909412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8"/>
              <p:cNvSpPr txBox="1">
                <a:spLocks noChangeArrowheads="1"/>
              </p:cNvSpPr>
              <p:nvPr/>
            </p:nvSpPr>
            <p:spPr bwMode="auto">
              <a:xfrm>
                <a:off x="2016700" y="3976229"/>
                <a:ext cx="1282396" cy="36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6700" y="3976229"/>
                <a:ext cx="1282396" cy="364729"/>
              </a:xfrm>
              <a:prstGeom prst="rect">
                <a:avLst/>
              </a:prstGeom>
              <a:blipFill rotWithShape="1">
                <a:blip r:embed="rId4"/>
                <a:stretch>
                  <a:fillRect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9"/>
              <p:cNvSpPr txBox="1">
                <a:spLocks noChangeArrowheads="1"/>
              </p:cNvSpPr>
              <p:nvPr/>
            </p:nvSpPr>
            <p:spPr bwMode="auto">
              <a:xfrm>
                <a:off x="4669067" y="4494513"/>
                <a:ext cx="1300126" cy="36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067" y="4494513"/>
                <a:ext cx="1300126" cy="364729"/>
              </a:xfrm>
              <a:prstGeom prst="rect">
                <a:avLst/>
              </a:prstGeom>
              <a:blipFill rotWithShape="1">
                <a:blip r:embed="rId5"/>
                <a:stretch>
                  <a:fillRect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00131" y="4329778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86519" y="3684533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00131" y="303026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286519" y="497953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260249" y="4329778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246637" y="3684533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0249" y="303026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3246637" y="4979534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220368" y="4334290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206756" y="3689045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5220368" y="3034776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5206756" y="4984047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7180486" y="4334290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166874" y="3689045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180486" y="3034776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7166874" y="4984047"/>
            <a:ext cx="73152" cy="7315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1340967" y="4356851"/>
            <a:ext cx="3961072" cy="66103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1323095" y="4356850"/>
            <a:ext cx="1960118" cy="64460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6103726" y="4585928"/>
                <a:ext cx="1145771" cy="415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3726" y="4585928"/>
                <a:ext cx="1145771" cy="415531"/>
              </a:xfrm>
              <a:prstGeom prst="rect">
                <a:avLst/>
              </a:prstGeom>
              <a:blipFill rotWithShape="1">
                <a:blip r:embed="rId6"/>
                <a:stretch>
                  <a:fillRect b="-44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3912342" y="3146537"/>
            <a:ext cx="1991917" cy="12673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3948917" y="3118659"/>
            <a:ext cx="1960118" cy="64460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3910817" y="3729110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3487472" y="3448374"/>
                <a:ext cx="46333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7472" y="3448374"/>
                <a:ext cx="463332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636346" y="2910134"/>
                <a:ext cx="162557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6346" y="2910134"/>
                <a:ext cx="1625573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36" idx="0"/>
            <a:endCxn id="33" idx="3"/>
          </p:cNvCxnSpPr>
          <p:nvPr/>
        </p:nvCxnSpPr>
        <p:spPr>
          <a:xfrm flipH="1">
            <a:off x="3886478" y="3763266"/>
            <a:ext cx="62439" cy="676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3875765" y="4377339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>
                    <a:latin typeface="+mn-lt"/>
                  </a:rPr>
                  <a:t>.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AutoNum type="arabicPeriod"/>
                </a:pPr>
                <a:r>
                  <a:rPr lang="en-US" sz="3200" dirty="0" smtClean="0">
                    <a:latin typeface="+mn-lt"/>
                  </a:rPr>
                  <a:t>Arthur generates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Uniform(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  <a:br>
                  <a:rPr lang="en-US" sz="3200" dirty="0" smtClean="0">
                    <a:latin typeface="+mn-lt"/>
                  </a:rPr>
                </a:br>
                <a:r>
                  <a:rPr lang="en-US" sz="3200" dirty="0" smtClean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z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to Merlin.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blipFill rotWithShape="1">
                <a:blip r:embed="rId9"/>
                <a:stretch>
                  <a:fillRect l="-1948" t="-2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041152" y="4880581"/>
            <a:ext cx="1026776" cy="1026776"/>
            <a:chOff x="4041152" y="4880581"/>
            <a:chExt cx="1026776" cy="102677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041152" y="4880581"/>
              <a:ext cx="1026776" cy="1026776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3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47" idx="6"/>
              <a:endCxn id="43" idx="1"/>
            </p:cNvCxnSpPr>
            <p:nvPr/>
          </p:nvCxnSpPr>
          <p:spPr>
            <a:xfrm flipH="1" flipV="1">
              <a:off x="4191520" y="5030949"/>
              <a:ext cx="408930" cy="3626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3" y="2738367"/>
            <a:ext cx="1515566" cy="2470210"/>
          </a:xfrm>
          <a:prstGeom prst="rect">
            <a:avLst/>
          </a:prstGeom>
        </p:spPr>
      </p:pic>
      <p:grpSp>
        <p:nvGrpSpPr>
          <p:cNvPr id="97287" name="Group 97286"/>
          <p:cNvGrpSpPr/>
          <p:nvPr/>
        </p:nvGrpSpPr>
        <p:grpSpPr>
          <a:xfrm>
            <a:off x="4542516" y="4524169"/>
            <a:ext cx="1661010" cy="867120"/>
            <a:chOff x="4542516" y="4524169"/>
            <a:chExt cx="1661010" cy="867120"/>
          </a:xfrm>
        </p:grpSpPr>
        <p:sp>
          <p:nvSpPr>
            <p:cNvPr id="91" name="Freeform 90"/>
            <p:cNvSpPr/>
            <p:nvPr/>
          </p:nvSpPr>
          <p:spPr>
            <a:xfrm>
              <a:off x="4542516" y="4529295"/>
              <a:ext cx="1650576" cy="860057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  <a:gd name="connsiteX0" fmla="*/ 0 w 1976392"/>
                <a:gd name="connsiteY0" fmla="*/ 2835193 h 2835193"/>
                <a:gd name="connsiteX1" fmla="*/ 134892 w 1976392"/>
                <a:gd name="connsiteY1" fmla="*/ 908050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35193"/>
                <a:gd name="connsiteX1" fmla="*/ 243756 w 1976392"/>
                <a:gd name="connsiteY1" fmla="*/ 1658702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59107"/>
                <a:gd name="connsiteX1" fmla="*/ 243756 w 1976392"/>
                <a:gd name="connsiteY1" fmla="*/ 1658702 h 2859107"/>
                <a:gd name="connsiteX2" fmla="*/ 1976392 w 1976392"/>
                <a:gd name="connsiteY2" fmla="*/ 0 h 2859107"/>
                <a:gd name="connsiteX3" fmla="*/ 497676 w 1976392"/>
                <a:gd name="connsiteY3" fmla="*/ 2859107 h 2859107"/>
                <a:gd name="connsiteX4" fmla="*/ 0 w 1976392"/>
                <a:gd name="connsiteY4" fmla="*/ 2835193 h 2859107"/>
                <a:gd name="connsiteX0" fmla="*/ 0 w 758890"/>
                <a:gd name="connsiteY0" fmla="*/ 1186441 h 1210355"/>
                <a:gd name="connsiteX1" fmla="*/ 243756 w 758890"/>
                <a:gd name="connsiteY1" fmla="*/ 9950 h 1210355"/>
                <a:gd name="connsiteX2" fmla="*/ 758890 w 758890"/>
                <a:gd name="connsiteY2" fmla="*/ 0 h 1210355"/>
                <a:gd name="connsiteX3" fmla="*/ 497676 w 758890"/>
                <a:gd name="connsiteY3" fmla="*/ 1210355 h 1210355"/>
                <a:gd name="connsiteX4" fmla="*/ 0 w 758890"/>
                <a:gd name="connsiteY4" fmla="*/ 1186441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08784 w 769998"/>
                <a:gd name="connsiteY3" fmla="*/ 1210355 h 1210355"/>
                <a:gd name="connsiteX4" fmla="*/ 0 w 769998"/>
                <a:gd name="connsiteY4" fmla="*/ 1199845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17671 w 769998"/>
                <a:gd name="connsiteY3" fmla="*/ 1210355 h 1210355"/>
                <a:gd name="connsiteX4" fmla="*/ 0 w 769998"/>
                <a:gd name="connsiteY4" fmla="*/ 1199845 h 1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98" h="1210355">
                  <a:moveTo>
                    <a:pt x="0" y="1199845"/>
                  </a:moveTo>
                  <a:lnTo>
                    <a:pt x="254864" y="9950"/>
                  </a:lnTo>
                  <a:lnTo>
                    <a:pt x="769998" y="0"/>
                  </a:lnTo>
                  <a:lnTo>
                    <a:pt x="517671" y="1210355"/>
                  </a:lnTo>
                  <a:lnTo>
                    <a:pt x="0" y="1199845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51" idx="3"/>
            </p:cNvCxnSpPr>
            <p:nvPr/>
          </p:nvCxnSpPr>
          <p:spPr>
            <a:xfrm flipV="1">
              <a:off x="4554540" y="4556136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587003" y="5389934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29666" y="4524169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88848" y="4527345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V="1">
            <a:off x="4195941" y="4624298"/>
            <a:ext cx="1599342" cy="897225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8"/>
              <p:cNvSpPr txBox="1">
                <a:spLocks noChangeArrowheads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5758707" y="4570544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85165" y="5383608"/>
            <a:ext cx="458459" cy="513282"/>
            <a:chOff x="4085165" y="5383608"/>
            <a:chExt cx="458459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85165" y="5383608"/>
                  <a:ext cx="458459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5165" y="5383608"/>
                  <a:ext cx="458459" cy="51328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0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>
                    <a:latin typeface="+mn-lt"/>
                  </a:rPr>
                  <a:t>.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Font typeface="+mj-lt"/>
                  <a:buAutoNum type="arabicPeriod" startAt="2"/>
                </a:pPr>
                <a:r>
                  <a:rPr lang="en-US" sz="3200" dirty="0">
                    <a:latin typeface="+mn-lt"/>
                  </a:rPr>
                  <a:t>Merlin tries to reconstruct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+mn-lt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latin typeface="+mn-lt"/>
                  </a:rPr>
                  <a:t>.</a:t>
                </a:r>
                <a:br>
                  <a:rPr lang="en-US" sz="3200" dirty="0">
                    <a:latin typeface="+mn-lt"/>
                  </a:rPr>
                </a:br>
                <a:r>
                  <a:rPr lang="en-US" sz="3200" dirty="0">
                    <a:latin typeface="+mn-lt"/>
                  </a:rPr>
                  <a:t>Sends his guess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320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+mn-lt"/>
                  </a:rPr>
                  <a:t> to Arthur.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blipFill rotWithShape="1">
                <a:blip r:embed="rId9"/>
                <a:stretch>
                  <a:fillRect l="-1948" t="-2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041152" y="4880581"/>
            <a:ext cx="1026776" cy="1026776"/>
            <a:chOff x="4041152" y="4880581"/>
            <a:chExt cx="1026776" cy="102677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041152" y="4880581"/>
              <a:ext cx="1026776" cy="1026776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3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47" idx="6"/>
              <a:endCxn id="43" idx="1"/>
            </p:cNvCxnSpPr>
            <p:nvPr/>
          </p:nvCxnSpPr>
          <p:spPr>
            <a:xfrm flipH="1" flipV="1">
              <a:off x="4191520" y="5030949"/>
              <a:ext cx="408930" cy="3626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287" name="Group 97286"/>
          <p:cNvGrpSpPr/>
          <p:nvPr/>
        </p:nvGrpSpPr>
        <p:grpSpPr>
          <a:xfrm>
            <a:off x="4542516" y="4524169"/>
            <a:ext cx="1661010" cy="867120"/>
            <a:chOff x="4542516" y="4524169"/>
            <a:chExt cx="1661010" cy="867120"/>
          </a:xfrm>
        </p:grpSpPr>
        <p:sp>
          <p:nvSpPr>
            <p:cNvPr id="91" name="Freeform 90"/>
            <p:cNvSpPr/>
            <p:nvPr/>
          </p:nvSpPr>
          <p:spPr>
            <a:xfrm>
              <a:off x="4542516" y="4529295"/>
              <a:ext cx="1650576" cy="860057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  <a:gd name="connsiteX0" fmla="*/ 0 w 1976392"/>
                <a:gd name="connsiteY0" fmla="*/ 2835193 h 2835193"/>
                <a:gd name="connsiteX1" fmla="*/ 134892 w 1976392"/>
                <a:gd name="connsiteY1" fmla="*/ 908050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35193"/>
                <a:gd name="connsiteX1" fmla="*/ 243756 w 1976392"/>
                <a:gd name="connsiteY1" fmla="*/ 1658702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59107"/>
                <a:gd name="connsiteX1" fmla="*/ 243756 w 1976392"/>
                <a:gd name="connsiteY1" fmla="*/ 1658702 h 2859107"/>
                <a:gd name="connsiteX2" fmla="*/ 1976392 w 1976392"/>
                <a:gd name="connsiteY2" fmla="*/ 0 h 2859107"/>
                <a:gd name="connsiteX3" fmla="*/ 497676 w 1976392"/>
                <a:gd name="connsiteY3" fmla="*/ 2859107 h 2859107"/>
                <a:gd name="connsiteX4" fmla="*/ 0 w 1976392"/>
                <a:gd name="connsiteY4" fmla="*/ 2835193 h 2859107"/>
                <a:gd name="connsiteX0" fmla="*/ 0 w 758890"/>
                <a:gd name="connsiteY0" fmla="*/ 1186441 h 1210355"/>
                <a:gd name="connsiteX1" fmla="*/ 243756 w 758890"/>
                <a:gd name="connsiteY1" fmla="*/ 9950 h 1210355"/>
                <a:gd name="connsiteX2" fmla="*/ 758890 w 758890"/>
                <a:gd name="connsiteY2" fmla="*/ 0 h 1210355"/>
                <a:gd name="connsiteX3" fmla="*/ 497676 w 758890"/>
                <a:gd name="connsiteY3" fmla="*/ 1210355 h 1210355"/>
                <a:gd name="connsiteX4" fmla="*/ 0 w 758890"/>
                <a:gd name="connsiteY4" fmla="*/ 1186441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08784 w 769998"/>
                <a:gd name="connsiteY3" fmla="*/ 1210355 h 1210355"/>
                <a:gd name="connsiteX4" fmla="*/ 0 w 769998"/>
                <a:gd name="connsiteY4" fmla="*/ 1199845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17671 w 769998"/>
                <a:gd name="connsiteY3" fmla="*/ 1210355 h 1210355"/>
                <a:gd name="connsiteX4" fmla="*/ 0 w 769998"/>
                <a:gd name="connsiteY4" fmla="*/ 1199845 h 1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98" h="1210355">
                  <a:moveTo>
                    <a:pt x="0" y="1199845"/>
                  </a:moveTo>
                  <a:lnTo>
                    <a:pt x="254864" y="9950"/>
                  </a:lnTo>
                  <a:lnTo>
                    <a:pt x="769998" y="0"/>
                  </a:lnTo>
                  <a:lnTo>
                    <a:pt x="517671" y="1210355"/>
                  </a:lnTo>
                  <a:lnTo>
                    <a:pt x="0" y="1199845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51" idx="3"/>
            </p:cNvCxnSpPr>
            <p:nvPr/>
          </p:nvCxnSpPr>
          <p:spPr>
            <a:xfrm flipV="1">
              <a:off x="4554540" y="4556136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587003" y="5389934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29666" y="4524169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88848" y="4527345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8"/>
              <p:cNvSpPr txBox="1">
                <a:spLocks noChangeArrowheads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5758707" y="4570544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73289" y="5383608"/>
            <a:ext cx="540533" cy="513282"/>
            <a:chOff x="4073289" y="538360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613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>
                    <a:latin typeface="+mn-lt"/>
                  </a:rPr>
                  <a:t>.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Font typeface="+mj-lt"/>
                  <a:buAutoNum type="arabicPeriod" startAt="3"/>
                </a:pPr>
                <a:r>
                  <a:rPr lang="en-US" sz="3200" dirty="0">
                    <a:latin typeface="+mn-lt"/>
                  </a:rPr>
                  <a:t>Arthur accepts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n-lt"/>
                  </a:rPr>
                  <a:t> and rejects o/w</a:t>
                </a:r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613775"/>
              </a:xfrm>
              <a:prstGeom prst="rect">
                <a:avLst/>
              </a:prstGeom>
              <a:blipFill rotWithShape="1">
                <a:blip r:embed="rId9"/>
                <a:stretch>
                  <a:fillRect l="-1948" t="-4151" b="-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041152" y="4880581"/>
            <a:ext cx="1026776" cy="1026776"/>
            <a:chOff x="4041152" y="4880581"/>
            <a:chExt cx="1026776" cy="102677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041152" y="4880581"/>
              <a:ext cx="1026776" cy="1026776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3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8556" y="5075952"/>
                  <a:ext cx="36824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47" idx="6"/>
              <a:endCxn id="43" idx="1"/>
            </p:cNvCxnSpPr>
            <p:nvPr/>
          </p:nvCxnSpPr>
          <p:spPr>
            <a:xfrm flipH="1" flipV="1">
              <a:off x="4191520" y="5030949"/>
              <a:ext cx="408930" cy="3626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73289" y="5383608"/>
            <a:ext cx="540533" cy="513282"/>
            <a:chOff x="4073289" y="538360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3" y="2738367"/>
            <a:ext cx="1515566" cy="24702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rot="21120397">
            <a:off x="5681484" y="2677181"/>
            <a:ext cx="2128430" cy="1233340"/>
          </a:xfrm>
          <a:custGeom>
            <a:avLst/>
            <a:gdLst>
              <a:gd name="connsiteX0" fmla="*/ 1500905 w 1505563"/>
              <a:gd name="connsiteY0" fmla="*/ 682499 h 968564"/>
              <a:gd name="connsiteX1" fmla="*/ 1354990 w 1505563"/>
              <a:gd name="connsiteY1" fmla="*/ 672771 h 968564"/>
              <a:gd name="connsiteX2" fmla="*/ 1140981 w 1505563"/>
              <a:gd name="connsiteY2" fmla="*/ 731137 h 968564"/>
              <a:gd name="connsiteX3" fmla="*/ 829696 w 1505563"/>
              <a:gd name="connsiteY3" fmla="*/ 935418 h 968564"/>
              <a:gd name="connsiteX4" fmla="*/ 547594 w 1505563"/>
              <a:gd name="connsiteY4" fmla="*/ 964601 h 968564"/>
              <a:gd name="connsiteX5" fmla="*/ 246037 w 1505563"/>
              <a:gd name="connsiteY5" fmla="*/ 896508 h 968564"/>
              <a:gd name="connsiteX6" fmla="*/ 22300 w 1505563"/>
              <a:gd name="connsiteY6" fmla="*/ 497674 h 968564"/>
              <a:gd name="connsiteX7" fmla="*/ 139032 w 1505563"/>
              <a:gd name="connsiteY7" fmla="*/ 1563 h 968564"/>
              <a:gd name="connsiteX8" fmla="*/ 1179892 w 1505563"/>
              <a:gd name="connsiteY8" fmla="*/ 351759 h 968564"/>
              <a:gd name="connsiteX9" fmla="*/ 1500905 w 1505563"/>
              <a:gd name="connsiteY9" fmla="*/ 682499 h 968564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163662 w 1489333"/>
              <a:gd name="connsiteY9" fmla="*/ 364665 h 981470"/>
              <a:gd name="connsiteX10" fmla="*/ 1484675 w 1489333"/>
              <a:gd name="connsiteY10" fmla="*/ 695405 h 981470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163662 w 1489333"/>
              <a:gd name="connsiteY9" fmla="*/ 364665 h 981470"/>
              <a:gd name="connsiteX10" fmla="*/ 1294813 w 1489333"/>
              <a:gd name="connsiteY10" fmla="*/ 441885 h 981470"/>
              <a:gd name="connsiteX11" fmla="*/ 1484675 w 1489333"/>
              <a:gd name="connsiteY11" fmla="*/ 695405 h 981470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061208 w 1489333"/>
              <a:gd name="connsiteY9" fmla="*/ 232672 h 981470"/>
              <a:gd name="connsiteX10" fmla="*/ 1294813 w 1489333"/>
              <a:gd name="connsiteY10" fmla="*/ 441885 h 981470"/>
              <a:gd name="connsiteX11" fmla="*/ 1484675 w 1489333"/>
              <a:gd name="connsiteY11" fmla="*/ 695405 h 981470"/>
              <a:gd name="connsiteX0" fmla="*/ 1484675 w 1485081"/>
              <a:gd name="connsiteY0" fmla="*/ 695405 h 981470"/>
              <a:gd name="connsiteX1" fmla="*/ 1338760 w 1485081"/>
              <a:gd name="connsiteY1" fmla="*/ 685677 h 981470"/>
              <a:gd name="connsiteX2" fmla="*/ 1124751 w 1485081"/>
              <a:gd name="connsiteY2" fmla="*/ 744043 h 981470"/>
              <a:gd name="connsiteX3" fmla="*/ 813466 w 1485081"/>
              <a:gd name="connsiteY3" fmla="*/ 948324 h 981470"/>
              <a:gd name="connsiteX4" fmla="*/ 531364 w 1485081"/>
              <a:gd name="connsiteY4" fmla="*/ 977507 h 981470"/>
              <a:gd name="connsiteX5" fmla="*/ 229807 w 1485081"/>
              <a:gd name="connsiteY5" fmla="*/ 909414 h 981470"/>
              <a:gd name="connsiteX6" fmla="*/ 6070 w 1485081"/>
              <a:gd name="connsiteY6" fmla="*/ 510580 h 981470"/>
              <a:gd name="connsiteX7" fmla="*/ 122802 w 1485081"/>
              <a:gd name="connsiteY7" fmla="*/ 14469 h 981470"/>
              <a:gd name="connsiteX8" fmla="*/ 714238 w 1485081"/>
              <a:gd name="connsiteY8" fmla="*/ 153149 h 981470"/>
              <a:gd name="connsiteX9" fmla="*/ 1061208 w 1485081"/>
              <a:gd name="connsiteY9" fmla="*/ 232672 h 981470"/>
              <a:gd name="connsiteX10" fmla="*/ 1294813 w 1485081"/>
              <a:gd name="connsiteY10" fmla="*/ 524381 h 981470"/>
              <a:gd name="connsiteX11" fmla="*/ 1484675 w 1485081"/>
              <a:gd name="connsiteY11" fmla="*/ 695405 h 981470"/>
              <a:gd name="connsiteX0" fmla="*/ 1484675 w 1485081"/>
              <a:gd name="connsiteY0" fmla="*/ 707989 h 994054"/>
              <a:gd name="connsiteX1" fmla="*/ 1338760 w 1485081"/>
              <a:gd name="connsiteY1" fmla="*/ 698261 h 994054"/>
              <a:gd name="connsiteX2" fmla="*/ 1124751 w 1485081"/>
              <a:gd name="connsiteY2" fmla="*/ 756627 h 994054"/>
              <a:gd name="connsiteX3" fmla="*/ 813466 w 1485081"/>
              <a:gd name="connsiteY3" fmla="*/ 960908 h 994054"/>
              <a:gd name="connsiteX4" fmla="*/ 531364 w 1485081"/>
              <a:gd name="connsiteY4" fmla="*/ 990091 h 994054"/>
              <a:gd name="connsiteX5" fmla="*/ 229807 w 1485081"/>
              <a:gd name="connsiteY5" fmla="*/ 921998 h 994054"/>
              <a:gd name="connsiteX6" fmla="*/ 6070 w 1485081"/>
              <a:gd name="connsiteY6" fmla="*/ 523164 h 994054"/>
              <a:gd name="connsiteX7" fmla="*/ 122802 w 1485081"/>
              <a:gd name="connsiteY7" fmla="*/ 27053 h 994054"/>
              <a:gd name="connsiteX8" fmla="*/ 748389 w 1485081"/>
              <a:gd name="connsiteY8" fmla="*/ 74987 h 994054"/>
              <a:gd name="connsiteX9" fmla="*/ 1061208 w 1485081"/>
              <a:gd name="connsiteY9" fmla="*/ 245256 h 994054"/>
              <a:gd name="connsiteX10" fmla="*/ 1294813 w 1485081"/>
              <a:gd name="connsiteY10" fmla="*/ 536965 h 994054"/>
              <a:gd name="connsiteX11" fmla="*/ 1484675 w 1485081"/>
              <a:gd name="connsiteY11" fmla="*/ 707989 h 994054"/>
              <a:gd name="connsiteX0" fmla="*/ 1478998 w 1479404"/>
              <a:gd name="connsiteY0" fmla="*/ 680741 h 966806"/>
              <a:gd name="connsiteX1" fmla="*/ 1333083 w 1479404"/>
              <a:gd name="connsiteY1" fmla="*/ 671013 h 966806"/>
              <a:gd name="connsiteX2" fmla="*/ 1119074 w 1479404"/>
              <a:gd name="connsiteY2" fmla="*/ 729379 h 966806"/>
              <a:gd name="connsiteX3" fmla="*/ 807789 w 1479404"/>
              <a:gd name="connsiteY3" fmla="*/ 933660 h 966806"/>
              <a:gd name="connsiteX4" fmla="*/ 525687 w 1479404"/>
              <a:gd name="connsiteY4" fmla="*/ 962843 h 966806"/>
              <a:gd name="connsiteX5" fmla="*/ 224130 w 1479404"/>
              <a:gd name="connsiteY5" fmla="*/ 894750 h 966806"/>
              <a:gd name="connsiteX6" fmla="*/ 393 w 1479404"/>
              <a:gd name="connsiteY6" fmla="*/ 495916 h 966806"/>
              <a:gd name="connsiteX7" fmla="*/ 185429 w 1479404"/>
              <a:gd name="connsiteY7" fmla="*/ 41053 h 966806"/>
              <a:gd name="connsiteX8" fmla="*/ 742712 w 1479404"/>
              <a:gd name="connsiteY8" fmla="*/ 47739 h 966806"/>
              <a:gd name="connsiteX9" fmla="*/ 1055531 w 1479404"/>
              <a:gd name="connsiteY9" fmla="*/ 218008 h 966806"/>
              <a:gd name="connsiteX10" fmla="*/ 1289136 w 1479404"/>
              <a:gd name="connsiteY10" fmla="*/ 509717 h 966806"/>
              <a:gd name="connsiteX11" fmla="*/ 1478998 w 1479404"/>
              <a:gd name="connsiteY11" fmla="*/ 680741 h 9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404" h="966806">
                <a:moveTo>
                  <a:pt x="1478998" y="680741"/>
                </a:moveTo>
                <a:cubicBezTo>
                  <a:pt x="1486322" y="707623"/>
                  <a:pt x="1393070" y="662907"/>
                  <a:pt x="1333083" y="671013"/>
                </a:cubicBezTo>
                <a:cubicBezTo>
                  <a:pt x="1273096" y="679119"/>
                  <a:pt x="1206623" y="685604"/>
                  <a:pt x="1119074" y="729379"/>
                </a:cubicBezTo>
                <a:cubicBezTo>
                  <a:pt x="1031525" y="773154"/>
                  <a:pt x="906687" y="894749"/>
                  <a:pt x="807789" y="933660"/>
                </a:cubicBezTo>
                <a:cubicBezTo>
                  <a:pt x="708891" y="972571"/>
                  <a:pt x="622963" y="969328"/>
                  <a:pt x="525687" y="962843"/>
                </a:cubicBezTo>
                <a:cubicBezTo>
                  <a:pt x="428411" y="956358"/>
                  <a:pt x="311679" y="972571"/>
                  <a:pt x="224130" y="894750"/>
                </a:cubicBezTo>
                <a:cubicBezTo>
                  <a:pt x="136581" y="816929"/>
                  <a:pt x="6843" y="638199"/>
                  <a:pt x="393" y="495916"/>
                </a:cubicBezTo>
                <a:cubicBezTo>
                  <a:pt x="-6057" y="353633"/>
                  <a:pt x="67401" y="100625"/>
                  <a:pt x="185429" y="41053"/>
                </a:cubicBezTo>
                <a:cubicBezTo>
                  <a:pt x="303457" y="-18519"/>
                  <a:pt x="569235" y="-10627"/>
                  <a:pt x="742712" y="47739"/>
                </a:cubicBezTo>
                <a:cubicBezTo>
                  <a:pt x="916189" y="106105"/>
                  <a:pt x="964460" y="141012"/>
                  <a:pt x="1055531" y="218008"/>
                </a:cubicBezTo>
                <a:cubicBezTo>
                  <a:pt x="1146602" y="295004"/>
                  <a:pt x="1235634" y="454594"/>
                  <a:pt x="1289136" y="509717"/>
                </a:cubicBezTo>
                <a:cubicBezTo>
                  <a:pt x="1342638" y="564840"/>
                  <a:pt x="1471674" y="653859"/>
                  <a:pt x="1478998" y="6807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5731556" y="2942381"/>
            <a:ext cx="1661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+mn-lt"/>
              </a:rPr>
              <a:t>Accept!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4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542516" y="4524169"/>
            <a:ext cx="1661010" cy="867120"/>
            <a:chOff x="4542516" y="4524169"/>
            <a:chExt cx="1661010" cy="867120"/>
          </a:xfrm>
        </p:grpSpPr>
        <p:sp>
          <p:nvSpPr>
            <p:cNvPr id="36" name="Freeform 35"/>
            <p:cNvSpPr/>
            <p:nvPr/>
          </p:nvSpPr>
          <p:spPr>
            <a:xfrm>
              <a:off x="4542516" y="4529295"/>
              <a:ext cx="1650576" cy="860057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  <a:gd name="connsiteX0" fmla="*/ 0 w 1976392"/>
                <a:gd name="connsiteY0" fmla="*/ 2835193 h 2835193"/>
                <a:gd name="connsiteX1" fmla="*/ 134892 w 1976392"/>
                <a:gd name="connsiteY1" fmla="*/ 908050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35193"/>
                <a:gd name="connsiteX1" fmla="*/ 243756 w 1976392"/>
                <a:gd name="connsiteY1" fmla="*/ 1658702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59107"/>
                <a:gd name="connsiteX1" fmla="*/ 243756 w 1976392"/>
                <a:gd name="connsiteY1" fmla="*/ 1658702 h 2859107"/>
                <a:gd name="connsiteX2" fmla="*/ 1976392 w 1976392"/>
                <a:gd name="connsiteY2" fmla="*/ 0 h 2859107"/>
                <a:gd name="connsiteX3" fmla="*/ 497676 w 1976392"/>
                <a:gd name="connsiteY3" fmla="*/ 2859107 h 2859107"/>
                <a:gd name="connsiteX4" fmla="*/ 0 w 1976392"/>
                <a:gd name="connsiteY4" fmla="*/ 2835193 h 2859107"/>
                <a:gd name="connsiteX0" fmla="*/ 0 w 758890"/>
                <a:gd name="connsiteY0" fmla="*/ 1186441 h 1210355"/>
                <a:gd name="connsiteX1" fmla="*/ 243756 w 758890"/>
                <a:gd name="connsiteY1" fmla="*/ 9950 h 1210355"/>
                <a:gd name="connsiteX2" fmla="*/ 758890 w 758890"/>
                <a:gd name="connsiteY2" fmla="*/ 0 h 1210355"/>
                <a:gd name="connsiteX3" fmla="*/ 497676 w 758890"/>
                <a:gd name="connsiteY3" fmla="*/ 1210355 h 1210355"/>
                <a:gd name="connsiteX4" fmla="*/ 0 w 758890"/>
                <a:gd name="connsiteY4" fmla="*/ 1186441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08784 w 769998"/>
                <a:gd name="connsiteY3" fmla="*/ 1210355 h 1210355"/>
                <a:gd name="connsiteX4" fmla="*/ 0 w 769998"/>
                <a:gd name="connsiteY4" fmla="*/ 1199845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17671 w 769998"/>
                <a:gd name="connsiteY3" fmla="*/ 1210355 h 1210355"/>
                <a:gd name="connsiteX4" fmla="*/ 0 w 769998"/>
                <a:gd name="connsiteY4" fmla="*/ 1199845 h 1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98" h="1210355">
                  <a:moveTo>
                    <a:pt x="0" y="1199845"/>
                  </a:moveTo>
                  <a:lnTo>
                    <a:pt x="254864" y="9950"/>
                  </a:lnTo>
                  <a:lnTo>
                    <a:pt x="769998" y="0"/>
                  </a:lnTo>
                  <a:lnTo>
                    <a:pt x="517671" y="1210355"/>
                  </a:lnTo>
                  <a:lnTo>
                    <a:pt x="0" y="1199845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554540" y="4556136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587003" y="5389934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129666" y="4524169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688848" y="4527345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3212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990099"/>
                    </a:solidFill>
                    <a:latin typeface="+mn-lt"/>
                  </a:rPr>
                  <a:t>Analysis 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Sketch: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> </a:t>
                </a:r>
              </a:p>
              <a:p>
                <a:pPr eaLnBrk="1" hangingPunct="1"/>
                <a:endParaRPr lang="en-US" b="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 </a:t>
                </a:r>
              </a:p>
              <a:p>
                <a:pPr eaLnBrk="1" hangingPunct="1"/>
                <a:endParaRPr lang="en-US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If map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injective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Merlin can always guess correctly.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3212033"/>
              </a:xfrm>
              <a:prstGeom prst="rect">
                <a:avLst/>
              </a:prstGeom>
              <a:blipFill rotWithShape="1">
                <a:blip r:embed="rId2"/>
                <a:stretch>
                  <a:fillRect l="-1876" t="-20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041152" y="4880581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4048556" y="5075952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4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556" y="5075952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 flipH="1" flipV="1">
            <a:off x="4191520" y="5030949"/>
            <a:ext cx="408930" cy="36265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>
            <a:spLocks noChangeAspect="1"/>
          </p:cNvSpPr>
          <p:nvPr/>
        </p:nvSpPr>
        <p:spPr>
          <a:xfrm>
            <a:off x="4588293" y="4009292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5141642" y="4878865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88293" y="5793448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499306" y="5793448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937952" y="4878865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486448" y="4009292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2658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990099"/>
                    </a:solidFill>
                    <a:latin typeface="+mn-lt"/>
                  </a:rPr>
                  <a:t>Analysis Sketch: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endParaRPr lang="en-US" sz="3200" i="1" dirty="0" smtClean="0">
                  <a:latin typeface="+mn-lt"/>
                </a:endParaRPr>
              </a:p>
              <a:p>
                <a:pPr eaLnBrk="1" hangingPunct="1"/>
                <a:endParaRPr lang="en-US" dirty="0" smtClean="0"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 </a:t>
                </a:r>
              </a:p>
              <a:p>
                <a:pPr eaLnBrk="1" hangingPunct="1"/>
                <a:endParaRPr lang="en-US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Satisfied </a:t>
                </a:r>
                <a:r>
                  <a:rPr lang="en-US" sz="3200" dirty="0" err="1" smtClean="0">
                    <a:latin typeface="+mn-lt"/>
                  </a:rPr>
                  <a:t>iff</a:t>
                </a:r>
                <a:r>
                  <a:rPr lang="en-US" sz="3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∅</m:t>
                    </m:r>
                    <m:r>
                      <a:rPr lang="en-US" sz="3200" b="0" i="0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∀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∖{0}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Holds here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(triangle inequality)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2658035"/>
              </a:xfrm>
              <a:prstGeom prst="rect">
                <a:avLst/>
              </a:prstGeom>
              <a:blipFill rotWithShape="1">
                <a:blip r:embed="rId2"/>
                <a:stretch>
                  <a:fillRect l="-1813" t="-2523" b="-5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041152" y="4880581"/>
            <a:ext cx="1026776" cy="1026776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4048556" y="5075952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556" y="5075952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 flipV="1">
            <a:off x="4191520" y="5030949"/>
            <a:ext cx="408930" cy="36265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195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endParaRPr lang="en-US" sz="1400" b="0" i="1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∖{0}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be a shortest vector.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1956177"/>
              </a:xfrm>
              <a:prstGeom prst="rect">
                <a:avLst/>
              </a:prstGeom>
              <a:blipFill rotWithShape="1">
                <a:blip r:embed="rId2"/>
                <a:stretch>
                  <a:fillRect l="-1813" t="-3427" b="-6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86524" y="5444546"/>
            <a:ext cx="3864057" cy="1079193"/>
            <a:chOff x="286524" y="5444546"/>
            <a:chExt cx="3864057" cy="107919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218414" y="5444546"/>
              <a:ext cx="1620413" cy="49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218414" y="5935937"/>
              <a:ext cx="1932167" cy="21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86524" y="5569632"/>
              <a:ext cx="19159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 dirty="0" smtClean="0">
                  <a:latin typeface="+mj-lt"/>
                </a:rPr>
                <a:t>uncertainty</a:t>
              </a:r>
              <a:br>
                <a:rPr lang="en-US" sz="2800" dirty="0" smtClean="0">
                  <a:latin typeface="+mj-lt"/>
                </a:rPr>
              </a:br>
              <a:r>
                <a:rPr lang="en-US" sz="2800" dirty="0" smtClean="0">
                  <a:latin typeface="+mj-lt"/>
                </a:rPr>
                <a:t>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6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102942"/>
                <a:ext cx="8683543" cy="5666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000" i="1" dirty="0" smtClean="0">
                    <a:latin typeface="Cambria Math"/>
                  </a:rPr>
                  <a:t>-</a:t>
                </a:r>
                <a:r>
                  <a:rPr lang="en-US" sz="3000" dirty="0" err="1" smtClean="0">
                    <a:latin typeface="+mn-lt"/>
                  </a:rPr>
                  <a:t>GapSVP</a:t>
                </a:r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(Shortest Vector Problem)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, number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00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000" i="1" dirty="0" smtClean="0">
                    <a:latin typeface="+mn-lt"/>
                  </a:rPr>
                  <a:t>         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000" dirty="0" smtClean="0">
                    <a:latin typeface="+mn-lt"/>
                  </a:rPr>
                  <a:t> instance:</a:t>
                </a:r>
                <a:r>
                  <a:rPr lang="en-US" sz="3000" i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00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:endParaRPr lang="en-US" sz="3000" i="1" dirty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000" i="1" dirty="0" smtClean="0">
                    <a:latin typeface="+mn-lt"/>
                  </a:rPr>
                  <a:t>-</a:t>
                </a:r>
                <a:r>
                  <a:rPr lang="en-US" sz="3000" dirty="0" smtClean="0">
                    <a:latin typeface="+mn-lt"/>
                  </a:rPr>
                  <a:t>SIVP (Shortest Independent Vectors Problem)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i="1" dirty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linearly independent vectors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of length less than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NP-hard</a:t>
                </a:r>
                <a:r>
                  <a:rPr lang="en-US" sz="3000" dirty="0" smtClean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[Mic. 98, B.S. 99,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Khot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04]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+mn-lt"/>
                  </a:rPr>
                  <a:t>coNP</a:t>
                </a:r>
                <a:r>
                  <a:rPr lang="en-US" sz="3000" dirty="0" smtClean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[A.R. 04, Mic. 08]</a:t>
                </a:r>
                <a:endParaRPr lang="en-US" sz="30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P</a:t>
                </a:r>
                <a:r>
                  <a:rPr lang="en-US" sz="3000" dirty="0" smtClean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[Sch. 87, A.K.S 01, M.V. 10]</a:t>
                </a:r>
                <a:endParaRPr lang="en-US" sz="3000" dirty="0">
                  <a:solidFill>
                    <a:schemeClr val="bg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102942"/>
                <a:ext cx="8683543" cy="5666359"/>
              </a:xfrm>
              <a:prstGeom prst="rect">
                <a:avLst/>
              </a:prstGeom>
              <a:blipFill rotWithShape="1">
                <a:blip r:embed="rId2"/>
                <a:stretch>
                  <a:fillRect l="-1685" t="-1615" r="-632" b="-1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Problems</a:t>
            </a:r>
          </a:p>
        </p:txBody>
      </p:sp>
    </p:spTree>
    <p:extLst>
      <p:ext uri="{BB962C8B-B14F-4D97-AF65-F5344CB8AC3E}">
        <p14:creationId xmlns:p14="http://schemas.microsoft.com/office/powerpoint/2010/main" val="28331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195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endParaRPr lang="en-US" sz="1400" b="0" i="1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in intersection,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∃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±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1956177"/>
              </a:xfrm>
              <a:prstGeom prst="rect">
                <a:avLst/>
              </a:prstGeom>
              <a:blipFill rotWithShape="1">
                <a:blip r:embed="rId2"/>
                <a:stretch>
                  <a:fillRect l="-1813" t="-3427" b="-6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87"/>
              <p:cNvSpPr txBox="1">
                <a:spLocks noChangeArrowheads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 flipH="1" flipV="1">
            <a:off x="4711444" y="4846622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7"/>
          <p:cNvSpPr>
            <a:spLocks noChangeArrowheads="1"/>
          </p:cNvSpPr>
          <p:nvPr/>
        </p:nvSpPr>
        <p:spPr bwMode="auto">
          <a:xfrm>
            <a:off x="4674868" y="481346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5181437" y="559638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6524" y="5444546"/>
            <a:ext cx="3864057" cy="1079193"/>
            <a:chOff x="286524" y="5444546"/>
            <a:chExt cx="3864057" cy="107919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218414" y="5444546"/>
              <a:ext cx="1620413" cy="49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218414" y="5935937"/>
              <a:ext cx="1932167" cy="21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86524" y="5569632"/>
              <a:ext cx="19159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 dirty="0" smtClean="0">
                  <a:latin typeface="+mj-lt"/>
                </a:rPr>
                <a:t>uncertainty</a:t>
              </a:r>
              <a:br>
                <a:rPr lang="en-US" sz="2800" dirty="0" smtClean="0">
                  <a:latin typeface="+mj-lt"/>
                </a:rPr>
              </a:br>
              <a:r>
                <a:rPr lang="en-US" sz="2800" dirty="0" smtClean="0">
                  <a:latin typeface="+mj-lt"/>
                </a:rPr>
                <a:t>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2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956676" cy="1894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endParaRPr lang="en-US" sz="1400" b="0" i="1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, Merlin can’t distinguish them. 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956676" cy="1894621"/>
              </a:xfrm>
              <a:prstGeom prst="rect">
                <a:avLst/>
              </a:prstGeom>
              <a:blipFill rotWithShape="1">
                <a:blip r:embed="rId2"/>
                <a:stretch>
                  <a:fillRect l="-1770" t="-3537" b="-9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87"/>
              <p:cNvSpPr txBox="1">
                <a:spLocks noChangeArrowheads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 flipH="1" flipV="1">
            <a:off x="4711444" y="4846622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7"/>
          <p:cNvSpPr>
            <a:spLocks noChangeArrowheads="1"/>
          </p:cNvSpPr>
          <p:nvPr/>
        </p:nvSpPr>
        <p:spPr bwMode="auto">
          <a:xfrm>
            <a:off x="4674868" y="481346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5181437" y="559638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6524" y="5444546"/>
            <a:ext cx="3864057" cy="1079193"/>
            <a:chOff x="286524" y="5444546"/>
            <a:chExt cx="3864057" cy="107919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218414" y="5444546"/>
              <a:ext cx="1620413" cy="49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218414" y="5935937"/>
              <a:ext cx="1932167" cy="21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86524" y="5569632"/>
              <a:ext cx="19159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 dirty="0" smtClean="0">
                  <a:latin typeface="+mj-lt"/>
                </a:rPr>
                <a:t>uncertainty</a:t>
              </a:r>
              <a:br>
                <a:rPr lang="en-US" sz="2800" dirty="0" smtClean="0">
                  <a:latin typeface="+mj-lt"/>
                </a:rPr>
              </a:br>
              <a:r>
                <a:rPr lang="en-US" sz="2800" dirty="0" smtClean="0">
                  <a:latin typeface="+mj-lt"/>
                </a:rPr>
                <a:t>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2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2387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endParaRPr lang="en-US" sz="1400" b="0" i="1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>
                    <a:latin typeface="+mn-lt"/>
                  </a:rPr>
                  <a:t>I</a:t>
                </a:r>
                <a:r>
                  <a:rPr lang="en-US" sz="3200" dirty="0" smtClean="0">
                    <a:latin typeface="+mn-lt"/>
                  </a:rPr>
                  <a:t>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lands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∩(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:br>
                  <a:rPr lang="en-US" sz="3200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Merlin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correctly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guesses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2387064"/>
              </a:xfrm>
              <a:prstGeom prst="rect">
                <a:avLst/>
              </a:prstGeom>
              <a:blipFill rotWithShape="1">
                <a:blip r:embed="rId2"/>
                <a:stretch>
                  <a:fillRect l="-1813" t="-28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535" y="4385579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87"/>
              <p:cNvSpPr txBox="1">
                <a:spLocks noChangeArrowheads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1944" y="5521926"/>
                <a:ext cx="5469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 flipH="1" flipV="1">
            <a:off x="4711444" y="4846622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7"/>
          <p:cNvSpPr>
            <a:spLocks noChangeArrowheads="1"/>
          </p:cNvSpPr>
          <p:nvPr/>
        </p:nvSpPr>
        <p:spPr bwMode="auto">
          <a:xfrm>
            <a:off x="4674868" y="481346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5181437" y="559638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6524" y="5444546"/>
            <a:ext cx="3864057" cy="1079193"/>
            <a:chOff x="286524" y="5444546"/>
            <a:chExt cx="3864057" cy="107919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218414" y="5444546"/>
              <a:ext cx="1620413" cy="49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218414" y="5935937"/>
              <a:ext cx="1932167" cy="21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86524" y="5569632"/>
              <a:ext cx="19159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 dirty="0" smtClean="0">
                  <a:latin typeface="+mj-lt"/>
                </a:rPr>
                <a:t>uncertainty</a:t>
              </a:r>
              <a:br>
                <a:rPr lang="en-US" sz="2800" dirty="0" smtClean="0">
                  <a:latin typeface="+mj-lt"/>
                </a:rPr>
              </a:br>
              <a:r>
                <a:rPr lang="en-US" sz="2800" dirty="0" smtClean="0">
                  <a:latin typeface="+mj-lt"/>
                </a:rPr>
                <a:t>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4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2161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r>
                  <a:rPr lang="en-US" sz="3200" b="0" dirty="0" smtClean="0">
                    <a:solidFill>
                      <a:srgbClr val="FF0000"/>
                    </a:solidFill>
                    <a:latin typeface="+mn-lt"/>
                  </a:rPr>
                  <a:t>Geometric Fact:</a:t>
                </a:r>
                <a:r>
                  <a:rPr lang="en-US" sz="3200" b="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∩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 i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sz="3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sz="320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poly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2161169"/>
              </a:xfrm>
              <a:prstGeom prst="rect">
                <a:avLst/>
              </a:prstGeom>
              <a:blipFill rotWithShape="1">
                <a:blip r:embed="rId2"/>
                <a:stretch>
                  <a:fillRect l="-1813" t="-3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>
            <a:off x="2961014" y="3338623"/>
            <a:ext cx="1440865" cy="113814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5998825" y="3600625"/>
                <a:ext cx="2324226" cy="614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8825" y="3600625"/>
                <a:ext cx="2324226" cy="6141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>
            <a:spLocks noChangeAspect="1"/>
          </p:cNvSpPr>
          <p:nvPr/>
        </p:nvSpPr>
        <p:spPr>
          <a:xfrm>
            <a:off x="4045746" y="5250901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943901" y="3466745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742666" cy="2387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 Sketch: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>
                        <a:latin typeface="Cambria Math"/>
                      </a:rPr>
                      <m:t> =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>
                    <a:latin typeface="+mn-lt"/>
                  </a:rPr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.</a:t>
                </a: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endParaRPr lang="en-US" sz="1400" b="0" i="1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200" b="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Merlin succeeds with probability at most</a:t>
                </a:r>
              </a:p>
              <a:p>
                <a:pPr eaLnBrk="1" hangingPunct="1"/>
                <a:r>
                  <a:rPr lang="en-US" sz="3200" b="0" dirty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b="0" dirty="0" smtClean="0">
                    <a:solidFill>
                      <a:srgbClr val="0000CC"/>
                    </a:solidFill>
                    <a:latin typeface="+mn-lt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742666" cy="2387064"/>
              </a:xfrm>
              <a:prstGeom prst="rect">
                <a:avLst/>
              </a:prstGeom>
              <a:blipFill rotWithShape="1">
                <a:blip r:embed="rId2"/>
                <a:stretch>
                  <a:fillRect l="-1813" t="-2806" b="-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498605" y="4338034"/>
            <a:ext cx="2111870" cy="2111870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87"/>
              <p:cNvSpPr txBox="1">
                <a:spLocks noChangeArrowheads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0483" y="4855974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4528015" y="4850037"/>
            <a:ext cx="926223" cy="57009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26361" y="4556136"/>
            <a:ext cx="526359" cy="808558"/>
          </a:xfrm>
          <a:prstGeom prst="straightConnector1">
            <a:avLst/>
          </a:prstGeom>
          <a:ln w="19050">
            <a:solidFill>
              <a:srgbClr val="9933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827" y="4747612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86524" y="5444546"/>
            <a:ext cx="3864057" cy="1079193"/>
            <a:chOff x="286524" y="5444546"/>
            <a:chExt cx="3864057" cy="107919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218414" y="5444546"/>
              <a:ext cx="1620413" cy="49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218414" y="5935937"/>
              <a:ext cx="1932167" cy="21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86524" y="5569632"/>
              <a:ext cx="19159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800" dirty="0" smtClean="0">
                  <a:latin typeface="+mj-lt"/>
                </a:rPr>
                <a:t>uncertainty</a:t>
              </a:r>
              <a:br>
                <a:rPr lang="en-US" sz="2800" dirty="0" smtClean="0">
                  <a:latin typeface="+mj-lt"/>
                </a:rPr>
              </a:br>
              <a:r>
                <a:rPr lang="en-US" sz="2800" dirty="0" smtClean="0">
                  <a:latin typeface="+mj-lt"/>
                </a:rPr>
                <a:t>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8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187325" y="1181386"/>
            <a:ext cx="874266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Inefficiency of GG applied to </a:t>
            </a:r>
            <a:r>
              <a:rPr lang="en-US" sz="3200" dirty="0" err="1" smtClean="0">
                <a:solidFill>
                  <a:srgbClr val="990099"/>
                </a:solidFill>
                <a:latin typeface="+mn-lt"/>
              </a:rPr>
              <a:t>GapSVP</a:t>
            </a: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:</a:t>
            </a: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r>
              <a:rPr lang="en-US" sz="3200" dirty="0" smtClean="0">
                <a:latin typeface="+mn-lt"/>
              </a:rPr>
              <a:t>Using only shortest vector information, cannot distinguish lattices with</a:t>
            </a:r>
          </a:p>
          <a:p>
            <a:pPr marL="514350" indent="-514350" eaLnBrk="1" hangingPunct="1"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nique shortest vector</a:t>
            </a:r>
            <a:r>
              <a:rPr lang="en-US" sz="3200" dirty="0" smtClean="0">
                <a:latin typeface="+mn-lt"/>
              </a:rPr>
              <a:t>.</a:t>
            </a:r>
          </a:p>
          <a:p>
            <a:pPr marL="514350" indent="-514350" eaLnBrk="1" hangingPunct="1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Exponentially many shortest vectors.</a:t>
            </a: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r>
              <a:rPr lang="en-US" sz="3200" dirty="0" smtClean="0">
                <a:latin typeface="+mn-lt"/>
              </a:rPr>
              <a:t>Can only use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pessimistic bounds</a:t>
            </a:r>
            <a:r>
              <a:rPr lang="en-US" sz="3200" dirty="0" smtClean="0">
                <a:latin typeface="+mn-lt"/>
              </a:rPr>
              <a:t> on size of “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uncertainty region</a:t>
            </a:r>
            <a:r>
              <a:rPr lang="en-US" sz="3200" dirty="0" smtClean="0">
                <a:latin typeface="+mn-lt"/>
              </a:rPr>
              <a:t>”.</a:t>
            </a:r>
            <a:endParaRPr lang="en-US" sz="3200" dirty="0">
              <a:latin typeface="+mn-lt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Protocol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189885"/>
                <a:ext cx="8450837" cy="5263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Main Idea for </a:t>
                </a:r>
                <a:r>
                  <a:rPr lang="en-US" sz="3200" dirty="0" err="1" smtClean="0">
                    <a:solidFill>
                      <a:srgbClr val="990099"/>
                    </a:solidFill>
                    <a:latin typeface="+mn-lt"/>
                  </a:rPr>
                  <a:t>GapSPP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:</a:t>
                </a:r>
                <a:r>
                  <a:rPr lang="en-US" sz="3200" dirty="0" smtClean="0">
                    <a:latin typeface="+mn-lt"/>
                  </a:rPr>
                  <a:t>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Apply variant of GG protocol. Use information</a:t>
                </a:r>
              </a:p>
              <a:p>
                <a:pPr marL="514350" indent="-514350" eaLnBrk="1" hangingPunct="1"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dirty="0" smtClean="0">
                        <a:latin typeface="Cambria Math"/>
                      </a:rPr>
                      <m:t>≤ 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   ⇔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marL="514350" indent="-514350" eaLnBrk="1" hangingPunct="1"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   </m:t>
                    </m:r>
                    <m:r>
                      <a:rPr lang="en-US" sz="3200" i="1" dirty="0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To get better control on size of uncertainty region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</a:p>
              <a:p>
                <a:pPr marL="514350" indent="-514350" eaLnBrk="1" hangingPunct="1">
                  <a:buAutoNum type="arabicPeriod"/>
                </a:pPr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189885"/>
                <a:ext cx="8450837" cy="5263236"/>
              </a:xfrm>
              <a:prstGeom prst="rect">
                <a:avLst/>
              </a:prstGeom>
              <a:blipFill rotWithShape="1">
                <a:blip r:embed="rId2"/>
                <a:stretch>
                  <a:fillRect l="-1876" t="-1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3860501" y="4699930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179252"/>
                <a:ext cx="9126796" cy="2459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+mn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3200" b="0" dirty="0" smtClean="0">
                    <a:latin typeface="+mn-lt"/>
                  </a:rPr>
                  <a:t> define</a:t>
                </a:r>
              </a:p>
              <a:p>
                <a:pPr eaLnBrk="1" hangingPunct="1"/>
                <a:r>
                  <a:rPr lang="en-US" b="0" dirty="0" smtClean="0">
                    <a:latin typeface="+mn-lt"/>
                  </a:rPr>
                  <a:t/>
                </a:r>
                <a:br>
                  <a:rPr lang="en-US" b="0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Overlap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nary>
                            <m:naryPr>
                              <m:chr m:val="⋃"/>
                              <m:supHide m:val="on"/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n-US" sz="3200" dirty="0" smtClean="0">
                    <a:latin typeface="+mn-lt"/>
                  </a:rPr>
                  <a:t/>
                </a:r>
                <a:br>
                  <a:rPr lang="en-US" sz="3200" dirty="0" smtClean="0">
                    <a:latin typeface="+mn-lt"/>
                  </a:rPr>
                </a:br>
                <a:r>
                  <a:rPr lang="en-US" sz="3200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200" dirty="0" smtClean="0">
                    <a:latin typeface="+mn-lt"/>
                  </a:rPr>
                  <a:t> is the Euclidean ball.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179252"/>
                <a:ext cx="9126796" cy="2459006"/>
              </a:xfrm>
              <a:prstGeom prst="rect">
                <a:avLst/>
              </a:prstGeom>
              <a:blipFill rotWithShape="1">
                <a:blip r:embed="rId2"/>
                <a:stretch>
                  <a:fillRect l="-1670" t="-2970" b="-7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87"/>
              <p:cNvSpPr txBox="1">
                <a:spLocks noChangeArrowheads="1"/>
              </p:cNvSpPr>
              <p:nvPr/>
            </p:nvSpPr>
            <p:spPr bwMode="auto">
              <a:xfrm>
                <a:off x="4678885" y="5302847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8885" y="5302847"/>
                <a:ext cx="36824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>
            <a:spLocks noChangeAspect="1"/>
          </p:cNvSpPr>
          <p:nvPr/>
        </p:nvSpPr>
        <p:spPr>
          <a:xfrm>
            <a:off x="4407642" y="3828641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960991" y="4698214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407642" y="5612797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18655" y="5612797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757301" y="4698214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305797" y="3828641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7" idx="6"/>
            <a:endCxn id="2" idx="6"/>
          </p:cNvCxnSpPr>
          <p:nvPr/>
        </p:nvCxnSpPr>
        <p:spPr>
          <a:xfrm>
            <a:off x="4600450" y="5393608"/>
            <a:ext cx="648129" cy="36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9525" y="4745529"/>
            <a:ext cx="4283480" cy="1141392"/>
            <a:chOff x="9525" y="4745529"/>
            <a:chExt cx="4283480" cy="1141392"/>
          </a:xfrm>
        </p:grpSpPr>
        <p:sp>
          <p:nvSpPr>
            <p:cNvPr id="20" name="TextBox 19"/>
            <p:cNvSpPr txBox="1"/>
            <p:nvPr/>
          </p:nvSpPr>
          <p:spPr>
            <a:xfrm>
              <a:off x="9525" y="4745529"/>
              <a:ext cx="2640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Overlap fraction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2649991" y="5007139"/>
              <a:ext cx="1381753" cy="3851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0" idx="3"/>
            </p:cNvCxnSpPr>
            <p:nvPr/>
          </p:nvCxnSpPr>
          <p:spPr>
            <a:xfrm flipV="1">
              <a:off x="2649991" y="4976362"/>
              <a:ext cx="1643014" cy="307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0" idx="3"/>
            </p:cNvCxnSpPr>
            <p:nvPr/>
          </p:nvCxnSpPr>
          <p:spPr>
            <a:xfrm>
              <a:off x="2649991" y="5007139"/>
              <a:ext cx="1643014" cy="8797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9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3860501" y="4699930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87"/>
              <p:cNvSpPr txBox="1">
                <a:spLocks noChangeArrowheads="1"/>
              </p:cNvSpPr>
              <p:nvPr/>
            </p:nvSpPr>
            <p:spPr bwMode="auto">
              <a:xfrm>
                <a:off x="4678885" y="5302847"/>
                <a:ext cx="3682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8885" y="5302847"/>
                <a:ext cx="36824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>
            <a:spLocks noChangeAspect="1"/>
          </p:cNvSpPr>
          <p:nvPr/>
        </p:nvSpPr>
        <p:spPr>
          <a:xfrm>
            <a:off x="4407642" y="3828641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960991" y="4698214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407642" y="5612797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18655" y="5612797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757301" y="4698214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305797" y="3828641"/>
            <a:ext cx="1388078" cy="13880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7" idx="6"/>
            <a:endCxn id="2" idx="6"/>
          </p:cNvCxnSpPr>
          <p:nvPr/>
        </p:nvCxnSpPr>
        <p:spPr>
          <a:xfrm>
            <a:off x="4600450" y="5393608"/>
            <a:ext cx="648129" cy="36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036377"/>
                <a:ext cx="9126796" cy="2770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Ball Overlap Char.: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13]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∈(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+mn-lt"/>
                  </a:rPr>
                  <a:t>then</a:t>
                </a:r>
                <a:endParaRPr lang="en-US" sz="1400" dirty="0" smtClean="0">
                  <a:latin typeface="+mn-lt"/>
                </a:endParaRP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r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e>
                            </m:rad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f>
                                  <m:fPr>
                                    <m:type m:val="lin"/>
                                    <m:ctrlPr>
                                      <a:rPr lang="en-US" sz="320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US" sz="3200" b="0" i="1" smtClean="0">
                        <a:latin typeface="Cambria Math"/>
                      </a:rPr>
                      <m:t>       ⇒</m:t>
                    </m:r>
                  </m:oMath>
                </a14:m>
                <a:r>
                  <a:rPr lang="en-US" sz="3200" b="0" i="1" dirty="0" smtClean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Overlap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b="0" i="1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b="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Overlap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 dirty="0">
                            <a:latin typeface="Cambria Math"/>
                          </a:rPr>
                          <m:t>,</m:t>
                        </m:r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036377"/>
                <a:ext cx="9126796" cy="2770502"/>
              </a:xfrm>
              <a:prstGeom prst="rect">
                <a:avLst/>
              </a:prstGeom>
              <a:blipFill rotWithShape="1">
                <a:blip r:embed="rId5"/>
                <a:stretch>
                  <a:fillRect l="-1670" t="-2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i="1" dirty="0" smtClean="0">
                    <a:latin typeface="+mn-lt"/>
                  </a:rPr>
                  <a:t> </a:t>
                </a:r>
                <a:r>
                  <a:rPr lang="en-US" sz="3200" b="0" dirty="0" smtClean="0">
                    <a:latin typeface="+mn-lt"/>
                  </a:rPr>
                  <a:t>define the </a:t>
                </a:r>
                <a:r>
                  <a:rPr lang="en-US" sz="3200" b="0" dirty="0" err="1" smtClean="0">
                    <a:solidFill>
                      <a:srgbClr val="FF0000"/>
                    </a:solidFill>
                    <a:latin typeface="+mn-lt"/>
                  </a:rPr>
                  <a:t>Voronoi</a:t>
                </a:r>
                <a:r>
                  <a:rPr lang="en-US" sz="3200" b="0" dirty="0" smtClean="0">
                    <a:solidFill>
                      <a:srgbClr val="FF0000"/>
                    </a:solidFill>
                    <a:latin typeface="+mn-lt"/>
                  </a:rPr>
                  <a:t> cell</a:t>
                </a:r>
                <a:r>
                  <a:rPr lang="en-US" sz="3200" b="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b="0" dirty="0" smtClean="0">
                    <a:latin typeface="+mn-lt"/>
                  </a:rPr>
                  <a:t> as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: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≤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  ∀ 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           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(points closer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than any other lattice point)</a:t>
                </a:r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876" t="-2864" b="-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9953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9953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4613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4613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102942"/>
                <a:ext cx="8683543" cy="577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000" i="1" dirty="0" smtClean="0">
                    <a:latin typeface="Cambria Math"/>
                  </a:rPr>
                  <a:t>-</a:t>
                </a:r>
                <a:r>
                  <a:rPr lang="en-US" sz="3000" dirty="0" err="1" smtClean="0">
                    <a:latin typeface="+mn-lt"/>
                  </a:rPr>
                  <a:t>GapSVP</a:t>
                </a:r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(Shortest Vector Problem)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, number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000" dirty="0" smtClean="0">
                    <a:latin typeface="+mn-lt"/>
                  </a:rPr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000" i="1" dirty="0" smtClean="0">
                    <a:latin typeface="+mn-lt"/>
                  </a:rPr>
                  <a:t>         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No</a:t>
                </a:r>
                <a:r>
                  <a:rPr lang="en-US" sz="3000" dirty="0" smtClean="0">
                    <a:latin typeface="+mn-lt"/>
                  </a:rPr>
                  <a:t> instance:</a:t>
                </a:r>
                <a:r>
                  <a:rPr lang="en-US" sz="3000" i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00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:endParaRPr lang="en-US" sz="3000" i="1" dirty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000" i="1" dirty="0" smtClean="0">
                    <a:latin typeface="+mn-lt"/>
                  </a:rPr>
                  <a:t>-</a:t>
                </a:r>
                <a:r>
                  <a:rPr lang="en-US" sz="3000" dirty="0" smtClean="0">
                    <a:latin typeface="+mn-lt"/>
                  </a:rPr>
                  <a:t>SIVP (Shortest Independent Vectors Problem)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i="1" dirty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linearly independent vectors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of length less than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000" dirty="0" smtClean="0">
                    <a:latin typeface="+mn-lt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  </a:t>
                </a:r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    NP-Hard             NP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</a:t>
                </a:r>
                <a:r>
                  <a:rPr lang="en-US" sz="3000" dirty="0" err="1" smtClean="0">
                    <a:latin typeface="+mn-lt"/>
                  </a:rPr>
                  <a:t>coNP</a:t>
                </a:r>
                <a:r>
                  <a:rPr lang="en-US" sz="3000" dirty="0" smtClean="0">
                    <a:latin typeface="+mn-lt"/>
                  </a:rPr>
                  <a:t>                            P</a:t>
                </a:r>
              </a:p>
              <a:p>
                <a:pPr eaLnBrk="1" hangingPunct="1"/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[Mic98, B.S99, Khot04]    [A.R 04, </a:t>
                </a:r>
                <a:r>
                  <a:rPr lang="en-US" sz="2000" dirty="0" err="1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Mic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08]               [Sch. 87, A.K.S 01, M.V. 10]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102942"/>
                <a:ext cx="8683543" cy="5778505"/>
              </a:xfrm>
              <a:prstGeom prst="rect">
                <a:avLst/>
              </a:prstGeom>
              <a:blipFill rotWithShape="1">
                <a:blip r:embed="rId2"/>
                <a:stretch>
                  <a:fillRect l="-1685" t="-1582" r="-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8113" y="5108713"/>
            <a:ext cx="758355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01417" y="5019261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3287" y="5022575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13105" y="5015948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179252"/>
                <a:ext cx="9126796" cy="2871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Voronoi Cell Char.: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[Chung-D.-Liu-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Peikert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13]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i="1" dirty="0" smtClean="0">
                    <a:latin typeface="Cambria Math"/>
                  </a:rPr>
                  <a:t>, </a:t>
                </a:r>
                <a:r>
                  <a:rPr lang="en-US" sz="3200" b="0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  <a:br>
                  <a:rPr lang="en-US" sz="3200" dirty="0" smtClean="0"/>
                </a:br>
                <a:r>
                  <a:rPr lang="en-US" sz="1400" dirty="0" smtClean="0">
                    <a:latin typeface="+mn-lt"/>
                  </a:rPr>
                  <a:t>     </a:t>
                </a: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≤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(2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b="0" i="1" dirty="0" smtClean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𝑠𝑋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3200" b="0" i="1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:r>
                  <a:rPr lang="en-US" sz="3200" b="0" i="1" dirty="0" smtClean="0">
                    <a:latin typeface="Cambria Math"/>
                  </a:rPr>
                  <a:t>.</a:t>
                </a:r>
                <a:br>
                  <a:rPr lang="en-US" sz="3200" b="0" i="1" dirty="0" smtClean="0">
                    <a:latin typeface="Cambria Math"/>
                  </a:rPr>
                </a:br>
                <a:endParaRPr lang="en-US" sz="2000" b="0" i="1" dirty="0" smtClean="0">
                  <a:latin typeface="Cambria Math"/>
                </a:endParaRP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box>
                              <m:box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   </m:t>
                    </m:r>
                    <m:r>
                      <a:rPr lang="en-US" sz="3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b="0" i="1" dirty="0" smtClean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𝑠𝑋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3200" b="0" i="1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b="0" i="1" dirty="0" smtClean="0">
                    <a:latin typeface="+mn-lt"/>
                  </a:rPr>
                  <a:t>.</a:t>
                </a:r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179252"/>
                <a:ext cx="9126796" cy="2871492"/>
              </a:xfrm>
              <a:prstGeom prst="rect">
                <a:avLst/>
              </a:prstGeom>
              <a:blipFill rotWithShape="1">
                <a:blip r:embed="rId2"/>
                <a:stretch>
                  <a:fillRect l="-1670" t="-2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036377"/>
                <a:ext cx="9126796" cy="4651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Voronoi Cell Char.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0099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    Ball </a:t>
                </a:r>
                <a:r>
                  <a:rPr lang="en-US" sz="3200" dirty="0">
                    <a:solidFill>
                      <a:srgbClr val="990099"/>
                    </a:solidFill>
                    <a:latin typeface="+mn-lt"/>
                  </a:rPr>
                  <a:t>Overlap Char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. </a:t>
                </a:r>
              </a:p>
              <a:p>
                <a:pPr eaLnBrk="1" hangingPunct="1"/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dirty="0" err="1" smtClean="0">
                    <a:solidFill>
                      <a:srgbClr val="990099"/>
                    </a:solidFill>
                    <a:latin typeface="+mn-lt"/>
                  </a:rPr>
                  <a:t>Voronoi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 Cell Characterization: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Allows for a Gaussian version of the </a:t>
                </a:r>
                <a:r>
                  <a:rPr lang="en-US" sz="3200" dirty="0" err="1" smtClean="0">
                    <a:latin typeface="+mn-lt"/>
                  </a:rPr>
                  <a:t>Goldreich-Goldwasser</a:t>
                </a:r>
                <a:r>
                  <a:rPr lang="en-US" sz="3200" dirty="0" smtClean="0">
                    <a:latin typeface="+mn-lt"/>
                  </a:rPr>
                  <a:t> protocol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latin typeface="+mn-lt"/>
                  </a:rPr>
                  <a:t>-</a:t>
                </a:r>
                <a:r>
                  <a:rPr lang="en-US" sz="3200" dirty="0" err="1" smtClean="0">
                    <a:latin typeface="+mn-lt"/>
                  </a:rPr>
                  <a:t>GapSPP</a:t>
                </a:r>
                <a:r>
                  <a:rPr lang="en-US" sz="32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990099"/>
                    </a:solidFill>
                    <a:latin typeface="+mn-lt"/>
                  </a:rPr>
                  <a:t>Ball Overlap </a:t>
                </a: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Characterization: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Enables direct application </a:t>
                </a:r>
                <a:r>
                  <a:rPr lang="en-US" sz="3200" dirty="0">
                    <a:latin typeface="+mn-lt"/>
                  </a:rPr>
                  <a:t>of </a:t>
                </a:r>
                <a:r>
                  <a:rPr lang="en-US" sz="3200" dirty="0" err="1" smtClean="0">
                    <a:latin typeface="+mn-lt"/>
                  </a:rPr>
                  <a:t>Goldreich-Goldwasser</a:t>
                </a:r>
                <a:r>
                  <a:rPr lang="en-US" sz="3200" dirty="0" smtClean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-</a:t>
                </a:r>
                <a:r>
                  <a:rPr lang="en-US" sz="3200" dirty="0" smtClean="0">
                    <a:latin typeface="+mn-lt"/>
                  </a:rPr>
                  <a:t>GapSPP. Needed for SZK protocol.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036377"/>
                <a:ext cx="9126796" cy="4651145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573" b="-28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2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Problem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047" y="5513819"/>
                <a:ext cx="90846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Hence can reduce to working with non-equal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b="0" dirty="0" smtClean="0"/>
                  <a:t> in exchange for slight loss in approx. factor.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7" y="5513819"/>
                <a:ext cx="908462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45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3637277"/>
                <a:ext cx="9084624" cy="17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Lemma: </a:t>
                </a:r>
                <a:r>
                  <a:rPr lang="en-US" sz="32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, there is a trivial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0" dirty="0" smtClean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3200" b="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3637277"/>
                <a:ext cx="9084624" cy="1715919"/>
              </a:xfrm>
              <a:prstGeom prst="rect">
                <a:avLst/>
              </a:prstGeom>
              <a:blipFill rotWithShape="1">
                <a:blip r:embed="rId3"/>
                <a:stretch>
                  <a:fillRect l="-1678" t="-4270" b="-1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132" y="1173706"/>
                <a:ext cx="9084624" cy="218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b="0" dirty="0" smtClean="0"/>
                  <a:t>:   Lattice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 smtClean="0"/>
                  <a:t>,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YES</a:t>
                </a:r>
                <a:r>
                  <a:rPr lang="en-US" sz="3200" b="0" dirty="0" smtClean="0"/>
                  <a:t> 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200" b="0" dirty="0" smtClean="0">
                  <a:solidFill>
                    <a:srgbClr val="990099"/>
                  </a:solidFill>
                </a:endParaRPr>
              </a:p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NO</a:t>
                </a:r>
                <a:r>
                  <a:rPr lang="en-US" sz="3200" b="0" dirty="0" smtClean="0"/>
                  <a:t> 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1173706"/>
                <a:ext cx="9084624" cy="2189061"/>
              </a:xfrm>
              <a:prstGeom prst="rect">
                <a:avLst/>
              </a:prstGeom>
              <a:blipFill rotWithShape="1">
                <a:blip r:embed="rId4"/>
                <a:stretch>
                  <a:fillRect l="-1678" t="-3343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7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036377"/>
                <a:ext cx="9126796" cy="6137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dirty="0" smtClean="0">
                    <a:latin typeface="+mn-lt"/>
                  </a:rPr>
                  <a:t> 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NO </a:t>
                </a:r>
                <a:r>
                  <a:rPr lang="en-US" sz="3200" dirty="0" smtClean="0">
                    <a:latin typeface="+mn-lt"/>
                  </a:rPr>
                  <a:t>instance: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(1+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  <a:r>
                  <a:rPr lang="en-US" sz="3200" dirty="0" smtClean="0">
                    <a:latin typeface="+mn-lt"/>
                  </a:rPr>
                  <a:t> Run </a:t>
                </a:r>
                <a:r>
                  <a:rPr lang="en-US" sz="3200" dirty="0" err="1" smtClean="0">
                    <a:latin typeface="+mn-lt"/>
                  </a:rPr>
                  <a:t>Goldreich-Goldwasser</a:t>
                </a:r>
                <a:r>
                  <a:rPr lang="en-US" sz="3200" dirty="0" smtClean="0">
                    <a:latin typeface="+mn-lt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 with radius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Completeness:  </a:t>
                </a:r>
                <a:r>
                  <a:rPr lang="en-US" sz="3200" dirty="0" smtClean="0">
                    <a:latin typeface="+mn-lt"/>
                  </a:rPr>
                  <a:t>Merlin can guess correctly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Overlap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036377"/>
                <a:ext cx="9126796" cy="6137386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1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6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036377"/>
                <a:ext cx="9126796" cy="515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dirty="0" smtClean="0">
                    <a:latin typeface="+mn-lt"/>
                  </a:rPr>
                  <a:t> 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NO </a:t>
                </a:r>
                <a:r>
                  <a:rPr lang="en-US" sz="3200" dirty="0" smtClean="0">
                    <a:latin typeface="+mn-lt"/>
                  </a:rPr>
                  <a:t>instance: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(1+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  <a:r>
                  <a:rPr lang="en-US" sz="3200" dirty="0" smtClean="0">
                    <a:latin typeface="+mn-lt"/>
                  </a:rPr>
                  <a:t> Run </a:t>
                </a:r>
                <a:r>
                  <a:rPr lang="en-US" sz="3200" dirty="0" err="1" smtClean="0">
                    <a:latin typeface="+mn-lt"/>
                  </a:rPr>
                  <a:t>Goldreich-Goldwasser</a:t>
                </a:r>
                <a:r>
                  <a:rPr lang="en-US" sz="3200" dirty="0" smtClean="0">
                    <a:latin typeface="+mn-lt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 with radius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Soundness:  </a:t>
                </a:r>
                <a:r>
                  <a:rPr lang="en-US" sz="3200" dirty="0" smtClean="0">
                    <a:latin typeface="+mn-lt"/>
                  </a:rPr>
                  <a:t>Merlin can guess correctly with probability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Overlap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036377"/>
                <a:ext cx="9126796" cy="5152501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420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5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Goldreich-Goldwasser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GapSPP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208591" y="1036377"/>
                <a:ext cx="9126796" cy="466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YES</a:t>
                </a:r>
                <a:r>
                  <a:rPr lang="en-US" sz="3200" dirty="0" smtClean="0">
                    <a:latin typeface="+mn-lt"/>
                  </a:rPr>
                  <a:t> instance: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NO </a:t>
                </a:r>
                <a:r>
                  <a:rPr lang="en-US" sz="3200" dirty="0" smtClean="0">
                    <a:latin typeface="+mn-lt"/>
                  </a:rPr>
                  <a:t>instance: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(1+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  <a:r>
                  <a:rPr lang="en-US" sz="3200" dirty="0" smtClean="0">
                    <a:latin typeface="+mn-lt"/>
                  </a:rPr>
                  <a:t> Run </a:t>
                </a:r>
                <a:r>
                  <a:rPr lang="en-US" sz="3200" dirty="0" err="1" smtClean="0">
                    <a:latin typeface="+mn-lt"/>
                  </a:rPr>
                  <a:t>Goldreich-Goldwasser</a:t>
                </a:r>
                <a:r>
                  <a:rPr lang="en-US" sz="3200" dirty="0" smtClean="0">
                    <a:latin typeface="+mn-lt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 with radius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Completeness / Soundness gap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1" y="1036377"/>
                <a:ext cx="9126796" cy="4660058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571" b="-3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3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672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AutoNum type="arabicPeriod"/>
                </a:pPr>
                <a:r>
                  <a:rPr lang="en-US" sz="3200" dirty="0" smtClean="0">
                    <a:latin typeface="+mn-lt"/>
                  </a:rPr>
                  <a:t>Arthur generates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~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  <a:br>
                  <a:rPr lang="en-US" sz="3200" dirty="0" smtClean="0">
                    <a:latin typeface="+mn-lt"/>
                  </a:rPr>
                </a:br>
                <a:r>
                  <a:rPr lang="en-US" sz="3200" dirty="0" smtClean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z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to Merlin.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672398"/>
              </a:xfrm>
              <a:prstGeom prst="rect">
                <a:avLst/>
              </a:prstGeom>
              <a:blipFill rotWithShape="1">
                <a:blip r:embed="rId9"/>
                <a:stretch>
                  <a:fillRect l="-1948" t="-27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3" y="2738367"/>
            <a:ext cx="1515566" cy="2470210"/>
          </a:xfrm>
          <a:prstGeom prst="rect">
            <a:avLst/>
          </a:prstGeom>
        </p:spPr>
      </p:pic>
      <p:grpSp>
        <p:nvGrpSpPr>
          <p:cNvPr id="97287" name="Group 97286"/>
          <p:cNvGrpSpPr/>
          <p:nvPr/>
        </p:nvGrpSpPr>
        <p:grpSpPr>
          <a:xfrm>
            <a:off x="4542516" y="4524169"/>
            <a:ext cx="1661010" cy="867120"/>
            <a:chOff x="4542516" y="4524169"/>
            <a:chExt cx="1661010" cy="867120"/>
          </a:xfrm>
        </p:grpSpPr>
        <p:sp>
          <p:nvSpPr>
            <p:cNvPr id="91" name="Freeform 90"/>
            <p:cNvSpPr/>
            <p:nvPr/>
          </p:nvSpPr>
          <p:spPr>
            <a:xfrm>
              <a:off x="4542516" y="4529295"/>
              <a:ext cx="1650576" cy="860057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  <a:gd name="connsiteX0" fmla="*/ 0 w 1976392"/>
                <a:gd name="connsiteY0" fmla="*/ 2835193 h 2835193"/>
                <a:gd name="connsiteX1" fmla="*/ 134892 w 1976392"/>
                <a:gd name="connsiteY1" fmla="*/ 908050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35193"/>
                <a:gd name="connsiteX1" fmla="*/ 243756 w 1976392"/>
                <a:gd name="connsiteY1" fmla="*/ 1658702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59107"/>
                <a:gd name="connsiteX1" fmla="*/ 243756 w 1976392"/>
                <a:gd name="connsiteY1" fmla="*/ 1658702 h 2859107"/>
                <a:gd name="connsiteX2" fmla="*/ 1976392 w 1976392"/>
                <a:gd name="connsiteY2" fmla="*/ 0 h 2859107"/>
                <a:gd name="connsiteX3" fmla="*/ 497676 w 1976392"/>
                <a:gd name="connsiteY3" fmla="*/ 2859107 h 2859107"/>
                <a:gd name="connsiteX4" fmla="*/ 0 w 1976392"/>
                <a:gd name="connsiteY4" fmla="*/ 2835193 h 2859107"/>
                <a:gd name="connsiteX0" fmla="*/ 0 w 758890"/>
                <a:gd name="connsiteY0" fmla="*/ 1186441 h 1210355"/>
                <a:gd name="connsiteX1" fmla="*/ 243756 w 758890"/>
                <a:gd name="connsiteY1" fmla="*/ 9950 h 1210355"/>
                <a:gd name="connsiteX2" fmla="*/ 758890 w 758890"/>
                <a:gd name="connsiteY2" fmla="*/ 0 h 1210355"/>
                <a:gd name="connsiteX3" fmla="*/ 497676 w 758890"/>
                <a:gd name="connsiteY3" fmla="*/ 1210355 h 1210355"/>
                <a:gd name="connsiteX4" fmla="*/ 0 w 758890"/>
                <a:gd name="connsiteY4" fmla="*/ 1186441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08784 w 769998"/>
                <a:gd name="connsiteY3" fmla="*/ 1210355 h 1210355"/>
                <a:gd name="connsiteX4" fmla="*/ 0 w 769998"/>
                <a:gd name="connsiteY4" fmla="*/ 1199845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17671 w 769998"/>
                <a:gd name="connsiteY3" fmla="*/ 1210355 h 1210355"/>
                <a:gd name="connsiteX4" fmla="*/ 0 w 769998"/>
                <a:gd name="connsiteY4" fmla="*/ 1199845 h 1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98" h="1210355">
                  <a:moveTo>
                    <a:pt x="0" y="1199845"/>
                  </a:moveTo>
                  <a:lnTo>
                    <a:pt x="254864" y="9950"/>
                  </a:lnTo>
                  <a:lnTo>
                    <a:pt x="769998" y="0"/>
                  </a:lnTo>
                  <a:lnTo>
                    <a:pt x="517671" y="1210355"/>
                  </a:lnTo>
                  <a:lnTo>
                    <a:pt x="0" y="1199845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51" idx="3"/>
            </p:cNvCxnSpPr>
            <p:nvPr/>
          </p:nvCxnSpPr>
          <p:spPr>
            <a:xfrm flipV="1">
              <a:off x="4554540" y="4556136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587003" y="5389934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29666" y="4524169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88848" y="4527345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V="1">
            <a:off x="4195941" y="4624298"/>
            <a:ext cx="1599342" cy="897225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8"/>
              <p:cNvSpPr txBox="1">
                <a:spLocks noChangeArrowheads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5758707" y="4570544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85165" y="5383608"/>
            <a:ext cx="496418" cy="513282"/>
            <a:chOff x="4085165" y="5383608"/>
            <a:chExt cx="496418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85165" y="5383608"/>
                  <a:ext cx="496418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5165" y="5383608"/>
                  <a:ext cx="496418" cy="51328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0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Font typeface="+mj-lt"/>
                  <a:buAutoNum type="arabicPeriod" startAt="2"/>
                </a:pPr>
                <a:r>
                  <a:rPr lang="en-US" sz="3200" dirty="0">
                    <a:latin typeface="+mn-lt"/>
                  </a:rPr>
                  <a:t>Merlin tries to reconstruct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+mn-lt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latin typeface="+mn-lt"/>
                  </a:rPr>
                  <a:t>.</a:t>
                </a:r>
                <a:br>
                  <a:rPr lang="en-US" sz="3200" dirty="0">
                    <a:latin typeface="+mn-lt"/>
                  </a:rPr>
                </a:br>
                <a:r>
                  <a:rPr lang="en-US" sz="3200" dirty="0">
                    <a:latin typeface="+mn-lt"/>
                  </a:rPr>
                  <a:t>Sends his guess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320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+mn-lt"/>
                  </a:rPr>
                  <a:t> to Arthur.</a:t>
                </a:r>
              </a:p>
              <a:p>
                <a:pPr eaLnBrk="1" hangingPunct="1"/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554545"/>
              </a:xfrm>
              <a:prstGeom prst="rect">
                <a:avLst/>
              </a:prstGeom>
              <a:blipFill rotWithShape="1">
                <a:blip r:embed="rId9"/>
                <a:stretch>
                  <a:fillRect l="-1948" t="-28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287" name="Group 97286"/>
          <p:cNvGrpSpPr/>
          <p:nvPr/>
        </p:nvGrpSpPr>
        <p:grpSpPr>
          <a:xfrm>
            <a:off x="4542516" y="4524169"/>
            <a:ext cx="1661010" cy="867120"/>
            <a:chOff x="4542516" y="4524169"/>
            <a:chExt cx="1661010" cy="867120"/>
          </a:xfrm>
        </p:grpSpPr>
        <p:sp>
          <p:nvSpPr>
            <p:cNvPr id="91" name="Freeform 90"/>
            <p:cNvSpPr/>
            <p:nvPr/>
          </p:nvSpPr>
          <p:spPr>
            <a:xfrm>
              <a:off x="4542516" y="4529295"/>
              <a:ext cx="1650576" cy="860057"/>
            </a:xfrm>
            <a:custGeom>
              <a:avLst/>
              <a:gdLst>
                <a:gd name="connsiteX0" fmla="*/ 0 w 2749550"/>
                <a:gd name="connsiteY0" fmla="*/ 1809750 h 1809750"/>
                <a:gd name="connsiteX1" fmla="*/ 908050 w 2749550"/>
                <a:gd name="connsiteY1" fmla="*/ 908050 h 1809750"/>
                <a:gd name="connsiteX2" fmla="*/ 2749550 w 2749550"/>
                <a:gd name="connsiteY2" fmla="*/ 0 h 1809750"/>
                <a:gd name="connsiteX3" fmla="*/ 1835150 w 2749550"/>
                <a:gd name="connsiteY3" fmla="*/ 895350 h 1809750"/>
                <a:gd name="connsiteX4" fmla="*/ 0 w 2749550"/>
                <a:gd name="connsiteY4" fmla="*/ 1809750 h 1809750"/>
                <a:gd name="connsiteX0" fmla="*/ 0 w 1976392"/>
                <a:gd name="connsiteY0" fmla="*/ 2835193 h 2835193"/>
                <a:gd name="connsiteX1" fmla="*/ 134892 w 1976392"/>
                <a:gd name="connsiteY1" fmla="*/ 908050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35193"/>
                <a:gd name="connsiteX1" fmla="*/ 243756 w 1976392"/>
                <a:gd name="connsiteY1" fmla="*/ 1658702 h 2835193"/>
                <a:gd name="connsiteX2" fmla="*/ 1976392 w 1976392"/>
                <a:gd name="connsiteY2" fmla="*/ 0 h 2835193"/>
                <a:gd name="connsiteX3" fmla="*/ 1061992 w 1976392"/>
                <a:gd name="connsiteY3" fmla="*/ 895350 h 2835193"/>
                <a:gd name="connsiteX4" fmla="*/ 0 w 1976392"/>
                <a:gd name="connsiteY4" fmla="*/ 2835193 h 2835193"/>
                <a:gd name="connsiteX0" fmla="*/ 0 w 1976392"/>
                <a:gd name="connsiteY0" fmla="*/ 2835193 h 2859107"/>
                <a:gd name="connsiteX1" fmla="*/ 243756 w 1976392"/>
                <a:gd name="connsiteY1" fmla="*/ 1658702 h 2859107"/>
                <a:gd name="connsiteX2" fmla="*/ 1976392 w 1976392"/>
                <a:gd name="connsiteY2" fmla="*/ 0 h 2859107"/>
                <a:gd name="connsiteX3" fmla="*/ 497676 w 1976392"/>
                <a:gd name="connsiteY3" fmla="*/ 2859107 h 2859107"/>
                <a:gd name="connsiteX4" fmla="*/ 0 w 1976392"/>
                <a:gd name="connsiteY4" fmla="*/ 2835193 h 2859107"/>
                <a:gd name="connsiteX0" fmla="*/ 0 w 758890"/>
                <a:gd name="connsiteY0" fmla="*/ 1186441 h 1210355"/>
                <a:gd name="connsiteX1" fmla="*/ 243756 w 758890"/>
                <a:gd name="connsiteY1" fmla="*/ 9950 h 1210355"/>
                <a:gd name="connsiteX2" fmla="*/ 758890 w 758890"/>
                <a:gd name="connsiteY2" fmla="*/ 0 h 1210355"/>
                <a:gd name="connsiteX3" fmla="*/ 497676 w 758890"/>
                <a:gd name="connsiteY3" fmla="*/ 1210355 h 1210355"/>
                <a:gd name="connsiteX4" fmla="*/ 0 w 758890"/>
                <a:gd name="connsiteY4" fmla="*/ 1186441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08784 w 769998"/>
                <a:gd name="connsiteY3" fmla="*/ 1210355 h 1210355"/>
                <a:gd name="connsiteX4" fmla="*/ 0 w 769998"/>
                <a:gd name="connsiteY4" fmla="*/ 1199845 h 1210355"/>
                <a:gd name="connsiteX0" fmla="*/ 0 w 769998"/>
                <a:gd name="connsiteY0" fmla="*/ 1199845 h 1210355"/>
                <a:gd name="connsiteX1" fmla="*/ 254864 w 769998"/>
                <a:gd name="connsiteY1" fmla="*/ 9950 h 1210355"/>
                <a:gd name="connsiteX2" fmla="*/ 769998 w 769998"/>
                <a:gd name="connsiteY2" fmla="*/ 0 h 1210355"/>
                <a:gd name="connsiteX3" fmla="*/ 517671 w 769998"/>
                <a:gd name="connsiteY3" fmla="*/ 1210355 h 1210355"/>
                <a:gd name="connsiteX4" fmla="*/ 0 w 769998"/>
                <a:gd name="connsiteY4" fmla="*/ 1199845 h 1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998" h="1210355">
                  <a:moveTo>
                    <a:pt x="0" y="1199845"/>
                  </a:moveTo>
                  <a:lnTo>
                    <a:pt x="254864" y="9950"/>
                  </a:lnTo>
                  <a:lnTo>
                    <a:pt x="769998" y="0"/>
                  </a:lnTo>
                  <a:lnTo>
                    <a:pt x="517671" y="1210355"/>
                  </a:lnTo>
                  <a:lnTo>
                    <a:pt x="0" y="1199845"/>
                  </a:lnTo>
                  <a:close/>
                </a:path>
              </a:pathLst>
            </a:cu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51" idx="3"/>
            </p:cNvCxnSpPr>
            <p:nvPr/>
          </p:nvCxnSpPr>
          <p:spPr>
            <a:xfrm flipV="1">
              <a:off x="4554540" y="4556136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587003" y="5389934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29666" y="4524169"/>
              <a:ext cx="1035564" cy="1355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88848" y="4527345"/>
              <a:ext cx="514678" cy="820714"/>
            </a:xfrm>
            <a:prstGeom prst="straightConnector1">
              <a:avLst/>
            </a:prstGeom>
            <a:ln w="19050">
              <a:solidFill>
                <a:srgbClr val="99336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8"/>
              <p:cNvSpPr txBox="1">
                <a:spLocks noChangeArrowheads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215" y="4465209"/>
                <a:ext cx="436081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5758707" y="4570544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73289" y="5383608"/>
            <a:ext cx="540533" cy="513282"/>
            <a:chOff x="4073289" y="538360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613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Protocol:</a:t>
                </a:r>
              </a:p>
              <a:p>
                <a:pPr marL="514350" indent="-514350" eaLnBrk="1" hangingPunct="1">
                  <a:buFont typeface="+mj-lt"/>
                  <a:buAutoNum type="arabicPeriod" startAt="3"/>
                </a:pPr>
                <a:r>
                  <a:rPr lang="en-US" sz="3200" dirty="0">
                    <a:latin typeface="+mn-lt"/>
                  </a:rPr>
                  <a:t>Arthur accepts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  <a:ea typeface="Cambria Math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latin typeface="+mn-lt"/>
                  </a:rPr>
                  <a:t> and rejects o/w</a:t>
                </a:r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613775"/>
              </a:xfrm>
              <a:prstGeom prst="rect">
                <a:avLst/>
              </a:prstGeom>
              <a:blipFill rotWithShape="1">
                <a:blip r:embed="rId9"/>
                <a:stretch>
                  <a:fillRect l="-1948" t="-4528" b="-9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73289" y="5383608"/>
            <a:ext cx="540533" cy="513282"/>
            <a:chOff x="4073289" y="538360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73289" y="5383608"/>
                  <a:ext cx="540533" cy="5132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4148657" y="5488943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3" y="2738367"/>
            <a:ext cx="1515566" cy="24702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rot="21120397">
            <a:off x="5681484" y="2677181"/>
            <a:ext cx="2128430" cy="1233340"/>
          </a:xfrm>
          <a:custGeom>
            <a:avLst/>
            <a:gdLst>
              <a:gd name="connsiteX0" fmla="*/ 1500905 w 1505563"/>
              <a:gd name="connsiteY0" fmla="*/ 682499 h 968564"/>
              <a:gd name="connsiteX1" fmla="*/ 1354990 w 1505563"/>
              <a:gd name="connsiteY1" fmla="*/ 672771 h 968564"/>
              <a:gd name="connsiteX2" fmla="*/ 1140981 w 1505563"/>
              <a:gd name="connsiteY2" fmla="*/ 731137 h 968564"/>
              <a:gd name="connsiteX3" fmla="*/ 829696 w 1505563"/>
              <a:gd name="connsiteY3" fmla="*/ 935418 h 968564"/>
              <a:gd name="connsiteX4" fmla="*/ 547594 w 1505563"/>
              <a:gd name="connsiteY4" fmla="*/ 964601 h 968564"/>
              <a:gd name="connsiteX5" fmla="*/ 246037 w 1505563"/>
              <a:gd name="connsiteY5" fmla="*/ 896508 h 968564"/>
              <a:gd name="connsiteX6" fmla="*/ 22300 w 1505563"/>
              <a:gd name="connsiteY6" fmla="*/ 497674 h 968564"/>
              <a:gd name="connsiteX7" fmla="*/ 139032 w 1505563"/>
              <a:gd name="connsiteY7" fmla="*/ 1563 h 968564"/>
              <a:gd name="connsiteX8" fmla="*/ 1179892 w 1505563"/>
              <a:gd name="connsiteY8" fmla="*/ 351759 h 968564"/>
              <a:gd name="connsiteX9" fmla="*/ 1500905 w 1505563"/>
              <a:gd name="connsiteY9" fmla="*/ 682499 h 968564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163662 w 1489333"/>
              <a:gd name="connsiteY9" fmla="*/ 364665 h 981470"/>
              <a:gd name="connsiteX10" fmla="*/ 1484675 w 1489333"/>
              <a:gd name="connsiteY10" fmla="*/ 695405 h 981470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163662 w 1489333"/>
              <a:gd name="connsiteY9" fmla="*/ 364665 h 981470"/>
              <a:gd name="connsiteX10" fmla="*/ 1294813 w 1489333"/>
              <a:gd name="connsiteY10" fmla="*/ 441885 h 981470"/>
              <a:gd name="connsiteX11" fmla="*/ 1484675 w 1489333"/>
              <a:gd name="connsiteY11" fmla="*/ 695405 h 981470"/>
              <a:gd name="connsiteX0" fmla="*/ 1484675 w 1489333"/>
              <a:gd name="connsiteY0" fmla="*/ 695405 h 981470"/>
              <a:gd name="connsiteX1" fmla="*/ 1338760 w 1489333"/>
              <a:gd name="connsiteY1" fmla="*/ 685677 h 981470"/>
              <a:gd name="connsiteX2" fmla="*/ 1124751 w 1489333"/>
              <a:gd name="connsiteY2" fmla="*/ 744043 h 981470"/>
              <a:gd name="connsiteX3" fmla="*/ 813466 w 1489333"/>
              <a:gd name="connsiteY3" fmla="*/ 948324 h 981470"/>
              <a:gd name="connsiteX4" fmla="*/ 531364 w 1489333"/>
              <a:gd name="connsiteY4" fmla="*/ 977507 h 981470"/>
              <a:gd name="connsiteX5" fmla="*/ 229807 w 1489333"/>
              <a:gd name="connsiteY5" fmla="*/ 909414 h 981470"/>
              <a:gd name="connsiteX6" fmla="*/ 6070 w 1489333"/>
              <a:gd name="connsiteY6" fmla="*/ 510580 h 981470"/>
              <a:gd name="connsiteX7" fmla="*/ 122802 w 1489333"/>
              <a:gd name="connsiteY7" fmla="*/ 14469 h 981470"/>
              <a:gd name="connsiteX8" fmla="*/ 714238 w 1489333"/>
              <a:gd name="connsiteY8" fmla="*/ 153149 h 981470"/>
              <a:gd name="connsiteX9" fmla="*/ 1061208 w 1489333"/>
              <a:gd name="connsiteY9" fmla="*/ 232672 h 981470"/>
              <a:gd name="connsiteX10" fmla="*/ 1294813 w 1489333"/>
              <a:gd name="connsiteY10" fmla="*/ 441885 h 981470"/>
              <a:gd name="connsiteX11" fmla="*/ 1484675 w 1489333"/>
              <a:gd name="connsiteY11" fmla="*/ 695405 h 981470"/>
              <a:gd name="connsiteX0" fmla="*/ 1484675 w 1485081"/>
              <a:gd name="connsiteY0" fmla="*/ 695405 h 981470"/>
              <a:gd name="connsiteX1" fmla="*/ 1338760 w 1485081"/>
              <a:gd name="connsiteY1" fmla="*/ 685677 h 981470"/>
              <a:gd name="connsiteX2" fmla="*/ 1124751 w 1485081"/>
              <a:gd name="connsiteY2" fmla="*/ 744043 h 981470"/>
              <a:gd name="connsiteX3" fmla="*/ 813466 w 1485081"/>
              <a:gd name="connsiteY3" fmla="*/ 948324 h 981470"/>
              <a:gd name="connsiteX4" fmla="*/ 531364 w 1485081"/>
              <a:gd name="connsiteY4" fmla="*/ 977507 h 981470"/>
              <a:gd name="connsiteX5" fmla="*/ 229807 w 1485081"/>
              <a:gd name="connsiteY5" fmla="*/ 909414 h 981470"/>
              <a:gd name="connsiteX6" fmla="*/ 6070 w 1485081"/>
              <a:gd name="connsiteY6" fmla="*/ 510580 h 981470"/>
              <a:gd name="connsiteX7" fmla="*/ 122802 w 1485081"/>
              <a:gd name="connsiteY7" fmla="*/ 14469 h 981470"/>
              <a:gd name="connsiteX8" fmla="*/ 714238 w 1485081"/>
              <a:gd name="connsiteY8" fmla="*/ 153149 h 981470"/>
              <a:gd name="connsiteX9" fmla="*/ 1061208 w 1485081"/>
              <a:gd name="connsiteY9" fmla="*/ 232672 h 981470"/>
              <a:gd name="connsiteX10" fmla="*/ 1294813 w 1485081"/>
              <a:gd name="connsiteY10" fmla="*/ 524381 h 981470"/>
              <a:gd name="connsiteX11" fmla="*/ 1484675 w 1485081"/>
              <a:gd name="connsiteY11" fmla="*/ 695405 h 981470"/>
              <a:gd name="connsiteX0" fmla="*/ 1484675 w 1485081"/>
              <a:gd name="connsiteY0" fmla="*/ 707989 h 994054"/>
              <a:gd name="connsiteX1" fmla="*/ 1338760 w 1485081"/>
              <a:gd name="connsiteY1" fmla="*/ 698261 h 994054"/>
              <a:gd name="connsiteX2" fmla="*/ 1124751 w 1485081"/>
              <a:gd name="connsiteY2" fmla="*/ 756627 h 994054"/>
              <a:gd name="connsiteX3" fmla="*/ 813466 w 1485081"/>
              <a:gd name="connsiteY3" fmla="*/ 960908 h 994054"/>
              <a:gd name="connsiteX4" fmla="*/ 531364 w 1485081"/>
              <a:gd name="connsiteY4" fmla="*/ 990091 h 994054"/>
              <a:gd name="connsiteX5" fmla="*/ 229807 w 1485081"/>
              <a:gd name="connsiteY5" fmla="*/ 921998 h 994054"/>
              <a:gd name="connsiteX6" fmla="*/ 6070 w 1485081"/>
              <a:gd name="connsiteY6" fmla="*/ 523164 h 994054"/>
              <a:gd name="connsiteX7" fmla="*/ 122802 w 1485081"/>
              <a:gd name="connsiteY7" fmla="*/ 27053 h 994054"/>
              <a:gd name="connsiteX8" fmla="*/ 748389 w 1485081"/>
              <a:gd name="connsiteY8" fmla="*/ 74987 h 994054"/>
              <a:gd name="connsiteX9" fmla="*/ 1061208 w 1485081"/>
              <a:gd name="connsiteY9" fmla="*/ 245256 h 994054"/>
              <a:gd name="connsiteX10" fmla="*/ 1294813 w 1485081"/>
              <a:gd name="connsiteY10" fmla="*/ 536965 h 994054"/>
              <a:gd name="connsiteX11" fmla="*/ 1484675 w 1485081"/>
              <a:gd name="connsiteY11" fmla="*/ 707989 h 994054"/>
              <a:gd name="connsiteX0" fmla="*/ 1478998 w 1479404"/>
              <a:gd name="connsiteY0" fmla="*/ 680741 h 966806"/>
              <a:gd name="connsiteX1" fmla="*/ 1333083 w 1479404"/>
              <a:gd name="connsiteY1" fmla="*/ 671013 h 966806"/>
              <a:gd name="connsiteX2" fmla="*/ 1119074 w 1479404"/>
              <a:gd name="connsiteY2" fmla="*/ 729379 h 966806"/>
              <a:gd name="connsiteX3" fmla="*/ 807789 w 1479404"/>
              <a:gd name="connsiteY3" fmla="*/ 933660 h 966806"/>
              <a:gd name="connsiteX4" fmla="*/ 525687 w 1479404"/>
              <a:gd name="connsiteY4" fmla="*/ 962843 h 966806"/>
              <a:gd name="connsiteX5" fmla="*/ 224130 w 1479404"/>
              <a:gd name="connsiteY5" fmla="*/ 894750 h 966806"/>
              <a:gd name="connsiteX6" fmla="*/ 393 w 1479404"/>
              <a:gd name="connsiteY6" fmla="*/ 495916 h 966806"/>
              <a:gd name="connsiteX7" fmla="*/ 185429 w 1479404"/>
              <a:gd name="connsiteY7" fmla="*/ 41053 h 966806"/>
              <a:gd name="connsiteX8" fmla="*/ 742712 w 1479404"/>
              <a:gd name="connsiteY8" fmla="*/ 47739 h 966806"/>
              <a:gd name="connsiteX9" fmla="*/ 1055531 w 1479404"/>
              <a:gd name="connsiteY9" fmla="*/ 218008 h 966806"/>
              <a:gd name="connsiteX10" fmla="*/ 1289136 w 1479404"/>
              <a:gd name="connsiteY10" fmla="*/ 509717 h 966806"/>
              <a:gd name="connsiteX11" fmla="*/ 1478998 w 1479404"/>
              <a:gd name="connsiteY11" fmla="*/ 680741 h 9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404" h="966806">
                <a:moveTo>
                  <a:pt x="1478998" y="680741"/>
                </a:moveTo>
                <a:cubicBezTo>
                  <a:pt x="1486322" y="707623"/>
                  <a:pt x="1393070" y="662907"/>
                  <a:pt x="1333083" y="671013"/>
                </a:cubicBezTo>
                <a:cubicBezTo>
                  <a:pt x="1273096" y="679119"/>
                  <a:pt x="1206623" y="685604"/>
                  <a:pt x="1119074" y="729379"/>
                </a:cubicBezTo>
                <a:cubicBezTo>
                  <a:pt x="1031525" y="773154"/>
                  <a:pt x="906687" y="894749"/>
                  <a:pt x="807789" y="933660"/>
                </a:cubicBezTo>
                <a:cubicBezTo>
                  <a:pt x="708891" y="972571"/>
                  <a:pt x="622963" y="969328"/>
                  <a:pt x="525687" y="962843"/>
                </a:cubicBezTo>
                <a:cubicBezTo>
                  <a:pt x="428411" y="956358"/>
                  <a:pt x="311679" y="972571"/>
                  <a:pt x="224130" y="894750"/>
                </a:cubicBezTo>
                <a:cubicBezTo>
                  <a:pt x="136581" y="816929"/>
                  <a:pt x="6843" y="638199"/>
                  <a:pt x="393" y="495916"/>
                </a:cubicBezTo>
                <a:cubicBezTo>
                  <a:pt x="-6057" y="353633"/>
                  <a:pt x="67401" y="100625"/>
                  <a:pt x="185429" y="41053"/>
                </a:cubicBezTo>
                <a:cubicBezTo>
                  <a:pt x="303457" y="-18519"/>
                  <a:pt x="569235" y="-10627"/>
                  <a:pt x="742712" y="47739"/>
                </a:cubicBezTo>
                <a:cubicBezTo>
                  <a:pt x="916189" y="106105"/>
                  <a:pt x="964460" y="141012"/>
                  <a:pt x="1055531" y="218008"/>
                </a:cubicBezTo>
                <a:cubicBezTo>
                  <a:pt x="1146602" y="295004"/>
                  <a:pt x="1235634" y="454594"/>
                  <a:pt x="1289136" y="509717"/>
                </a:cubicBezTo>
                <a:cubicBezTo>
                  <a:pt x="1342638" y="564840"/>
                  <a:pt x="1471674" y="653859"/>
                  <a:pt x="1478998" y="6807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5731556" y="2942381"/>
            <a:ext cx="1661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600" dirty="0" smtClean="0">
                <a:latin typeface="+mn-lt"/>
              </a:rPr>
              <a:t>Accept!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2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What is Merlin’s optimal strategy?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876" t="-4651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Cryptography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1" y="1445253"/>
            <a:ext cx="1526874" cy="248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09" y="1450778"/>
            <a:ext cx="1684650" cy="23722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03585" y="2268747"/>
            <a:ext cx="3433313" cy="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28293" y="5680177"/>
            <a:ext cx="631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wants to communicate securely with Bob.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Doesn’t want Eve to learn anything.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9431" y="1805207"/>
                <a:ext cx="1955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31" y="1805207"/>
                <a:ext cx="195585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7798" y="3932018"/>
                <a:ext cx="1374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𝐷𝑒𝑐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98" y="3932018"/>
                <a:ext cx="137460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4" y="3667910"/>
            <a:ext cx="2335532" cy="16722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54260" y="2277374"/>
            <a:ext cx="0" cy="123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757" y="2278497"/>
            <a:ext cx="88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17731" y="2283831"/>
            <a:ext cx="7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22789" y="4413252"/>
            <a:ext cx="88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2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Wants to 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such that </a:t>
                </a:r>
                <a:endParaRPr lang="en-US" sz="3200" b="0" i="0" dirty="0" smtClean="0">
                  <a:latin typeface="Cambria Math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is maximized.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062103"/>
              </a:xfrm>
              <a:prstGeom prst="rect">
                <a:avLst/>
              </a:prstGeom>
              <a:blipFill rotWithShape="1">
                <a:blip r:embed="rId9"/>
                <a:stretch>
                  <a:fillRect l="-1876" t="-3550" b="-9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265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b="0" i="0" dirty="0" smtClean="0">
                    <a:latin typeface="Cambria Math"/>
                  </a:rPr>
                  <a:t> is Gaussian this reduces to finding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265685"/>
              </a:xfrm>
              <a:prstGeom prst="rect">
                <a:avLst/>
              </a:prstGeom>
              <a:blipFill rotWithShape="1">
                <a:blip r:embed="rId9"/>
                <a:stretch>
                  <a:fillRect l="-1876" t="-3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By definition for optimal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b="0" i="0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i="0" dirty="0" smtClean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876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579750" y="4971059"/>
            <a:ext cx="1079830" cy="7526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4150723" y="4756971"/>
            <a:ext cx="540533" cy="513282"/>
            <a:chOff x="3723885" y="549035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4148657" y="5659071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2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Optimal </a:t>
                </a:r>
                <a:r>
                  <a:rPr lang="en-US" sz="3200" dirty="0" err="1" smtClean="0">
                    <a:latin typeface="+mn-lt"/>
                  </a:rPr>
                  <a:t>prover</a:t>
                </a:r>
                <a:r>
                  <a:rPr lang="en-US" sz="3200" dirty="0" smtClean="0">
                    <a:latin typeface="+mn-lt"/>
                  </a:rPr>
                  <a:t> succeeds </a:t>
                </a:r>
                <a:r>
                  <a:rPr lang="en-US" sz="3200" dirty="0" err="1" smtClean="0">
                    <a:latin typeface="+mn-lt"/>
                  </a:rPr>
                  <a:t>iff</a:t>
                </a:r>
                <a:r>
                  <a:rPr lang="en-US" sz="3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200" b="0" i="0" dirty="0" smtClean="0">
                    <a:latin typeface="Cambria Math"/>
                  </a:rPr>
                  <a:t> lands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i="0" dirty="0" smtClean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876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579750" y="4971059"/>
            <a:ext cx="1079830" cy="7526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4150723" y="4756971"/>
            <a:ext cx="540533" cy="513282"/>
            <a:chOff x="3723885" y="549035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4148657" y="5659071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Analysis:</a:t>
                </a: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Merlin’s success probability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3200" b="0" i="0" dirty="0" smtClean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876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579750" y="4971059"/>
            <a:ext cx="1079830" cy="7526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4150723" y="4756971"/>
            <a:ext cx="540533" cy="513282"/>
            <a:chOff x="3723885" y="549035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4148657" y="5659071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7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27" y="5224351"/>
                  <a:ext cx="46198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085689"/>
                <a:ext cx="8450837" cy="2284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200" i="1" dirty="0" smtClean="0">
                        <a:latin typeface="Cambria Math"/>
                      </a:rPr>
                      <m:t> 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+mn-lt"/>
                  </a:rPr>
                  <a:t>.  </a:t>
                </a:r>
              </a:p>
              <a:p>
                <a:pPr eaLnBrk="1" hangingPunct="1"/>
                <a:r>
                  <a:rPr lang="en-US" sz="3200" dirty="0" err="1" smtClean="0">
                    <a:solidFill>
                      <a:srgbClr val="FF0000"/>
                    </a:solidFill>
                    <a:latin typeface="+mn-lt"/>
                  </a:rPr>
                  <a:t>Voronoi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 Cell Characterization:</a:t>
                </a: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 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   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b="0" i="0" dirty="0" smtClean="0">
                  <a:latin typeface="Cambria Math"/>
                </a:endParaRPr>
              </a:p>
              <a:p>
                <a:pPr marL="514350" indent="-514350" eaLnBrk="1" hangingPunct="1">
                  <a:buAutoNum type="arabicPeriod"/>
                </a:pPr>
                <a:r>
                  <a:rPr lang="en-US" sz="3200" b="0" i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box>
                          <m:box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1−2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box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1   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   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085689"/>
                <a:ext cx="8450837" cy="2284087"/>
              </a:xfrm>
              <a:prstGeom prst="rect">
                <a:avLst/>
              </a:prstGeom>
              <a:blipFill rotWithShape="1">
                <a:blip r:embed="rId9"/>
                <a:stretch>
                  <a:fillRect l="-1876" t="-3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Gaussian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Goldreich-Goldwasser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65338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65338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7" y="3540952"/>
            <a:ext cx="1944691" cy="264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baseline="-250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082" y="4731501"/>
                <a:ext cx="436081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5628351" y="4940101"/>
            <a:ext cx="73152" cy="73152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579750" y="4971059"/>
            <a:ext cx="1079830" cy="7526"/>
          </a:xfrm>
          <a:prstGeom prst="straightConnector1">
            <a:avLst/>
          </a:prstGeom>
          <a:ln w="19050">
            <a:solidFill>
              <a:srgbClr val="9900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4150723" y="4756971"/>
            <a:ext cx="540533" cy="513282"/>
            <a:chOff x="3723885" y="5490358"/>
            <a:chExt cx="540533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baseline="-25000" dirty="0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23885" y="5490358"/>
                  <a:ext cx="540533" cy="5132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4148657" y="5659071"/>
              <a:ext cx="73152" cy="7315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5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</a:rPr>
                  <a:t>Part 1: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8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174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Equivalent to</a:t>
                </a:r>
                <a:endParaRPr lang="en-US" sz="3200" dirty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∖{0}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174139"/>
              </a:xfrm>
              <a:prstGeom prst="rect">
                <a:avLst/>
              </a:prstGeom>
              <a:blipFill rotWithShape="1">
                <a:blip r:embed="rId2"/>
                <a:stretch>
                  <a:fillRect l="-18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9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748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 smtClean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∖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∖{0}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3200" b="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7487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275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</a:rPr>
                  <a:t>Part 2: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box>
                          <m:box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box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2754216"/>
              </a:xfrm>
              <a:prstGeom prst="rect">
                <a:avLst/>
              </a:prstGeom>
              <a:blipFill rotWithShape="1">
                <a:blip r:embed="rId2"/>
                <a:stretch>
                  <a:fillRect l="-18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Cryptography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1" y="1445253"/>
            <a:ext cx="1526874" cy="248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09" y="1450778"/>
            <a:ext cx="1684650" cy="23722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03585" y="2268747"/>
            <a:ext cx="3433313" cy="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9431" y="1805207"/>
                <a:ext cx="1955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31" y="1805207"/>
                <a:ext cx="195585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7798" y="3932018"/>
                <a:ext cx="1374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𝐷𝑒𝑐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98" y="3932018"/>
                <a:ext cx="137460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4" y="3667910"/>
            <a:ext cx="2335532" cy="16722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54260" y="2277374"/>
            <a:ext cx="0" cy="123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757" y="2278497"/>
            <a:ext cx="88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17731" y="2283831"/>
            <a:ext cx="7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22789" y="4413252"/>
            <a:ext cx="88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1220" y="5707694"/>
            <a:ext cx="837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Security of the encryption scheme must rely on 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average case hardness</a:t>
            </a:r>
            <a:r>
              <a:rPr lang="en-US" sz="2400" dirty="0" smtClean="0"/>
              <a:t> of some computational problem.</a:t>
            </a:r>
          </a:p>
        </p:txBody>
      </p:sp>
    </p:spTree>
    <p:extLst>
      <p:ext uri="{BB962C8B-B14F-4D97-AF65-F5344CB8AC3E}">
        <p14:creationId xmlns:p14="http://schemas.microsoft.com/office/powerpoint/2010/main" val="33540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668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latin typeface="+mn-lt"/>
                  </a:rPr>
                  <a:t>Equivalent to</a:t>
                </a:r>
                <a:endParaRPr lang="en-US" sz="3200" i="1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∖{0}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box>
                      <m:box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</m:oMath>
                </a14:m>
                <a:endParaRPr lang="en-US" sz="32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eaLnBrk="1" hangingPunct="1"/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668889"/>
              </a:xfrm>
              <a:prstGeom prst="rect">
                <a:avLst/>
              </a:prstGeom>
              <a:blipFill rotWithShape="1">
                <a:blip r:embed="rId2"/>
                <a:stretch>
                  <a:fillRect l="-18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089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Lemma:</a:t>
                </a:r>
                <a:r>
                  <a:rPr lang="en-US" sz="3200" dirty="0" smtClean="0">
                    <a:latin typeface="+mn-lt"/>
                  </a:rPr>
                  <a:t> For any symmetric set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latin typeface="Cambria Math"/>
                      </a:rPr>
                      <m:t> 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i="1" dirty="0" smtClean="0">
                    <a:latin typeface="Cambria Math"/>
                  </a:rPr>
                  <a:t>,</a:t>
                </a:r>
                <a:r>
                  <a:rPr lang="en-US" sz="3200" i="1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089179"/>
              </a:xfrm>
              <a:prstGeom prst="rect">
                <a:avLst/>
              </a:prstGeom>
              <a:blipFill rotWithShape="1">
                <a:blip r:embed="rId2"/>
                <a:stretch>
                  <a:fillRect l="-18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Freeform 97306"/>
          <p:cNvSpPr/>
          <p:nvPr/>
        </p:nvSpPr>
        <p:spPr>
          <a:xfrm>
            <a:off x="4006446" y="4783422"/>
            <a:ext cx="1099394" cy="1231533"/>
          </a:xfrm>
          <a:custGeom>
            <a:avLst/>
            <a:gdLst>
              <a:gd name="connsiteX0" fmla="*/ 0 w 1099394"/>
              <a:gd name="connsiteY0" fmla="*/ 354132 h 1231533"/>
              <a:gd name="connsiteX1" fmla="*/ 565554 w 1099394"/>
              <a:gd name="connsiteY1" fmla="*/ 0 h 1231533"/>
              <a:gd name="connsiteX2" fmla="*/ 1094109 w 1099394"/>
              <a:gd name="connsiteY2" fmla="*/ 343561 h 1231533"/>
              <a:gd name="connsiteX3" fmla="*/ 1099394 w 1099394"/>
              <a:gd name="connsiteY3" fmla="*/ 887972 h 1231533"/>
              <a:gd name="connsiteX4" fmla="*/ 544412 w 1099394"/>
              <a:gd name="connsiteY4" fmla="*/ 1231533 h 1231533"/>
              <a:gd name="connsiteX5" fmla="*/ 5286 w 1099394"/>
              <a:gd name="connsiteY5" fmla="*/ 887972 h 1231533"/>
              <a:gd name="connsiteX6" fmla="*/ 0 w 1099394"/>
              <a:gd name="connsiteY6" fmla="*/ 354132 h 123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394" h="1231533">
                <a:moveTo>
                  <a:pt x="0" y="354132"/>
                </a:moveTo>
                <a:lnTo>
                  <a:pt x="565554" y="0"/>
                </a:lnTo>
                <a:lnTo>
                  <a:pt x="1094109" y="343561"/>
                </a:lnTo>
                <a:cubicBezTo>
                  <a:pt x="1095871" y="525031"/>
                  <a:pt x="1097632" y="706502"/>
                  <a:pt x="1099394" y="887972"/>
                </a:cubicBezTo>
                <a:lnTo>
                  <a:pt x="544412" y="1231533"/>
                </a:lnTo>
                <a:lnTo>
                  <a:pt x="5286" y="887972"/>
                </a:lnTo>
                <a:lnTo>
                  <a:pt x="0" y="354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487609"/>
                <a:ext cx="8450837" cy="3813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≤ 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∀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dirty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 eaLnBrk="1" hangingPunct="1"/>
                <a:r>
                  <a:rPr lang="en-US" sz="32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func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               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  <a:p>
                <a:pPr eaLnBrk="1" hangingPunct="1"/>
                <a:endParaRPr lang="en-US" sz="32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487609"/>
                <a:ext cx="8450837" cy="38139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Geometric Characterizations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1740" y="4476770"/>
            <a:ext cx="6707146" cy="1875976"/>
            <a:chOff x="1786555" y="4473628"/>
            <a:chExt cx="5566131" cy="1556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607" y="5298169"/>
                  <a:ext cx="46198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48"/>
            <p:cNvSpPr>
              <a:spLocks noChangeAspect="1" noChangeArrowheads="1"/>
            </p:cNvSpPr>
            <p:nvPr/>
          </p:nvSpPr>
          <p:spPr bwMode="auto">
            <a:xfrm>
              <a:off x="4995612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530879" y="51963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40705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52"/>
            <p:cNvSpPr>
              <a:spLocks noChangeAspect="1" noChangeArrowheads="1"/>
            </p:cNvSpPr>
            <p:nvPr/>
          </p:nvSpPr>
          <p:spPr bwMode="auto">
            <a:xfrm>
              <a:off x="5913543" y="59542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5444155" y="519527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54"/>
            <p:cNvSpPr>
              <a:spLocks noChangeAspect="1" noChangeArrowheads="1"/>
            </p:cNvSpPr>
            <p:nvPr/>
          </p:nvSpPr>
          <p:spPr bwMode="auto">
            <a:xfrm>
              <a:off x="4984941" y="44744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6827943" y="59535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57"/>
            <p:cNvSpPr>
              <a:spLocks noChangeAspect="1" noChangeArrowheads="1"/>
            </p:cNvSpPr>
            <p:nvPr/>
          </p:nvSpPr>
          <p:spPr bwMode="auto">
            <a:xfrm>
              <a:off x="6358555" y="519808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58"/>
            <p:cNvSpPr>
              <a:spLocks noChangeAspect="1" noChangeArrowheads="1"/>
            </p:cNvSpPr>
            <p:nvPr/>
          </p:nvSpPr>
          <p:spPr bwMode="auto">
            <a:xfrm>
              <a:off x="58993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61"/>
            <p:cNvSpPr>
              <a:spLocks noChangeAspect="1" noChangeArrowheads="1"/>
            </p:cNvSpPr>
            <p:nvPr/>
          </p:nvSpPr>
          <p:spPr bwMode="auto">
            <a:xfrm>
              <a:off x="7276486" y="52122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62"/>
            <p:cNvSpPr>
              <a:spLocks noChangeAspect="1" noChangeArrowheads="1"/>
            </p:cNvSpPr>
            <p:nvPr/>
          </p:nvSpPr>
          <p:spPr bwMode="auto">
            <a:xfrm>
              <a:off x="6813741" y="447486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64"/>
            <p:cNvSpPr>
              <a:spLocks noChangeAspect="1" noChangeArrowheads="1"/>
            </p:cNvSpPr>
            <p:nvPr/>
          </p:nvSpPr>
          <p:spPr bwMode="auto">
            <a:xfrm>
              <a:off x="2259474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65"/>
            <p:cNvSpPr>
              <a:spLocks noChangeAspect="1" noChangeArrowheads="1"/>
            </p:cNvSpPr>
            <p:nvPr/>
          </p:nvSpPr>
          <p:spPr bwMode="auto">
            <a:xfrm>
              <a:off x="17865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68"/>
            <p:cNvSpPr>
              <a:spLocks noChangeAspect="1" noChangeArrowheads="1"/>
            </p:cNvSpPr>
            <p:nvPr/>
          </p:nvSpPr>
          <p:spPr bwMode="auto">
            <a:xfrm>
              <a:off x="3170343" y="595215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69"/>
            <p:cNvSpPr>
              <a:spLocks noChangeAspect="1" noChangeArrowheads="1"/>
            </p:cNvSpPr>
            <p:nvPr/>
          </p:nvSpPr>
          <p:spPr bwMode="auto">
            <a:xfrm>
              <a:off x="2700955" y="519669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0"/>
            <p:cNvSpPr>
              <a:spLocks noChangeAspect="1" noChangeArrowheads="1"/>
            </p:cNvSpPr>
            <p:nvPr/>
          </p:nvSpPr>
          <p:spPr bwMode="auto">
            <a:xfrm>
              <a:off x="2241741" y="447362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2"/>
            <p:cNvSpPr>
              <a:spLocks noChangeAspect="1" noChangeArrowheads="1"/>
            </p:cNvSpPr>
            <p:nvPr/>
          </p:nvSpPr>
          <p:spPr bwMode="auto">
            <a:xfrm>
              <a:off x="4081212" y="595144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73"/>
            <p:cNvSpPr>
              <a:spLocks noChangeAspect="1" noChangeArrowheads="1"/>
            </p:cNvSpPr>
            <p:nvPr/>
          </p:nvSpPr>
          <p:spPr bwMode="auto">
            <a:xfrm>
              <a:off x="3615355" y="519951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74"/>
            <p:cNvSpPr>
              <a:spLocks noChangeAspect="1" noChangeArrowheads="1"/>
            </p:cNvSpPr>
            <p:nvPr/>
          </p:nvSpPr>
          <p:spPr bwMode="auto">
            <a:xfrm>
              <a:off x="3156141" y="447404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60" y="5618588"/>
                <a:ext cx="11088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810881" y="4677712"/>
            <a:ext cx="924971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55292" y="5578488"/>
            <a:ext cx="898544" cy="56332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06265" y="4947274"/>
            <a:ext cx="6429" cy="9128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01681" y="4857420"/>
            <a:ext cx="6431" cy="110996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12743" y="4677712"/>
            <a:ext cx="893950" cy="58669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853122" y="5578489"/>
            <a:ext cx="882730" cy="56331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0340" y="5625311"/>
                <a:ext cx="5748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4375" y="116388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Summary</m:t>
                      </m:r>
                    </m:oMath>
                  </m:oMathPara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375" y="116388"/>
                <a:ext cx="91440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80" y="1209083"/>
            <a:ext cx="88781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Initiated study of complexity of Smoothing Parameter Problem. Exhibited its unique complexity theoretic properties.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Gave two new geometric characterizations of the Smoothing Parameter.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Presented tighter Worst Case to Average Case reduction from </a:t>
            </a:r>
            <a:r>
              <a:rPr lang="en-US" sz="2800" dirty="0" err="1" smtClean="0"/>
              <a:t>GapSPP</a:t>
            </a:r>
            <a:r>
              <a:rPr lang="en-US" sz="2800" dirty="0" smtClean="0"/>
              <a:t> to LWE.</a:t>
            </a:r>
          </a:p>
        </p:txBody>
      </p:sp>
    </p:spTree>
    <p:extLst>
      <p:ext uri="{BB962C8B-B14F-4D97-AF65-F5344CB8AC3E}">
        <p14:creationId xmlns:p14="http://schemas.microsoft.com/office/powerpoint/2010/main" val="14226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9051" y="108372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Open</m:t>
                      </m:r>
                      <m: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Problems</m:t>
                      </m:r>
                    </m:oMath>
                  </m:oMathPara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08372"/>
                <a:ext cx="91440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029" y="1282510"/>
                <a:ext cx="8773411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800" dirty="0" smtClean="0"/>
                  <a:t>Better reduction from </a:t>
                </a:r>
                <a:r>
                  <a:rPr lang="en-US" sz="2800" dirty="0" err="1" smtClean="0"/>
                  <a:t>GapSPP</a:t>
                </a:r>
                <a:r>
                  <a:rPr lang="en-US" sz="2800" dirty="0" smtClean="0"/>
                  <a:t> to SIS.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 smtClean="0"/>
                  <a:t> 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coNP-Hard </a:t>
                </a:r>
                <a:br>
                  <a:rPr lang="en-US" sz="2800" dirty="0" smtClean="0"/>
                </a:br>
                <a:r>
                  <a:rPr lang="en-US" sz="2800" dirty="0" smtClean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𝛿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?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For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GapSPP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 smtClean="0"/>
                  <a:t>  (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poly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in NP ? in </a:t>
                </a:r>
                <a:r>
                  <a:rPr lang="en-US" sz="2800" dirty="0" err="1" smtClean="0"/>
                  <a:t>coNP</a:t>
                </a:r>
                <a:r>
                  <a:rPr lang="en-US" sz="2800" dirty="0" smtClean="0"/>
                  <a:t>?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 smtClean="0"/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Relation to “statistical distance” smoothing parameter? (relax </a:t>
                </a:r>
                <a:r>
                  <a:rPr lang="en-US" sz="2800" dirty="0" err="1" smtClean="0"/>
                  <a:t>pointwise</a:t>
                </a:r>
                <a:r>
                  <a:rPr lang="en-US" sz="2800" dirty="0" smtClean="0"/>
                  <a:t> requirement).</a:t>
                </a:r>
              </a:p>
              <a:p>
                <a:pPr marL="457200" indent="-457200">
                  <a:buAutoNum type="arabicPeriod"/>
                </a:pPr>
                <a:endParaRPr lang="en-US" sz="2800" dirty="0"/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What changes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≥1</m:t>
                    </m:r>
                  </m:oMath>
                </a14:m>
                <a:r>
                  <a:rPr lang="en-US" sz="2800" dirty="0" smtClean="0"/>
                  <a:t>? </a:t>
                </a:r>
              </a:p>
              <a:p>
                <a:pPr marL="457200" indent="-457200">
                  <a:buAutoNum type="arabicPeriod"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9" y="1282510"/>
                <a:ext cx="8773411" cy="5693866"/>
              </a:xfrm>
              <a:prstGeom prst="rect">
                <a:avLst/>
              </a:prstGeom>
              <a:blipFill rotWithShape="1">
                <a:blip r:embed="rId3"/>
                <a:stretch>
                  <a:fillRect l="-1459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9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THANK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YOU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80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Problem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047" y="5359340"/>
                <a:ext cx="90846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Hence can reduce to working with non-equal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b="0" dirty="0" smtClean="0"/>
                  <a:t> in exchange for slight loss in approx. factor.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7" y="5359340"/>
                <a:ext cx="908462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45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132" y="3206573"/>
                <a:ext cx="9084624" cy="17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Lemma: </a:t>
                </a:r>
                <a:r>
                  <a:rPr lang="en-US" sz="32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, there is a trivial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0" dirty="0" smtClean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3200" b="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2" y="3206573"/>
                <a:ext cx="9084624" cy="1715919"/>
              </a:xfrm>
              <a:prstGeom prst="rect">
                <a:avLst/>
              </a:prstGeom>
              <a:blipFill rotWithShape="1">
                <a:blip r:embed="rId3"/>
                <a:stretch>
                  <a:fillRect l="-1678" t="-4270" b="-1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047" y="1505338"/>
                <a:ext cx="9084624" cy="121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Lemma: </a:t>
                </a:r>
                <a:r>
                  <a:rPr lang="en-US" sz="32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/>
                  <a:t>, </a:t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3200" b="0" dirty="0" smtClean="0"/>
                  <a:t> trivially reduces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GapSPP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7" y="1505338"/>
                <a:ext cx="9084624" cy="1219308"/>
              </a:xfrm>
              <a:prstGeom prst="rect">
                <a:avLst/>
              </a:prstGeom>
              <a:blipFill rotWithShape="1">
                <a:blip r:embed="rId4"/>
                <a:stretch>
                  <a:fillRect l="-1745" t="-6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Problem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983" y="1324577"/>
                <a:ext cx="9084624" cy="538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990099"/>
                    </a:solidFill>
                  </a:rPr>
                  <a:t>Lemma: 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, </a:t>
                </a:r>
                <a:endParaRPr lang="en-US" sz="3200" b="0" dirty="0" smtClean="0">
                  <a:solidFill>
                    <a:srgbClr val="990099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GapSVP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  </m:t>
                    </m:r>
                    <m:r>
                      <a:rPr lang="en-US" sz="3200" b="0" i="1" dirty="0" smtClean="0">
                        <a:latin typeface="Cambria Math"/>
                      </a:rPr>
                      <m:t>            ≤</m:t>
                    </m:r>
                  </m:oMath>
                </a14:m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, </m:t>
                        </m:r>
                        <m:box>
                          <m:box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63"/>
                                  </m:r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endParaRPr lang="en-US" sz="3200" b="0" dirty="0" smtClean="0"/>
              </a:p>
              <a:p>
                <a:pPr marL="514350" indent="-514350">
                  <a:buAutoNum type="arabicPeriod"/>
                </a:pPr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p>
                          <m:sSupPr>
                            <m:ctrlPr>
                              <a:rPr lang="en-US" sz="32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32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</m:oMath>
                </a14:m>
                <a:endParaRPr lang="en-US" sz="32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Θ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𝛾</m:t>
                    </m:r>
                  </m:oMath>
                </a14:m>
                <a:r>
                  <a:rPr lang="en-US" sz="3200" b="0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</a:rPr>
                          <m:t>GapSPP</m:t>
                        </m:r>
                      </m:e>
                      <m:sub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Arial" pitchFamily="34" charset="0"/>
                      </a:rPr>
                      <m:t>≤≥</m:t>
                    </m:r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GapSVP</m:t>
                    </m:r>
                  </m:oMath>
                </a14:m>
                <a:endParaRPr lang="en-US" sz="3200" b="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32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b="0" dirty="0" smtClean="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Proof Sketch of 1: </a:t>
                </a:r>
              </a:p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Send instance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Arial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Arial" pitchFamily="34" charset="0"/>
                              </a:rPr>
                              <m:t>𝛾</m:t>
                            </m:r>
                            <m:r>
                              <a:rPr lang="en-US" sz="3200" b="0" i="1" smtClean="0">
                                <a:latin typeface="Cambria Math"/>
                                <a:cs typeface="Arial" pitchFamily="34" charset="0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a:rPr lang="en-US" sz="3200" b="0" i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. 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𝜖</m:t>
                                              </m:r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box>
                      <m:r>
                        <a:rPr lang="en-US" sz="32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≤</m:t>
                      </m:r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rgbClr val="0000CC"/>
                  </a:solidFill>
                  <a:latin typeface="Arial" pitchFamily="34" charset="0"/>
                </a:endParaRPr>
              </a:p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to check that mapping preserves YES/NO instances.</a:t>
                </a:r>
                <a:endParaRPr lang="en-US" sz="32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3" y="1324577"/>
                <a:ext cx="9084624" cy="5383397"/>
              </a:xfrm>
              <a:prstGeom prst="rect">
                <a:avLst/>
              </a:prstGeom>
              <a:blipFill rotWithShape="1">
                <a:blip r:embed="rId2"/>
                <a:stretch>
                  <a:fillRect l="-1745" t="-1359" b="-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411" y="1071280"/>
                <a:ext cx="12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1" y="1071280"/>
                <a:ext cx="125797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5223" y="1223680"/>
                <a:ext cx="12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23" y="1223680"/>
                <a:ext cx="125797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>
          <a:xfrm>
            <a:off x="3933023" y="2471896"/>
            <a:ext cx="1153437" cy="2559972"/>
          </a:xfrm>
          <a:custGeom>
            <a:avLst/>
            <a:gdLst>
              <a:gd name="connsiteX0" fmla="*/ 0 w 1974501"/>
              <a:gd name="connsiteY0" fmla="*/ 2553009 h 2565095"/>
              <a:gd name="connsiteX1" fmla="*/ 346668 w 1974501"/>
              <a:gd name="connsiteY1" fmla="*/ 2553009 h 2565095"/>
              <a:gd name="connsiteX2" fmla="*/ 532562 w 1974501"/>
              <a:gd name="connsiteY2" fmla="*/ 2427404 h 2565095"/>
              <a:gd name="connsiteX3" fmla="*/ 683288 w 1974501"/>
              <a:gd name="connsiteY3" fmla="*/ 2010398 h 2565095"/>
              <a:gd name="connsiteX4" fmla="*/ 889279 w 1974501"/>
              <a:gd name="connsiteY4" fmla="*/ 663919 h 2565095"/>
              <a:gd name="connsiteX5" fmla="*/ 964641 w 1974501"/>
              <a:gd name="connsiteY5" fmla="*/ 181598 h 2565095"/>
              <a:gd name="connsiteX6" fmla="*/ 989762 w 1974501"/>
              <a:gd name="connsiteY6" fmla="*/ 91163 h 2565095"/>
              <a:gd name="connsiteX7" fmla="*/ 1014883 w 1974501"/>
              <a:gd name="connsiteY7" fmla="*/ 35897 h 2565095"/>
              <a:gd name="connsiteX8" fmla="*/ 1045028 w 1974501"/>
              <a:gd name="connsiteY8" fmla="*/ 728 h 2565095"/>
              <a:gd name="connsiteX9" fmla="*/ 1080198 w 1974501"/>
              <a:gd name="connsiteY9" fmla="*/ 20824 h 2565095"/>
              <a:gd name="connsiteX10" fmla="*/ 1120391 w 1974501"/>
              <a:gd name="connsiteY10" fmla="*/ 116284 h 2565095"/>
              <a:gd name="connsiteX11" fmla="*/ 1175657 w 1974501"/>
              <a:gd name="connsiteY11" fmla="*/ 417734 h 2565095"/>
              <a:gd name="connsiteX12" fmla="*/ 1346479 w 1974501"/>
              <a:gd name="connsiteY12" fmla="*/ 1568270 h 2565095"/>
              <a:gd name="connsiteX13" fmla="*/ 1391696 w 1974501"/>
              <a:gd name="connsiteY13" fmla="*/ 1869721 h 2565095"/>
              <a:gd name="connsiteX14" fmla="*/ 1451987 w 1974501"/>
              <a:gd name="connsiteY14" fmla="*/ 2125954 h 2565095"/>
              <a:gd name="connsiteX15" fmla="*/ 1497204 w 1974501"/>
              <a:gd name="connsiteY15" fmla="*/ 2281703 h 2565095"/>
              <a:gd name="connsiteX16" fmla="*/ 1572567 w 1974501"/>
              <a:gd name="connsiteY16" fmla="*/ 2427404 h 2565095"/>
              <a:gd name="connsiteX17" fmla="*/ 1632857 w 1974501"/>
              <a:gd name="connsiteY17" fmla="*/ 2502767 h 2565095"/>
              <a:gd name="connsiteX18" fmla="*/ 1728316 w 1974501"/>
              <a:gd name="connsiteY18" fmla="*/ 2542960 h 2565095"/>
              <a:gd name="connsiteX19" fmla="*/ 1843872 w 1974501"/>
              <a:gd name="connsiteY19" fmla="*/ 2553009 h 2565095"/>
              <a:gd name="connsiteX20" fmla="*/ 1974501 w 1974501"/>
              <a:gd name="connsiteY20" fmla="*/ 2553009 h 2565095"/>
              <a:gd name="connsiteX0" fmla="*/ 0 w 1889090"/>
              <a:gd name="connsiteY0" fmla="*/ 2553009 h 2565095"/>
              <a:gd name="connsiteX1" fmla="*/ 261257 w 1889090"/>
              <a:gd name="connsiteY1" fmla="*/ 2553009 h 2565095"/>
              <a:gd name="connsiteX2" fmla="*/ 447151 w 1889090"/>
              <a:gd name="connsiteY2" fmla="*/ 2427404 h 2565095"/>
              <a:gd name="connsiteX3" fmla="*/ 597877 w 1889090"/>
              <a:gd name="connsiteY3" fmla="*/ 2010398 h 2565095"/>
              <a:gd name="connsiteX4" fmla="*/ 803868 w 1889090"/>
              <a:gd name="connsiteY4" fmla="*/ 663919 h 2565095"/>
              <a:gd name="connsiteX5" fmla="*/ 879230 w 1889090"/>
              <a:gd name="connsiteY5" fmla="*/ 181598 h 2565095"/>
              <a:gd name="connsiteX6" fmla="*/ 904351 w 1889090"/>
              <a:gd name="connsiteY6" fmla="*/ 91163 h 2565095"/>
              <a:gd name="connsiteX7" fmla="*/ 929472 w 1889090"/>
              <a:gd name="connsiteY7" fmla="*/ 35897 h 2565095"/>
              <a:gd name="connsiteX8" fmla="*/ 959617 w 1889090"/>
              <a:gd name="connsiteY8" fmla="*/ 728 h 2565095"/>
              <a:gd name="connsiteX9" fmla="*/ 994787 w 1889090"/>
              <a:gd name="connsiteY9" fmla="*/ 20824 h 2565095"/>
              <a:gd name="connsiteX10" fmla="*/ 1034980 w 1889090"/>
              <a:gd name="connsiteY10" fmla="*/ 116284 h 2565095"/>
              <a:gd name="connsiteX11" fmla="*/ 1090246 w 1889090"/>
              <a:gd name="connsiteY11" fmla="*/ 417734 h 2565095"/>
              <a:gd name="connsiteX12" fmla="*/ 1261068 w 1889090"/>
              <a:gd name="connsiteY12" fmla="*/ 1568270 h 2565095"/>
              <a:gd name="connsiteX13" fmla="*/ 1306285 w 1889090"/>
              <a:gd name="connsiteY13" fmla="*/ 1869721 h 2565095"/>
              <a:gd name="connsiteX14" fmla="*/ 1366576 w 1889090"/>
              <a:gd name="connsiteY14" fmla="*/ 2125954 h 2565095"/>
              <a:gd name="connsiteX15" fmla="*/ 1411793 w 1889090"/>
              <a:gd name="connsiteY15" fmla="*/ 2281703 h 2565095"/>
              <a:gd name="connsiteX16" fmla="*/ 1487156 w 1889090"/>
              <a:gd name="connsiteY16" fmla="*/ 2427404 h 2565095"/>
              <a:gd name="connsiteX17" fmla="*/ 1547446 w 1889090"/>
              <a:gd name="connsiteY17" fmla="*/ 2502767 h 2565095"/>
              <a:gd name="connsiteX18" fmla="*/ 1642905 w 1889090"/>
              <a:gd name="connsiteY18" fmla="*/ 2542960 h 2565095"/>
              <a:gd name="connsiteX19" fmla="*/ 1758461 w 1889090"/>
              <a:gd name="connsiteY19" fmla="*/ 2553009 h 2565095"/>
              <a:gd name="connsiteX20" fmla="*/ 1889090 w 1889090"/>
              <a:gd name="connsiteY20" fmla="*/ 2553009 h 2565095"/>
              <a:gd name="connsiteX0" fmla="*/ 0 w 1884066"/>
              <a:gd name="connsiteY0" fmla="*/ 2568082 h 2574096"/>
              <a:gd name="connsiteX1" fmla="*/ 256233 w 1884066"/>
              <a:gd name="connsiteY1" fmla="*/ 2553009 h 2574096"/>
              <a:gd name="connsiteX2" fmla="*/ 442127 w 1884066"/>
              <a:gd name="connsiteY2" fmla="*/ 2427404 h 2574096"/>
              <a:gd name="connsiteX3" fmla="*/ 592853 w 1884066"/>
              <a:gd name="connsiteY3" fmla="*/ 2010398 h 2574096"/>
              <a:gd name="connsiteX4" fmla="*/ 798844 w 1884066"/>
              <a:gd name="connsiteY4" fmla="*/ 663919 h 2574096"/>
              <a:gd name="connsiteX5" fmla="*/ 874206 w 1884066"/>
              <a:gd name="connsiteY5" fmla="*/ 181598 h 2574096"/>
              <a:gd name="connsiteX6" fmla="*/ 899327 w 1884066"/>
              <a:gd name="connsiteY6" fmla="*/ 91163 h 2574096"/>
              <a:gd name="connsiteX7" fmla="*/ 924448 w 1884066"/>
              <a:gd name="connsiteY7" fmla="*/ 35897 h 2574096"/>
              <a:gd name="connsiteX8" fmla="*/ 954593 w 1884066"/>
              <a:gd name="connsiteY8" fmla="*/ 728 h 2574096"/>
              <a:gd name="connsiteX9" fmla="*/ 989763 w 1884066"/>
              <a:gd name="connsiteY9" fmla="*/ 20824 h 2574096"/>
              <a:gd name="connsiteX10" fmla="*/ 1029956 w 1884066"/>
              <a:gd name="connsiteY10" fmla="*/ 116284 h 2574096"/>
              <a:gd name="connsiteX11" fmla="*/ 1085222 w 1884066"/>
              <a:gd name="connsiteY11" fmla="*/ 417734 h 2574096"/>
              <a:gd name="connsiteX12" fmla="*/ 1256044 w 1884066"/>
              <a:gd name="connsiteY12" fmla="*/ 1568270 h 2574096"/>
              <a:gd name="connsiteX13" fmla="*/ 1301261 w 1884066"/>
              <a:gd name="connsiteY13" fmla="*/ 1869721 h 2574096"/>
              <a:gd name="connsiteX14" fmla="*/ 1361552 w 1884066"/>
              <a:gd name="connsiteY14" fmla="*/ 2125954 h 2574096"/>
              <a:gd name="connsiteX15" fmla="*/ 1406769 w 1884066"/>
              <a:gd name="connsiteY15" fmla="*/ 2281703 h 2574096"/>
              <a:gd name="connsiteX16" fmla="*/ 1482132 w 1884066"/>
              <a:gd name="connsiteY16" fmla="*/ 2427404 h 2574096"/>
              <a:gd name="connsiteX17" fmla="*/ 1542422 w 1884066"/>
              <a:gd name="connsiteY17" fmla="*/ 2502767 h 2574096"/>
              <a:gd name="connsiteX18" fmla="*/ 1637881 w 1884066"/>
              <a:gd name="connsiteY18" fmla="*/ 2542960 h 2574096"/>
              <a:gd name="connsiteX19" fmla="*/ 1753437 w 1884066"/>
              <a:gd name="connsiteY19" fmla="*/ 2553009 h 2574096"/>
              <a:gd name="connsiteX20" fmla="*/ 1884066 w 1884066"/>
              <a:gd name="connsiteY20" fmla="*/ 2553009 h 2574096"/>
              <a:gd name="connsiteX0" fmla="*/ 0 w 1884066"/>
              <a:gd name="connsiteY0" fmla="*/ 2568082 h 2568082"/>
              <a:gd name="connsiteX1" fmla="*/ 256233 w 1884066"/>
              <a:gd name="connsiteY1" fmla="*/ 2553009 h 2568082"/>
              <a:gd name="connsiteX2" fmla="*/ 442127 w 1884066"/>
              <a:gd name="connsiteY2" fmla="*/ 2427404 h 2568082"/>
              <a:gd name="connsiteX3" fmla="*/ 592853 w 1884066"/>
              <a:gd name="connsiteY3" fmla="*/ 2010398 h 2568082"/>
              <a:gd name="connsiteX4" fmla="*/ 798844 w 1884066"/>
              <a:gd name="connsiteY4" fmla="*/ 663919 h 2568082"/>
              <a:gd name="connsiteX5" fmla="*/ 874206 w 1884066"/>
              <a:gd name="connsiteY5" fmla="*/ 181598 h 2568082"/>
              <a:gd name="connsiteX6" fmla="*/ 899327 w 1884066"/>
              <a:gd name="connsiteY6" fmla="*/ 91163 h 2568082"/>
              <a:gd name="connsiteX7" fmla="*/ 924448 w 1884066"/>
              <a:gd name="connsiteY7" fmla="*/ 35897 h 2568082"/>
              <a:gd name="connsiteX8" fmla="*/ 954593 w 1884066"/>
              <a:gd name="connsiteY8" fmla="*/ 728 h 2568082"/>
              <a:gd name="connsiteX9" fmla="*/ 989763 w 1884066"/>
              <a:gd name="connsiteY9" fmla="*/ 20824 h 2568082"/>
              <a:gd name="connsiteX10" fmla="*/ 1029956 w 1884066"/>
              <a:gd name="connsiteY10" fmla="*/ 116284 h 2568082"/>
              <a:gd name="connsiteX11" fmla="*/ 1085222 w 1884066"/>
              <a:gd name="connsiteY11" fmla="*/ 417734 h 2568082"/>
              <a:gd name="connsiteX12" fmla="*/ 1256044 w 1884066"/>
              <a:gd name="connsiteY12" fmla="*/ 1568270 h 2568082"/>
              <a:gd name="connsiteX13" fmla="*/ 1301261 w 1884066"/>
              <a:gd name="connsiteY13" fmla="*/ 1869721 h 2568082"/>
              <a:gd name="connsiteX14" fmla="*/ 1361552 w 1884066"/>
              <a:gd name="connsiteY14" fmla="*/ 2125954 h 2568082"/>
              <a:gd name="connsiteX15" fmla="*/ 1406769 w 1884066"/>
              <a:gd name="connsiteY15" fmla="*/ 2281703 h 2568082"/>
              <a:gd name="connsiteX16" fmla="*/ 1482132 w 1884066"/>
              <a:gd name="connsiteY16" fmla="*/ 2427404 h 2568082"/>
              <a:gd name="connsiteX17" fmla="*/ 1542422 w 1884066"/>
              <a:gd name="connsiteY17" fmla="*/ 2502767 h 2568082"/>
              <a:gd name="connsiteX18" fmla="*/ 1637881 w 1884066"/>
              <a:gd name="connsiteY18" fmla="*/ 2542960 h 2568082"/>
              <a:gd name="connsiteX19" fmla="*/ 1753437 w 1884066"/>
              <a:gd name="connsiteY19" fmla="*/ 2553009 h 2568082"/>
              <a:gd name="connsiteX20" fmla="*/ 1884066 w 1884066"/>
              <a:gd name="connsiteY20" fmla="*/ 2553009 h 2568082"/>
              <a:gd name="connsiteX0" fmla="*/ 0 w 1867516"/>
              <a:gd name="connsiteY0" fmla="*/ 2559807 h 2562440"/>
              <a:gd name="connsiteX1" fmla="*/ 239683 w 1867516"/>
              <a:gd name="connsiteY1" fmla="*/ 2553009 h 2562440"/>
              <a:gd name="connsiteX2" fmla="*/ 425577 w 1867516"/>
              <a:gd name="connsiteY2" fmla="*/ 2427404 h 2562440"/>
              <a:gd name="connsiteX3" fmla="*/ 576303 w 1867516"/>
              <a:gd name="connsiteY3" fmla="*/ 2010398 h 2562440"/>
              <a:gd name="connsiteX4" fmla="*/ 782294 w 1867516"/>
              <a:gd name="connsiteY4" fmla="*/ 663919 h 2562440"/>
              <a:gd name="connsiteX5" fmla="*/ 857656 w 1867516"/>
              <a:gd name="connsiteY5" fmla="*/ 181598 h 2562440"/>
              <a:gd name="connsiteX6" fmla="*/ 882777 w 1867516"/>
              <a:gd name="connsiteY6" fmla="*/ 91163 h 2562440"/>
              <a:gd name="connsiteX7" fmla="*/ 907898 w 1867516"/>
              <a:gd name="connsiteY7" fmla="*/ 35897 h 2562440"/>
              <a:gd name="connsiteX8" fmla="*/ 938043 w 1867516"/>
              <a:gd name="connsiteY8" fmla="*/ 728 h 2562440"/>
              <a:gd name="connsiteX9" fmla="*/ 973213 w 1867516"/>
              <a:gd name="connsiteY9" fmla="*/ 20824 h 2562440"/>
              <a:gd name="connsiteX10" fmla="*/ 1013406 w 1867516"/>
              <a:gd name="connsiteY10" fmla="*/ 116284 h 2562440"/>
              <a:gd name="connsiteX11" fmla="*/ 1068672 w 1867516"/>
              <a:gd name="connsiteY11" fmla="*/ 417734 h 2562440"/>
              <a:gd name="connsiteX12" fmla="*/ 1239494 w 1867516"/>
              <a:gd name="connsiteY12" fmla="*/ 1568270 h 2562440"/>
              <a:gd name="connsiteX13" fmla="*/ 1284711 w 1867516"/>
              <a:gd name="connsiteY13" fmla="*/ 1869721 h 2562440"/>
              <a:gd name="connsiteX14" fmla="*/ 1345002 w 1867516"/>
              <a:gd name="connsiteY14" fmla="*/ 2125954 h 2562440"/>
              <a:gd name="connsiteX15" fmla="*/ 1390219 w 1867516"/>
              <a:gd name="connsiteY15" fmla="*/ 2281703 h 2562440"/>
              <a:gd name="connsiteX16" fmla="*/ 1465582 w 1867516"/>
              <a:gd name="connsiteY16" fmla="*/ 2427404 h 2562440"/>
              <a:gd name="connsiteX17" fmla="*/ 1525872 w 1867516"/>
              <a:gd name="connsiteY17" fmla="*/ 2502767 h 2562440"/>
              <a:gd name="connsiteX18" fmla="*/ 1621331 w 1867516"/>
              <a:gd name="connsiteY18" fmla="*/ 2542960 h 2562440"/>
              <a:gd name="connsiteX19" fmla="*/ 1736887 w 1867516"/>
              <a:gd name="connsiteY19" fmla="*/ 2553009 h 2562440"/>
              <a:gd name="connsiteX20" fmla="*/ 1867516 w 1867516"/>
              <a:gd name="connsiteY20" fmla="*/ 2553009 h 256244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6760"/>
              <a:gd name="connsiteX1" fmla="*/ 122353 w 1867516"/>
              <a:gd name="connsiteY1" fmla="*/ 2564238 h 2566760"/>
              <a:gd name="connsiteX2" fmla="*/ 239683 w 1867516"/>
              <a:gd name="connsiteY2" fmla="*/ 2553009 h 2566760"/>
              <a:gd name="connsiteX3" fmla="*/ 425577 w 1867516"/>
              <a:gd name="connsiteY3" fmla="*/ 2427404 h 2566760"/>
              <a:gd name="connsiteX4" fmla="*/ 576303 w 1867516"/>
              <a:gd name="connsiteY4" fmla="*/ 2010398 h 2566760"/>
              <a:gd name="connsiteX5" fmla="*/ 782294 w 1867516"/>
              <a:gd name="connsiteY5" fmla="*/ 663919 h 2566760"/>
              <a:gd name="connsiteX6" fmla="*/ 857656 w 1867516"/>
              <a:gd name="connsiteY6" fmla="*/ 181598 h 2566760"/>
              <a:gd name="connsiteX7" fmla="*/ 882777 w 1867516"/>
              <a:gd name="connsiteY7" fmla="*/ 91163 h 2566760"/>
              <a:gd name="connsiteX8" fmla="*/ 907898 w 1867516"/>
              <a:gd name="connsiteY8" fmla="*/ 35897 h 2566760"/>
              <a:gd name="connsiteX9" fmla="*/ 938043 w 1867516"/>
              <a:gd name="connsiteY9" fmla="*/ 728 h 2566760"/>
              <a:gd name="connsiteX10" fmla="*/ 973213 w 1867516"/>
              <a:gd name="connsiteY10" fmla="*/ 20824 h 2566760"/>
              <a:gd name="connsiteX11" fmla="*/ 1013406 w 1867516"/>
              <a:gd name="connsiteY11" fmla="*/ 116284 h 2566760"/>
              <a:gd name="connsiteX12" fmla="*/ 1068672 w 1867516"/>
              <a:gd name="connsiteY12" fmla="*/ 417734 h 2566760"/>
              <a:gd name="connsiteX13" fmla="*/ 1239494 w 1867516"/>
              <a:gd name="connsiteY13" fmla="*/ 1568270 h 2566760"/>
              <a:gd name="connsiteX14" fmla="*/ 1284711 w 1867516"/>
              <a:gd name="connsiteY14" fmla="*/ 1869721 h 2566760"/>
              <a:gd name="connsiteX15" fmla="*/ 1345002 w 1867516"/>
              <a:gd name="connsiteY15" fmla="*/ 2125954 h 2566760"/>
              <a:gd name="connsiteX16" fmla="*/ 1390219 w 1867516"/>
              <a:gd name="connsiteY16" fmla="*/ 2281703 h 2566760"/>
              <a:gd name="connsiteX17" fmla="*/ 1465582 w 1867516"/>
              <a:gd name="connsiteY17" fmla="*/ 2427404 h 2566760"/>
              <a:gd name="connsiteX18" fmla="*/ 1525872 w 1867516"/>
              <a:gd name="connsiteY18" fmla="*/ 2502767 h 2566760"/>
              <a:gd name="connsiteX19" fmla="*/ 1621331 w 1867516"/>
              <a:gd name="connsiteY19" fmla="*/ 2542960 h 2566760"/>
              <a:gd name="connsiteX20" fmla="*/ 1736887 w 1867516"/>
              <a:gd name="connsiteY20" fmla="*/ 2553009 h 2566760"/>
              <a:gd name="connsiteX21" fmla="*/ 1867516 w 1867516"/>
              <a:gd name="connsiteY21" fmla="*/ 2553009 h 2566760"/>
              <a:gd name="connsiteX0" fmla="*/ 0 w 1867516"/>
              <a:gd name="connsiteY0" fmla="*/ 2559807 h 2561695"/>
              <a:gd name="connsiteX1" fmla="*/ 126490 w 1867516"/>
              <a:gd name="connsiteY1" fmla="*/ 2551825 h 2561695"/>
              <a:gd name="connsiteX2" fmla="*/ 239683 w 1867516"/>
              <a:gd name="connsiteY2" fmla="*/ 2553009 h 2561695"/>
              <a:gd name="connsiteX3" fmla="*/ 425577 w 1867516"/>
              <a:gd name="connsiteY3" fmla="*/ 2427404 h 2561695"/>
              <a:gd name="connsiteX4" fmla="*/ 576303 w 1867516"/>
              <a:gd name="connsiteY4" fmla="*/ 2010398 h 2561695"/>
              <a:gd name="connsiteX5" fmla="*/ 782294 w 1867516"/>
              <a:gd name="connsiteY5" fmla="*/ 663919 h 2561695"/>
              <a:gd name="connsiteX6" fmla="*/ 857656 w 1867516"/>
              <a:gd name="connsiteY6" fmla="*/ 181598 h 2561695"/>
              <a:gd name="connsiteX7" fmla="*/ 882777 w 1867516"/>
              <a:gd name="connsiteY7" fmla="*/ 91163 h 2561695"/>
              <a:gd name="connsiteX8" fmla="*/ 907898 w 1867516"/>
              <a:gd name="connsiteY8" fmla="*/ 35897 h 2561695"/>
              <a:gd name="connsiteX9" fmla="*/ 938043 w 1867516"/>
              <a:gd name="connsiteY9" fmla="*/ 728 h 2561695"/>
              <a:gd name="connsiteX10" fmla="*/ 973213 w 1867516"/>
              <a:gd name="connsiteY10" fmla="*/ 20824 h 2561695"/>
              <a:gd name="connsiteX11" fmla="*/ 1013406 w 1867516"/>
              <a:gd name="connsiteY11" fmla="*/ 116284 h 2561695"/>
              <a:gd name="connsiteX12" fmla="*/ 1068672 w 1867516"/>
              <a:gd name="connsiteY12" fmla="*/ 417734 h 2561695"/>
              <a:gd name="connsiteX13" fmla="*/ 1239494 w 1867516"/>
              <a:gd name="connsiteY13" fmla="*/ 1568270 h 2561695"/>
              <a:gd name="connsiteX14" fmla="*/ 1284711 w 1867516"/>
              <a:gd name="connsiteY14" fmla="*/ 1869721 h 2561695"/>
              <a:gd name="connsiteX15" fmla="*/ 1345002 w 1867516"/>
              <a:gd name="connsiteY15" fmla="*/ 2125954 h 2561695"/>
              <a:gd name="connsiteX16" fmla="*/ 1390219 w 1867516"/>
              <a:gd name="connsiteY16" fmla="*/ 2281703 h 2561695"/>
              <a:gd name="connsiteX17" fmla="*/ 1465582 w 1867516"/>
              <a:gd name="connsiteY17" fmla="*/ 2427404 h 2561695"/>
              <a:gd name="connsiteX18" fmla="*/ 1525872 w 1867516"/>
              <a:gd name="connsiteY18" fmla="*/ 2502767 h 2561695"/>
              <a:gd name="connsiteX19" fmla="*/ 1621331 w 1867516"/>
              <a:gd name="connsiteY19" fmla="*/ 2542960 h 2561695"/>
              <a:gd name="connsiteX20" fmla="*/ 1736887 w 1867516"/>
              <a:gd name="connsiteY20" fmla="*/ 2553009 h 2561695"/>
              <a:gd name="connsiteX21" fmla="*/ 1867516 w 1867516"/>
              <a:gd name="connsiteY21" fmla="*/ 2553009 h 2561695"/>
              <a:gd name="connsiteX0" fmla="*/ 0 w 1867516"/>
              <a:gd name="connsiteY0" fmla="*/ 2559807 h 2564739"/>
              <a:gd name="connsiteX1" fmla="*/ 126490 w 1867516"/>
              <a:gd name="connsiteY1" fmla="*/ 2560100 h 2564739"/>
              <a:gd name="connsiteX2" fmla="*/ 239683 w 1867516"/>
              <a:gd name="connsiteY2" fmla="*/ 2553009 h 2564739"/>
              <a:gd name="connsiteX3" fmla="*/ 425577 w 1867516"/>
              <a:gd name="connsiteY3" fmla="*/ 2427404 h 2564739"/>
              <a:gd name="connsiteX4" fmla="*/ 576303 w 1867516"/>
              <a:gd name="connsiteY4" fmla="*/ 2010398 h 2564739"/>
              <a:gd name="connsiteX5" fmla="*/ 782294 w 1867516"/>
              <a:gd name="connsiteY5" fmla="*/ 663919 h 2564739"/>
              <a:gd name="connsiteX6" fmla="*/ 857656 w 1867516"/>
              <a:gd name="connsiteY6" fmla="*/ 181598 h 2564739"/>
              <a:gd name="connsiteX7" fmla="*/ 882777 w 1867516"/>
              <a:gd name="connsiteY7" fmla="*/ 91163 h 2564739"/>
              <a:gd name="connsiteX8" fmla="*/ 907898 w 1867516"/>
              <a:gd name="connsiteY8" fmla="*/ 35897 h 2564739"/>
              <a:gd name="connsiteX9" fmla="*/ 938043 w 1867516"/>
              <a:gd name="connsiteY9" fmla="*/ 728 h 2564739"/>
              <a:gd name="connsiteX10" fmla="*/ 973213 w 1867516"/>
              <a:gd name="connsiteY10" fmla="*/ 20824 h 2564739"/>
              <a:gd name="connsiteX11" fmla="*/ 1013406 w 1867516"/>
              <a:gd name="connsiteY11" fmla="*/ 116284 h 2564739"/>
              <a:gd name="connsiteX12" fmla="*/ 1068672 w 1867516"/>
              <a:gd name="connsiteY12" fmla="*/ 417734 h 2564739"/>
              <a:gd name="connsiteX13" fmla="*/ 1239494 w 1867516"/>
              <a:gd name="connsiteY13" fmla="*/ 1568270 h 2564739"/>
              <a:gd name="connsiteX14" fmla="*/ 1284711 w 1867516"/>
              <a:gd name="connsiteY14" fmla="*/ 1869721 h 2564739"/>
              <a:gd name="connsiteX15" fmla="*/ 1345002 w 1867516"/>
              <a:gd name="connsiteY15" fmla="*/ 2125954 h 2564739"/>
              <a:gd name="connsiteX16" fmla="*/ 1390219 w 1867516"/>
              <a:gd name="connsiteY16" fmla="*/ 2281703 h 2564739"/>
              <a:gd name="connsiteX17" fmla="*/ 1465582 w 1867516"/>
              <a:gd name="connsiteY17" fmla="*/ 2427404 h 2564739"/>
              <a:gd name="connsiteX18" fmla="*/ 1525872 w 1867516"/>
              <a:gd name="connsiteY18" fmla="*/ 2502767 h 2564739"/>
              <a:gd name="connsiteX19" fmla="*/ 1621331 w 1867516"/>
              <a:gd name="connsiteY19" fmla="*/ 2542960 h 2564739"/>
              <a:gd name="connsiteX20" fmla="*/ 1736887 w 1867516"/>
              <a:gd name="connsiteY20" fmla="*/ 2553009 h 2564739"/>
              <a:gd name="connsiteX21" fmla="*/ 1867516 w 1867516"/>
              <a:gd name="connsiteY21" fmla="*/ 2553009 h 256473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57656 w 1867516"/>
              <a:gd name="connsiteY6" fmla="*/ 181598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82777 w 1867516"/>
              <a:gd name="connsiteY7" fmla="*/ 91163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807 h 2560699"/>
              <a:gd name="connsiteX1" fmla="*/ 126490 w 1867516"/>
              <a:gd name="connsiteY1" fmla="*/ 2560100 h 2560699"/>
              <a:gd name="connsiteX2" fmla="*/ 239683 w 1867516"/>
              <a:gd name="connsiteY2" fmla="*/ 2553009 h 2560699"/>
              <a:gd name="connsiteX3" fmla="*/ 425577 w 1867516"/>
              <a:gd name="connsiteY3" fmla="*/ 2427404 h 2560699"/>
              <a:gd name="connsiteX4" fmla="*/ 576303 w 1867516"/>
              <a:gd name="connsiteY4" fmla="*/ 2010398 h 2560699"/>
              <a:gd name="connsiteX5" fmla="*/ 782294 w 1867516"/>
              <a:gd name="connsiteY5" fmla="*/ 663919 h 2560699"/>
              <a:gd name="connsiteX6" fmla="*/ 833861 w 1867516"/>
              <a:gd name="connsiteY6" fmla="*/ 324367 h 2560699"/>
              <a:gd name="connsiteX7" fmla="*/ 873252 w 1867516"/>
              <a:gd name="connsiteY7" fmla="*/ 124501 h 2560699"/>
              <a:gd name="connsiteX8" fmla="*/ 907898 w 1867516"/>
              <a:gd name="connsiteY8" fmla="*/ 35897 h 2560699"/>
              <a:gd name="connsiteX9" fmla="*/ 938043 w 1867516"/>
              <a:gd name="connsiteY9" fmla="*/ 728 h 2560699"/>
              <a:gd name="connsiteX10" fmla="*/ 973213 w 1867516"/>
              <a:gd name="connsiteY10" fmla="*/ 20824 h 2560699"/>
              <a:gd name="connsiteX11" fmla="*/ 1013406 w 1867516"/>
              <a:gd name="connsiteY11" fmla="*/ 116284 h 2560699"/>
              <a:gd name="connsiteX12" fmla="*/ 1068672 w 1867516"/>
              <a:gd name="connsiteY12" fmla="*/ 417734 h 2560699"/>
              <a:gd name="connsiteX13" fmla="*/ 1239494 w 1867516"/>
              <a:gd name="connsiteY13" fmla="*/ 1568270 h 2560699"/>
              <a:gd name="connsiteX14" fmla="*/ 1284711 w 1867516"/>
              <a:gd name="connsiteY14" fmla="*/ 1869721 h 2560699"/>
              <a:gd name="connsiteX15" fmla="*/ 1345002 w 1867516"/>
              <a:gd name="connsiteY15" fmla="*/ 2125954 h 2560699"/>
              <a:gd name="connsiteX16" fmla="*/ 1390219 w 1867516"/>
              <a:gd name="connsiteY16" fmla="*/ 2281703 h 2560699"/>
              <a:gd name="connsiteX17" fmla="*/ 1465582 w 1867516"/>
              <a:gd name="connsiteY17" fmla="*/ 2427404 h 2560699"/>
              <a:gd name="connsiteX18" fmla="*/ 1525872 w 1867516"/>
              <a:gd name="connsiteY18" fmla="*/ 2502767 h 2560699"/>
              <a:gd name="connsiteX19" fmla="*/ 1621331 w 1867516"/>
              <a:gd name="connsiteY19" fmla="*/ 2542960 h 2560699"/>
              <a:gd name="connsiteX20" fmla="*/ 1736887 w 1867516"/>
              <a:gd name="connsiteY20" fmla="*/ 2553009 h 2560699"/>
              <a:gd name="connsiteX21" fmla="*/ 1867516 w 1867516"/>
              <a:gd name="connsiteY21" fmla="*/ 2553009 h 2560699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33861 w 1867516"/>
              <a:gd name="connsiteY6" fmla="*/ 323842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13406 w 1867516"/>
              <a:gd name="connsiteY11" fmla="*/ 115759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9282 h 2560174"/>
              <a:gd name="connsiteX1" fmla="*/ 126490 w 1867516"/>
              <a:gd name="connsiteY1" fmla="*/ 2559575 h 2560174"/>
              <a:gd name="connsiteX2" fmla="*/ 239683 w 1867516"/>
              <a:gd name="connsiteY2" fmla="*/ 2552484 h 2560174"/>
              <a:gd name="connsiteX3" fmla="*/ 425577 w 1867516"/>
              <a:gd name="connsiteY3" fmla="*/ 2426879 h 2560174"/>
              <a:gd name="connsiteX4" fmla="*/ 576303 w 1867516"/>
              <a:gd name="connsiteY4" fmla="*/ 2009873 h 2560174"/>
              <a:gd name="connsiteX5" fmla="*/ 782294 w 1867516"/>
              <a:gd name="connsiteY5" fmla="*/ 663394 h 2560174"/>
              <a:gd name="connsiteX6" fmla="*/ 821955 w 1867516"/>
              <a:gd name="connsiteY6" fmla="*/ 411949 h 2560174"/>
              <a:gd name="connsiteX7" fmla="*/ 873252 w 1867516"/>
              <a:gd name="connsiteY7" fmla="*/ 123976 h 2560174"/>
              <a:gd name="connsiteX8" fmla="*/ 907898 w 1867516"/>
              <a:gd name="connsiteY8" fmla="*/ 35372 h 2560174"/>
              <a:gd name="connsiteX9" fmla="*/ 938043 w 1867516"/>
              <a:gd name="connsiteY9" fmla="*/ 203 h 2560174"/>
              <a:gd name="connsiteX10" fmla="*/ 994645 w 1867516"/>
              <a:gd name="connsiteY10" fmla="*/ 48874 h 2560174"/>
              <a:gd name="connsiteX11" fmla="*/ 1025312 w 1867516"/>
              <a:gd name="connsiteY11" fmla="*/ 130046 h 2560174"/>
              <a:gd name="connsiteX12" fmla="*/ 1068672 w 1867516"/>
              <a:gd name="connsiteY12" fmla="*/ 417209 h 2560174"/>
              <a:gd name="connsiteX13" fmla="*/ 1239494 w 1867516"/>
              <a:gd name="connsiteY13" fmla="*/ 1567745 h 2560174"/>
              <a:gd name="connsiteX14" fmla="*/ 1284711 w 1867516"/>
              <a:gd name="connsiteY14" fmla="*/ 1869196 h 2560174"/>
              <a:gd name="connsiteX15" fmla="*/ 1345002 w 1867516"/>
              <a:gd name="connsiteY15" fmla="*/ 2125429 h 2560174"/>
              <a:gd name="connsiteX16" fmla="*/ 1390219 w 1867516"/>
              <a:gd name="connsiteY16" fmla="*/ 2281178 h 2560174"/>
              <a:gd name="connsiteX17" fmla="*/ 1465582 w 1867516"/>
              <a:gd name="connsiteY17" fmla="*/ 2426879 h 2560174"/>
              <a:gd name="connsiteX18" fmla="*/ 1525872 w 1867516"/>
              <a:gd name="connsiteY18" fmla="*/ 2502242 h 2560174"/>
              <a:gd name="connsiteX19" fmla="*/ 1621331 w 1867516"/>
              <a:gd name="connsiteY19" fmla="*/ 2542435 h 2560174"/>
              <a:gd name="connsiteX20" fmla="*/ 1736887 w 1867516"/>
              <a:gd name="connsiteY20" fmla="*/ 2552484 h 2560174"/>
              <a:gd name="connsiteX21" fmla="*/ 1867516 w 1867516"/>
              <a:gd name="connsiteY21" fmla="*/ 2552484 h 2560174"/>
              <a:gd name="connsiteX0" fmla="*/ 0 w 1867516"/>
              <a:gd name="connsiteY0" fmla="*/ 2556925 h 2557817"/>
              <a:gd name="connsiteX1" fmla="*/ 126490 w 1867516"/>
              <a:gd name="connsiteY1" fmla="*/ 2557218 h 2557817"/>
              <a:gd name="connsiteX2" fmla="*/ 239683 w 1867516"/>
              <a:gd name="connsiteY2" fmla="*/ 2550127 h 2557817"/>
              <a:gd name="connsiteX3" fmla="*/ 425577 w 1867516"/>
              <a:gd name="connsiteY3" fmla="*/ 2424522 h 2557817"/>
              <a:gd name="connsiteX4" fmla="*/ 576303 w 1867516"/>
              <a:gd name="connsiteY4" fmla="*/ 2007516 h 2557817"/>
              <a:gd name="connsiteX5" fmla="*/ 782294 w 1867516"/>
              <a:gd name="connsiteY5" fmla="*/ 661037 h 2557817"/>
              <a:gd name="connsiteX6" fmla="*/ 821955 w 1867516"/>
              <a:gd name="connsiteY6" fmla="*/ 409592 h 2557817"/>
              <a:gd name="connsiteX7" fmla="*/ 873252 w 1867516"/>
              <a:gd name="connsiteY7" fmla="*/ 121619 h 2557817"/>
              <a:gd name="connsiteX8" fmla="*/ 907898 w 1867516"/>
              <a:gd name="connsiteY8" fmla="*/ 33015 h 2557817"/>
              <a:gd name="connsiteX9" fmla="*/ 949950 w 1867516"/>
              <a:gd name="connsiteY9" fmla="*/ 227 h 2557817"/>
              <a:gd name="connsiteX10" fmla="*/ 994645 w 1867516"/>
              <a:gd name="connsiteY10" fmla="*/ 46517 h 2557817"/>
              <a:gd name="connsiteX11" fmla="*/ 1025312 w 1867516"/>
              <a:gd name="connsiteY11" fmla="*/ 127689 h 2557817"/>
              <a:gd name="connsiteX12" fmla="*/ 1068672 w 1867516"/>
              <a:gd name="connsiteY12" fmla="*/ 414852 h 2557817"/>
              <a:gd name="connsiteX13" fmla="*/ 1239494 w 1867516"/>
              <a:gd name="connsiteY13" fmla="*/ 1565388 h 2557817"/>
              <a:gd name="connsiteX14" fmla="*/ 1284711 w 1867516"/>
              <a:gd name="connsiteY14" fmla="*/ 1866839 h 2557817"/>
              <a:gd name="connsiteX15" fmla="*/ 1345002 w 1867516"/>
              <a:gd name="connsiteY15" fmla="*/ 2123072 h 2557817"/>
              <a:gd name="connsiteX16" fmla="*/ 1390219 w 1867516"/>
              <a:gd name="connsiteY16" fmla="*/ 2278821 h 2557817"/>
              <a:gd name="connsiteX17" fmla="*/ 1465582 w 1867516"/>
              <a:gd name="connsiteY17" fmla="*/ 2424522 h 2557817"/>
              <a:gd name="connsiteX18" fmla="*/ 1525872 w 1867516"/>
              <a:gd name="connsiteY18" fmla="*/ 2499885 h 2557817"/>
              <a:gd name="connsiteX19" fmla="*/ 1621331 w 1867516"/>
              <a:gd name="connsiteY19" fmla="*/ 2540078 h 2557817"/>
              <a:gd name="connsiteX20" fmla="*/ 1736887 w 1867516"/>
              <a:gd name="connsiteY20" fmla="*/ 2550127 h 2557817"/>
              <a:gd name="connsiteX21" fmla="*/ 1867516 w 1867516"/>
              <a:gd name="connsiteY21" fmla="*/ 2550127 h 2557817"/>
              <a:gd name="connsiteX0" fmla="*/ 0 w 1867516"/>
              <a:gd name="connsiteY0" fmla="*/ 2559193 h 2560085"/>
              <a:gd name="connsiteX1" fmla="*/ 126490 w 1867516"/>
              <a:gd name="connsiteY1" fmla="*/ 2559486 h 2560085"/>
              <a:gd name="connsiteX2" fmla="*/ 239683 w 1867516"/>
              <a:gd name="connsiteY2" fmla="*/ 2552395 h 2560085"/>
              <a:gd name="connsiteX3" fmla="*/ 425577 w 1867516"/>
              <a:gd name="connsiteY3" fmla="*/ 2426790 h 2560085"/>
              <a:gd name="connsiteX4" fmla="*/ 576303 w 1867516"/>
              <a:gd name="connsiteY4" fmla="*/ 2009784 h 2560085"/>
              <a:gd name="connsiteX5" fmla="*/ 782294 w 1867516"/>
              <a:gd name="connsiteY5" fmla="*/ 663305 h 2560085"/>
              <a:gd name="connsiteX6" fmla="*/ 821955 w 1867516"/>
              <a:gd name="connsiteY6" fmla="*/ 411860 h 2560085"/>
              <a:gd name="connsiteX7" fmla="*/ 873252 w 1867516"/>
              <a:gd name="connsiteY7" fmla="*/ 123887 h 2560085"/>
              <a:gd name="connsiteX8" fmla="*/ 949950 w 1867516"/>
              <a:gd name="connsiteY8" fmla="*/ 2495 h 2560085"/>
              <a:gd name="connsiteX9" fmla="*/ 994645 w 1867516"/>
              <a:gd name="connsiteY9" fmla="*/ 48785 h 2560085"/>
              <a:gd name="connsiteX10" fmla="*/ 1025312 w 1867516"/>
              <a:gd name="connsiteY10" fmla="*/ 129957 h 2560085"/>
              <a:gd name="connsiteX11" fmla="*/ 1068672 w 1867516"/>
              <a:gd name="connsiteY11" fmla="*/ 417120 h 2560085"/>
              <a:gd name="connsiteX12" fmla="*/ 1239494 w 1867516"/>
              <a:gd name="connsiteY12" fmla="*/ 1567656 h 2560085"/>
              <a:gd name="connsiteX13" fmla="*/ 1284711 w 1867516"/>
              <a:gd name="connsiteY13" fmla="*/ 1869107 h 2560085"/>
              <a:gd name="connsiteX14" fmla="*/ 1345002 w 1867516"/>
              <a:gd name="connsiteY14" fmla="*/ 2125340 h 2560085"/>
              <a:gd name="connsiteX15" fmla="*/ 1390219 w 1867516"/>
              <a:gd name="connsiteY15" fmla="*/ 2281089 h 2560085"/>
              <a:gd name="connsiteX16" fmla="*/ 1465582 w 1867516"/>
              <a:gd name="connsiteY16" fmla="*/ 2426790 h 2560085"/>
              <a:gd name="connsiteX17" fmla="*/ 1525872 w 1867516"/>
              <a:gd name="connsiteY17" fmla="*/ 2502153 h 2560085"/>
              <a:gd name="connsiteX18" fmla="*/ 1621331 w 1867516"/>
              <a:gd name="connsiteY18" fmla="*/ 2542346 h 2560085"/>
              <a:gd name="connsiteX19" fmla="*/ 1736887 w 1867516"/>
              <a:gd name="connsiteY19" fmla="*/ 2552395 h 2560085"/>
              <a:gd name="connsiteX20" fmla="*/ 1867516 w 1867516"/>
              <a:gd name="connsiteY20" fmla="*/ 2552395 h 2560085"/>
              <a:gd name="connsiteX0" fmla="*/ 0 w 1867516"/>
              <a:gd name="connsiteY0" fmla="*/ 2556712 h 2557604"/>
              <a:gd name="connsiteX1" fmla="*/ 126490 w 1867516"/>
              <a:gd name="connsiteY1" fmla="*/ 2557005 h 2557604"/>
              <a:gd name="connsiteX2" fmla="*/ 239683 w 1867516"/>
              <a:gd name="connsiteY2" fmla="*/ 2549914 h 2557604"/>
              <a:gd name="connsiteX3" fmla="*/ 425577 w 1867516"/>
              <a:gd name="connsiteY3" fmla="*/ 2424309 h 2557604"/>
              <a:gd name="connsiteX4" fmla="*/ 576303 w 1867516"/>
              <a:gd name="connsiteY4" fmla="*/ 2007303 h 2557604"/>
              <a:gd name="connsiteX5" fmla="*/ 782294 w 1867516"/>
              <a:gd name="connsiteY5" fmla="*/ 660824 h 2557604"/>
              <a:gd name="connsiteX6" fmla="*/ 821955 w 1867516"/>
              <a:gd name="connsiteY6" fmla="*/ 409379 h 2557604"/>
              <a:gd name="connsiteX7" fmla="*/ 873252 w 1867516"/>
              <a:gd name="connsiteY7" fmla="*/ 121406 h 2557604"/>
              <a:gd name="connsiteX8" fmla="*/ 949950 w 1867516"/>
              <a:gd name="connsiteY8" fmla="*/ 14 h 2557604"/>
              <a:gd name="connsiteX9" fmla="*/ 1025312 w 1867516"/>
              <a:gd name="connsiteY9" fmla="*/ 127476 h 2557604"/>
              <a:gd name="connsiteX10" fmla="*/ 1068672 w 1867516"/>
              <a:gd name="connsiteY10" fmla="*/ 414639 h 2557604"/>
              <a:gd name="connsiteX11" fmla="*/ 1239494 w 1867516"/>
              <a:gd name="connsiteY11" fmla="*/ 1565175 h 2557604"/>
              <a:gd name="connsiteX12" fmla="*/ 1284711 w 1867516"/>
              <a:gd name="connsiteY12" fmla="*/ 1866626 h 2557604"/>
              <a:gd name="connsiteX13" fmla="*/ 1345002 w 1867516"/>
              <a:gd name="connsiteY13" fmla="*/ 2122859 h 2557604"/>
              <a:gd name="connsiteX14" fmla="*/ 1390219 w 1867516"/>
              <a:gd name="connsiteY14" fmla="*/ 2278608 h 2557604"/>
              <a:gd name="connsiteX15" fmla="*/ 1465582 w 1867516"/>
              <a:gd name="connsiteY15" fmla="*/ 2424309 h 2557604"/>
              <a:gd name="connsiteX16" fmla="*/ 1525872 w 1867516"/>
              <a:gd name="connsiteY16" fmla="*/ 2499672 h 2557604"/>
              <a:gd name="connsiteX17" fmla="*/ 1621331 w 1867516"/>
              <a:gd name="connsiteY17" fmla="*/ 2539865 h 2557604"/>
              <a:gd name="connsiteX18" fmla="*/ 1736887 w 1867516"/>
              <a:gd name="connsiteY18" fmla="*/ 2549914 h 2557604"/>
              <a:gd name="connsiteX19" fmla="*/ 1867516 w 1867516"/>
              <a:gd name="connsiteY19" fmla="*/ 2549914 h 2557604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49950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6699 h 2557591"/>
              <a:gd name="connsiteX1" fmla="*/ 126490 w 1867516"/>
              <a:gd name="connsiteY1" fmla="*/ 2556992 h 2557591"/>
              <a:gd name="connsiteX2" fmla="*/ 239683 w 1867516"/>
              <a:gd name="connsiteY2" fmla="*/ 2549901 h 2557591"/>
              <a:gd name="connsiteX3" fmla="*/ 425577 w 1867516"/>
              <a:gd name="connsiteY3" fmla="*/ 2424296 h 2557591"/>
              <a:gd name="connsiteX4" fmla="*/ 576303 w 1867516"/>
              <a:gd name="connsiteY4" fmla="*/ 2007290 h 2557591"/>
              <a:gd name="connsiteX5" fmla="*/ 782294 w 1867516"/>
              <a:gd name="connsiteY5" fmla="*/ 660811 h 2557591"/>
              <a:gd name="connsiteX6" fmla="*/ 821955 w 1867516"/>
              <a:gd name="connsiteY6" fmla="*/ 409366 h 2557591"/>
              <a:gd name="connsiteX7" fmla="*/ 873252 w 1867516"/>
              <a:gd name="connsiteY7" fmla="*/ 128537 h 2557591"/>
              <a:gd name="connsiteX8" fmla="*/ 954713 w 1867516"/>
              <a:gd name="connsiteY8" fmla="*/ 1 h 2557591"/>
              <a:gd name="connsiteX9" fmla="*/ 1025312 w 1867516"/>
              <a:gd name="connsiteY9" fmla="*/ 127463 h 2557591"/>
              <a:gd name="connsiteX10" fmla="*/ 1068672 w 1867516"/>
              <a:gd name="connsiteY10" fmla="*/ 414626 h 2557591"/>
              <a:gd name="connsiteX11" fmla="*/ 1239494 w 1867516"/>
              <a:gd name="connsiteY11" fmla="*/ 1565162 h 2557591"/>
              <a:gd name="connsiteX12" fmla="*/ 1284711 w 1867516"/>
              <a:gd name="connsiteY12" fmla="*/ 1866613 h 2557591"/>
              <a:gd name="connsiteX13" fmla="*/ 1345002 w 1867516"/>
              <a:gd name="connsiteY13" fmla="*/ 2122846 h 2557591"/>
              <a:gd name="connsiteX14" fmla="*/ 1390219 w 1867516"/>
              <a:gd name="connsiteY14" fmla="*/ 2278595 h 2557591"/>
              <a:gd name="connsiteX15" fmla="*/ 1465582 w 1867516"/>
              <a:gd name="connsiteY15" fmla="*/ 2424296 h 2557591"/>
              <a:gd name="connsiteX16" fmla="*/ 1525872 w 1867516"/>
              <a:gd name="connsiteY16" fmla="*/ 2499659 h 2557591"/>
              <a:gd name="connsiteX17" fmla="*/ 1621331 w 1867516"/>
              <a:gd name="connsiteY17" fmla="*/ 2539852 h 2557591"/>
              <a:gd name="connsiteX18" fmla="*/ 1736887 w 1867516"/>
              <a:gd name="connsiteY18" fmla="*/ 2549901 h 2557591"/>
              <a:gd name="connsiteX19" fmla="*/ 1867516 w 1867516"/>
              <a:gd name="connsiteY19" fmla="*/ 2549901 h 2557591"/>
              <a:gd name="connsiteX0" fmla="*/ 0 w 1867516"/>
              <a:gd name="connsiteY0" fmla="*/ 2559079 h 2559971"/>
              <a:gd name="connsiteX1" fmla="*/ 126490 w 1867516"/>
              <a:gd name="connsiteY1" fmla="*/ 2559372 h 2559971"/>
              <a:gd name="connsiteX2" fmla="*/ 239683 w 1867516"/>
              <a:gd name="connsiteY2" fmla="*/ 2552281 h 2559971"/>
              <a:gd name="connsiteX3" fmla="*/ 425577 w 1867516"/>
              <a:gd name="connsiteY3" fmla="*/ 2426676 h 2559971"/>
              <a:gd name="connsiteX4" fmla="*/ 576303 w 1867516"/>
              <a:gd name="connsiteY4" fmla="*/ 2009670 h 2559971"/>
              <a:gd name="connsiteX5" fmla="*/ 782294 w 1867516"/>
              <a:gd name="connsiteY5" fmla="*/ 663191 h 2559971"/>
              <a:gd name="connsiteX6" fmla="*/ 821955 w 1867516"/>
              <a:gd name="connsiteY6" fmla="*/ 411746 h 2559971"/>
              <a:gd name="connsiteX7" fmla="*/ 873252 w 1867516"/>
              <a:gd name="connsiteY7" fmla="*/ 130917 h 2559971"/>
              <a:gd name="connsiteX8" fmla="*/ 947570 w 1867516"/>
              <a:gd name="connsiteY8" fmla="*/ 0 h 2559971"/>
              <a:gd name="connsiteX9" fmla="*/ 1025312 w 1867516"/>
              <a:gd name="connsiteY9" fmla="*/ 129843 h 2559971"/>
              <a:gd name="connsiteX10" fmla="*/ 1068672 w 1867516"/>
              <a:gd name="connsiteY10" fmla="*/ 417006 h 2559971"/>
              <a:gd name="connsiteX11" fmla="*/ 1239494 w 1867516"/>
              <a:gd name="connsiteY11" fmla="*/ 1567542 h 2559971"/>
              <a:gd name="connsiteX12" fmla="*/ 1284711 w 1867516"/>
              <a:gd name="connsiteY12" fmla="*/ 1868993 h 2559971"/>
              <a:gd name="connsiteX13" fmla="*/ 1345002 w 1867516"/>
              <a:gd name="connsiteY13" fmla="*/ 2125226 h 2559971"/>
              <a:gd name="connsiteX14" fmla="*/ 1390219 w 1867516"/>
              <a:gd name="connsiteY14" fmla="*/ 2280975 h 2559971"/>
              <a:gd name="connsiteX15" fmla="*/ 1465582 w 1867516"/>
              <a:gd name="connsiteY15" fmla="*/ 2426676 h 2559971"/>
              <a:gd name="connsiteX16" fmla="*/ 1525872 w 1867516"/>
              <a:gd name="connsiteY16" fmla="*/ 2502039 h 2559971"/>
              <a:gd name="connsiteX17" fmla="*/ 1621331 w 1867516"/>
              <a:gd name="connsiteY17" fmla="*/ 2542232 h 2559971"/>
              <a:gd name="connsiteX18" fmla="*/ 1736887 w 1867516"/>
              <a:gd name="connsiteY18" fmla="*/ 2552281 h 2559971"/>
              <a:gd name="connsiteX19" fmla="*/ 1867516 w 1867516"/>
              <a:gd name="connsiteY19" fmla="*/ 2552281 h 2559971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68672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90 h 2559982"/>
              <a:gd name="connsiteX1" fmla="*/ 126490 w 1867516"/>
              <a:gd name="connsiteY1" fmla="*/ 2559383 h 2559982"/>
              <a:gd name="connsiteX2" fmla="*/ 239683 w 1867516"/>
              <a:gd name="connsiteY2" fmla="*/ 2552292 h 2559982"/>
              <a:gd name="connsiteX3" fmla="*/ 425577 w 1867516"/>
              <a:gd name="connsiteY3" fmla="*/ 2426687 h 2559982"/>
              <a:gd name="connsiteX4" fmla="*/ 576303 w 1867516"/>
              <a:gd name="connsiteY4" fmla="*/ 2009681 h 2559982"/>
              <a:gd name="connsiteX5" fmla="*/ 782294 w 1867516"/>
              <a:gd name="connsiteY5" fmla="*/ 663202 h 2559982"/>
              <a:gd name="connsiteX6" fmla="*/ 821955 w 1867516"/>
              <a:gd name="connsiteY6" fmla="*/ 411757 h 2559982"/>
              <a:gd name="connsiteX7" fmla="*/ 873252 w 1867516"/>
              <a:gd name="connsiteY7" fmla="*/ 130928 h 2559982"/>
              <a:gd name="connsiteX8" fmla="*/ 947570 w 1867516"/>
              <a:gd name="connsiteY8" fmla="*/ 11 h 2559982"/>
              <a:gd name="connsiteX9" fmla="*/ 1030075 w 1867516"/>
              <a:gd name="connsiteY9" fmla="*/ 136997 h 2559982"/>
              <a:gd name="connsiteX10" fmla="*/ 1078197 w 1867516"/>
              <a:gd name="connsiteY10" fmla="*/ 417017 h 2559982"/>
              <a:gd name="connsiteX11" fmla="*/ 1239494 w 1867516"/>
              <a:gd name="connsiteY11" fmla="*/ 1567553 h 2559982"/>
              <a:gd name="connsiteX12" fmla="*/ 1284711 w 1867516"/>
              <a:gd name="connsiteY12" fmla="*/ 1869004 h 2559982"/>
              <a:gd name="connsiteX13" fmla="*/ 1345002 w 1867516"/>
              <a:gd name="connsiteY13" fmla="*/ 2125237 h 2559982"/>
              <a:gd name="connsiteX14" fmla="*/ 1390219 w 1867516"/>
              <a:gd name="connsiteY14" fmla="*/ 2280986 h 2559982"/>
              <a:gd name="connsiteX15" fmla="*/ 1465582 w 1867516"/>
              <a:gd name="connsiteY15" fmla="*/ 2426687 h 2559982"/>
              <a:gd name="connsiteX16" fmla="*/ 1525872 w 1867516"/>
              <a:gd name="connsiteY16" fmla="*/ 2502050 h 2559982"/>
              <a:gd name="connsiteX17" fmla="*/ 1621331 w 1867516"/>
              <a:gd name="connsiteY17" fmla="*/ 2542243 h 2559982"/>
              <a:gd name="connsiteX18" fmla="*/ 1736887 w 1867516"/>
              <a:gd name="connsiteY18" fmla="*/ 2552292 h 2559982"/>
              <a:gd name="connsiteX19" fmla="*/ 1867516 w 1867516"/>
              <a:gd name="connsiteY19" fmla="*/ 2552292 h 255998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  <a:gd name="connsiteX0" fmla="*/ 0 w 1867516"/>
              <a:gd name="connsiteY0" fmla="*/ 2559080 h 2559972"/>
              <a:gd name="connsiteX1" fmla="*/ 126490 w 1867516"/>
              <a:gd name="connsiteY1" fmla="*/ 2559373 h 2559972"/>
              <a:gd name="connsiteX2" fmla="*/ 239683 w 1867516"/>
              <a:gd name="connsiteY2" fmla="*/ 2552282 h 2559972"/>
              <a:gd name="connsiteX3" fmla="*/ 425577 w 1867516"/>
              <a:gd name="connsiteY3" fmla="*/ 2426677 h 2559972"/>
              <a:gd name="connsiteX4" fmla="*/ 576303 w 1867516"/>
              <a:gd name="connsiteY4" fmla="*/ 2009671 h 2559972"/>
              <a:gd name="connsiteX5" fmla="*/ 782294 w 1867516"/>
              <a:gd name="connsiteY5" fmla="*/ 663192 h 2559972"/>
              <a:gd name="connsiteX6" fmla="*/ 821955 w 1867516"/>
              <a:gd name="connsiteY6" fmla="*/ 411747 h 2559972"/>
              <a:gd name="connsiteX7" fmla="*/ 873252 w 1867516"/>
              <a:gd name="connsiteY7" fmla="*/ 130918 h 2559972"/>
              <a:gd name="connsiteX8" fmla="*/ 947570 w 1867516"/>
              <a:gd name="connsiteY8" fmla="*/ 1 h 2559972"/>
              <a:gd name="connsiteX9" fmla="*/ 1024465 w 1867516"/>
              <a:gd name="connsiteY9" fmla="*/ 131378 h 2559972"/>
              <a:gd name="connsiteX10" fmla="*/ 1078197 w 1867516"/>
              <a:gd name="connsiteY10" fmla="*/ 417007 h 2559972"/>
              <a:gd name="connsiteX11" fmla="*/ 1239494 w 1867516"/>
              <a:gd name="connsiteY11" fmla="*/ 1567543 h 2559972"/>
              <a:gd name="connsiteX12" fmla="*/ 1284711 w 1867516"/>
              <a:gd name="connsiteY12" fmla="*/ 1868994 h 2559972"/>
              <a:gd name="connsiteX13" fmla="*/ 1345002 w 1867516"/>
              <a:gd name="connsiteY13" fmla="*/ 2125227 h 2559972"/>
              <a:gd name="connsiteX14" fmla="*/ 1390219 w 1867516"/>
              <a:gd name="connsiteY14" fmla="*/ 2280976 h 2559972"/>
              <a:gd name="connsiteX15" fmla="*/ 1465582 w 1867516"/>
              <a:gd name="connsiteY15" fmla="*/ 2426677 h 2559972"/>
              <a:gd name="connsiteX16" fmla="*/ 1525872 w 1867516"/>
              <a:gd name="connsiteY16" fmla="*/ 2502040 h 2559972"/>
              <a:gd name="connsiteX17" fmla="*/ 1621331 w 1867516"/>
              <a:gd name="connsiteY17" fmla="*/ 2542233 h 2559972"/>
              <a:gd name="connsiteX18" fmla="*/ 1736887 w 1867516"/>
              <a:gd name="connsiteY18" fmla="*/ 2552282 h 2559972"/>
              <a:gd name="connsiteX19" fmla="*/ 1867516 w 1867516"/>
              <a:gd name="connsiteY19" fmla="*/ 2552282 h 25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516" h="2559972">
                <a:moveTo>
                  <a:pt x="0" y="2559080"/>
                </a:moveTo>
                <a:cubicBezTo>
                  <a:pt x="20392" y="2559818"/>
                  <a:pt x="86543" y="2560506"/>
                  <a:pt x="126490" y="2559373"/>
                </a:cubicBezTo>
                <a:cubicBezTo>
                  <a:pt x="166437" y="2558240"/>
                  <a:pt x="189835" y="2561985"/>
                  <a:pt x="239683" y="2552282"/>
                </a:cubicBezTo>
                <a:cubicBezTo>
                  <a:pt x="289531" y="2542579"/>
                  <a:pt x="369474" y="2517112"/>
                  <a:pt x="425577" y="2426677"/>
                </a:cubicBezTo>
                <a:cubicBezTo>
                  <a:pt x="481680" y="2336242"/>
                  <a:pt x="516850" y="2303585"/>
                  <a:pt x="576303" y="2009671"/>
                </a:cubicBezTo>
                <a:cubicBezTo>
                  <a:pt x="635756" y="1715757"/>
                  <a:pt x="741352" y="929513"/>
                  <a:pt x="782294" y="663192"/>
                </a:cubicBezTo>
                <a:cubicBezTo>
                  <a:pt x="823236" y="396871"/>
                  <a:pt x="806795" y="500459"/>
                  <a:pt x="821955" y="411747"/>
                </a:cubicBezTo>
                <a:cubicBezTo>
                  <a:pt x="837115" y="323035"/>
                  <a:pt x="852316" y="199542"/>
                  <a:pt x="873252" y="130918"/>
                </a:cubicBezTo>
                <a:cubicBezTo>
                  <a:pt x="894188" y="62294"/>
                  <a:pt x="922368" y="-76"/>
                  <a:pt x="947570" y="1"/>
                </a:cubicBezTo>
                <a:cubicBezTo>
                  <a:pt x="972772" y="78"/>
                  <a:pt x="1005499" y="59072"/>
                  <a:pt x="1024465" y="131378"/>
                </a:cubicBezTo>
                <a:cubicBezTo>
                  <a:pt x="1043431" y="203684"/>
                  <a:pt x="1042359" y="177646"/>
                  <a:pt x="1078197" y="417007"/>
                </a:cubicBezTo>
                <a:cubicBezTo>
                  <a:pt x="1114035" y="656368"/>
                  <a:pt x="1205075" y="1325545"/>
                  <a:pt x="1239494" y="1567543"/>
                </a:cubicBezTo>
                <a:cubicBezTo>
                  <a:pt x="1273913" y="1809541"/>
                  <a:pt x="1267126" y="1776047"/>
                  <a:pt x="1284711" y="1868994"/>
                </a:cubicBezTo>
                <a:cubicBezTo>
                  <a:pt x="1302296" y="1961941"/>
                  <a:pt x="1327417" y="2056563"/>
                  <a:pt x="1345002" y="2125227"/>
                </a:cubicBezTo>
                <a:cubicBezTo>
                  <a:pt x="1362587" y="2193891"/>
                  <a:pt x="1370122" y="2230734"/>
                  <a:pt x="1390219" y="2280976"/>
                </a:cubicBezTo>
                <a:cubicBezTo>
                  <a:pt x="1410316" y="2331218"/>
                  <a:pt x="1442973" y="2389833"/>
                  <a:pt x="1465582" y="2426677"/>
                </a:cubicBezTo>
                <a:cubicBezTo>
                  <a:pt x="1488191" y="2463521"/>
                  <a:pt x="1499914" y="2482781"/>
                  <a:pt x="1525872" y="2502040"/>
                </a:cubicBezTo>
                <a:cubicBezTo>
                  <a:pt x="1551830" y="2521299"/>
                  <a:pt x="1586162" y="2533859"/>
                  <a:pt x="1621331" y="2542233"/>
                </a:cubicBezTo>
                <a:cubicBezTo>
                  <a:pt x="1656500" y="2550607"/>
                  <a:pt x="1695856" y="2550607"/>
                  <a:pt x="1736887" y="2552282"/>
                </a:cubicBezTo>
                <a:cubicBezTo>
                  <a:pt x="1777918" y="2553957"/>
                  <a:pt x="1822717" y="2553119"/>
                  <a:pt x="1867516" y="2552282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8367" y="5001768"/>
            <a:ext cx="9162367" cy="379158"/>
            <a:chOff x="-18367" y="5001768"/>
            <a:chExt cx="9162367" cy="37915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37"/>
            <p:cNvSpPr>
              <a:spLocks noChangeAspect="1" noChangeArrowheads="1"/>
            </p:cNvSpPr>
            <p:nvPr/>
          </p:nvSpPr>
          <p:spPr bwMode="auto">
            <a:xfrm>
              <a:off x="3856733" y="500902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37"/>
            <p:cNvSpPr>
              <a:spLocks noChangeAspect="1" noChangeArrowheads="1"/>
            </p:cNvSpPr>
            <p:nvPr/>
          </p:nvSpPr>
          <p:spPr bwMode="auto">
            <a:xfrm>
              <a:off x="5123144" y="500374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37"/>
            <p:cNvSpPr>
              <a:spLocks noChangeAspect="1" noChangeArrowheads="1"/>
            </p:cNvSpPr>
            <p:nvPr/>
          </p:nvSpPr>
          <p:spPr bwMode="auto">
            <a:xfrm>
              <a:off x="6384362" y="50100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37"/>
            <p:cNvSpPr>
              <a:spLocks noChangeAspect="1" noChangeArrowheads="1"/>
            </p:cNvSpPr>
            <p:nvPr/>
          </p:nvSpPr>
          <p:spPr bwMode="auto">
            <a:xfrm>
              <a:off x="7650773" y="500472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7"/>
            <p:cNvSpPr>
              <a:spLocks noChangeAspect="1" noChangeArrowheads="1"/>
            </p:cNvSpPr>
            <p:nvPr/>
          </p:nvSpPr>
          <p:spPr bwMode="auto">
            <a:xfrm>
              <a:off x="8854329" y="50100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37"/>
            <p:cNvSpPr>
              <a:spLocks noChangeAspect="1" noChangeArrowheads="1"/>
            </p:cNvSpPr>
            <p:nvPr/>
          </p:nvSpPr>
          <p:spPr bwMode="auto">
            <a:xfrm>
              <a:off x="130340" y="500176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37"/>
            <p:cNvSpPr>
              <a:spLocks noChangeAspect="1" noChangeArrowheads="1"/>
            </p:cNvSpPr>
            <p:nvPr/>
          </p:nvSpPr>
          <p:spPr bwMode="auto">
            <a:xfrm>
              <a:off x="1391558" y="50080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37"/>
            <p:cNvSpPr>
              <a:spLocks noChangeAspect="1" noChangeArrowheads="1"/>
            </p:cNvSpPr>
            <p:nvPr/>
          </p:nvSpPr>
          <p:spPr bwMode="auto">
            <a:xfrm>
              <a:off x="2657969" y="5010777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37"/>
            <p:cNvSpPr>
              <a:spLocks noChangeAspect="1" noChangeArrowheads="1"/>
            </p:cNvSpPr>
            <p:nvPr/>
          </p:nvSpPr>
          <p:spPr bwMode="auto">
            <a:xfrm>
              <a:off x="3861525" y="50080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709497" y="5033637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497" y="5033637"/>
                  <a:ext cx="349776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74322" y="5035253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322" y="5035253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235540" y="5042372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5540" y="5042372"/>
                  <a:ext cx="34336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494949" y="5026444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949" y="5026444"/>
                  <a:ext cx="34336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717643" y="5030323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7643" y="5030323"/>
                  <a:ext cx="322524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504225" y="5031951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225" y="5031951"/>
                  <a:ext cx="349776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234244" y="5028515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5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244" y="5028515"/>
                  <a:ext cx="349776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621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6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-18367" y="50232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67" y="5023229"/>
                  <a:ext cx="349776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84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Smoothing Parameter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[M.R. 04]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411" y="1071280"/>
                <a:ext cx="12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1" y="1071280"/>
                <a:ext cx="125797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5223" y="1223680"/>
                <a:ext cx="12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ℤ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23" y="1223680"/>
                <a:ext cx="125797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-18367" y="5001768"/>
            <a:ext cx="9162367" cy="379158"/>
            <a:chOff x="-18367" y="5001768"/>
            <a:chExt cx="9162367" cy="37915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3127" y="5031888"/>
              <a:ext cx="90608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37"/>
            <p:cNvSpPr>
              <a:spLocks noChangeAspect="1" noChangeArrowheads="1"/>
            </p:cNvSpPr>
            <p:nvPr/>
          </p:nvSpPr>
          <p:spPr bwMode="auto">
            <a:xfrm>
              <a:off x="3856733" y="500902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37"/>
            <p:cNvSpPr>
              <a:spLocks noChangeAspect="1" noChangeArrowheads="1"/>
            </p:cNvSpPr>
            <p:nvPr/>
          </p:nvSpPr>
          <p:spPr bwMode="auto">
            <a:xfrm>
              <a:off x="4489759" y="500819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37"/>
            <p:cNvSpPr>
              <a:spLocks noChangeAspect="1" noChangeArrowheads="1"/>
            </p:cNvSpPr>
            <p:nvPr/>
          </p:nvSpPr>
          <p:spPr bwMode="auto">
            <a:xfrm>
              <a:off x="5123144" y="5003742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37"/>
            <p:cNvSpPr>
              <a:spLocks noChangeAspect="1" noChangeArrowheads="1"/>
            </p:cNvSpPr>
            <p:nvPr/>
          </p:nvSpPr>
          <p:spPr bwMode="auto">
            <a:xfrm>
              <a:off x="5756170" y="500880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37"/>
            <p:cNvSpPr>
              <a:spLocks noChangeAspect="1" noChangeArrowheads="1"/>
            </p:cNvSpPr>
            <p:nvPr/>
          </p:nvSpPr>
          <p:spPr bwMode="auto">
            <a:xfrm>
              <a:off x="6384362" y="50100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37"/>
            <p:cNvSpPr>
              <a:spLocks noChangeAspect="1" noChangeArrowheads="1"/>
            </p:cNvSpPr>
            <p:nvPr/>
          </p:nvSpPr>
          <p:spPr bwMode="auto">
            <a:xfrm>
              <a:off x="7017388" y="50091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37"/>
            <p:cNvSpPr>
              <a:spLocks noChangeAspect="1" noChangeArrowheads="1"/>
            </p:cNvSpPr>
            <p:nvPr/>
          </p:nvSpPr>
          <p:spPr bwMode="auto">
            <a:xfrm>
              <a:off x="7650773" y="500472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37"/>
            <p:cNvSpPr>
              <a:spLocks noChangeAspect="1" noChangeArrowheads="1"/>
            </p:cNvSpPr>
            <p:nvPr/>
          </p:nvSpPr>
          <p:spPr bwMode="auto">
            <a:xfrm>
              <a:off x="8283799" y="500577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37"/>
            <p:cNvSpPr>
              <a:spLocks noChangeAspect="1" noChangeArrowheads="1"/>
            </p:cNvSpPr>
            <p:nvPr/>
          </p:nvSpPr>
          <p:spPr bwMode="auto">
            <a:xfrm>
              <a:off x="8854329" y="501001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37"/>
            <p:cNvSpPr>
              <a:spLocks noChangeAspect="1" noChangeArrowheads="1"/>
            </p:cNvSpPr>
            <p:nvPr/>
          </p:nvSpPr>
          <p:spPr bwMode="auto">
            <a:xfrm>
              <a:off x="130340" y="500176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37"/>
            <p:cNvSpPr>
              <a:spLocks noChangeAspect="1" noChangeArrowheads="1"/>
            </p:cNvSpPr>
            <p:nvPr/>
          </p:nvSpPr>
          <p:spPr bwMode="auto">
            <a:xfrm>
              <a:off x="763366" y="5002818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37"/>
            <p:cNvSpPr>
              <a:spLocks noChangeAspect="1" noChangeArrowheads="1"/>
            </p:cNvSpPr>
            <p:nvPr/>
          </p:nvSpPr>
          <p:spPr bwMode="auto">
            <a:xfrm>
              <a:off x="1391558" y="50080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2024584" y="50072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" name="Oval 37"/>
            <p:cNvSpPr>
              <a:spLocks noChangeAspect="1" noChangeArrowheads="1"/>
            </p:cNvSpPr>
            <p:nvPr/>
          </p:nvSpPr>
          <p:spPr bwMode="auto">
            <a:xfrm>
              <a:off x="2657969" y="5010777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5" name="Oval 37"/>
            <p:cNvSpPr>
              <a:spLocks noChangeAspect="1" noChangeArrowheads="1"/>
            </p:cNvSpPr>
            <p:nvPr/>
          </p:nvSpPr>
          <p:spPr bwMode="auto">
            <a:xfrm>
              <a:off x="3290995" y="5003805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6" name="Oval 37"/>
            <p:cNvSpPr>
              <a:spLocks noChangeAspect="1" noChangeArrowheads="1"/>
            </p:cNvSpPr>
            <p:nvPr/>
          </p:nvSpPr>
          <p:spPr bwMode="auto">
            <a:xfrm>
              <a:off x="3861525" y="500804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709497" y="5033637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497" y="5033637"/>
                  <a:ext cx="349776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37" y="5024628"/>
                  <a:ext cx="34336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974322" y="5035253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322" y="5035253"/>
                  <a:ext cx="34336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064" y="5029087"/>
                  <a:ext cx="34336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235540" y="5042372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5540" y="5042372"/>
                  <a:ext cx="34336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566" y="5027589"/>
                  <a:ext cx="34336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494949" y="5026444"/>
                  <a:ext cx="3433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949" y="5026444"/>
                  <a:ext cx="34336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113" y="5025882"/>
                  <a:ext cx="32252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717643" y="5030323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7643" y="5030323"/>
                  <a:ext cx="322524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67" y="5027589"/>
                  <a:ext cx="349776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0526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504225" y="5031951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225" y="5031951"/>
                  <a:ext cx="349776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40" y="5025506"/>
                  <a:ext cx="349776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234244" y="5028515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5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244" y="5028515"/>
                  <a:ext cx="349776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621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6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52" y="5024429"/>
                  <a:ext cx="349776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862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-18367" y="5023229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67" y="5023229"/>
                  <a:ext cx="349776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0526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Freeform 54"/>
          <p:cNvSpPr/>
          <p:nvPr/>
        </p:nvSpPr>
        <p:spPr>
          <a:xfrm>
            <a:off x="2571163" y="2737516"/>
            <a:ext cx="3920643" cy="2297797"/>
          </a:xfrm>
          <a:custGeom>
            <a:avLst/>
            <a:gdLst>
              <a:gd name="connsiteX0" fmla="*/ 0 w 3865615"/>
              <a:gd name="connsiteY0" fmla="*/ 2292500 h 2297797"/>
              <a:gd name="connsiteX1" fmla="*/ 212349 w 3865615"/>
              <a:gd name="connsiteY1" fmla="*/ 2253497 h 2297797"/>
              <a:gd name="connsiteX2" fmla="*/ 437698 w 3865615"/>
              <a:gd name="connsiteY2" fmla="*/ 2145156 h 2297797"/>
              <a:gd name="connsiteX3" fmla="*/ 541706 w 3865615"/>
              <a:gd name="connsiteY3" fmla="*/ 2080151 h 2297797"/>
              <a:gd name="connsiteX4" fmla="*/ 628379 w 3865615"/>
              <a:gd name="connsiteY4" fmla="*/ 1993478 h 2297797"/>
              <a:gd name="connsiteX5" fmla="*/ 767056 w 3865615"/>
              <a:gd name="connsiteY5" fmla="*/ 1828800 h 2297797"/>
              <a:gd name="connsiteX6" fmla="*/ 918733 w 3865615"/>
              <a:gd name="connsiteY6" fmla="*/ 1590449 h 2297797"/>
              <a:gd name="connsiteX7" fmla="*/ 1027075 w 3865615"/>
              <a:gd name="connsiteY7" fmla="*/ 1373767 h 2297797"/>
              <a:gd name="connsiteX8" fmla="*/ 1157084 w 3865615"/>
              <a:gd name="connsiteY8" fmla="*/ 1105080 h 2297797"/>
              <a:gd name="connsiteX9" fmla="*/ 1200421 w 3865615"/>
              <a:gd name="connsiteY9" fmla="*/ 1022741 h 2297797"/>
              <a:gd name="connsiteX10" fmla="*/ 1226423 w 3865615"/>
              <a:gd name="connsiteY10" fmla="*/ 949069 h 2297797"/>
              <a:gd name="connsiteX11" fmla="*/ 1256758 w 3865615"/>
              <a:gd name="connsiteY11" fmla="*/ 892732 h 2297797"/>
              <a:gd name="connsiteX12" fmla="*/ 1287094 w 3865615"/>
              <a:gd name="connsiteY12" fmla="*/ 819060 h 2297797"/>
              <a:gd name="connsiteX13" fmla="*/ 1343431 w 3865615"/>
              <a:gd name="connsiteY13" fmla="*/ 702051 h 2297797"/>
              <a:gd name="connsiteX14" fmla="*/ 1404102 w 3865615"/>
              <a:gd name="connsiteY14" fmla="*/ 563374 h 2297797"/>
              <a:gd name="connsiteX15" fmla="*/ 1490775 w 3865615"/>
              <a:gd name="connsiteY15" fmla="*/ 403029 h 2297797"/>
              <a:gd name="connsiteX16" fmla="*/ 1529778 w 3865615"/>
              <a:gd name="connsiteY16" fmla="*/ 320690 h 2297797"/>
              <a:gd name="connsiteX17" fmla="*/ 1581782 w 3865615"/>
              <a:gd name="connsiteY17" fmla="*/ 242684 h 2297797"/>
              <a:gd name="connsiteX18" fmla="*/ 1642453 w 3865615"/>
              <a:gd name="connsiteY18" fmla="*/ 151678 h 2297797"/>
              <a:gd name="connsiteX19" fmla="*/ 1698790 w 3865615"/>
              <a:gd name="connsiteY19" fmla="*/ 91006 h 2297797"/>
              <a:gd name="connsiteX20" fmla="*/ 1746460 w 3865615"/>
              <a:gd name="connsiteY20" fmla="*/ 47670 h 2297797"/>
              <a:gd name="connsiteX21" fmla="*/ 1815799 w 3865615"/>
              <a:gd name="connsiteY21" fmla="*/ 13001 h 2297797"/>
              <a:gd name="connsiteX22" fmla="*/ 1876470 w 3865615"/>
              <a:gd name="connsiteY22" fmla="*/ 0 h 2297797"/>
              <a:gd name="connsiteX23" fmla="*/ 1941475 w 3865615"/>
              <a:gd name="connsiteY23" fmla="*/ 13001 h 2297797"/>
              <a:gd name="connsiteX24" fmla="*/ 2010813 w 3865615"/>
              <a:gd name="connsiteY24" fmla="*/ 47670 h 2297797"/>
              <a:gd name="connsiteX25" fmla="*/ 2058483 w 3865615"/>
              <a:gd name="connsiteY25" fmla="*/ 95340 h 2297797"/>
              <a:gd name="connsiteX26" fmla="*/ 2114821 w 3865615"/>
              <a:gd name="connsiteY26" fmla="*/ 160345 h 2297797"/>
              <a:gd name="connsiteX27" fmla="*/ 2179825 w 3865615"/>
              <a:gd name="connsiteY27" fmla="*/ 242684 h 2297797"/>
              <a:gd name="connsiteX28" fmla="*/ 2240496 w 3865615"/>
              <a:gd name="connsiteY28" fmla="*/ 351025 h 2297797"/>
              <a:gd name="connsiteX29" fmla="*/ 2275166 w 3865615"/>
              <a:gd name="connsiteY29" fmla="*/ 416030 h 2297797"/>
              <a:gd name="connsiteX30" fmla="*/ 2318502 w 3865615"/>
              <a:gd name="connsiteY30" fmla="*/ 498369 h 2297797"/>
              <a:gd name="connsiteX31" fmla="*/ 2357505 w 3865615"/>
              <a:gd name="connsiteY31" fmla="*/ 589376 h 2297797"/>
              <a:gd name="connsiteX32" fmla="*/ 2396508 w 3865615"/>
              <a:gd name="connsiteY32" fmla="*/ 658714 h 2297797"/>
              <a:gd name="connsiteX33" fmla="*/ 2435511 w 3865615"/>
              <a:gd name="connsiteY33" fmla="*/ 754055 h 2297797"/>
              <a:gd name="connsiteX34" fmla="*/ 2474514 w 3865615"/>
              <a:gd name="connsiteY34" fmla="*/ 827727 h 2297797"/>
              <a:gd name="connsiteX35" fmla="*/ 2517850 w 3865615"/>
              <a:gd name="connsiteY35" fmla="*/ 931734 h 2297797"/>
              <a:gd name="connsiteX36" fmla="*/ 2565520 w 3865615"/>
              <a:gd name="connsiteY36" fmla="*/ 1031408 h 2297797"/>
              <a:gd name="connsiteX37" fmla="*/ 2604523 w 3865615"/>
              <a:gd name="connsiteY37" fmla="*/ 1122415 h 2297797"/>
              <a:gd name="connsiteX38" fmla="*/ 2643526 w 3865615"/>
              <a:gd name="connsiteY38" fmla="*/ 1209088 h 2297797"/>
              <a:gd name="connsiteX39" fmla="*/ 2682529 w 3865615"/>
              <a:gd name="connsiteY39" fmla="*/ 1295761 h 2297797"/>
              <a:gd name="connsiteX40" fmla="*/ 2717198 w 3865615"/>
              <a:gd name="connsiteY40" fmla="*/ 1365099 h 2297797"/>
              <a:gd name="connsiteX41" fmla="*/ 2756201 w 3865615"/>
              <a:gd name="connsiteY41" fmla="*/ 1434438 h 2297797"/>
              <a:gd name="connsiteX42" fmla="*/ 2790870 w 3865615"/>
              <a:gd name="connsiteY42" fmla="*/ 1499442 h 2297797"/>
              <a:gd name="connsiteX43" fmla="*/ 2855875 w 3865615"/>
              <a:gd name="connsiteY43" fmla="*/ 1616451 h 2297797"/>
              <a:gd name="connsiteX44" fmla="*/ 2916546 w 3865615"/>
              <a:gd name="connsiteY44" fmla="*/ 1724792 h 2297797"/>
              <a:gd name="connsiteX45" fmla="*/ 3003219 w 3865615"/>
              <a:gd name="connsiteY45" fmla="*/ 1850468 h 2297797"/>
              <a:gd name="connsiteX46" fmla="*/ 3059556 w 3865615"/>
              <a:gd name="connsiteY46" fmla="*/ 1919806 h 2297797"/>
              <a:gd name="connsiteX47" fmla="*/ 3163564 w 3865615"/>
              <a:gd name="connsiteY47" fmla="*/ 2028148 h 2297797"/>
              <a:gd name="connsiteX48" fmla="*/ 3267571 w 3865615"/>
              <a:gd name="connsiteY48" fmla="*/ 2123488 h 2297797"/>
              <a:gd name="connsiteX49" fmla="*/ 3388914 w 3865615"/>
              <a:gd name="connsiteY49" fmla="*/ 2188493 h 2297797"/>
              <a:gd name="connsiteX50" fmla="*/ 3544925 w 3865615"/>
              <a:gd name="connsiteY50" fmla="*/ 2249164 h 2297797"/>
              <a:gd name="connsiteX51" fmla="*/ 3648932 w 3865615"/>
              <a:gd name="connsiteY51" fmla="*/ 2283833 h 2297797"/>
              <a:gd name="connsiteX52" fmla="*/ 3761607 w 3865615"/>
              <a:gd name="connsiteY52" fmla="*/ 2296834 h 2297797"/>
              <a:gd name="connsiteX53" fmla="*/ 3865615 w 3865615"/>
              <a:gd name="connsiteY53" fmla="*/ 2296834 h 2297797"/>
              <a:gd name="connsiteX0" fmla="*/ 0 w 3865615"/>
              <a:gd name="connsiteY0" fmla="*/ 2292500 h 2297797"/>
              <a:gd name="connsiteX1" fmla="*/ 112675 w 3865615"/>
              <a:gd name="connsiteY1" fmla="*/ 2279499 h 2297797"/>
              <a:gd name="connsiteX2" fmla="*/ 212349 w 3865615"/>
              <a:gd name="connsiteY2" fmla="*/ 2253497 h 2297797"/>
              <a:gd name="connsiteX3" fmla="*/ 437698 w 3865615"/>
              <a:gd name="connsiteY3" fmla="*/ 2145156 h 2297797"/>
              <a:gd name="connsiteX4" fmla="*/ 541706 w 3865615"/>
              <a:gd name="connsiteY4" fmla="*/ 2080151 h 2297797"/>
              <a:gd name="connsiteX5" fmla="*/ 628379 w 3865615"/>
              <a:gd name="connsiteY5" fmla="*/ 1993478 h 2297797"/>
              <a:gd name="connsiteX6" fmla="*/ 767056 w 3865615"/>
              <a:gd name="connsiteY6" fmla="*/ 1828800 h 2297797"/>
              <a:gd name="connsiteX7" fmla="*/ 918733 w 3865615"/>
              <a:gd name="connsiteY7" fmla="*/ 1590449 h 2297797"/>
              <a:gd name="connsiteX8" fmla="*/ 1027075 w 3865615"/>
              <a:gd name="connsiteY8" fmla="*/ 1373767 h 2297797"/>
              <a:gd name="connsiteX9" fmla="*/ 1157084 w 3865615"/>
              <a:gd name="connsiteY9" fmla="*/ 1105080 h 2297797"/>
              <a:gd name="connsiteX10" fmla="*/ 1200421 w 3865615"/>
              <a:gd name="connsiteY10" fmla="*/ 1022741 h 2297797"/>
              <a:gd name="connsiteX11" fmla="*/ 1226423 w 3865615"/>
              <a:gd name="connsiteY11" fmla="*/ 949069 h 2297797"/>
              <a:gd name="connsiteX12" fmla="*/ 1256758 w 3865615"/>
              <a:gd name="connsiteY12" fmla="*/ 892732 h 2297797"/>
              <a:gd name="connsiteX13" fmla="*/ 1287094 w 3865615"/>
              <a:gd name="connsiteY13" fmla="*/ 819060 h 2297797"/>
              <a:gd name="connsiteX14" fmla="*/ 1343431 w 3865615"/>
              <a:gd name="connsiteY14" fmla="*/ 702051 h 2297797"/>
              <a:gd name="connsiteX15" fmla="*/ 1404102 w 3865615"/>
              <a:gd name="connsiteY15" fmla="*/ 563374 h 2297797"/>
              <a:gd name="connsiteX16" fmla="*/ 1490775 w 3865615"/>
              <a:gd name="connsiteY16" fmla="*/ 403029 h 2297797"/>
              <a:gd name="connsiteX17" fmla="*/ 1529778 w 3865615"/>
              <a:gd name="connsiteY17" fmla="*/ 320690 h 2297797"/>
              <a:gd name="connsiteX18" fmla="*/ 1581782 w 3865615"/>
              <a:gd name="connsiteY18" fmla="*/ 242684 h 2297797"/>
              <a:gd name="connsiteX19" fmla="*/ 1642453 w 3865615"/>
              <a:gd name="connsiteY19" fmla="*/ 151678 h 2297797"/>
              <a:gd name="connsiteX20" fmla="*/ 1698790 w 3865615"/>
              <a:gd name="connsiteY20" fmla="*/ 91006 h 2297797"/>
              <a:gd name="connsiteX21" fmla="*/ 1746460 w 3865615"/>
              <a:gd name="connsiteY21" fmla="*/ 47670 h 2297797"/>
              <a:gd name="connsiteX22" fmla="*/ 1815799 w 3865615"/>
              <a:gd name="connsiteY22" fmla="*/ 13001 h 2297797"/>
              <a:gd name="connsiteX23" fmla="*/ 1876470 w 3865615"/>
              <a:gd name="connsiteY23" fmla="*/ 0 h 2297797"/>
              <a:gd name="connsiteX24" fmla="*/ 1941475 w 3865615"/>
              <a:gd name="connsiteY24" fmla="*/ 13001 h 2297797"/>
              <a:gd name="connsiteX25" fmla="*/ 2010813 w 3865615"/>
              <a:gd name="connsiteY25" fmla="*/ 47670 h 2297797"/>
              <a:gd name="connsiteX26" fmla="*/ 2058483 w 3865615"/>
              <a:gd name="connsiteY26" fmla="*/ 95340 h 2297797"/>
              <a:gd name="connsiteX27" fmla="*/ 2114821 w 3865615"/>
              <a:gd name="connsiteY27" fmla="*/ 160345 h 2297797"/>
              <a:gd name="connsiteX28" fmla="*/ 2179825 w 3865615"/>
              <a:gd name="connsiteY28" fmla="*/ 242684 h 2297797"/>
              <a:gd name="connsiteX29" fmla="*/ 2240496 w 3865615"/>
              <a:gd name="connsiteY29" fmla="*/ 351025 h 2297797"/>
              <a:gd name="connsiteX30" fmla="*/ 2275166 w 3865615"/>
              <a:gd name="connsiteY30" fmla="*/ 416030 h 2297797"/>
              <a:gd name="connsiteX31" fmla="*/ 2318502 w 3865615"/>
              <a:gd name="connsiteY31" fmla="*/ 498369 h 2297797"/>
              <a:gd name="connsiteX32" fmla="*/ 2357505 w 3865615"/>
              <a:gd name="connsiteY32" fmla="*/ 589376 h 2297797"/>
              <a:gd name="connsiteX33" fmla="*/ 2396508 w 3865615"/>
              <a:gd name="connsiteY33" fmla="*/ 658714 h 2297797"/>
              <a:gd name="connsiteX34" fmla="*/ 2435511 w 3865615"/>
              <a:gd name="connsiteY34" fmla="*/ 754055 h 2297797"/>
              <a:gd name="connsiteX35" fmla="*/ 2474514 w 3865615"/>
              <a:gd name="connsiteY35" fmla="*/ 827727 h 2297797"/>
              <a:gd name="connsiteX36" fmla="*/ 2517850 w 3865615"/>
              <a:gd name="connsiteY36" fmla="*/ 931734 h 2297797"/>
              <a:gd name="connsiteX37" fmla="*/ 2565520 w 3865615"/>
              <a:gd name="connsiteY37" fmla="*/ 1031408 h 2297797"/>
              <a:gd name="connsiteX38" fmla="*/ 2604523 w 3865615"/>
              <a:gd name="connsiteY38" fmla="*/ 1122415 h 2297797"/>
              <a:gd name="connsiteX39" fmla="*/ 2643526 w 3865615"/>
              <a:gd name="connsiteY39" fmla="*/ 1209088 h 2297797"/>
              <a:gd name="connsiteX40" fmla="*/ 2682529 w 3865615"/>
              <a:gd name="connsiteY40" fmla="*/ 1295761 h 2297797"/>
              <a:gd name="connsiteX41" fmla="*/ 2717198 w 3865615"/>
              <a:gd name="connsiteY41" fmla="*/ 1365099 h 2297797"/>
              <a:gd name="connsiteX42" fmla="*/ 2756201 w 3865615"/>
              <a:gd name="connsiteY42" fmla="*/ 1434438 h 2297797"/>
              <a:gd name="connsiteX43" fmla="*/ 2790870 w 3865615"/>
              <a:gd name="connsiteY43" fmla="*/ 1499442 h 2297797"/>
              <a:gd name="connsiteX44" fmla="*/ 2855875 w 3865615"/>
              <a:gd name="connsiteY44" fmla="*/ 1616451 h 2297797"/>
              <a:gd name="connsiteX45" fmla="*/ 2916546 w 3865615"/>
              <a:gd name="connsiteY45" fmla="*/ 1724792 h 2297797"/>
              <a:gd name="connsiteX46" fmla="*/ 3003219 w 3865615"/>
              <a:gd name="connsiteY46" fmla="*/ 1850468 h 2297797"/>
              <a:gd name="connsiteX47" fmla="*/ 3059556 w 3865615"/>
              <a:gd name="connsiteY47" fmla="*/ 1919806 h 2297797"/>
              <a:gd name="connsiteX48" fmla="*/ 3163564 w 3865615"/>
              <a:gd name="connsiteY48" fmla="*/ 2028148 h 2297797"/>
              <a:gd name="connsiteX49" fmla="*/ 3267571 w 3865615"/>
              <a:gd name="connsiteY49" fmla="*/ 2123488 h 2297797"/>
              <a:gd name="connsiteX50" fmla="*/ 3388914 w 3865615"/>
              <a:gd name="connsiteY50" fmla="*/ 2188493 h 2297797"/>
              <a:gd name="connsiteX51" fmla="*/ 3544925 w 3865615"/>
              <a:gd name="connsiteY51" fmla="*/ 2249164 h 2297797"/>
              <a:gd name="connsiteX52" fmla="*/ 3648932 w 3865615"/>
              <a:gd name="connsiteY52" fmla="*/ 2283833 h 2297797"/>
              <a:gd name="connsiteX53" fmla="*/ 3761607 w 3865615"/>
              <a:gd name="connsiteY53" fmla="*/ 2296834 h 2297797"/>
              <a:gd name="connsiteX54" fmla="*/ 3865615 w 3865615"/>
              <a:gd name="connsiteY54" fmla="*/ 2296834 h 2297797"/>
              <a:gd name="connsiteX0" fmla="*/ 0 w 3921952"/>
              <a:gd name="connsiteY0" fmla="*/ 2296834 h 2297797"/>
              <a:gd name="connsiteX1" fmla="*/ 169012 w 3921952"/>
              <a:gd name="connsiteY1" fmla="*/ 2279499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21952"/>
              <a:gd name="connsiteY0" fmla="*/ 2296834 h 2297797"/>
              <a:gd name="connsiteX1" fmla="*/ 108341 w 3921952"/>
              <a:gd name="connsiteY1" fmla="*/ 2288167 h 2297797"/>
              <a:gd name="connsiteX2" fmla="*/ 268686 w 3921952"/>
              <a:gd name="connsiteY2" fmla="*/ 2253497 h 2297797"/>
              <a:gd name="connsiteX3" fmla="*/ 494035 w 3921952"/>
              <a:gd name="connsiteY3" fmla="*/ 2145156 h 2297797"/>
              <a:gd name="connsiteX4" fmla="*/ 598043 w 3921952"/>
              <a:gd name="connsiteY4" fmla="*/ 2080151 h 2297797"/>
              <a:gd name="connsiteX5" fmla="*/ 684716 w 3921952"/>
              <a:gd name="connsiteY5" fmla="*/ 1993478 h 2297797"/>
              <a:gd name="connsiteX6" fmla="*/ 823393 w 3921952"/>
              <a:gd name="connsiteY6" fmla="*/ 1828800 h 2297797"/>
              <a:gd name="connsiteX7" fmla="*/ 975070 w 3921952"/>
              <a:gd name="connsiteY7" fmla="*/ 1590449 h 2297797"/>
              <a:gd name="connsiteX8" fmla="*/ 1083412 w 3921952"/>
              <a:gd name="connsiteY8" fmla="*/ 1373767 h 2297797"/>
              <a:gd name="connsiteX9" fmla="*/ 1213421 w 3921952"/>
              <a:gd name="connsiteY9" fmla="*/ 1105080 h 2297797"/>
              <a:gd name="connsiteX10" fmla="*/ 1256758 w 3921952"/>
              <a:gd name="connsiteY10" fmla="*/ 1022741 h 2297797"/>
              <a:gd name="connsiteX11" fmla="*/ 1282760 w 3921952"/>
              <a:gd name="connsiteY11" fmla="*/ 949069 h 2297797"/>
              <a:gd name="connsiteX12" fmla="*/ 1313095 w 3921952"/>
              <a:gd name="connsiteY12" fmla="*/ 892732 h 2297797"/>
              <a:gd name="connsiteX13" fmla="*/ 1343431 w 3921952"/>
              <a:gd name="connsiteY13" fmla="*/ 819060 h 2297797"/>
              <a:gd name="connsiteX14" fmla="*/ 1399768 w 3921952"/>
              <a:gd name="connsiteY14" fmla="*/ 702051 h 2297797"/>
              <a:gd name="connsiteX15" fmla="*/ 1460439 w 3921952"/>
              <a:gd name="connsiteY15" fmla="*/ 563374 h 2297797"/>
              <a:gd name="connsiteX16" fmla="*/ 1547112 w 3921952"/>
              <a:gd name="connsiteY16" fmla="*/ 403029 h 2297797"/>
              <a:gd name="connsiteX17" fmla="*/ 1586115 w 3921952"/>
              <a:gd name="connsiteY17" fmla="*/ 320690 h 2297797"/>
              <a:gd name="connsiteX18" fmla="*/ 1638119 w 3921952"/>
              <a:gd name="connsiteY18" fmla="*/ 242684 h 2297797"/>
              <a:gd name="connsiteX19" fmla="*/ 1698790 w 3921952"/>
              <a:gd name="connsiteY19" fmla="*/ 151678 h 2297797"/>
              <a:gd name="connsiteX20" fmla="*/ 1755127 w 3921952"/>
              <a:gd name="connsiteY20" fmla="*/ 91006 h 2297797"/>
              <a:gd name="connsiteX21" fmla="*/ 1802797 w 3921952"/>
              <a:gd name="connsiteY21" fmla="*/ 47670 h 2297797"/>
              <a:gd name="connsiteX22" fmla="*/ 1872136 w 3921952"/>
              <a:gd name="connsiteY22" fmla="*/ 13001 h 2297797"/>
              <a:gd name="connsiteX23" fmla="*/ 1932807 w 3921952"/>
              <a:gd name="connsiteY23" fmla="*/ 0 h 2297797"/>
              <a:gd name="connsiteX24" fmla="*/ 1997812 w 3921952"/>
              <a:gd name="connsiteY24" fmla="*/ 13001 h 2297797"/>
              <a:gd name="connsiteX25" fmla="*/ 2067150 w 3921952"/>
              <a:gd name="connsiteY25" fmla="*/ 47670 h 2297797"/>
              <a:gd name="connsiteX26" fmla="*/ 2114820 w 3921952"/>
              <a:gd name="connsiteY26" fmla="*/ 95340 h 2297797"/>
              <a:gd name="connsiteX27" fmla="*/ 2171158 w 3921952"/>
              <a:gd name="connsiteY27" fmla="*/ 160345 h 2297797"/>
              <a:gd name="connsiteX28" fmla="*/ 2236162 w 3921952"/>
              <a:gd name="connsiteY28" fmla="*/ 242684 h 2297797"/>
              <a:gd name="connsiteX29" fmla="*/ 2296833 w 3921952"/>
              <a:gd name="connsiteY29" fmla="*/ 351025 h 2297797"/>
              <a:gd name="connsiteX30" fmla="*/ 2331503 w 3921952"/>
              <a:gd name="connsiteY30" fmla="*/ 416030 h 2297797"/>
              <a:gd name="connsiteX31" fmla="*/ 2374839 w 3921952"/>
              <a:gd name="connsiteY31" fmla="*/ 498369 h 2297797"/>
              <a:gd name="connsiteX32" fmla="*/ 2413842 w 3921952"/>
              <a:gd name="connsiteY32" fmla="*/ 589376 h 2297797"/>
              <a:gd name="connsiteX33" fmla="*/ 2452845 w 3921952"/>
              <a:gd name="connsiteY33" fmla="*/ 658714 h 2297797"/>
              <a:gd name="connsiteX34" fmla="*/ 2491848 w 3921952"/>
              <a:gd name="connsiteY34" fmla="*/ 754055 h 2297797"/>
              <a:gd name="connsiteX35" fmla="*/ 2530851 w 3921952"/>
              <a:gd name="connsiteY35" fmla="*/ 827727 h 2297797"/>
              <a:gd name="connsiteX36" fmla="*/ 2574187 w 3921952"/>
              <a:gd name="connsiteY36" fmla="*/ 931734 h 2297797"/>
              <a:gd name="connsiteX37" fmla="*/ 2621857 w 3921952"/>
              <a:gd name="connsiteY37" fmla="*/ 1031408 h 2297797"/>
              <a:gd name="connsiteX38" fmla="*/ 2660860 w 3921952"/>
              <a:gd name="connsiteY38" fmla="*/ 1122415 h 2297797"/>
              <a:gd name="connsiteX39" fmla="*/ 2699863 w 3921952"/>
              <a:gd name="connsiteY39" fmla="*/ 1209088 h 2297797"/>
              <a:gd name="connsiteX40" fmla="*/ 2738866 w 3921952"/>
              <a:gd name="connsiteY40" fmla="*/ 1295761 h 2297797"/>
              <a:gd name="connsiteX41" fmla="*/ 2773535 w 3921952"/>
              <a:gd name="connsiteY41" fmla="*/ 1365099 h 2297797"/>
              <a:gd name="connsiteX42" fmla="*/ 2812538 w 3921952"/>
              <a:gd name="connsiteY42" fmla="*/ 1434438 h 2297797"/>
              <a:gd name="connsiteX43" fmla="*/ 2847207 w 3921952"/>
              <a:gd name="connsiteY43" fmla="*/ 1499442 h 2297797"/>
              <a:gd name="connsiteX44" fmla="*/ 2912212 w 3921952"/>
              <a:gd name="connsiteY44" fmla="*/ 1616451 h 2297797"/>
              <a:gd name="connsiteX45" fmla="*/ 2972883 w 3921952"/>
              <a:gd name="connsiteY45" fmla="*/ 1724792 h 2297797"/>
              <a:gd name="connsiteX46" fmla="*/ 3059556 w 3921952"/>
              <a:gd name="connsiteY46" fmla="*/ 1850468 h 2297797"/>
              <a:gd name="connsiteX47" fmla="*/ 3115893 w 3921952"/>
              <a:gd name="connsiteY47" fmla="*/ 1919806 h 2297797"/>
              <a:gd name="connsiteX48" fmla="*/ 3219901 w 3921952"/>
              <a:gd name="connsiteY48" fmla="*/ 2028148 h 2297797"/>
              <a:gd name="connsiteX49" fmla="*/ 3323908 w 3921952"/>
              <a:gd name="connsiteY49" fmla="*/ 2123488 h 2297797"/>
              <a:gd name="connsiteX50" fmla="*/ 3445251 w 3921952"/>
              <a:gd name="connsiteY50" fmla="*/ 2188493 h 2297797"/>
              <a:gd name="connsiteX51" fmla="*/ 3601262 w 3921952"/>
              <a:gd name="connsiteY51" fmla="*/ 2249164 h 2297797"/>
              <a:gd name="connsiteX52" fmla="*/ 3705269 w 3921952"/>
              <a:gd name="connsiteY52" fmla="*/ 2283833 h 2297797"/>
              <a:gd name="connsiteX53" fmla="*/ 3817944 w 3921952"/>
              <a:gd name="connsiteY53" fmla="*/ 2296834 h 2297797"/>
              <a:gd name="connsiteX54" fmla="*/ 3921952 w 3921952"/>
              <a:gd name="connsiteY54" fmla="*/ 2296834 h 2297797"/>
              <a:gd name="connsiteX0" fmla="*/ 0 w 3908951"/>
              <a:gd name="connsiteY0" fmla="*/ 2292501 h 2297797"/>
              <a:gd name="connsiteX1" fmla="*/ 95340 w 3908951"/>
              <a:gd name="connsiteY1" fmla="*/ 2288167 h 2297797"/>
              <a:gd name="connsiteX2" fmla="*/ 255685 w 3908951"/>
              <a:gd name="connsiteY2" fmla="*/ 2253497 h 2297797"/>
              <a:gd name="connsiteX3" fmla="*/ 481034 w 3908951"/>
              <a:gd name="connsiteY3" fmla="*/ 2145156 h 2297797"/>
              <a:gd name="connsiteX4" fmla="*/ 585042 w 3908951"/>
              <a:gd name="connsiteY4" fmla="*/ 2080151 h 2297797"/>
              <a:gd name="connsiteX5" fmla="*/ 671715 w 3908951"/>
              <a:gd name="connsiteY5" fmla="*/ 1993478 h 2297797"/>
              <a:gd name="connsiteX6" fmla="*/ 810392 w 3908951"/>
              <a:gd name="connsiteY6" fmla="*/ 1828800 h 2297797"/>
              <a:gd name="connsiteX7" fmla="*/ 962069 w 3908951"/>
              <a:gd name="connsiteY7" fmla="*/ 1590449 h 2297797"/>
              <a:gd name="connsiteX8" fmla="*/ 1070411 w 3908951"/>
              <a:gd name="connsiteY8" fmla="*/ 1373767 h 2297797"/>
              <a:gd name="connsiteX9" fmla="*/ 1200420 w 3908951"/>
              <a:gd name="connsiteY9" fmla="*/ 1105080 h 2297797"/>
              <a:gd name="connsiteX10" fmla="*/ 1243757 w 3908951"/>
              <a:gd name="connsiteY10" fmla="*/ 1022741 h 2297797"/>
              <a:gd name="connsiteX11" fmla="*/ 1269759 w 3908951"/>
              <a:gd name="connsiteY11" fmla="*/ 949069 h 2297797"/>
              <a:gd name="connsiteX12" fmla="*/ 1300094 w 3908951"/>
              <a:gd name="connsiteY12" fmla="*/ 892732 h 2297797"/>
              <a:gd name="connsiteX13" fmla="*/ 1330430 w 3908951"/>
              <a:gd name="connsiteY13" fmla="*/ 819060 h 2297797"/>
              <a:gd name="connsiteX14" fmla="*/ 1386767 w 3908951"/>
              <a:gd name="connsiteY14" fmla="*/ 702051 h 2297797"/>
              <a:gd name="connsiteX15" fmla="*/ 1447438 w 3908951"/>
              <a:gd name="connsiteY15" fmla="*/ 563374 h 2297797"/>
              <a:gd name="connsiteX16" fmla="*/ 1534111 w 3908951"/>
              <a:gd name="connsiteY16" fmla="*/ 403029 h 2297797"/>
              <a:gd name="connsiteX17" fmla="*/ 1573114 w 3908951"/>
              <a:gd name="connsiteY17" fmla="*/ 320690 h 2297797"/>
              <a:gd name="connsiteX18" fmla="*/ 1625118 w 3908951"/>
              <a:gd name="connsiteY18" fmla="*/ 242684 h 2297797"/>
              <a:gd name="connsiteX19" fmla="*/ 1685789 w 3908951"/>
              <a:gd name="connsiteY19" fmla="*/ 151678 h 2297797"/>
              <a:gd name="connsiteX20" fmla="*/ 1742126 w 3908951"/>
              <a:gd name="connsiteY20" fmla="*/ 91006 h 2297797"/>
              <a:gd name="connsiteX21" fmla="*/ 1789796 w 3908951"/>
              <a:gd name="connsiteY21" fmla="*/ 47670 h 2297797"/>
              <a:gd name="connsiteX22" fmla="*/ 1859135 w 3908951"/>
              <a:gd name="connsiteY22" fmla="*/ 13001 h 2297797"/>
              <a:gd name="connsiteX23" fmla="*/ 1919806 w 3908951"/>
              <a:gd name="connsiteY23" fmla="*/ 0 h 2297797"/>
              <a:gd name="connsiteX24" fmla="*/ 1984811 w 3908951"/>
              <a:gd name="connsiteY24" fmla="*/ 13001 h 2297797"/>
              <a:gd name="connsiteX25" fmla="*/ 2054149 w 3908951"/>
              <a:gd name="connsiteY25" fmla="*/ 47670 h 2297797"/>
              <a:gd name="connsiteX26" fmla="*/ 2101819 w 3908951"/>
              <a:gd name="connsiteY26" fmla="*/ 95340 h 2297797"/>
              <a:gd name="connsiteX27" fmla="*/ 2158157 w 3908951"/>
              <a:gd name="connsiteY27" fmla="*/ 160345 h 2297797"/>
              <a:gd name="connsiteX28" fmla="*/ 2223161 w 3908951"/>
              <a:gd name="connsiteY28" fmla="*/ 242684 h 2297797"/>
              <a:gd name="connsiteX29" fmla="*/ 2283832 w 3908951"/>
              <a:gd name="connsiteY29" fmla="*/ 351025 h 2297797"/>
              <a:gd name="connsiteX30" fmla="*/ 2318502 w 3908951"/>
              <a:gd name="connsiteY30" fmla="*/ 416030 h 2297797"/>
              <a:gd name="connsiteX31" fmla="*/ 2361838 w 3908951"/>
              <a:gd name="connsiteY31" fmla="*/ 498369 h 2297797"/>
              <a:gd name="connsiteX32" fmla="*/ 2400841 w 3908951"/>
              <a:gd name="connsiteY32" fmla="*/ 589376 h 2297797"/>
              <a:gd name="connsiteX33" fmla="*/ 2439844 w 3908951"/>
              <a:gd name="connsiteY33" fmla="*/ 658714 h 2297797"/>
              <a:gd name="connsiteX34" fmla="*/ 2478847 w 3908951"/>
              <a:gd name="connsiteY34" fmla="*/ 754055 h 2297797"/>
              <a:gd name="connsiteX35" fmla="*/ 2517850 w 3908951"/>
              <a:gd name="connsiteY35" fmla="*/ 827727 h 2297797"/>
              <a:gd name="connsiteX36" fmla="*/ 2561186 w 3908951"/>
              <a:gd name="connsiteY36" fmla="*/ 931734 h 2297797"/>
              <a:gd name="connsiteX37" fmla="*/ 2608856 w 3908951"/>
              <a:gd name="connsiteY37" fmla="*/ 1031408 h 2297797"/>
              <a:gd name="connsiteX38" fmla="*/ 2647859 w 3908951"/>
              <a:gd name="connsiteY38" fmla="*/ 1122415 h 2297797"/>
              <a:gd name="connsiteX39" fmla="*/ 2686862 w 3908951"/>
              <a:gd name="connsiteY39" fmla="*/ 1209088 h 2297797"/>
              <a:gd name="connsiteX40" fmla="*/ 2725865 w 3908951"/>
              <a:gd name="connsiteY40" fmla="*/ 1295761 h 2297797"/>
              <a:gd name="connsiteX41" fmla="*/ 2760534 w 3908951"/>
              <a:gd name="connsiteY41" fmla="*/ 1365099 h 2297797"/>
              <a:gd name="connsiteX42" fmla="*/ 2799537 w 3908951"/>
              <a:gd name="connsiteY42" fmla="*/ 1434438 h 2297797"/>
              <a:gd name="connsiteX43" fmla="*/ 2834206 w 3908951"/>
              <a:gd name="connsiteY43" fmla="*/ 1499442 h 2297797"/>
              <a:gd name="connsiteX44" fmla="*/ 2899211 w 3908951"/>
              <a:gd name="connsiteY44" fmla="*/ 1616451 h 2297797"/>
              <a:gd name="connsiteX45" fmla="*/ 2959882 w 3908951"/>
              <a:gd name="connsiteY45" fmla="*/ 1724792 h 2297797"/>
              <a:gd name="connsiteX46" fmla="*/ 3046555 w 3908951"/>
              <a:gd name="connsiteY46" fmla="*/ 1850468 h 2297797"/>
              <a:gd name="connsiteX47" fmla="*/ 3102892 w 3908951"/>
              <a:gd name="connsiteY47" fmla="*/ 1919806 h 2297797"/>
              <a:gd name="connsiteX48" fmla="*/ 3206900 w 3908951"/>
              <a:gd name="connsiteY48" fmla="*/ 2028148 h 2297797"/>
              <a:gd name="connsiteX49" fmla="*/ 3310907 w 3908951"/>
              <a:gd name="connsiteY49" fmla="*/ 2123488 h 2297797"/>
              <a:gd name="connsiteX50" fmla="*/ 3432250 w 3908951"/>
              <a:gd name="connsiteY50" fmla="*/ 2188493 h 2297797"/>
              <a:gd name="connsiteX51" fmla="*/ 3588261 w 3908951"/>
              <a:gd name="connsiteY51" fmla="*/ 2249164 h 2297797"/>
              <a:gd name="connsiteX52" fmla="*/ 3692268 w 3908951"/>
              <a:gd name="connsiteY52" fmla="*/ 2283833 h 2297797"/>
              <a:gd name="connsiteX53" fmla="*/ 3804943 w 3908951"/>
              <a:gd name="connsiteY53" fmla="*/ 2296834 h 2297797"/>
              <a:gd name="connsiteX54" fmla="*/ 3908951 w 3908951"/>
              <a:gd name="connsiteY54" fmla="*/ 2296834 h 2297797"/>
              <a:gd name="connsiteX0" fmla="*/ 0 w 3891616"/>
              <a:gd name="connsiteY0" fmla="*/ 2296835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1616"/>
              <a:gd name="connsiteY0" fmla="*/ 2283834 h 2297797"/>
              <a:gd name="connsiteX1" fmla="*/ 78005 w 3891616"/>
              <a:gd name="connsiteY1" fmla="*/ 2288167 h 2297797"/>
              <a:gd name="connsiteX2" fmla="*/ 238350 w 3891616"/>
              <a:gd name="connsiteY2" fmla="*/ 2253497 h 2297797"/>
              <a:gd name="connsiteX3" fmla="*/ 463699 w 3891616"/>
              <a:gd name="connsiteY3" fmla="*/ 2145156 h 2297797"/>
              <a:gd name="connsiteX4" fmla="*/ 567707 w 3891616"/>
              <a:gd name="connsiteY4" fmla="*/ 2080151 h 2297797"/>
              <a:gd name="connsiteX5" fmla="*/ 654380 w 3891616"/>
              <a:gd name="connsiteY5" fmla="*/ 1993478 h 2297797"/>
              <a:gd name="connsiteX6" fmla="*/ 793057 w 3891616"/>
              <a:gd name="connsiteY6" fmla="*/ 1828800 h 2297797"/>
              <a:gd name="connsiteX7" fmla="*/ 944734 w 3891616"/>
              <a:gd name="connsiteY7" fmla="*/ 1590449 h 2297797"/>
              <a:gd name="connsiteX8" fmla="*/ 1053076 w 3891616"/>
              <a:gd name="connsiteY8" fmla="*/ 1373767 h 2297797"/>
              <a:gd name="connsiteX9" fmla="*/ 1183085 w 3891616"/>
              <a:gd name="connsiteY9" fmla="*/ 1105080 h 2297797"/>
              <a:gd name="connsiteX10" fmla="*/ 1226422 w 3891616"/>
              <a:gd name="connsiteY10" fmla="*/ 1022741 h 2297797"/>
              <a:gd name="connsiteX11" fmla="*/ 1252424 w 3891616"/>
              <a:gd name="connsiteY11" fmla="*/ 949069 h 2297797"/>
              <a:gd name="connsiteX12" fmla="*/ 1282759 w 3891616"/>
              <a:gd name="connsiteY12" fmla="*/ 892732 h 2297797"/>
              <a:gd name="connsiteX13" fmla="*/ 1313095 w 3891616"/>
              <a:gd name="connsiteY13" fmla="*/ 819060 h 2297797"/>
              <a:gd name="connsiteX14" fmla="*/ 1369432 w 3891616"/>
              <a:gd name="connsiteY14" fmla="*/ 702051 h 2297797"/>
              <a:gd name="connsiteX15" fmla="*/ 1430103 w 3891616"/>
              <a:gd name="connsiteY15" fmla="*/ 563374 h 2297797"/>
              <a:gd name="connsiteX16" fmla="*/ 1516776 w 3891616"/>
              <a:gd name="connsiteY16" fmla="*/ 403029 h 2297797"/>
              <a:gd name="connsiteX17" fmla="*/ 1555779 w 3891616"/>
              <a:gd name="connsiteY17" fmla="*/ 320690 h 2297797"/>
              <a:gd name="connsiteX18" fmla="*/ 1607783 w 3891616"/>
              <a:gd name="connsiteY18" fmla="*/ 242684 h 2297797"/>
              <a:gd name="connsiteX19" fmla="*/ 1668454 w 3891616"/>
              <a:gd name="connsiteY19" fmla="*/ 151678 h 2297797"/>
              <a:gd name="connsiteX20" fmla="*/ 1724791 w 3891616"/>
              <a:gd name="connsiteY20" fmla="*/ 91006 h 2297797"/>
              <a:gd name="connsiteX21" fmla="*/ 1772461 w 3891616"/>
              <a:gd name="connsiteY21" fmla="*/ 47670 h 2297797"/>
              <a:gd name="connsiteX22" fmla="*/ 1841800 w 3891616"/>
              <a:gd name="connsiteY22" fmla="*/ 13001 h 2297797"/>
              <a:gd name="connsiteX23" fmla="*/ 1902471 w 3891616"/>
              <a:gd name="connsiteY23" fmla="*/ 0 h 2297797"/>
              <a:gd name="connsiteX24" fmla="*/ 1967476 w 3891616"/>
              <a:gd name="connsiteY24" fmla="*/ 13001 h 2297797"/>
              <a:gd name="connsiteX25" fmla="*/ 2036814 w 3891616"/>
              <a:gd name="connsiteY25" fmla="*/ 47670 h 2297797"/>
              <a:gd name="connsiteX26" fmla="*/ 2084484 w 3891616"/>
              <a:gd name="connsiteY26" fmla="*/ 95340 h 2297797"/>
              <a:gd name="connsiteX27" fmla="*/ 2140822 w 3891616"/>
              <a:gd name="connsiteY27" fmla="*/ 160345 h 2297797"/>
              <a:gd name="connsiteX28" fmla="*/ 2205826 w 3891616"/>
              <a:gd name="connsiteY28" fmla="*/ 242684 h 2297797"/>
              <a:gd name="connsiteX29" fmla="*/ 2266497 w 3891616"/>
              <a:gd name="connsiteY29" fmla="*/ 351025 h 2297797"/>
              <a:gd name="connsiteX30" fmla="*/ 2301167 w 3891616"/>
              <a:gd name="connsiteY30" fmla="*/ 416030 h 2297797"/>
              <a:gd name="connsiteX31" fmla="*/ 2344503 w 3891616"/>
              <a:gd name="connsiteY31" fmla="*/ 498369 h 2297797"/>
              <a:gd name="connsiteX32" fmla="*/ 2383506 w 3891616"/>
              <a:gd name="connsiteY32" fmla="*/ 589376 h 2297797"/>
              <a:gd name="connsiteX33" fmla="*/ 2422509 w 3891616"/>
              <a:gd name="connsiteY33" fmla="*/ 658714 h 2297797"/>
              <a:gd name="connsiteX34" fmla="*/ 2461512 w 3891616"/>
              <a:gd name="connsiteY34" fmla="*/ 754055 h 2297797"/>
              <a:gd name="connsiteX35" fmla="*/ 2500515 w 3891616"/>
              <a:gd name="connsiteY35" fmla="*/ 827727 h 2297797"/>
              <a:gd name="connsiteX36" fmla="*/ 2543851 w 3891616"/>
              <a:gd name="connsiteY36" fmla="*/ 931734 h 2297797"/>
              <a:gd name="connsiteX37" fmla="*/ 2591521 w 3891616"/>
              <a:gd name="connsiteY37" fmla="*/ 1031408 h 2297797"/>
              <a:gd name="connsiteX38" fmla="*/ 2630524 w 3891616"/>
              <a:gd name="connsiteY38" fmla="*/ 1122415 h 2297797"/>
              <a:gd name="connsiteX39" fmla="*/ 2669527 w 3891616"/>
              <a:gd name="connsiteY39" fmla="*/ 1209088 h 2297797"/>
              <a:gd name="connsiteX40" fmla="*/ 2708530 w 3891616"/>
              <a:gd name="connsiteY40" fmla="*/ 1295761 h 2297797"/>
              <a:gd name="connsiteX41" fmla="*/ 2743199 w 3891616"/>
              <a:gd name="connsiteY41" fmla="*/ 1365099 h 2297797"/>
              <a:gd name="connsiteX42" fmla="*/ 2782202 w 3891616"/>
              <a:gd name="connsiteY42" fmla="*/ 1434438 h 2297797"/>
              <a:gd name="connsiteX43" fmla="*/ 2816871 w 3891616"/>
              <a:gd name="connsiteY43" fmla="*/ 1499442 h 2297797"/>
              <a:gd name="connsiteX44" fmla="*/ 2881876 w 3891616"/>
              <a:gd name="connsiteY44" fmla="*/ 1616451 h 2297797"/>
              <a:gd name="connsiteX45" fmla="*/ 2942547 w 3891616"/>
              <a:gd name="connsiteY45" fmla="*/ 1724792 h 2297797"/>
              <a:gd name="connsiteX46" fmla="*/ 3029220 w 3891616"/>
              <a:gd name="connsiteY46" fmla="*/ 1850468 h 2297797"/>
              <a:gd name="connsiteX47" fmla="*/ 3085557 w 3891616"/>
              <a:gd name="connsiteY47" fmla="*/ 1919806 h 2297797"/>
              <a:gd name="connsiteX48" fmla="*/ 3189565 w 3891616"/>
              <a:gd name="connsiteY48" fmla="*/ 2028148 h 2297797"/>
              <a:gd name="connsiteX49" fmla="*/ 3293572 w 3891616"/>
              <a:gd name="connsiteY49" fmla="*/ 2123488 h 2297797"/>
              <a:gd name="connsiteX50" fmla="*/ 3414915 w 3891616"/>
              <a:gd name="connsiteY50" fmla="*/ 2188493 h 2297797"/>
              <a:gd name="connsiteX51" fmla="*/ 3570926 w 3891616"/>
              <a:gd name="connsiteY51" fmla="*/ 2249164 h 2297797"/>
              <a:gd name="connsiteX52" fmla="*/ 3674933 w 3891616"/>
              <a:gd name="connsiteY52" fmla="*/ 2283833 h 2297797"/>
              <a:gd name="connsiteX53" fmla="*/ 3787608 w 3891616"/>
              <a:gd name="connsiteY53" fmla="*/ 2296834 h 2297797"/>
              <a:gd name="connsiteX54" fmla="*/ 3891616 w 3891616"/>
              <a:gd name="connsiteY54" fmla="*/ 2296834 h 2297797"/>
              <a:gd name="connsiteX0" fmla="*/ 0 w 3895950"/>
              <a:gd name="connsiteY0" fmla="*/ 2296835 h 2297797"/>
              <a:gd name="connsiteX1" fmla="*/ 82339 w 3895950"/>
              <a:gd name="connsiteY1" fmla="*/ 2288167 h 2297797"/>
              <a:gd name="connsiteX2" fmla="*/ 242684 w 3895950"/>
              <a:gd name="connsiteY2" fmla="*/ 2253497 h 2297797"/>
              <a:gd name="connsiteX3" fmla="*/ 468033 w 3895950"/>
              <a:gd name="connsiteY3" fmla="*/ 2145156 h 2297797"/>
              <a:gd name="connsiteX4" fmla="*/ 572041 w 3895950"/>
              <a:gd name="connsiteY4" fmla="*/ 2080151 h 2297797"/>
              <a:gd name="connsiteX5" fmla="*/ 658714 w 3895950"/>
              <a:gd name="connsiteY5" fmla="*/ 1993478 h 2297797"/>
              <a:gd name="connsiteX6" fmla="*/ 797391 w 3895950"/>
              <a:gd name="connsiteY6" fmla="*/ 1828800 h 2297797"/>
              <a:gd name="connsiteX7" fmla="*/ 949068 w 3895950"/>
              <a:gd name="connsiteY7" fmla="*/ 1590449 h 2297797"/>
              <a:gd name="connsiteX8" fmla="*/ 1057410 w 3895950"/>
              <a:gd name="connsiteY8" fmla="*/ 1373767 h 2297797"/>
              <a:gd name="connsiteX9" fmla="*/ 1187419 w 3895950"/>
              <a:gd name="connsiteY9" fmla="*/ 1105080 h 2297797"/>
              <a:gd name="connsiteX10" fmla="*/ 1230756 w 3895950"/>
              <a:gd name="connsiteY10" fmla="*/ 1022741 h 2297797"/>
              <a:gd name="connsiteX11" fmla="*/ 1256758 w 3895950"/>
              <a:gd name="connsiteY11" fmla="*/ 949069 h 2297797"/>
              <a:gd name="connsiteX12" fmla="*/ 1287093 w 3895950"/>
              <a:gd name="connsiteY12" fmla="*/ 892732 h 2297797"/>
              <a:gd name="connsiteX13" fmla="*/ 1317429 w 3895950"/>
              <a:gd name="connsiteY13" fmla="*/ 819060 h 2297797"/>
              <a:gd name="connsiteX14" fmla="*/ 1373766 w 3895950"/>
              <a:gd name="connsiteY14" fmla="*/ 702051 h 2297797"/>
              <a:gd name="connsiteX15" fmla="*/ 1434437 w 3895950"/>
              <a:gd name="connsiteY15" fmla="*/ 563374 h 2297797"/>
              <a:gd name="connsiteX16" fmla="*/ 1521110 w 3895950"/>
              <a:gd name="connsiteY16" fmla="*/ 403029 h 2297797"/>
              <a:gd name="connsiteX17" fmla="*/ 1560113 w 3895950"/>
              <a:gd name="connsiteY17" fmla="*/ 320690 h 2297797"/>
              <a:gd name="connsiteX18" fmla="*/ 1612117 w 3895950"/>
              <a:gd name="connsiteY18" fmla="*/ 242684 h 2297797"/>
              <a:gd name="connsiteX19" fmla="*/ 1672788 w 3895950"/>
              <a:gd name="connsiteY19" fmla="*/ 151678 h 2297797"/>
              <a:gd name="connsiteX20" fmla="*/ 1729125 w 3895950"/>
              <a:gd name="connsiteY20" fmla="*/ 91006 h 2297797"/>
              <a:gd name="connsiteX21" fmla="*/ 1776795 w 3895950"/>
              <a:gd name="connsiteY21" fmla="*/ 47670 h 2297797"/>
              <a:gd name="connsiteX22" fmla="*/ 1846134 w 3895950"/>
              <a:gd name="connsiteY22" fmla="*/ 13001 h 2297797"/>
              <a:gd name="connsiteX23" fmla="*/ 1906805 w 3895950"/>
              <a:gd name="connsiteY23" fmla="*/ 0 h 2297797"/>
              <a:gd name="connsiteX24" fmla="*/ 1971810 w 3895950"/>
              <a:gd name="connsiteY24" fmla="*/ 13001 h 2297797"/>
              <a:gd name="connsiteX25" fmla="*/ 2041148 w 3895950"/>
              <a:gd name="connsiteY25" fmla="*/ 47670 h 2297797"/>
              <a:gd name="connsiteX26" fmla="*/ 2088818 w 3895950"/>
              <a:gd name="connsiteY26" fmla="*/ 95340 h 2297797"/>
              <a:gd name="connsiteX27" fmla="*/ 2145156 w 3895950"/>
              <a:gd name="connsiteY27" fmla="*/ 160345 h 2297797"/>
              <a:gd name="connsiteX28" fmla="*/ 2210160 w 3895950"/>
              <a:gd name="connsiteY28" fmla="*/ 242684 h 2297797"/>
              <a:gd name="connsiteX29" fmla="*/ 2270831 w 3895950"/>
              <a:gd name="connsiteY29" fmla="*/ 351025 h 2297797"/>
              <a:gd name="connsiteX30" fmla="*/ 2305501 w 3895950"/>
              <a:gd name="connsiteY30" fmla="*/ 416030 h 2297797"/>
              <a:gd name="connsiteX31" fmla="*/ 2348837 w 3895950"/>
              <a:gd name="connsiteY31" fmla="*/ 498369 h 2297797"/>
              <a:gd name="connsiteX32" fmla="*/ 2387840 w 3895950"/>
              <a:gd name="connsiteY32" fmla="*/ 589376 h 2297797"/>
              <a:gd name="connsiteX33" fmla="*/ 2426843 w 3895950"/>
              <a:gd name="connsiteY33" fmla="*/ 658714 h 2297797"/>
              <a:gd name="connsiteX34" fmla="*/ 2465846 w 3895950"/>
              <a:gd name="connsiteY34" fmla="*/ 754055 h 2297797"/>
              <a:gd name="connsiteX35" fmla="*/ 2504849 w 3895950"/>
              <a:gd name="connsiteY35" fmla="*/ 827727 h 2297797"/>
              <a:gd name="connsiteX36" fmla="*/ 2548185 w 3895950"/>
              <a:gd name="connsiteY36" fmla="*/ 931734 h 2297797"/>
              <a:gd name="connsiteX37" fmla="*/ 2595855 w 3895950"/>
              <a:gd name="connsiteY37" fmla="*/ 1031408 h 2297797"/>
              <a:gd name="connsiteX38" fmla="*/ 2634858 w 3895950"/>
              <a:gd name="connsiteY38" fmla="*/ 1122415 h 2297797"/>
              <a:gd name="connsiteX39" fmla="*/ 2673861 w 3895950"/>
              <a:gd name="connsiteY39" fmla="*/ 1209088 h 2297797"/>
              <a:gd name="connsiteX40" fmla="*/ 2712864 w 3895950"/>
              <a:gd name="connsiteY40" fmla="*/ 1295761 h 2297797"/>
              <a:gd name="connsiteX41" fmla="*/ 2747533 w 3895950"/>
              <a:gd name="connsiteY41" fmla="*/ 1365099 h 2297797"/>
              <a:gd name="connsiteX42" fmla="*/ 2786536 w 3895950"/>
              <a:gd name="connsiteY42" fmla="*/ 1434438 h 2297797"/>
              <a:gd name="connsiteX43" fmla="*/ 2821205 w 3895950"/>
              <a:gd name="connsiteY43" fmla="*/ 1499442 h 2297797"/>
              <a:gd name="connsiteX44" fmla="*/ 2886210 w 3895950"/>
              <a:gd name="connsiteY44" fmla="*/ 1616451 h 2297797"/>
              <a:gd name="connsiteX45" fmla="*/ 2946881 w 3895950"/>
              <a:gd name="connsiteY45" fmla="*/ 1724792 h 2297797"/>
              <a:gd name="connsiteX46" fmla="*/ 3033554 w 3895950"/>
              <a:gd name="connsiteY46" fmla="*/ 1850468 h 2297797"/>
              <a:gd name="connsiteX47" fmla="*/ 3089891 w 3895950"/>
              <a:gd name="connsiteY47" fmla="*/ 1919806 h 2297797"/>
              <a:gd name="connsiteX48" fmla="*/ 3193899 w 3895950"/>
              <a:gd name="connsiteY48" fmla="*/ 2028148 h 2297797"/>
              <a:gd name="connsiteX49" fmla="*/ 3297906 w 3895950"/>
              <a:gd name="connsiteY49" fmla="*/ 2123488 h 2297797"/>
              <a:gd name="connsiteX50" fmla="*/ 3419249 w 3895950"/>
              <a:gd name="connsiteY50" fmla="*/ 2188493 h 2297797"/>
              <a:gd name="connsiteX51" fmla="*/ 3575260 w 3895950"/>
              <a:gd name="connsiteY51" fmla="*/ 2249164 h 2297797"/>
              <a:gd name="connsiteX52" fmla="*/ 3679267 w 3895950"/>
              <a:gd name="connsiteY52" fmla="*/ 2283833 h 2297797"/>
              <a:gd name="connsiteX53" fmla="*/ 3791942 w 3895950"/>
              <a:gd name="connsiteY53" fmla="*/ 2296834 h 2297797"/>
              <a:gd name="connsiteX54" fmla="*/ 3895950 w 3895950"/>
              <a:gd name="connsiteY54" fmla="*/ 2296834 h 2297797"/>
              <a:gd name="connsiteX0" fmla="*/ 9145 w 3905095"/>
              <a:gd name="connsiteY0" fmla="*/ 2296835 h 2297797"/>
              <a:gd name="connsiteX1" fmla="*/ 4810 w 3905095"/>
              <a:gd name="connsiteY1" fmla="*/ 2288167 h 2297797"/>
              <a:gd name="connsiteX2" fmla="*/ 91484 w 3905095"/>
              <a:gd name="connsiteY2" fmla="*/ 2288167 h 2297797"/>
              <a:gd name="connsiteX3" fmla="*/ 251829 w 3905095"/>
              <a:gd name="connsiteY3" fmla="*/ 2253497 h 2297797"/>
              <a:gd name="connsiteX4" fmla="*/ 477178 w 3905095"/>
              <a:gd name="connsiteY4" fmla="*/ 2145156 h 2297797"/>
              <a:gd name="connsiteX5" fmla="*/ 581186 w 3905095"/>
              <a:gd name="connsiteY5" fmla="*/ 2080151 h 2297797"/>
              <a:gd name="connsiteX6" fmla="*/ 667859 w 3905095"/>
              <a:gd name="connsiteY6" fmla="*/ 1993478 h 2297797"/>
              <a:gd name="connsiteX7" fmla="*/ 806536 w 3905095"/>
              <a:gd name="connsiteY7" fmla="*/ 1828800 h 2297797"/>
              <a:gd name="connsiteX8" fmla="*/ 958213 w 3905095"/>
              <a:gd name="connsiteY8" fmla="*/ 1590449 h 2297797"/>
              <a:gd name="connsiteX9" fmla="*/ 1066555 w 3905095"/>
              <a:gd name="connsiteY9" fmla="*/ 1373767 h 2297797"/>
              <a:gd name="connsiteX10" fmla="*/ 1196564 w 3905095"/>
              <a:gd name="connsiteY10" fmla="*/ 1105080 h 2297797"/>
              <a:gd name="connsiteX11" fmla="*/ 1239901 w 3905095"/>
              <a:gd name="connsiteY11" fmla="*/ 1022741 h 2297797"/>
              <a:gd name="connsiteX12" fmla="*/ 1265903 w 3905095"/>
              <a:gd name="connsiteY12" fmla="*/ 949069 h 2297797"/>
              <a:gd name="connsiteX13" fmla="*/ 1296238 w 3905095"/>
              <a:gd name="connsiteY13" fmla="*/ 892732 h 2297797"/>
              <a:gd name="connsiteX14" fmla="*/ 1326574 w 3905095"/>
              <a:gd name="connsiteY14" fmla="*/ 819060 h 2297797"/>
              <a:gd name="connsiteX15" fmla="*/ 1382911 w 3905095"/>
              <a:gd name="connsiteY15" fmla="*/ 702051 h 2297797"/>
              <a:gd name="connsiteX16" fmla="*/ 1443582 w 3905095"/>
              <a:gd name="connsiteY16" fmla="*/ 563374 h 2297797"/>
              <a:gd name="connsiteX17" fmla="*/ 1530255 w 3905095"/>
              <a:gd name="connsiteY17" fmla="*/ 403029 h 2297797"/>
              <a:gd name="connsiteX18" fmla="*/ 1569258 w 3905095"/>
              <a:gd name="connsiteY18" fmla="*/ 320690 h 2297797"/>
              <a:gd name="connsiteX19" fmla="*/ 1621262 w 3905095"/>
              <a:gd name="connsiteY19" fmla="*/ 242684 h 2297797"/>
              <a:gd name="connsiteX20" fmla="*/ 1681933 w 3905095"/>
              <a:gd name="connsiteY20" fmla="*/ 151678 h 2297797"/>
              <a:gd name="connsiteX21" fmla="*/ 1738270 w 3905095"/>
              <a:gd name="connsiteY21" fmla="*/ 91006 h 2297797"/>
              <a:gd name="connsiteX22" fmla="*/ 1785940 w 3905095"/>
              <a:gd name="connsiteY22" fmla="*/ 47670 h 2297797"/>
              <a:gd name="connsiteX23" fmla="*/ 1855279 w 3905095"/>
              <a:gd name="connsiteY23" fmla="*/ 13001 h 2297797"/>
              <a:gd name="connsiteX24" fmla="*/ 1915950 w 3905095"/>
              <a:gd name="connsiteY24" fmla="*/ 0 h 2297797"/>
              <a:gd name="connsiteX25" fmla="*/ 1980955 w 3905095"/>
              <a:gd name="connsiteY25" fmla="*/ 13001 h 2297797"/>
              <a:gd name="connsiteX26" fmla="*/ 2050293 w 3905095"/>
              <a:gd name="connsiteY26" fmla="*/ 47670 h 2297797"/>
              <a:gd name="connsiteX27" fmla="*/ 2097963 w 3905095"/>
              <a:gd name="connsiteY27" fmla="*/ 95340 h 2297797"/>
              <a:gd name="connsiteX28" fmla="*/ 2154301 w 3905095"/>
              <a:gd name="connsiteY28" fmla="*/ 160345 h 2297797"/>
              <a:gd name="connsiteX29" fmla="*/ 2219305 w 3905095"/>
              <a:gd name="connsiteY29" fmla="*/ 242684 h 2297797"/>
              <a:gd name="connsiteX30" fmla="*/ 2279976 w 3905095"/>
              <a:gd name="connsiteY30" fmla="*/ 351025 h 2297797"/>
              <a:gd name="connsiteX31" fmla="*/ 2314646 w 3905095"/>
              <a:gd name="connsiteY31" fmla="*/ 416030 h 2297797"/>
              <a:gd name="connsiteX32" fmla="*/ 2357982 w 3905095"/>
              <a:gd name="connsiteY32" fmla="*/ 498369 h 2297797"/>
              <a:gd name="connsiteX33" fmla="*/ 2396985 w 3905095"/>
              <a:gd name="connsiteY33" fmla="*/ 589376 h 2297797"/>
              <a:gd name="connsiteX34" fmla="*/ 2435988 w 3905095"/>
              <a:gd name="connsiteY34" fmla="*/ 658714 h 2297797"/>
              <a:gd name="connsiteX35" fmla="*/ 2474991 w 3905095"/>
              <a:gd name="connsiteY35" fmla="*/ 754055 h 2297797"/>
              <a:gd name="connsiteX36" fmla="*/ 2513994 w 3905095"/>
              <a:gd name="connsiteY36" fmla="*/ 827727 h 2297797"/>
              <a:gd name="connsiteX37" fmla="*/ 2557330 w 3905095"/>
              <a:gd name="connsiteY37" fmla="*/ 931734 h 2297797"/>
              <a:gd name="connsiteX38" fmla="*/ 2605000 w 3905095"/>
              <a:gd name="connsiteY38" fmla="*/ 1031408 h 2297797"/>
              <a:gd name="connsiteX39" fmla="*/ 2644003 w 3905095"/>
              <a:gd name="connsiteY39" fmla="*/ 1122415 h 2297797"/>
              <a:gd name="connsiteX40" fmla="*/ 2683006 w 3905095"/>
              <a:gd name="connsiteY40" fmla="*/ 1209088 h 2297797"/>
              <a:gd name="connsiteX41" fmla="*/ 2722009 w 3905095"/>
              <a:gd name="connsiteY41" fmla="*/ 1295761 h 2297797"/>
              <a:gd name="connsiteX42" fmla="*/ 2756678 w 3905095"/>
              <a:gd name="connsiteY42" fmla="*/ 1365099 h 2297797"/>
              <a:gd name="connsiteX43" fmla="*/ 2795681 w 3905095"/>
              <a:gd name="connsiteY43" fmla="*/ 1434438 h 2297797"/>
              <a:gd name="connsiteX44" fmla="*/ 2830350 w 3905095"/>
              <a:gd name="connsiteY44" fmla="*/ 1499442 h 2297797"/>
              <a:gd name="connsiteX45" fmla="*/ 2895355 w 3905095"/>
              <a:gd name="connsiteY45" fmla="*/ 1616451 h 2297797"/>
              <a:gd name="connsiteX46" fmla="*/ 2956026 w 3905095"/>
              <a:gd name="connsiteY46" fmla="*/ 1724792 h 2297797"/>
              <a:gd name="connsiteX47" fmla="*/ 3042699 w 3905095"/>
              <a:gd name="connsiteY47" fmla="*/ 1850468 h 2297797"/>
              <a:gd name="connsiteX48" fmla="*/ 3099036 w 3905095"/>
              <a:gd name="connsiteY48" fmla="*/ 1919806 h 2297797"/>
              <a:gd name="connsiteX49" fmla="*/ 3203044 w 3905095"/>
              <a:gd name="connsiteY49" fmla="*/ 2028148 h 2297797"/>
              <a:gd name="connsiteX50" fmla="*/ 3307051 w 3905095"/>
              <a:gd name="connsiteY50" fmla="*/ 2123488 h 2297797"/>
              <a:gd name="connsiteX51" fmla="*/ 3428394 w 3905095"/>
              <a:gd name="connsiteY51" fmla="*/ 2188493 h 2297797"/>
              <a:gd name="connsiteX52" fmla="*/ 3584405 w 3905095"/>
              <a:gd name="connsiteY52" fmla="*/ 2249164 h 2297797"/>
              <a:gd name="connsiteX53" fmla="*/ 3688412 w 3905095"/>
              <a:gd name="connsiteY53" fmla="*/ 2283833 h 2297797"/>
              <a:gd name="connsiteX54" fmla="*/ 3801087 w 3905095"/>
              <a:gd name="connsiteY54" fmla="*/ 2296834 h 2297797"/>
              <a:gd name="connsiteX55" fmla="*/ 3905095 w 3905095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45803 w 3920643"/>
              <a:gd name="connsiteY17" fmla="*/ 403029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459130 w 3920643"/>
              <a:gd name="connsiteY16" fmla="*/ 563374 h 2297797"/>
              <a:gd name="connsiteX17" fmla="*/ 1532802 w 3920643"/>
              <a:gd name="connsiteY17" fmla="*/ 424698 h 2297797"/>
              <a:gd name="connsiteX18" fmla="*/ 1584806 w 3920643"/>
              <a:gd name="connsiteY18" fmla="*/ 320690 h 2297797"/>
              <a:gd name="connsiteX19" fmla="*/ 1636810 w 3920643"/>
              <a:gd name="connsiteY19" fmla="*/ 242684 h 2297797"/>
              <a:gd name="connsiteX20" fmla="*/ 1697481 w 3920643"/>
              <a:gd name="connsiteY20" fmla="*/ 151678 h 2297797"/>
              <a:gd name="connsiteX21" fmla="*/ 1753818 w 3920643"/>
              <a:gd name="connsiteY21" fmla="*/ 91006 h 2297797"/>
              <a:gd name="connsiteX22" fmla="*/ 1801488 w 3920643"/>
              <a:gd name="connsiteY22" fmla="*/ 47670 h 2297797"/>
              <a:gd name="connsiteX23" fmla="*/ 1870827 w 3920643"/>
              <a:gd name="connsiteY23" fmla="*/ 13001 h 2297797"/>
              <a:gd name="connsiteX24" fmla="*/ 1931498 w 3920643"/>
              <a:gd name="connsiteY24" fmla="*/ 0 h 2297797"/>
              <a:gd name="connsiteX25" fmla="*/ 1996503 w 3920643"/>
              <a:gd name="connsiteY25" fmla="*/ 13001 h 2297797"/>
              <a:gd name="connsiteX26" fmla="*/ 2065841 w 3920643"/>
              <a:gd name="connsiteY26" fmla="*/ 47670 h 2297797"/>
              <a:gd name="connsiteX27" fmla="*/ 2113511 w 3920643"/>
              <a:gd name="connsiteY27" fmla="*/ 95340 h 2297797"/>
              <a:gd name="connsiteX28" fmla="*/ 2169849 w 3920643"/>
              <a:gd name="connsiteY28" fmla="*/ 160345 h 2297797"/>
              <a:gd name="connsiteX29" fmla="*/ 2234853 w 3920643"/>
              <a:gd name="connsiteY29" fmla="*/ 242684 h 2297797"/>
              <a:gd name="connsiteX30" fmla="*/ 2295524 w 3920643"/>
              <a:gd name="connsiteY30" fmla="*/ 351025 h 2297797"/>
              <a:gd name="connsiteX31" fmla="*/ 2330194 w 3920643"/>
              <a:gd name="connsiteY31" fmla="*/ 416030 h 2297797"/>
              <a:gd name="connsiteX32" fmla="*/ 2373530 w 3920643"/>
              <a:gd name="connsiteY32" fmla="*/ 498369 h 2297797"/>
              <a:gd name="connsiteX33" fmla="*/ 2412533 w 3920643"/>
              <a:gd name="connsiteY33" fmla="*/ 589376 h 2297797"/>
              <a:gd name="connsiteX34" fmla="*/ 2451536 w 3920643"/>
              <a:gd name="connsiteY34" fmla="*/ 658714 h 2297797"/>
              <a:gd name="connsiteX35" fmla="*/ 2490539 w 3920643"/>
              <a:gd name="connsiteY35" fmla="*/ 754055 h 2297797"/>
              <a:gd name="connsiteX36" fmla="*/ 2529542 w 3920643"/>
              <a:gd name="connsiteY36" fmla="*/ 827727 h 2297797"/>
              <a:gd name="connsiteX37" fmla="*/ 2572878 w 3920643"/>
              <a:gd name="connsiteY37" fmla="*/ 931734 h 2297797"/>
              <a:gd name="connsiteX38" fmla="*/ 2620548 w 3920643"/>
              <a:gd name="connsiteY38" fmla="*/ 1031408 h 2297797"/>
              <a:gd name="connsiteX39" fmla="*/ 2659551 w 3920643"/>
              <a:gd name="connsiteY39" fmla="*/ 1122415 h 2297797"/>
              <a:gd name="connsiteX40" fmla="*/ 2698554 w 3920643"/>
              <a:gd name="connsiteY40" fmla="*/ 1209088 h 2297797"/>
              <a:gd name="connsiteX41" fmla="*/ 2737557 w 3920643"/>
              <a:gd name="connsiteY41" fmla="*/ 1295761 h 2297797"/>
              <a:gd name="connsiteX42" fmla="*/ 2772226 w 3920643"/>
              <a:gd name="connsiteY42" fmla="*/ 1365099 h 2297797"/>
              <a:gd name="connsiteX43" fmla="*/ 2811229 w 3920643"/>
              <a:gd name="connsiteY43" fmla="*/ 1434438 h 2297797"/>
              <a:gd name="connsiteX44" fmla="*/ 2845898 w 3920643"/>
              <a:gd name="connsiteY44" fmla="*/ 1499442 h 2297797"/>
              <a:gd name="connsiteX45" fmla="*/ 2910903 w 3920643"/>
              <a:gd name="connsiteY45" fmla="*/ 1616451 h 2297797"/>
              <a:gd name="connsiteX46" fmla="*/ 2971574 w 3920643"/>
              <a:gd name="connsiteY46" fmla="*/ 1724792 h 2297797"/>
              <a:gd name="connsiteX47" fmla="*/ 3058247 w 3920643"/>
              <a:gd name="connsiteY47" fmla="*/ 1850468 h 2297797"/>
              <a:gd name="connsiteX48" fmla="*/ 3114584 w 3920643"/>
              <a:gd name="connsiteY48" fmla="*/ 1919806 h 2297797"/>
              <a:gd name="connsiteX49" fmla="*/ 3218592 w 3920643"/>
              <a:gd name="connsiteY49" fmla="*/ 2028148 h 2297797"/>
              <a:gd name="connsiteX50" fmla="*/ 3322599 w 3920643"/>
              <a:gd name="connsiteY50" fmla="*/ 2123488 h 2297797"/>
              <a:gd name="connsiteX51" fmla="*/ 3443942 w 3920643"/>
              <a:gd name="connsiteY51" fmla="*/ 2188493 h 2297797"/>
              <a:gd name="connsiteX52" fmla="*/ 3599953 w 3920643"/>
              <a:gd name="connsiteY52" fmla="*/ 2249164 h 2297797"/>
              <a:gd name="connsiteX53" fmla="*/ 3703960 w 3920643"/>
              <a:gd name="connsiteY53" fmla="*/ 2283833 h 2297797"/>
              <a:gd name="connsiteX54" fmla="*/ 3816635 w 3920643"/>
              <a:gd name="connsiteY54" fmla="*/ 2296834 h 2297797"/>
              <a:gd name="connsiteX55" fmla="*/ 3920643 w 3920643"/>
              <a:gd name="connsiteY55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69849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13511 w 3920643"/>
              <a:gd name="connsiteY26" fmla="*/ 95340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51536 w 3920643"/>
              <a:gd name="connsiteY33" fmla="*/ 658714 h 2297797"/>
              <a:gd name="connsiteX34" fmla="*/ 2490539 w 3920643"/>
              <a:gd name="connsiteY34" fmla="*/ 754055 h 2297797"/>
              <a:gd name="connsiteX35" fmla="*/ 2529542 w 3920643"/>
              <a:gd name="connsiteY35" fmla="*/ 827727 h 2297797"/>
              <a:gd name="connsiteX36" fmla="*/ 2572878 w 3920643"/>
              <a:gd name="connsiteY36" fmla="*/ 931734 h 2297797"/>
              <a:gd name="connsiteX37" fmla="*/ 2620548 w 3920643"/>
              <a:gd name="connsiteY37" fmla="*/ 1031408 h 2297797"/>
              <a:gd name="connsiteX38" fmla="*/ 2659551 w 3920643"/>
              <a:gd name="connsiteY38" fmla="*/ 1122415 h 2297797"/>
              <a:gd name="connsiteX39" fmla="*/ 2698554 w 3920643"/>
              <a:gd name="connsiteY39" fmla="*/ 1209088 h 2297797"/>
              <a:gd name="connsiteX40" fmla="*/ 2737557 w 3920643"/>
              <a:gd name="connsiteY40" fmla="*/ 1295761 h 2297797"/>
              <a:gd name="connsiteX41" fmla="*/ 2772226 w 3920643"/>
              <a:gd name="connsiteY41" fmla="*/ 1365099 h 2297797"/>
              <a:gd name="connsiteX42" fmla="*/ 2811229 w 3920643"/>
              <a:gd name="connsiteY42" fmla="*/ 1434438 h 2297797"/>
              <a:gd name="connsiteX43" fmla="*/ 2845898 w 3920643"/>
              <a:gd name="connsiteY43" fmla="*/ 1499442 h 2297797"/>
              <a:gd name="connsiteX44" fmla="*/ 2910903 w 3920643"/>
              <a:gd name="connsiteY44" fmla="*/ 1616451 h 2297797"/>
              <a:gd name="connsiteX45" fmla="*/ 2971574 w 3920643"/>
              <a:gd name="connsiteY45" fmla="*/ 1724792 h 2297797"/>
              <a:gd name="connsiteX46" fmla="*/ 3058247 w 3920643"/>
              <a:gd name="connsiteY46" fmla="*/ 1850468 h 2297797"/>
              <a:gd name="connsiteX47" fmla="*/ 3114584 w 3920643"/>
              <a:gd name="connsiteY47" fmla="*/ 1919806 h 2297797"/>
              <a:gd name="connsiteX48" fmla="*/ 3218592 w 3920643"/>
              <a:gd name="connsiteY48" fmla="*/ 2028148 h 2297797"/>
              <a:gd name="connsiteX49" fmla="*/ 3322599 w 3920643"/>
              <a:gd name="connsiteY49" fmla="*/ 2123488 h 2297797"/>
              <a:gd name="connsiteX50" fmla="*/ 3443942 w 3920643"/>
              <a:gd name="connsiteY50" fmla="*/ 2188493 h 2297797"/>
              <a:gd name="connsiteX51" fmla="*/ 3599953 w 3920643"/>
              <a:gd name="connsiteY51" fmla="*/ 2249164 h 2297797"/>
              <a:gd name="connsiteX52" fmla="*/ 3703960 w 3920643"/>
              <a:gd name="connsiteY52" fmla="*/ 2283833 h 2297797"/>
              <a:gd name="connsiteX53" fmla="*/ 3816635 w 3920643"/>
              <a:gd name="connsiteY53" fmla="*/ 2296834 h 2297797"/>
              <a:gd name="connsiteX54" fmla="*/ 3920643 w 3920643"/>
              <a:gd name="connsiteY54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29542 w 3920643"/>
              <a:gd name="connsiteY34" fmla="*/ 827727 h 2297797"/>
              <a:gd name="connsiteX35" fmla="*/ 2572878 w 3920643"/>
              <a:gd name="connsiteY35" fmla="*/ 931734 h 2297797"/>
              <a:gd name="connsiteX36" fmla="*/ 2620548 w 3920643"/>
              <a:gd name="connsiteY36" fmla="*/ 1031408 h 2297797"/>
              <a:gd name="connsiteX37" fmla="*/ 2659551 w 3920643"/>
              <a:gd name="connsiteY37" fmla="*/ 1122415 h 2297797"/>
              <a:gd name="connsiteX38" fmla="*/ 2698554 w 3920643"/>
              <a:gd name="connsiteY38" fmla="*/ 1209088 h 2297797"/>
              <a:gd name="connsiteX39" fmla="*/ 2737557 w 3920643"/>
              <a:gd name="connsiteY39" fmla="*/ 1295761 h 2297797"/>
              <a:gd name="connsiteX40" fmla="*/ 2772226 w 3920643"/>
              <a:gd name="connsiteY40" fmla="*/ 1365099 h 2297797"/>
              <a:gd name="connsiteX41" fmla="*/ 2811229 w 3920643"/>
              <a:gd name="connsiteY41" fmla="*/ 1434438 h 2297797"/>
              <a:gd name="connsiteX42" fmla="*/ 2845898 w 3920643"/>
              <a:gd name="connsiteY42" fmla="*/ 1499442 h 2297797"/>
              <a:gd name="connsiteX43" fmla="*/ 2910903 w 3920643"/>
              <a:gd name="connsiteY43" fmla="*/ 1616451 h 2297797"/>
              <a:gd name="connsiteX44" fmla="*/ 2971574 w 3920643"/>
              <a:gd name="connsiteY44" fmla="*/ 1724792 h 2297797"/>
              <a:gd name="connsiteX45" fmla="*/ 3058247 w 3920643"/>
              <a:gd name="connsiteY45" fmla="*/ 1850468 h 2297797"/>
              <a:gd name="connsiteX46" fmla="*/ 3114584 w 3920643"/>
              <a:gd name="connsiteY46" fmla="*/ 1919806 h 2297797"/>
              <a:gd name="connsiteX47" fmla="*/ 3218592 w 3920643"/>
              <a:gd name="connsiteY47" fmla="*/ 2028148 h 2297797"/>
              <a:gd name="connsiteX48" fmla="*/ 3322599 w 3920643"/>
              <a:gd name="connsiteY48" fmla="*/ 2123488 h 2297797"/>
              <a:gd name="connsiteX49" fmla="*/ 3443942 w 3920643"/>
              <a:gd name="connsiteY49" fmla="*/ 2188493 h 2297797"/>
              <a:gd name="connsiteX50" fmla="*/ 3599953 w 3920643"/>
              <a:gd name="connsiteY50" fmla="*/ 2249164 h 2297797"/>
              <a:gd name="connsiteX51" fmla="*/ 3703960 w 3920643"/>
              <a:gd name="connsiteY51" fmla="*/ 2283833 h 2297797"/>
              <a:gd name="connsiteX52" fmla="*/ 3816635 w 3920643"/>
              <a:gd name="connsiteY52" fmla="*/ 2296834 h 2297797"/>
              <a:gd name="connsiteX53" fmla="*/ 3920643 w 3920643"/>
              <a:gd name="connsiteY53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281451 w 3920643"/>
              <a:gd name="connsiteY12" fmla="*/ 949069 h 2297797"/>
              <a:gd name="connsiteX13" fmla="*/ 1311786 w 3920643"/>
              <a:gd name="connsiteY13" fmla="*/ 892732 h 2297797"/>
              <a:gd name="connsiteX14" fmla="*/ 1342122 w 3920643"/>
              <a:gd name="connsiteY14" fmla="*/ 819060 h 2297797"/>
              <a:gd name="connsiteX15" fmla="*/ 1398459 w 3920643"/>
              <a:gd name="connsiteY15" fmla="*/ 702051 h 2297797"/>
              <a:gd name="connsiteX16" fmla="*/ 1532802 w 3920643"/>
              <a:gd name="connsiteY16" fmla="*/ 424698 h 2297797"/>
              <a:gd name="connsiteX17" fmla="*/ 1584806 w 3920643"/>
              <a:gd name="connsiteY17" fmla="*/ 320690 h 2297797"/>
              <a:gd name="connsiteX18" fmla="*/ 1636810 w 3920643"/>
              <a:gd name="connsiteY18" fmla="*/ 242684 h 2297797"/>
              <a:gd name="connsiteX19" fmla="*/ 1697481 w 3920643"/>
              <a:gd name="connsiteY19" fmla="*/ 151678 h 2297797"/>
              <a:gd name="connsiteX20" fmla="*/ 1753818 w 3920643"/>
              <a:gd name="connsiteY20" fmla="*/ 91006 h 2297797"/>
              <a:gd name="connsiteX21" fmla="*/ 1801488 w 3920643"/>
              <a:gd name="connsiteY21" fmla="*/ 47670 h 2297797"/>
              <a:gd name="connsiteX22" fmla="*/ 1870827 w 3920643"/>
              <a:gd name="connsiteY22" fmla="*/ 13001 h 2297797"/>
              <a:gd name="connsiteX23" fmla="*/ 1931498 w 3920643"/>
              <a:gd name="connsiteY23" fmla="*/ 0 h 2297797"/>
              <a:gd name="connsiteX24" fmla="*/ 1996503 w 3920643"/>
              <a:gd name="connsiteY24" fmla="*/ 13001 h 2297797"/>
              <a:gd name="connsiteX25" fmla="*/ 2065841 w 3920643"/>
              <a:gd name="connsiteY25" fmla="*/ 47670 h 2297797"/>
              <a:gd name="connsiteX26" fmla="*/ 2122220 w 3920643"/>
              <a:gd name="connsiteY26" fmla="*/ 92437 h 2297797"/>
              <a:gd name="connsiteX27" fmla="*/ 2178557 w 3920643"/>
              <a:gd name="connsiteY27" fmla="*/ 160345 h 2297797"/>
              <a:gd name="connsiteX28" fmla="*/ 2234853 w 3920643"/>
              <a:gd name="connsiteY28" fmla="*/ 242684 h 2297797"/>
              <a:gd name="connsiteX29" fmla="*/ 2295524 w 3920643"/>
              <a:gd name="connsiteY29" fmla="*/ 351025 h 2297797"/>
              <a:gd name="connsiteX30" fmla="*/ 2330194 w 3920643"/>
              <a:gd name="connsiteY30" fmla="*/ 416030 h 2297797"/>
              <a:gd name="connsiteX31" fmla="*/ 2373530 w 3920643"/>
              <a:gd name="connsiteY31" fmla="*/ 498369 h 2297797"/>
              <a:gd name="connsiteX32" fmla="*/ 2412533 w 3920643"/>
              <a:gd name="connsiteY32" fmla="*/ 589376 h 2297797"/>
              <a:gd name="connsiteX33" fmla="*/ 2490539 w 3920643"/>
              <a:gd name="connsiteY33" fmla="*/ 754055 h 2297797"/>
              <a:gd name="connsiteX34" fmla="*/ 2572878 w 3920643"/>
              <a:gd name="connsiteY34" fmla="*/ 931734 h 2297797"/>
              <a:gd name="connsiteX35" fmla="*/ 2620548 w 3920643"/>
              <a:gd name="connsiteY35" fmla="*/ 1031408 h 2297797"/>
              <a:gd name="connsiteX36" fmla="*/ 2659551 w 3920643"/>
              <a:gd name="connsiteY36" fmla="*/ 1122415 h 2297797"/>
              <a:gd name="connsiteX37" fmla="*/ 2698554 w 3920643"/>
              <a:gd name="connsiteY37" fmla="*/ 1209088 h 2297797"/>
              <a:gd name="connsiteX38" fmla="*/ 2737557 w 3920643"/>
              <a:gd name="connsiteY38" fmla="*/ 1295761 h 2297797"/>
              <a:gd name="connsiteX39" fmla="*/ 2772226 w 3920643"/>
              <a:gd name="connsiteY39" fmla="*/ 1365099 h 2297797"/>
              <a:gd name="connsiteX40" fmla="*/ 2811229 w 3920643"/>
              <a:gd name="connsiteY40" fmla="*/ 1434438 h 2297797"/>
              <a:gd name="connsiteX41" fmla="*/ 2845898 w 3920643"/>
              <a:gd name="connsiteY41" fmla="*/ 1499442 h 2297797"/>
              <a:gd name="connsiteX42" fmla="*/ 2910903 w 3920643"/>
              <a:gd name="connsiteY42" fmla="*/ 1616451 h 2297797"/>
              <a:gd name="connsiteX43" fmla="*/ 2971574 w 3920643"/>
              <a:gd name="connsiteY43" fmla="*/ 1724792 h 2297797"/>
              <a:gd name="connsiteX44" fmla="*/ 3058247 w 3920643"/>
              <a:gd name="connsiteY44" fmla="*/ 1850468 h 2297797"/>
              <a:gd name="connsiteX45" fmla="*/ 3114584 w 3920643"/>
              <a:gd name="connsiteY45" fmla="*/ 1919806 h 2297797"/>
              <a:gd name="connsiteX46" fmla="*/ 3218592 w 3920643"/>
              <a:gd name="connsiteY46" fmla="*/ 2028148 h 2297797"/>
              <a:gd name="connsiteX47" fmla="*/ 3322599 w 3920643"/>
              <a:gd name="connsiteY47" fmla="*/ 2123488 h 2297797"/>
              <a:gd name="connsiteX48" fmla="*/ 3443942 w 3920643"/>
              <a:gd name="connsiteY48" fmla="*/ 2188493 h 2297797"/>
              <a:gd name="connsiteX49" fmla="*/ 3599953 w 3920643"/>
              <a:gd name="connsiteY49" fmla="*/ 2249164 h 2297797"/>
              <a:gd name="connsiteX50" fmla="*/ 3703960 w 3920643"/>
              <a:gd name="connsiteY50" fmla="*/ 2283833 h 2297797"/>
              <a:gd name="connsiteX51" fmla="*/ 3816635 w 3920643"/>
              <a:gd name="connsiteY51" fmla="*/ 2296834 h 2297797"/>
              <a:gd name="connsiteX52" fmla="*/ 3920643 w 3920643"/>
              <a:gd name="connsiteY52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42122 w 3920643"/>
              <a:gd name="connsiteY13" fmla="*/ 819060 h 2297797"/>
              <a:gd name="connsiteX14" fmla="*/ 1398459 w 3920643"/>
              <a:gd name="connsiteY14" fmla="*/ 702051 h 2297797"/>
              <a:gd name="connsiteX15" fmla="*/ 1532802 w 3920643"/>
              <a:gd name="connsiteY15" fmla="*/ 424698 h 2297797"/>
              <a:gd name="connsiteX16" fmla="*/ 1584806 w 3920643"/>
              <a:gd name="connsiteY16" fmla="*/ 320690 h 2297797"/>
              <a:gd name="connsiteX17" fmla="*/ 1636810 w 3920643"/>
              <a:gd name="connsiteY17" fmla="*/ 242684 h 2297797"/>
              <a:gd name="connsiteX18" fmla="*/ 1697481 w 3920643"/>
              <a:gd name="connsiteY18" fmla="*/ 151678 h 2297797"/>
              <a:gd name="connsiteX19" fmla="*/ 1753818 w 3920643"/>
              <a:gd name="connsiteY19" fmla="*/ 91006 h 2297797"/>
              <a:gd name="connsiteX20" fmla="*/ 1801488 w 3920643"/>
              <a:gd name="connsiteY20" fmla="*/ 47670 h 2297797"/>
              <a:gd name="connsiteX21" fmla="*/ 1870827 w 3920643"/>
              <a:gd name="connsiteY21" fmla="*/ 13001 h 2297797"/>
              <a:gd name="connsiteX22" fmla="*/ 1931498 w 3920643"/>
              <a:gd name="connsiteY22" fmla="*/ 0 h 2297797"/>
              <a:gd name="connsiteX23" fmla="*/ 1996503 w 3920643"/>
              <a:gd name="connsiteY23" fmla="*/ 13001 h 2297797"/>
              <a:gd name="connsiteX24" fmla="*/ 2065841 w 3920643"/>
              <a:gd name="connsiteY24" fmla="*/ 47670 h 2297797"/>
              <a:gd name="connsiteX25" fmla="*/ 2122220 w 3920643"/>
              <a:gd name="connsiteY25" fmla="*/ 92437 h 2297797"/>
              <a:gd name="connsiteX26" fmla="*/ 2178557 w 3920643"/>
              <a:gd name="connsiteY26" fmla="*/ 160345 h 2297797"/>
              <a:gd name="connsiteX27" fmla="*/ 2234853 w 3920643"/>
              <a:gd name="connsiteY27" fmla="*/ 242684 h 2297797"/>
              <a:gd name="connsiteX28" fmla="*/ 2295524 w 3920643"/>
              <a:gd name="connsiteY28" fmla="*/ 351025 h 2297797"/>
              <a:gd name="connsiteX29" fmla="*/ 2330194 w 3920643"/>
              <a:gd name="connsiteY29" fmla="*/ 416030 h 2297797"/>
              <a:gd name="connsiteX30" fmla="*/ 2373530 w 3920643"/>
              <a:gd name="connsiteY30" fmla="*/ 498369 h 2297797"/>
              <a:gd name="connsiteX31" fmla="*/ 2412533 w 3920643"/>
              <a:gd name="connsiteY31" fmla="*/ 589376 h 2297797"/>
              <a:gd name="connsiteX32" fmla="*/ 2490539 w 3920643"/>
              <a:gd name="connsiteY32" fmla="*/ 754055 h 2297797"/>
              <a:gd name="connsiteX33" fmla="*/ 2572878 w 3920643"/>
              <a:gd name="connsiteY33" fmla="*/ 931734 h 2297797"/>
              <a:gd name="connsiteX34" fmla="*/ 2620548 w 3920643"/>
              <a:gd name="connsiteY34" fmla="*/ 1031408 h 2297797"/>
              <a:gd name="connsiteX35" fmla="*/ 2659551 w 3920643"/>
              <a:gd name="connsiteY35" fmla="*/ 1122415 h 2297797"/>
              <a:gd name="connsiteX36" fmla="*/ 2698554 w 3920643"/>
              <a:gd name="connsiteY36" fmla="*/ 1209088 h 2297797"/>
              <a:gd name="connsiteX37" fmla="*/ 2737557 w 3920643"/>
              <a:gd name="connsiteY37" fmla="*/ 1295761 h 2297797"/>
              <a:gd name="connsiteX38" fmla="*/ 2772226 w 3920643"/>
              <a:gd name="connsiteY38" fmla="*/ 1365099 h 2297797"/>
              <a:gd name="connsiteX39" fmla="*/ 2811229 w 3920643"/>
              <a:gd name="connsiteY39" fmla="*/ 1434438 h 2297797"/>
              <a:gd name="connsiteX40" fmla="*/ 2845898 w 3920643"/>
              <a:gd name="connsiteY40" fmla="*/ 1499442 h 2297797"/>
              <a:gd name="connsiteX41" fmla="*/ 2910903 w 3920643"/>
              <a:gd name="connsiteY41" fmla="*/ 1616451 h 2297797"/>
              <a:gd name="connsiteX42" fmla="*/ 2971574 w 3920643"/>
              <a:gd name="connsiteY42" fmla="*/ 1724792 h 2297797"/>
              <a:gd name="connsiteX43" fmla="*/ 3058247 w 3920643"/>
              <a:gd name="connsiteY43" fmla="*/ 1850468 h 2297797"/>
              <a:gd name="connsiteX44" fmla="*/ 3114584 w 3920643"/>
              <a:gd name="connsiteY44" fmla="*/ 1919806 h 2297797"/>
              <a:gd name="connsiteX45" fmla="*/ 3218592 w 3920643"/>
              <a:gd name="connsiteY45" fmla="*/ 2028148 h 2297797"/>
              <a:gd name="connsiteX46" fmla="*/ 3322599 w 3920643"/>
              <a:gd name="connsiteY46" fmla="*/ 2123488 h 2297797"/>
              <a:gd name="connsiteX47" fmla="*/ 3443942 w 3920643"/>
              <a:gd name="connsiteY47" fmla="*/ 2188493 h 2297797"/>
              <a:gd name="connsiteX48" fmla="*/ 3599953 w 3920643"/>
              <a:gd name="connsiteY48" fmla="*/ 2249164 h 2297797"/>
              <a:gd name="connsiteX49" fmla="*/ 3703960 w 3920643"/>
              <a:gd name="connsiteY49" fmla="*/ 2283833 h 2297797"/>
              <a:gd name="connsiteX50" fmla="*/ 3816635 w 3920643"/>
              <a:gd name="connsiteY50" fmla="*/ 2296834 h 2297797"/>
              <a:gd name="connsiteX51" fmla="*/ 3920643 w 3920643"/>
              <a:gd name="connsiteY51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584806 w 3920643"/>
              <a:gd name="connsiteY15" fmla="*/ 320690 h 2297797"/>
              <a:gd name="connsiteX16" fmla="*/ 1636810 w 3920643"/>
              <a:gd name="connsiteY16" fmla="*/ 242684 h 2297797"/>
              <a:gd name="connsiteX17" fmla="*/ 1697481 w 3920643"/>
              <a:gd name="connsiteY17" fmla="*/ 151678 h 2297797"/>
              <a:gd name="connsiteX18" fmla="*/ 1753818 w 3920643"/>
              <a:gd name="connsiteY18" fmla="*/ 91006 h 2297797"/>
              <a:gd name="connsiteX19" fmla="*/ 1801488 w 3920643"/>
              <a:gd name="connsiteY19" fmla="*/ 47670 h 2297797"/>
              <a:gd name="connsiteX20" fmla="*/ 1870827 w 3920643"/>
              <a:gd name="connsiteY20" fmla="*/ 13001 h 2297797"/>
              <a:gd name="connsiteX21" fmla="*/ 1931498 w 3920643"/>
              <a:gd name="connsiteY21" fmla="*/ 0 h 2297797"/>
              <a:gd name="connsiteX22" fmla="*/ 1996503 w 3920643"/>
              <a:gd name="connsiteY22" fmla="*/ 13001 h 2297797"/>
              <a:gd name="connsiteX23" fmla="*/ 2065841 w 3920643"/>
              <a:gd name="connsiteY23" fmla="*/ 47670 h 2297797"/>
              <a:gd name="connsiteX24" fmla="*/ 2122220 w 3920643"/>
              <a:gd name="connsiteY24" fmla="*/ 92437 h 2297797"/>
              <a:gd name="connsiteX25" fmla="*/ 2178557 w 3920643"/>
              <a:gd name="connsiteY25" fmla="*/ 160345 h 2297797"/>
              <a:gd name="connsiteX26" fmla="*/ 2234853 w 3920643"/>
              <a:gd name="connsiteY26" fmla="*/ 242684 h 2297797"/>
              <a:gd name="connsiteX27" fmla="*/ 2295524 w 3920643"/>
              <a:gd name="connsiteY27" fmla="*/ 351025 h 2297797"/>
              <a:gd name="connsiteX28" fmla="*/ 2330194 w 3920643"/>
              <a:gd name="connsiteY28" fmla="*/ 416030 h 2297797"/>
              <a:gd name="connsiteX29" fmla="*/ 2373530 w 3920643"/>
              <a:gd name="connsiteY29" fmla="*/ 498369 h 2297797"/>
              <a:gd name="connsiteX30" fmla="*/ 2412533 w 3920643"/>
              <a:gd name="connsiteY30" fmla="*/ 589376 h 2297797"/>
              <a:gd name="connsiteX31" fmla="*/ 2490539 w 3920643"/>
              <a:gd name="connsiteY31" fmla="*/ 754055 h 2297797"/>
              <a:gd name="connsiteX32" fmla="*/ 2572878 w 3920643"/>
              <a:gd name="connsiteY32" fmla="*/ 931734 h 2297797"/>
              <a:gd name="connsiteX33" fmla="*/ 2620548 w 3920643"/>
              <a:gd name="connsiteY33" fmla="*/ 1031408 h 2297797"/>
              <a:gd name="connsiteX34" fmla="*/ 2659551 w 3920643"/>
              <a:gd name="connsiteY34" fmla="*/ 1122415 h 2297797"/>
              <a:gd name="connsiteX35" fmla="*/ 2698554 w 3920643"/>
              <a:gd name="connsiteY35" fmla="*/ 1209088 h 2297797"/>
              <a:gd name="connsiteX36" fmla="*/ 2737557 w 3920643"/>
              <a:gd name="connsiteY36" fmla="*/ 1295761 h 2297797"/>
              <a:gd name="connsiteX37" fmla="*/ 2772226 w 3920643"/>
              <a:gd name="connsiteY37" fmla="*/ 1365099 h 2297797"/>
              <a:gd name="connsiteX38" fmla="*/ 2811229 w 3920643"/>
              <a:gd name="connsiteY38" fmla="*/ 1434438 h 2297797"/>
              <a:gd name="connsiteX39" fmla="*/ 2845898 w 3920643"/>
              <a:gd name="connsiteY39" fmla="*/ 1499442 h 2297797"/>
              <a:gd name="connsiteX40" fmla="*/ 2910903 w 3920643"/>
              <a:gd name="connsiteY40" fmla="*/ 1616451 h 2297797"/>
              <a:gd name="connsiteX41" fmla="*/ 2971574 w 3920643"/>
              <a:gd name="connsiteY41" fmla="*/ 1724792 h 2297797"/>
              <a:gd name="connsiteX42" fmla="*/ 3058247 w 3920643"/>
              <a:gd name="connsiteY42" fmla="*/ 1850468 h 2297797"/>
              <a:gd name="connsiteX43" fmla="*/ 3114584 w 3920643"/>
              <a:gd name="connsiteY43" fmla="*/ 1919806 h 2297797"/>
              <a:gd name="connsiteX44" fmla="*/ 3218592 w 3920643"/>
              <a:gd name="connsiteY44" fmla="*/ 2028148 h 2297797"/>
              <a:gd name="connsiteX45" fmla="*/ 3322599 w 3920643"/>
              <a:gd name="connsiteY45" fmla="*/ 2123488 h 2297797"/>
              <a:gd name="connsiteX46" fmla="*/ 3443942 w 3920643"/>
              <a:gd name="connsiteY46" fmla="*/ 2188493 h 2297797"/>
              <a:gd name="connsiteX47" fmla="*/ 3599953 w 3920643"/>
              <a:gd name="connsiteY47" fmla="*/ 2249164 h 2297797"/>
              <a:gd name="connsiteX48" fmla="*/ 3703960 w 3920643"/>
              <a:gd name="connsiteY48" fmla="*/ 2283833 h 2297797"/>
              <a:gd name="connsiteX49" fmla="*/ 3816635 w 3920643"/>
              <a:gd name="connsiteY49" fmla="*/ 2296834 h 2297797"/>
              <a:gd name="connsiteX50" fmla="*/ 3920643 w 3920643"/>
              <a:gd name="connsiteY50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30194 w 3920643"/>
              <a:gd name="connsiteY27" fmla="*/ 416030 h 2297797"/>
              <a:gd name="connsiteX28" fmla="*/ 2373530 w 3920643"/>
              <a:gd name="connsiteY28" fmla="*/ 498369 h 2297797"/>
              <a:gd name="connsiteX29" fmla="*/ 2412533 w 3920643"/>
              <a:gd name="connsiteY29" fmla="*/ 589376 h 2297797"/>
              <a:gd name="connsiteX30" fmla="*/ 2490539 w 3920643"/>
              <a:gd name="connsiteY30" fmla="*/ 754055 h 2297797"/>
              <a:gd name="connsiteX31" fmla="*/ 2572878 w 3920643"/>
              <a:gd name="connsiteY31" fmla="*/ 931734 h 2297797"/>
              <a:gd name="connsiteX32" fmla="*/ 2620548 w 3920643"/>
              <a:gd name="connsiteY32" fmla="*/ 1031408 h 2297797"/>
              <a:gd name="connsiteX33" fmla="*/ 2659551 w 3920643"/>
              <a:gd name="connsiteY33" fmla="*/ 1122415 h 2297797"/>
              <a:gd name="connsiteX34" fmla="*/ 2698554 w 3920643"/>
              <a:gd name="connsiteY34" fmla="*/ 1209088 h 2297797"/>
              <a:gd name="connsiteX35" fmla="*/ 2737557 w 3920643"/>
              <a:gd name="connsiteY35" fmla="*/ 1295761 h 2297797"/>
              <a:gd name="connsiteX36" fmla="*/ 2772226 w 3920643"/>
              <a:gd name="connsiteY36" fmla="*/ 1365099 h 2297797"/>
              <a:gd name="connsiteX37" fmla="*/ 2811229 w 3920643"/>
              <a:gd name="connsiteY37" fmla="*/ 1434438 h 2297797"/>
              <a:gd name="connsiteX38" fmla="*/ 2845898 w 3920643"/>
              <a:gd name="connsiteY38" fmla="*/ 1499442 h 2297797"/>
              <a:gd name="connsiteX39" fmla="*/ 2910903 w 3920643"/>
              <a:gd name="connsiteY39" fmla="*/ 1616451 h 2297797"/>
              <a:gd name="connsiteX40" fmla="*/ 2971574 w 3920643"/>
              <a:gd name="connsiteY40" fmla="*/ 1724792 h 2297797"/>
              <a:gd name="connsiteX41" fmla="*/ 3058247 w 3920643"/>
              <a:gd name="connsiteY41" fmla="*/ 1850468 h 2297797"/>
              <a:gd name="connsiteX42" fmla="*/ 3114584 w 3920643"/>
              <a:gd name="connsiteY42" fmla="*/ 1919806 h 2297797"/>
              <a:gd name="connsiteX43" fmla="*/ 3218592 w 3920643"/>
              <a:gd name="connsiteY43" fmla="*/ 2028148 h 2297797"/>
              <a:gd name="connsiteX44" fmla="*/ 3322599 w 3920643"/>
              <a:gd name="connsiteY44" fmla="*/ 2123488 h 2297797"/>
              <a:gd name="connsiteX45" fmla="*/ 3443942 w 3920643"/>
              <a:gd name="connsiteY45" fmla="*/ 2188493 h 2297797"/>
              <a:gd name="connsiteX46" fmla="*/ 3599953 w 3920643"/>
              <a:gd name="connsiteY46" fmla="*/ 2249164 h 2297797"/>
              <a:gd name="connsiteX47" fmla="*/ 3703960 w 3920643"/>
              <a:gd name="connsiteY47" fmla="*/ 2283833 h 2297797"/>
              <a:gd name="connsiteX48" fmla="*/ 3816635 w 3920643"/>
              <a:gd name="connsiteY48" fmla="*/ 2296834 h 2297797"/>
              <a:gd name="connsiteX49" fmla="*/ 3920643 w 3920643"/>
              <a:gd name="connsiteY49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373530 w 3920643"/>
              <a:gd name="connsiteY27" fmla="*/ 498369 h 2297797"/>
              <a:gd name="connsiteX28" fmla="*/ 2412533 w 3920643"/>
              <a:gd name="connsiteY28" fmla="*/ 589376 h 2297797"/>
              <a:gd name="connsiteX29" fmla="*/ 2490539 w 3920643"/>
              <a:gd name="connsiteY29" fmla="*/ 754055 h 2297797"/>
              <a:gd name="connsiteX30" fmla="*/ 2572878 w 3920643"/>
              <a:gd name="connsiteY30" fmla="*/ 931734 h 2297797"/>
              <a:gd name="connsiteX31" fmla="*/ 2620548 w 3920643"/>
              <a:gd name="connsiteY31" fmla="*/ 1031408 h 2297797"/>
              <a:gd name="connsiteX32" fmla="*/ 2659551 w 3920643"/>
              <a:gd name="connsiteY32" fmla="*/ 1122415 h 2297797"/>
              <a:gd name="connsiteX33" fmla="*/ 2698554 w 3920643"/>
              <a:gd name="connsiteY33" fmla="*/ 1209088 h 2297797"/>
              <a:gd name="connsiteX34" fmla="*/ 2737557 w 3920643"/>
              <a:gd name="connsiteY34" fmla="*/ 1295761 h 2297797"/>
              <a:gd name="connsiteX35" fmla="*/ 2772226 w 3920643"/>
              <a:gd name="connsiteY35" fmla="*/ 1365099 h 2297797"/>
              <a:gd name="connsiteX36" fmla="*/ 2811229 w 3920643"/>
              <a:gd name="connsiteY36" fmla="*/ 1434438 h 2297797"/>
              <a:gd name="connsiteX37" fmla="*/ 2845898 w 3920643"/>
              <a:gd name="connsiteY37" fmla="*/ 1499442 h 2297797"/>
              <a:gd name="connsiteX38" fmla="*/ 2910903 w 3920643"/>
              <a:gd name="connsiteY38" fmla="*/ 1616451 h 2297797"/>
              <a:gd name="connsiteX39" fmla="*/ 2971574 w 3920643"/>
              <a:gd name="connsiteY39" fmla="*/ 1724792 h 2297797"/>
              <a:gd name="connsiteX40" fmla="*/ 3058247 w 3920643"/>
              <a:gd name="connsiteY40" fmla="*/ 1850468 h 2297797"/>
              <a:gd name="connsiteX41" fmla="*/ 3114584 w 3920643"/>
              <a:gd name="connsiteY41" fmla="*/ 1919806 h 2297797"/>
              <a:gd name="connsiteX42" fmla="*/ 3218592 w 3920643"/>
              <a:gd name="connsiteY42" fmla="*/ 2028148 h 2297797"/>
              <a:gd name="connsiteX43" fmla="*/ 3322599 w 3920643"/>
              <a:gd name="connsiteY43" fmla="*/ 2123488 h 2297797"/>
              <a:gd name="connsiteX44" fmla="*/ 3443942 w 3920643"/>
              <a:gd name="connsiteY44" fmla="*/ 2188493 h 2297797"/>
              <a:gd name="connsiteX45" fmla="*/ 3599953 w 3920643"/>
              <a:gd name="connsiteY45" fmla="*/ 2249164 h 2297797"/>
              <a:gd name="connsiteX46" fmla="*/ 3703960 w 3920643"/>
              <a:gd name="connsiteY46" fmla="*/ 2283833 h 2297797"/>
              <a:gd name="connsiteX47" fmla="*/ 3816635 w 3920643"/>
              <a:gd name="connsiteY47" fmla="*/ 2296834 h 2297797"/>
              <a:gd name="connsiteX48" fmla="*/ 3920643 w 3920643"/>
              <a:gd name="connsiteY48" fmla="*/ 2296834 h 2297797"/>
              <a:gd name="connsiteX0" fmla="*/ 24693 w 3920643"/>
              <a:gd name="connsiteY0" fmla="*/ 2296835 h 2297797"/>
              <a:gd name="connsiteX1" fmla="*/ 3023 w 3920643"/>
              <a:gd name="connsiteY1" fmla="*/ 2288167 h 2297797"/>
              <a:gd name="connsiteX2" fmla="*/ 107032 w 3920643"/>
              <a:gd name="connsiteY2" fmla="*/ 2288167 h 2297797"/>
              <a:gd name="connsiteX3" fmla="*/ 267377 w 3920643"/>
              <a:gd name="connsiteY3" fmla="*/ 2253497 h 2297797"/>
              <a:gd name="connsiteX4" fmla="*/ 492726 w 3920643"/>
              <a:gd name="connsiteY4" fmla="*/ 2145156 h 2297797"/>
              <a:gd name="connsiteX5" fmla="*/ 596734 w 3920643"/>
              <a:gd name="connsiteY5" fmla="*/ 2080151 h 2297797"/>
              <a:gd name="connsiteX6" fmla="*/ 683407 w 3920643"/>
              <a:gd name="connsiteY6" fmla="*/ 1993478 h 2297797"/>
              <a:gd name="connsiteX7" fmla="*/ 822084 w 3920643"/>
              <a:gd name="connsiteY7" fmla="*/ 1828800 h 2297797"/>
              <a:gd name="connsiteX8" fmla="*/ 973761 w 3920643"/>
              <a:gd name="connsiteY8" fmla="*/ 1590449 h 2297797"/>
              <a:gd name="connsiteX9" fmla="*/ 1082103 w 3920643"/>
              <a:gd name="connsiteY9" fmla="*/ 1373767 h 2297797"/>
              <a:gd name="connsiteX10" fmla="*/ 1212112 w 3920643"/>
              <a:gd name="connsiteY10" fmla="*/ 1105080 h 2297797"/>
              <a:gd name="connsiteX11" fmla="*/ 1255449 w 3920643"/>
              <a:gd name="connsiteY11" fmla="*/ 1022741 h 2297797"/>
              <a:gd name="connsiteX12" fmla="*/ 1311786 w 3920643"/>
              <a:gd name="connsiteY12" fmla="*/ 892732 h 2297797"/>
              <a:gd name="connsiteX13" fmla="*/ 1398459 w 3920643"/>
              <a:gd name="connsiteY13" fmla="*/ 702051 h 2297797"/>
              <a:gd name="connsiteX14" fmla="*/ 1532802 w 3920643"/>
              <a:gd name="connsiteY14" fmla="*/ 424698 h 2297797"/>
              <a:gd name="connsiteX15" fmla="*/ 1636810 w 3920643"/>
              <a:gd name="connsiteY15" fmla="*/ 242684 h 2297797"/>
              <a:gd name="connsiteX16" fmla="*/ 1697481 w 3920643"/>
              <a:gd name="connsiteY16" fmla="*/ 151678 h 2297797"/>
              <a:gd name="connsiteX17" fmla="*/ 1753818 w 3920643"/>
              <a:gd name="connsiteY17" fmla="*/ 91006 h 2297797"/>
              <a:gd name="connsiteX18" fmla="*/ 1801488 w 3920643"/>
              <a:gd name="connsiteY18" fmla="*/ 47670 h 2297797"/>
              <a:gd name="connsiteX19" fmla="*/ 1870827 w 3920643"/>
              <a:gd name="connsiteY19" fmla="*/ 13001 h 2297797"/>
              <a:gd name="connsiteX20" fmla="*/ 1931498 w 3920643"/>
              <a:gd name="connsiteY20" fmla="*/ 0 h 2297797"/>
              <a:gd name="connsiteX21" fmla="*/ 1996503 w 3920643"/>
              <a:gd name="connsiteY21" fmla="*/ 13001 h 2297797"/>
              <a:gd name="connsiteX22" fmla="*/ 2065841 w 3920643"/>
              <a:gd name="connsiteY22" fmla="*/ 47670 h 2297797"/>
              <a:gd name="connsiteX23" fmla="*/ 2122220 w 3920643"/>
              <a:gd name="connsiteY23" fmla="*/ 92437 h 2297797"/>
              <a:gd name="connsiteX24" fmla="*/ 2178557 w 3920643"/>
              <a:gd name="connsiteY24" fmla="*/ 160345 h 2297797"/>
              <a:gd name="connsiteX25" fmla="*/ 2234853 w 3920643"/>
              <a:gd name="connsiteY25" fmla="*/ 242684 h 2297797"/>
              <a:gd name="connsiteX26" fmla="*/ 2295524 w 3920643"/>
              <a:gd name="connsiteY26" fmla="*/ 351025 h 2297797"/>
              <a:gd name="connsiteX27" fmla="*/ 2412533 w 3920643"/>
              <a:gd name="connsiteY27" fmla="*/ 589376 h 2297797"/>
              <a:gd name="connsiteX28" fmla="*/ 2490539 w 3920643"/>
              <a:gd name="connsiteY28" fmla="*/ 754055 h 2297797"/>
              <a:gd name="connsiteX29" fmla="*/ 2572878 w 3920643"/>
              <a:gd name="connsiteY29" fmla="*/ 931734 h 2297797"/>
              <a:gd name="connsiteX30" fmla="*/ 2620548 w 3920643"/>
              <a:gd name="connsiteY30" fmla="*/ 1031408 h 2297797"/>
              <a:gd name="connsiteX31" fmla="*/ 2659551 w 3920643"/>
              <a:gd name="connsiteY31" fmla="*/ 1122415 h 2297797"/>
              <a:gd name="connsiteX32" fmla="*/ 2698554 w 3920643"/>
              <a:gd name="connsiteY32" fmla="*/ 1209088 h 2297797"/>
              <a:gd name="connsiteX33" fmla="*/ 2737557 w 3920643"/>
              <a:gd name="connsiteY33" fmla="*/ 1295761 h 2297797"/>
              <a:gd name="connsiteX34" fmla="*/ 2772226 w 3920643"/>
              <a:gd name="connsiteY34" fmla="*/ 1365099 h 2297797"/>
              <a:gd name="connsiteX35" fmla="*/ 2811229 w 3920643"/>
              <a:gd name="connsiteY35" fmla="*/ 1434438 h 2297797"/>
              <a:gd name="connsiteX36" fmla="*/ 2845898 w 3920643"/>
              <a:gd name="connsiteY36" fmla="*/ 1499442 h 2297797"/>
              <a:gd name="connsiteX37" fmla="*/ 2910903 w 3920643"/>
              <a:gd name="connsiteY37" fmla="*/ 1616451 h 2297797"/>
              <a:gd name="connsiteX38" fmla="*/ 2971574 w 3920643"/>
              <a:gd name="connsiteY38" fmla="*/ 1724792 h 2297797"/>
              <a:gd name="connsiteX39" fmla="*/ 3058247 w 3920643"/>
              <a:gd name="connsiteY39" fmla="*/ 1850468 h 2297797"/>
              <a:gd name="connsiteX40" fmla="*/ 3114584 w 3920643"/>
              <a:gd name="connsiteY40" fmla="*/ 1919806 h 2297797"/>
              <a:gd name="connsiteX41" fmla="*/ 3218592 w 3920643"/>
              <a:gd name="connsiteY41" fmla="*/ 2028148 h 2297797"/>
              <a:gd name="connsiteX42" fmla="*/ 3322599 w 3920643"/>
              <a:gd name="connsiteY42" fmla="*/ 2123488 h 2297797"/>
              <a:gd name="connsiteX43" fmla="*/ 3443942 w 3920643"/>
              <a:gd name="connsiteY43" fmla="*/ 2188493 h 2297797"/>
              <a:gd name="connsiteX44" fmla="*/ 3599953 w 3920643"/>
              <a:gd name="connsiteY44" fmla="*/ 2249164 h 2297797"/>
              <a:gd name="connsiteX45" fmla="*/ 3703960 w 3920643"/>
              <a:gd name="connsiteY45" fmla="*/ 2283833 h 2297797"/>
              <a:gd name="connsiteX46" fmla="*/ 3816635 w 3920643"/>
              <a:gd name="connsiteY46" fmla="*/ 2296834 h 2297797"/>
              <a:gd name="connsiteX47" fmla="*/ 3920643 w 3920643"/>
              <a:gd name="connsiteY47" fmla="*/ 2296834 h 22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0643" h="2297797">
                <a:moveTo>
                  <a:pt x="24693" y="2296835"/>
                </a:moveTo>
                <a:cubicBezTo>
                  <a:pt x="26859" y="2296835"/>
                  <a:pt x="-10700" y="2289612"/>
                  <a:pt x="3023" y="2288167"/>
                </a:cubicBezTo>
                <a:cubicBezTo>
                  <a:pt x="16746" y="2286722"/>
                  <a:pt x="68751" y="2295390"/>
                  <a:pt x="107032" y="2288167"/>
                </a:cubicBezTo>
                <a:cubicBezTo>
                  <a:pt x="145313" y="2280944"/>
                  <a:pt x="203095" y="2277332"/>
                  <a:pt x="267377" y="2253497"/>
                </a:cubicBezTo>
                <a:cubicBezTo>
                  <a:pt x="331659" y="2229662"/>
                  <a:pt x="437833" y="2174047"/>
                  <a:pt x="492726" y="2145156"/>
                </a:cubicBezTo>
                <a:cubicBezTo>
                  <a:pt x="547619" y="2116265"/>
                  <a:pt x="564954" y="2105431"/>
                  <a:pt x="596734" y="2080151"/>
                </a:cubicBezTo>
                <a:cubicBezTo>
                  <a:pt x="628514" y="2054871"/>
                  <a:pt x="645849" y="2035370"/>
                  <a:pt x="683407" y="1993478"/>
                </a:cubicBezTo>
                <a:cubicBezTo>
                  <a:pt x="720965" y="1951586"/>
                  <a:pt x="773692" y="1895971"/>
                  <a:pt x="822084" y="1828800"/>
                </a:cubicBezTo>
                <a:cubicBezTo>
                  <a:pt x="870476" y="1761629"/>
                  <a:pt x="930425" y="1666288"/>
                  <a:pt x="973761" y="1590449"/>
                </a:cubicBezTo>
                <a:cubicBezTo>
                  <a:pt x="1017097" y="1514610"/>
                  <a:pt x="1042378" y="1454662"/>
                  <a:pt x="1082103" y="1373767"/>
                </a:cubicBezTo>
                <a:cubicBezTo>
                  <a:pt x="1121828" y="1292872"/>
                  <a:pt x="1183221" y="1163584"/>
                  <a:pt x="1212112" y="1105080"/>
                </a:cubicBezTo>
                <a:cubicBezTo>
                  <a:pt x="1241003" y="1046576"/>
                  <a:pt x="1238837" y="1058132"/>
                  <a:pt x="1255449" y="1022741"/>
                </a:cubicBezTo>
                <a:cubicBezTo>
                  <a:pt x="1272061" y="987350"/>
                  <a:pt x="1287951" y="946180"/>
                  <a:pt x="1311786" y="892732"/>
                </a:cubicBezTo>
                <a:cubicBezTo>
                  <a:pt x="1335621" y="839284"/>
                  <a:pt x="1361623" y="780057"/>
                  <a:pt x="1398459" y="702051"/>
                </a:cubicBezTo>
                <a:lnTo>
                  <a:pt x="1532802" y="424698"/>
                </a:lnTo>
                <a:cubicBezTo>
                  <a:pt x="1572527" y="348137"/>
                  <a:pt x="1609364" y="288187"/>
                  <a:pt x="1636810" y="242684"/>
                </a:cubicBezTo>
                <a:cubicBezTo>
                  <a:pt x="1664256" y="197181"/>
                  <a:pt x="1677980" y="176958"/>
                  <a:pt x="1697481" y="151678"/>
                </a:cubicBezTo>
                <a:cubicBezTo>
                  <a:pt x="1716982" y="126398"/>
                  <a:pt x="1736484" y="108341"/>
                  <a:pt x="1753818" y="91006"/>
                </a:cubicBezTo>
                <a:cubicBezTo>
                  <a:pt x="1771152" y="73671"/>
                  <a:pt x="1781987" y="60671"/>
                  <a:pt x="1801488" y="47670"/>
                </a:cubicBezTo>
                <a:cubicBezTo>
                  <a:pt x="1820989" y="34669"/>
                  <a:pt x="1849159" y="20946"/>
                  <a:pt x="1870827" y="13001"/>
                </a:cubicBezTo>
                <a:cubicBezTo>
                  <a:pt x="1892495" y="5056"/>
                  <a:pt x="1910552" y="0"/>
                  <a:pt x="1931498" y="0"/>
                </a:cubicBezTo>
                <a:cubicBezTo>
                  <a:pt x="1952444" y="0"/>
                  <a:pt x="1974113" y="5056"/>
                  <a:pt x="1996503" y="13001"/>
                </a:cubicBezTo>
                <a:cubicBezTo>
                  <a:pt x="2018893" y="20946"/>
                  <a:pt x="2044888" y="34431"/>
                  <a:pt x="2065841" y="47670"/>
                </a:cubicBezTo>
                <a:cubicBezTo>
                  <a:pt x="2086794" y="60909"/>
                  <a:pt x="2103434" y="73658"/>
                  <a:pt x="2122220" y="92437"/>
                </a:cubicBezTo>
                <a:cubicBezTo>
                  <a:pt x="2141006" y="111216"/>
                  <a:pt x="2159785" y="135304"/>
                  <a:pt x="2178557" y="160345"/>
                </a:cubicBezTo>
                <a:cubicBezTo>
                  <a:pt x="2197329" y="185386"/>
                  <a:pt x="2215359" y="210904"/>
                  <a:pt x="2234853" y="242684"/>
                </a:cubicBezTo>
                <a:cubicBezTo>
                  <a:pt x="2254347" y="274464"/>
                  <a:pt x="2265911" y="293243"/>
                  <a:pt x="2295524" y="351025"/>
                </a:cubicBezTo>
                <a:cubicBezTo>
                  <a:pt x="2325137" y="408807"/>
                  <a:pt x="2380031" y="522205"/>
                  <a:pt x="2412533" y="589376"/>
                </a:cubicBezTo>
                <a:cubicBezTo>
                  <a:pt x="2445035" y="656547"/>
                  <a:pt x="2463815" y="696995"/>
                  <a:pt x="2490539" y="754055"/>
                </a:cubicBezTo>
                <a:cubicBezTo>
                  <a:pt x="2517263" y="811115"/>
                  <a:pt x="2551210" y="885509"/>
                  <a:pt x="2572878" y="931734"/>
                </a:cubicBezTo>
                <a:cubicBezTo>
                  <a:pt x="2594546" y="977959"/>
                  <a:pt x="2606103" y="999628"/>
                  <a:pt x="2620548" y="1031408"/>
                </a:cubicBezTo>
                <a:cubicBezTo>
                  <a:pt x="2634994" y="1063188"/>
                  <a:pt x="2646550" y="1092802"/>
                  <a:pt x="2659551" y="1122415"/>
                </a:cubicBezTo>
                <a:cubicBezTo>
                  <a:pt x="2672552" y="1152028"/>
                  <a:pt x="2698554" y="1209088"/>
                  <a:pt x="2698554" y="1209088"/>
                </a:cubicBezTo>
                <a:cubicBezTo>
                  <a:pt x="2711555" y="1237979"/>
                  <a:pt x="2725278" y="1269759"/>
                  <a:pt x="2737557" y="1295761"/>
                </a:cubicBezTo>
                <a:cubicBezTo>
                  <a:pt x="2749836" y="1321763"/>
                  <a:pt x="2759947" y="1341986"/>
                  <a:pt x="2772226" y="1365099"/>
                </a:cubicBezTo>
                <a:cubicBezTo>
                  <a:pt x="2784505" y="1388212"/>
                  <a:pt x="2798950" y="1412047"/>
                  <a:pt x="2811229" y="1434438"/>
                </a:cubicBezTo>
                <a:cubicBezTo>
                  <a:pt x="2823508" y="1456828"/>
                  <a:pt x="2829286" y="1469107"/>
                  <a:pt x="2845898" y="1499442"/>
                </a:cubicBezTo>
                <a:cubicBezTo>
                  <a:pt x="2862510" y="1529777"/>
                  <a:pt x="2910903" y="1616451"/>
                  <a:pt x="2910903" y="1616451"/>
                </a:cubicBezTo>
                <a:cubicBezTo>
                  <a:pt x="2931849" y="1654009"/>
                  <a:pt x="2947017" y="1685789"/>
                  <a:pt x="2971574" y="1724792"/>
                </a:cubicBezTo>
                <a:cubicBezTo>
                  <a:pt x="2996131" y="1763795"/>
                  <a:pt x="3034412" y="1817966"/>
                  <a:pt x="3058247" y="1850468"/>
                </a:cubicBezTo>
                <a:cubicBezTo>
                  <a:pt x="3082082" y="1882970"/>
                  <a:pt x="3087860" y="1890193"/>
                  <a:pt x="3114584" y="1919806"/>
                </a:cubicBezTo>
                <a:cubicBezTo>
                  <a:pt x="3141308" y="1949419"/>
                  <a:pt x="3183923" y="1994201"/>
                  <a:pt x="3218592" y="2028148"/>
                </a:cubicBezTo>
                <a:cubicBezTo>
                  <a:pt x="3253261" y="2062095"/>
                  <a:pt x="3285041" y="2096764"/>
                  <a:pt x="3322599" y="2123488"/>
                </a:cubicBezTo>
                <a:cubicBezTo>
                  <a:pt x="3360157" y="2150212"/>
                  <a:pt x="3397716" y="2167547"/>
                  <a:pt x="3443942" y="2188493"/>
                </a:cubicBezTo>
                <a:cubicBezTo>
                  <a:pt x="3490168" y="2209439"/>
                  <a:pt x="3556617" y="2233274"/>
                  <a:pt x="3599953" y="2249164"/>
                </a:cubicBezTo>
                <a:cubicBezTo>
                  <a:pt x="3643289" y="2265054"/>
                  <a:pt x="3667846" y="2275888"/>
                  <a:pt x="3703960" y="2283833"/>
                </a:cubicBezTo>
                <a:cubicBezTo>
                  <a:pt x="3740074" y="2291778"/>
                  <a:pt x="3780521" y="2294667"/>
                  <a:pt x="3816635" y="2296834"/>
                </a:cubicBezTo>
                <a:cubicBezTo>
                  <a:pt x="3852749" y="2299001"/>
                  <a:pt x="3920643" y="2296834"/>
                  <a:pt x="3920643" y="229683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16073</TotalTime>
  <Words>1537</Words>
  <Application>Microsoft Office PowerPoint</Application>
  <PresentationFormat>On-screen Show (4:3)</PresentationFormat>
  <Paragraphs>932</Paragraphs>
  <Slides>99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epfl</vt:lpstr>
      <vt:lpstr>On the Smoothing Parameter of  a Lattice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Cryptography</vt:lpstr>
      <vt:lpstr>Cryptography</vt:lpstr>
      <vt:lpstr>Hard Problems based on Lattices</vt:lpstr>
      <vt:lpstr>Hard Problems based on Lattices</vt:lpstr>
      <vt:lpstr>Worst / Average Case reductions</vt:lpstr>
      <vt:lpstr>Worst / Average Case reductions</vt:lpstr>
      <vt:lpstr>Worst / Average Case reductions</vt:lpstr>
      <vt:lpstr>Worst / Average Case reductions</vt:lpstr>
      <vt:lpstr>Worst / Average Case reductions</vt:lpstr>
      <vt:lpstr>Worst / Average Case reductions</vt:lpstr>
      <vt:lpstr>Worst / Average Case reductions</vt:lpstr>
      <vt:lpstr>Worst / Average Case reductions</vt:lpstr>
      <vt:lpstr>Worst / Average Case reductions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The Smoothing Parameter [M.R. 04]</vt:lpstr>
      <vt:lpstr>Dual Lattices</vt:lpstr>
      <vt:lpstr>Dual Lattices</vt:lpstr>
      <vt:lpstr>The Smoothing Parameter [M.R. 04]</vt:lpstr>
      <vt:lpstr>Known Bounds</vt:lpstr>
      <vt:lpstr>Plan</vt:lpstr>
      <vt:lpstr>Smoothing Parameter Problem</vt:lpstr>
      <vt:lpstr>Arthur Merlin Protocols</vt:lpstr>
      <vt:lpstr>Complexity of SVP</vt:lpstr>
      <vt:lpstr>Complexity of GapSPP</vt:lpstr>
      <vt:lpstr>Complexity of GapSPP</vt:lpstr>
      <vt:lpstr>Complexity of GapSPP</vt:lpstr>
      <vt:lpstr>Complexity of GapSPP</vt:lpstr>
      <vt:lpstr>Complexity of GapSPP</vt:lpstr>
      <vt:lpstr>Complexity of GapSPP</vt:lpstr>
      <vt:lpstr>Comparison to SVP</vt:lpstr>
      <vt:lpstr>Worst / Average Case Reductions</vt:lpstr>
      <vt:lpstr>Worst / Average Case Reductions</vt:lpstr>
      <vt:lpstr>Worst / Average Case Reductions</vt:lpstr>
      <vt:lpstr>Worst / Average Case Reductions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Goldreich-Goldwasser Protocol</vt:lpstr>
      <vt:lpstr>Geometric Characterizations</vt:lpstr>
      <vt:lpstr>Geometric Characterizations</vt:lpstr>
      <vt:lpstr>Geometric Characterizations</vt:lpstr>
      <vt:lpstr>Geometric Characterizations</vt:lpstr>
      <vt:lpstr>Geometric Characterizations</vt:lpstr>
      <vt:lpstr>Smoothing Parameter Problem</vt:lpstr>
      <vt:lpstr>Goldreich-Goldwasser for GapSPP</vt:lpstr>
      <vt:lpstr>Goldreich-Goldwasser for GapSPP</vt:lpstr>
      <vt:lpstr>Goldreich-Goldwasser for GapSPP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Gaussian Goldreich-Goldwasser</vt:lpstr>
      <vt:lpstr>Geometric Characterizations</vt:lpstr>
      <vt:lpstr>Geometric Characterizations</vt:lpstr>
      <vt:lpstr>Geometric Characterizations</vt:lpstr>
      <vt:lpstr>Geometric Characterizations</vt:lpstr>
      <vt:lpstr>Geometric Characterizations</vt:lpstr>
      <vt:lpstr>Geometric Characterizations</vt:lpstr>
      <vt:lpstr>Geometric Characterizations</vt:lpstr>
      <vt:lpstr>PowerPoint Presentation</vt:lpstr>
      <vt:lpstr>PowerPoint Presentation</vt:lpstr>
      <vt:lpstr>PowerPoint Presentation</vt:lpstr>
      <vt:lpstr>Smoothing Parameter Problem</vt:lpstr>
      <vt:lpstr>Smoothing Parameter Problem</vt:lpstr>
      <vt:lpstr>The Smoothing Parameter [M.R. 04]</vt:lpstr>
      <vt:lpstr>The Smoothing Parameter [M.R. 04]</vt:lpstr>
    </vt:vector>
  </TitlesOfParts>
  <Company>Georgia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569</cp:revision>
  <dcterms:created xsi:type="dcterms:W3CDTF">2012-06-08T18:11:31Z</dcterms:created>
  <dcterms:modified xsi:type="dcterms:W3CDTF">2015-02-21T19:51:32Z</dcterms:modified>
</cp:coreProperties>
</file>