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6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2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466" r:id="rId3"/>
    <p:sldId id="561" r:id="rId4"/>
    <p:sldId id="452" r:id="rId5"/>
    <p:sldId id="425" r:id="rId6"/>
    <p:sldId id="426" r:id="rId7"/>
    <p:sldId id="427" r:id="rId8"/>
    <p:sldId id="428" r:id="rId9"/>
    <p:sldId id="429" r:id="rId10"/>
    <p:sldId id="537" r:id="rId11"/>
    <p:sldId id="538" r:id="rId12"/>
    <p:sldId id="430" r:id="rId13"/>
    <p:sldId id="467" r:id="rId14"/>
    <p:sldId id="569" r:id="rId15"/>
    <p:sldId id="581" r:id="rId16"/>
    <p:sldId id="557" r:id="rId17"/>
    <p:sldId id="503" r:id="rId18"/>
    <p:sldId id="591" r:id="rId19"/>
    <p:sldId id="562" r:id="rId20"/>
    <p:sldId id="565" r:id="rId21"/>
    <p:sldId id="547" r:id="rId22"/>
    <p:sldId id="589" r:id="rId23"/>
    <p:sldId id="590" r:id="rId24"/>
    <p:sldId id="545" r:id="rId25"/>
    <p:sldId id="551" r:id="rId26"/>
    <p:sldId id="549" r:id="rId27"/>
    <p:sldId id="507" r:id="rId28"/>
    <p:sldId id="508" r:id="rId29"/>
    <p:sldId id="509" r:id="rId30"/>
    <p:sldId id="510" r:id="rId31"/>
    <p:sldId id="511" r:id="rId32"/>
    <p:sldId id="512" r:id="rId33"/>
    <p:sldId id="583" r:id="rId34"/>
    <p:sldId id="584" r:id="rId35"/>
    <p:sldId id="560" r:id="rId36"/>
    <p:sldId id="477" r:id="rId37"/>
    <p:sldId id="552" r:id="rId38"/>
    <p:sldId id="588" r:id="rId39"/>
    <p:sldId id="559" r:id="rId40"/>
  </p:sldIdLst>
  <p:sldSz cx="9144000" cy="6858000" type="screen4x3"/>
  <p:notesSz cx="7102475" cy="10234613"/>
  <p:custDataLst>
    <p:tags r:id="rId4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F00"/>
    <a:srgbClr val="D1FF02"/>
    <a:srgbClr val="AFFF00"/>
    <a:srgbClr val="0000FF"/>
    <a:srgbClr val="FF0000"/>
    <a:srgbClr val="66FF33"/>
    <a:srgbClr val="00FF00"/>
    <a:srgbClr val="33CC33"/>
    <a:srgbClr val="CB3A13"/>
    <a:srgbClr val="B3A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9" autoAdjust="0"/>
    <p:restoredTop sz="93742" autoAdjust="0"/>
  </p:normalViewPr>
  <p:slideViewPr>
    <p:cSldViewPr>
      <p:cViewPr varScale="1">
        <p:scale>
          <a:sx n="93" d="100"/>
          <a:sy n="93" d="100"/>
        </p:scale>
        <p:origin x="-1440" y="-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tags" Target="tags/tag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1969, man has first</a:t>
            </a:r>
            <a:r>
              <a:rPr lang="en-US" baseline="0" dirty="0" smtClean="0"/>
              <a:t> set foot on the moon, as you can see here on this picture sent around the world by NASA...</a:t>
            </a:r>
          </a:p>
          <a:p>
            <a:r>
              <a:rPr lang="en-US" baseline="0" dirty="0" smtClean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 smtClean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 smtClean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688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229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6744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5117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066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classical impossibility proof by </a:t>
            </a:r>
            <a:r>
              <a:rPr lang="de-CH" sz="1200" dirty="0" smtClean="0">
                <a:solidFill>
                  <a:prstClr val="black"/>
                </a:solidFill>
                <a:cs typeface="Arial" charset="0"/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Chandran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Goyal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Moriarty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Ostrovsky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:  CRYPTO </a:t>
            </a:r>
            <a:r>
              <a:rPr lang="fr-FR" sz="1200" dirty="0" smtClean="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09]</a:t>
            </a:r>
          </a:p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8399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7233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18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scattered relations to logic, I’m afraid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3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0621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32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33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1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17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err="1" smtClean="0"/>
              <a:t>better</a:t>
            </a:r>
            <a:r>
              <a:rPr lang="nl-NL" dirty="0" smtClean="0"/>
              <a:t> picture of </a:t>
            </a:r>
            <a:r>
              <a:rPr lang="nl-NL" dirty="0" err="1" smtClean="0"/>
              <a:t>Schroedinger’s</a:t>
            </a:r>
            <a:r>
              <a:rPr lang="nl-NL" dirty="0" smtClean="0"/>
              <a:t> </a:t>
            </a:r>
            <a:r>
              <a:rPr lang="nl-NL" dirty="0" err="1" smtClean="0"/>
              <a:t>cat</a:t>
            </a:r>
            <a:endParaRPr lang="nl-NL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9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908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</a:t>
            </a:r>
            <a:r>
              <a:rPr lang="en-US" dirty="0" err="1" smtClean="0"/>
              <a:t>vs</a:t>
            </a:r>
            <a:r>
              <a:rPr lang="en-US" dirty="0" smtClean="0"/>
              <a:t> disturbance trade-off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52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27.12.15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hyperlink" Target="http://www.qusoft.org/" TargetMode="External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6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9.wmf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hyperlink" Target="http://www.idquantiqu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8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hyperlink" Target="http://dx.doi.org/10.1016/j.tcs.2014.05.025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12.png"/><Relationship Id="rId6" Type="http://schemas.openxmlformats.org/officeDocument/2006/relationships/image" Target="../media/image23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12.png"/><Relationship Id="rId6" Type="http://schemas.openxmlformats.org/officeDocument/2006/relationships/image" Target="../media/image23.wmf"/><Relationship Id="rId7" Type="http://schemas.openxmlformats.org/officeDocument/2006/relationships/image" Target="../media/image24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8.jpeg"/><Relationship Id="rId6" Type="http://schemas.openxmlformats.org/officeDocument/2006/relationships/hyperlink" Target="http://www.unmuseum.org/moonhoax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Relationship Id="rId9" Type="http://schemas.openxmlformats.org/officeDocument/2006/relationships/image" Target="../media/image12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://www.vad1.com/" TargetMode="External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emf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hyperlink" Target="dx.doi.org/10.1007/3-540-48285-7_30" TargetMode="External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6.xml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0.png"/><Relationship Id="rId25" Type="http://schemas.openxmlformats.org/officeDocument/2006/relationships/image" Target="../media/image41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hyperlink" Target="http://eprint.iacr.org/2009/364" TargetMode="External"/><Relationship Id="rId10" Type="http://schemas.openxmlformats.org/officeDocument/2006/relationships/tags" Target="../tags/tag58.xml"/><Relationship Id="rId11" Type="http://schemas.openxmlformats.org/officeDocument/2006/relationships/tags" Target="../tags/tag59.xml"/><Relationship Id="rId12" Type="http://schemas.openxmlformats.org/officeDocument/2006/relationships/tags" Target="../tags/tag60.xml"/><Relationship Id="rId13" Type="http://schemas.openxmlformats.org/officeDocument/2006/relationships/tags" Target="../tags/tag61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7.xml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45.png"/><Relationship Id="rId1" Type="http://schemas.openxmlformats.org/officeDocument/2006/relationships/tags" Target="../tags/tag49.xml"/><Relationship Id="rId2" Type="http://schemas.openxmlformats.org/officeDocument/2006/relationships/tags" Target="../tags/tag50.xml"/><Relationship Id="rId3" Type="http://schemas.openxmlformats.org/officeDocument/2006/relationships/tags" Target="../tags/tag51.xml"/><Relationship Id="rId4" Type="http://schemas.openxmlformats.org/officeDocument/2006/relationships/tags" Target="../tags/tag52.xml"/><Relationship Id="rId5" Type="http://schemas.openxmlformats.org/officeDocument/2006/relationships/tags" Target="../tags/tag53.xml"/><Relationship Id="rId6" Type="http://schemas.openxmlformats.org/officeDocument/2006/relationships/tags" Target="../tags/tag54.xml"/><Relationship Id="rId7" Type="http://schemas.openxmlformats.org/officeDocument/2006/relationships/tags" Target="../tags/tag55.xml"/><Relationship Id="rId8" Type="http://schemas.openxmlformats.org/officeDocument/2006/relationships/tags" Target="../tags/tag5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20" Type="http://schemas.openxmlformats.org/officeDocument/2006/relationships/image" Target="../media/image48.png"/><Relationship Id="rId21" Type="http://schemas.openxmlformats.org/officeDocument/2006/relationships/image" Target="../media/image42.png"/><Relationship Id="rId22" Type="http://schemas.openxmlformats.org/officeDocument/2006/relationships/image" Target="../media/image49.png"/><Relationship Id="rId23" Type="http://schemas.openxmlformats.org/officeDocument/2006/relationships/image" Target="../media/image18.jpe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8.xml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3.png"/><Relationship Id="rId1" Type="http://schemas.openxmlformats.org/officeDocument/2006/relationships/tags" Target="../tags/tag62.xml"/><Relationship Id="rId2" Type="http://schemas.openxmlformats.org/officeDocument/2006/relationships/tags" Target="../tags/tag63.xml"/><Relationship Id="rId3" Type="http://schemas.openxmlformats.org/officeDocument/2006/relationships/tags" Target="../tags/tag64.xml"/><Relationship Id="rId4" Type="http://schemas.openxmlformats.org/officeDocument/2006/relationships/tags" Target="../tags/tag65.xml"/><Relationship Id="rId5" Type="http://schemas.openxmlformats.org/officeDocument/2006/relationships/tags" Target="../tags/tag66.xml"/><Relationship Id="rId6" Type="http://schemas.openxmlformats.org/officeDocument/2006/relationships/tags" Target="../tags/tag67.xml"/><Relationship Id="rId7" Type="http://schemas.openxmlformats.org/officeDocument/2006/relationships/tags" Target="../tags/tag68.xml"/><Relationship Id="rId8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" Type="http://schemas.openxmlformats.org/officeDocument/2006/relationships/tags" Target="../tags/tag71.xml"/><Relationship Id="rId2" Type="http://schemas.openxmlformats.org/officeDocument/2006/relationships/tags" Target="../tags/tag72.xml"/><Relationship Id="rId3" Type="http://schemas.openxmlformats.org/officeDocument/2006/relationships/tags" Target="../tags/tag7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50.png"/><Relationship Id="rId10" Type="http://schemas.openxmlformats.org/officeDocument/2006/relationships/hyperlink" Target="http://arxiv.org/abs/1008.2147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18.jpeg"/><Relationship Id="rId1" Type="http://schemas.openxmlformats.org/officeDocument/2006/relationships/tags" Target="../tags/tag74.xml"/><Relationship Id="rId2" Type="http://schemas.openxmlformats.org/officeDocument/2006/relationships/tags" Target="../tags/tag75.xml"/><Relationship Id="rId3" Type="http://schemas.openxmlformats.org/officeDocument/2006/relationships/tags" Target="../tags/tag76.xml"/><Relationship Id="rId4" Type="http://schemas.openxmlformats.org/officeDocument/2006/relationships/tags" Target="../tags/tag77.xml"/><Relationship Id="rId5" Type="http://schemas.openxmlformats.org/officeDocument/2006/relationships/tags" Target="../tags/tag78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38.png"/><Relationship Id="rId9" Type="http://schemas.openxmlformats.org/officeDocument/2006/relationships/image" Target="../media/image53.png"/><Relationship Id="rId10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://dx.doi.org/10.1103/physrev.47.777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17.jpeg"/><Relationship Id="rId14" Type="http://schemas.openxmlformats.org/officeDocument/2006/relationships/image" Target="../media/image13.png"/><Relationship Id="rId15" Type="http://schemas.openxmlformats.org/officeDocument/2006/relationships/image" Target="../media/image12.png"/><Relationship Id="rId1" Type="http://schemas.openxmlformats.org/officeDocument/2006/relationships/tags" Target="../tags/tag79.xml"/><Relationship Id="rId2" Type="http://schemas.openxmlformats.org/officeDocument/2006/relationships/tags" Target="../tags/tag80.xml"/><Relationship Id="rId3" Type="http://schemas.openxmlformats.org/officeDocument/2006/relationships/tags" Target="../tags/tag8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2.xml"/><Relationship Id="rId6" Type="http://schemas.openxmlformats.org/officeDocument/2006/relationships/hyperlink" Target="http://journals.aps.org/prl/abstract/10.1103/PhysRevLett.70.1895" TargetMode="External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17.jpeg"/><Relationship Id="rId14" Type="http://schemas.openxmlformats.org/officeDocument/2006/relationships/image" Target="../media/image59.png"/><Relationship Id="rId1" Type="http://schemas.openxmlformats.org/officeDocument/2006/relationships/tags" Target="../tags/tag82.xml"/><Relationship Id="rId2" Type="http://schemas.openxmlformats.org/officeDocument/2006/relationships/tags" Target="../tags/tag83.xml"/><Relationship Id="rId3" Type="http://schemas.openxmlformats.org/officeDocument/2006/relationships/tags" Target="../tags/tag8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3.xml"/><Relationship Id="rId6" Type="http://schemas.openxmlformats.org/officeDocument/2006/relationships/hyperlink" Target="http://en.wikipedia.org/wiki/Quantum_entanglement" TargetMode="External"/><Relationship Id="rId7" Type="http://schemas.openxmlformats.org/officeDocument/2006/relationships/hyperlink" Target="http://en.wikipedia.org/wiki/Quantum_teleportation" TargetMode="External"/><Relationship Id="rId8" Type="http://schemas.openxmlformats.org/officeDocument/2006/relationships/image" Target="../media/image38.png"/><Relationship Id="rId9" Type="http://schemas.openxmlformats.org/officeDocument/2006/relationships/image" Target="../media/image53.png"/><Relationship Id="rId10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9.2490" TargetMode="External"/><Relationship Id="rId4" Type="http://schemas.openxmlformats.org/officeDocument/2006/relationships/hyperlink" Target="http://arxiv.org/abs/1101.1065" TargetMode="External"/><Relationship Id="rId5" Type="http://schemas.openxmlformats.org/officeDocument/2006/relationships/hyperlink" Target="http://homepages.cwi.nl/~schaffne/positionbasedqcrypto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" Type="http://schemas.openxmlformats.org/officeDocument/2006/relationships/tags" Target="../tags/tag85.xml"/><Relationship Id="rId2" Type="http://schemas.openxmlformats.org/officeDocument/2006/relationships/tags" Target="../tags/tag86.xml"/><Relationship Id="rId3" Type="http://schemas.openxmlformats.org/officeDocument/2006/relationships/tags" Target="../tags/tag87.xml"/><Relationship Id="rId4" Type="http://schemas.openxmlformats.org/officeDocument/2006/relationships/tags" Target="../tags/tag88.xml"/><Relationship Id="rId5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bit" TargetMode="External"/><Relationship Id="rId7" Type="http://schemas.openxmlformats.org/officeDocument/2006/relationships/hyperlink" Target="http://en.wikipedia.org/wiki/No-cloning_theorem" TargetMode="External"/><Relationship Id="rId8" Type="http://schemas.openxmlformats.org/officeDocument/2006/relationships/hyperlink" Target="http://en.wikipedia.org/wiki/Quantum_entanglement" TargetMode="External"/><Relationship Id="rId9" Type="http://schemas.openxmlformats.org/officeDocument/2006/relationships/hyperlink" Target="http://en.wikipedia.org/wiki/Quantum_teleportation" TargetMode="External"/><Relationship Id="rId10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12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pages.cwi.nl/~schaffne/positionbasedqcrypto.php" TargetMode="Externa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hyperlink" Target="http://en.wikipedia.org/wiki/QKD" TargetMode="External"/><Relationship Id="rId9" Type="http://schemas.openxmlformats.org/officeDocument/2006/relationships/image" Target="../media/image23.wmf"/><Relationship Id="rId10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o.nl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://www.cwi.nl" TargetMode="External"/><Relationship Id="rId6" Type="http://schemas.openxmlformats.org/officeDocument/2006/relationships/image" Target="../media/image4.emf"/><Relationship Id="rId7" Type="http://schemas.openxmlformats.org/officeDocument/2006/relationships/hyperlink" Target="http://www.uva.nl" TargetMode="External"/><Relationship Id="rId8" Type="http://schemas.openxmlformats.org/officeDocument/2006/relationships/image" Target="../media/image5.emf"/><Relationship Id="rId9" Type="http://schemas.openxmlformats.org/officeDocument/2006/relationships/hyperlink" Target="http://www.qusoft.org/" TargetMode="Externa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9.w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1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9.wmf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9.wmf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6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404664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Quantum Cryptography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6"/>
            <a:ext cx="1650868" cy="1270393"/>
          </a:xfrm>
          <a:prstGeom prst="rect">
            <a:avLst/>
          </a:prstGeom>
          <a:noFill/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3456384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Research Center for Quantum Software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Centrum </a:t>
            </a:r>
            <a:r>
              <a:rPr lang="en-US" dirty="0" err="1" smtClean="0">
                <a:solidFill>
                  <a:schemeClr val="tx2"/>
                </a:solidFill>
              </a:rPr>
              <a:t>Wiskunde</a:t>
            </a:r>
            <a:r>
              <a:rPr lang="en-US" dirty="0" smtClean="0">
                <a:solidFill>
                  <a:schemeClr val="tx2"/>
                </a:solidFill>
              </a:rPr>
              <a:t> &amp; </a:t>
            </a:r>
            <a:r>
              <a:rPr lang="en-US" dirty="0" err="1" smtClean="0">
                <a:solidFill>
                  <a:schemeClr val="tx2"/>
                </a:solidFill>
              </a:rPr>
              <a:t>Informatica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48" y="4293096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3140968"/>
            <a:ext cx="1131996" cy="12241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51520" y="5517232"/>
            <a:ext cx="5472608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32C3 Chaos Computer Congress Hamburg</a:t>
            </a:r>
          </a:p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Monday, 28 December 2015</a:t>
            </a:r>
            <a:endParaRPr lang="en-US" sz="2600" i="1" dirty="0">
              <a:solidFill>
                <a:schemeClr val="tx2"/>
              </a:solidFill>
            </a:endParaRPr>
          </a:p>
          <a:p>
            <a:pPr algn="l"/>
            <a:endParaRPr lang="en-US" sz="2600" dirty="0" smtClean="0">
              <a:solidFill>
                <a:schemeClr val="tx2"/>
              </a:solidFill>
            </a:endParaRPr>
          </a:p>
          <a:p>
            <a:pPr algn="l"/>
            <a:endParaRPr lang="en-US" dirty="0" smtClean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420888"/>
            <a:ext cx="217443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2225211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2348880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606141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75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5296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54413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</a:t>
            </a:r>
            <a:r>
              <a:rPr lang="en-US" sz="4000" dirty="0" smtClean="0"/>
              <a:t>Mechanics </a:t>
            </a:r>
            <a:endParaRPr lang="en-US" sz="4000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3636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539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3563938" y="352425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1763713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4429125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1905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r10" pitchFamily="34" charset="0"/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b="0" dirty="0" smtClean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1905000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sy10" pitchFamily="34" charset="0"/>
                <a:cs typeface="Arial" charset="0"/>
              </a:rPr>
              <a:t>£ </a:t>
            </a:r>
            <a:r>
              <a:rPr lang="en-US" sz="2400" b="0" dirty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562350" y="5099052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5075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3562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1762125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4427538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5075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4401765" y="4129548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4416513" y="5678133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6300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51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971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971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3851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6300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99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6804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3753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899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57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8028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8028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06084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207684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1095400"/>
            <a:ext cx="690067" cy="487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6816" y="2865130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  <a:cs typeface="Arial" charset="0"/>
              </a:rPr>
              <a:t>Wonderland of  Quantum Mechanics</a:t>
            </a:r>
            <a:endParaRPr lang="en-US" sz="4000" dirty="0">
              <a:latin typeface="+mj-lt"/>
              <a:cs typeface="Arial" charset="0"/>
            </a:endParaRPr>
          </a:p>
        </p:txBody>
      </p:sp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645024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627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89040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908720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32656"/>
            <a:ext cx="3084230" cy="24482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3663558" cy="19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44624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510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generation of random numbers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1327637" y="1588911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2957686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3993444" y="5260622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b="0" dirty="0" err="1" smtClean="0">
                <a:latin typeface="Calibri" pitchFamily="34" charset="0"/>
                <a:cs typeface="Calibri" pitchFamily="34" charset="0"/>
                <a:hlinkClick r:id="rId4"/>
              </a:rPr>
              <a:t>idQuantique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  <a:hlinkClick r:id="rId4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white paper)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614800" y="5657891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, only </a:t>
            </a:r>
            <a:br>
              <a:rPr lang="en-US" sz="28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required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8667" y="35983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3537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3936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826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26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 smtClean="0">
                <a:cs typeface="Arial" charset="0"/>
              </a:rPr>
              <a:t>Introduction </a:t>
            </a:r>
            <a:r>
              <a:rPr lang="en-US" sz="3300" dirty="0">
                <a:cs typeface="Arial" charset="0"/>
              </a:rPr>
              <a:t>to Quantum </a:t>
            </a:r>
            <a:r>
              <a:rPr lang="en-US" sz="3300" dirty="0" smtClean="0">
                <a:cs typeface="Arial" charset="0"/>
              </a:rPr>
              <a:t>Mechanics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276872"/>
            <a:ext cx="7416824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20093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7" y="3864069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No-Cloning Theorem</a:t>
            </a:r>
            <a:endParaRPr lang="en-US" sz="4000" dirty="0"/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1476007" y="41548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58" y="36976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5" y="4553097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28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3" y="198884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4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132856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2148851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uantum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operations: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cs typeface="Arial" charset="0"/>
              </a:rPr>
              <a:t>Proof: copying is a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37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437112"/>
            <a:ext cx="85678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Offers</a:t>
            </a:r>
            <a:r>
              <a:rPr lang="de-CH" sz="2400" dirty="0" smtClean="0">
                <a:cs typeface="Arial" charset="0"/>
              </a:rPr>
              <a:t> an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key</a:t>
            </a:r>
            <a:r>
              <a:rPr lang="de-CH" sz="2400" dirty="0" smtClean="0">
                <a:cs typeface="Arial" charset="0"/>
              </a:rPr>
              <a:t>-exchange </a:t>
            </a:r>
            <a:r>
              <a:rPr lang="de-CH" sz="2400" dirty="0" err="1" smtClean="0">
                <a:cs typeface="Arial" charset="0"/>
              </a:rPr>
              <a:t>problem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which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does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not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rely</a:t>
            </a:r>
            <a:r>
              <a:rPr lang="de-CH" sz="2400" dirty="0" smtClean="0">
                <a:cs typeface="Arial" charset="0"/>
              </a:rPr>
              <a:t> on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computational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assumptions</a:t>
            </a:r>
            <a:r>
              <a:rPr lang="de-CH" sz="2400" dirty="0" smtClean="0">
                <a:cs typeface="Arial" charset="0"/>
              </a:rPr>
              <a:t> (such </a:t>
            </a:r>
            <a:r>
              <a:rPr lang="de-CH" sz="2400" dirty="0" err="1" smtClean="0">
                <a:cs typeface="Arial" charset="0"/>
              </a:rPr>
              <a:t>as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factoring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discrete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logarithms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security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of</a:t>
            </a:r>
            <a:r>
              <a:rPr lang="de-CH" sz="2400" dirty="0" smtClean="0">
                <a:cs typeface="Arial" charset="0"/>
              </a:rPr>
              <a:t> AES, SHA-3 </a:t>
            </a:r>
            <a:r>
              <a:rPr lang="de-CH" sz="2400" dirty="0" smtClean="0">
                <a:cs typeface="Arial" charset="0"/>
              </a:rPr>
              <a:t>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Puts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into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starting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position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use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symmetric-key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cryptography</a:t>
            </a:r>
            <a:r>
              <a:rPr lang="de-CH" sz="2400" dirty="0" smtClean="0">
                <a:cs typeface="Arial" charset="0"/>
              </a:rPr>
              <a:t> (</a:t>
            </a:r>
            <a:r>
              <a:rPr lang="de-CH" sz="2400" dirty="0" err="1" smtClean="0">
                <a:cs typeface="Arial" charset="0"/>
              </a:rPr>
              <a:t>encryption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authentication</a:t>
            </a:r>
            <a:r>
              <a:rPr lang="de-CH" sz="2400" dirty="0" smtClean="0">
                <a:cs typeface="Arial" charset="0"/>
              </a:rPr>
              <a:t> etc.).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84</a:t>
            </a:r>
            <a:r>
              <a:rPr lang="en-US" sz="2000" noProof="0" dirty="0" smtClean="0">
                <a:cs typeface="Arial" charset="0"/>
                <a:hlinkClick r:id="rId6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99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4932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130550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17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Cryptography Landscape</a:t>
            </a:r>
            <a:endParaRPr lang="en-US" dirty="0"/>
          </a:p>
        </p:txBody>
      </p:sp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30322"/>
              </p:ext>
            </p:extLst>
          </p:nvPr>
        </p:nvGraphicFramePr>
        <p:xfrm>
          <a:off x="1043608" y="1124744"/>
          <a:ext cx="7344816" cy="534719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36204"/>
                <a:gridCol w="1548172"/>
                <a:gridCol w="1800200"/>
                <a:gridCol w="2160240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attackers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classical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 quantum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everlasting security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(store and break later)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AES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longer keys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SHA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longer outputs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RSA, </a:t>
                      </a:r>
                      <a:r>
                        <a:rPr lang="en-US" baseline="0" dirty="0" err="1" smtClean="0"/>
                        <a:t>DiscLogs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Shor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Hash-Based Sign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McEliece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Lattice-based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QKD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physical</a:t>
                      </a:r>
                      <a:r>
                        <a:rPr lang="en-US" baseline="0" dirty="0" smtClean="0"/>
                        <a:t> security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5400000">
            <a:off x="8046209" y="4237011"/>
            <a:ext cx="1542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 Quantum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Crypto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07504" y="1700808"/>
            <a:ext cx="720080" cy="48245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 technical difficulty (€)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866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655205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1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71600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3568" y="4240643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0041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208E-6 2.07128E-6 L 0.51988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17E-6 3.72136E-6 L 0.52005 0.1763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88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457639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5505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63688" y="3583279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9899" y="3573016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4139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7" cstate="print"/>
          <a:srcRect l="6597" r="7636"/>
          <a:stretch>
            <a:fillRect/>
          </a:stretch>
        </p:blipFill>
        <p:spPr>
          <a:xfrm>
            <a:off x="3563888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323528" y="5229200"/>
            <a:ext cx="583155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Quantum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</a:t>
            </a:r>
            <a:r>
              <a:rPr lang="de-CH" sz="2400" dirty="0" smtClean="0">
                <a:cs typeface="Arial" charset="0"/>
              </a:rPr>
              <a:t>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r>
              <a:rPr lang="de-CH" sz="2400" dirty="0" smtClean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06688" y="1268760"/>
            <a:ext cx="2329408" cy="564252"/>
            <a:chOff x="2915816" y="1268760"/>
            <a:chExt cx="2329408" cy="564252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3562599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1259631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6012160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084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4716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237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1969: Man on the Moon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449" y="2594898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5564285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NASA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674" y="1081841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02727" y="1987232"/>
            <a:ext cx="537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Landing Hoax?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02879" y="6001404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de-CH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4874" y="5676769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6"/>
              </a:rPr>
              <a:t>http://www.unmuseum.org/moonhoax.htm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85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1772816"/>
            <a:ext cx="6494119" cy="4868211"/>
          </a:xfrm>
          <a:prstGeom prst="rect">
            <a:avLst/>
          </a:prstGeom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18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Quantum Hacking</a:t>
            </a:r>
            <a:endParaRPr lang="en-US" sz="4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95" y="3789040"/>
            <a:ext cx="4477895" cy="335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6" y="1340768"/>
            <a:ext cx="5890882" cy="352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873492"/>
            <a:ext cx="2771800" cy="324820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39552" y="908720"/>
            <a:ext cx="668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 smtClean="0">
                <a:cs typeface="Arial" charset="0"/>
              </a:rPr>
              <a:t>e.g. by the group of </a:t>
            </a:r>
            <a:r>
              <a:rPr lang="en-US" dirty="0" smtClean="0">
                <a:cs typeface="Arial" charset="0"/>
                <a:hlinkClick r:id="rId5"/>
              </a:rPr>
              <a:t>Vadim Makarov</a:t>
            </a:r>
            <a:r>
              <a:rPr lang="en-US" dirty="0" smtClean="0">
                <a:cs typeface="Arial" charset="0"/>
              </a:rPr>
              <a:t> (University of Waterloo, Canada)</a:t>
            </a:r>
            <a:endParaRPr lang="en-US" dirty="0"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23203"/>
            <a:ext cx="1200556" cy="103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653136"/>
            <a:ext cx="30243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26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556792"/>
            <a:ext cx="7625531" cy="3960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Introduction </a:t>
            </a:r>
            <a:r>
              <a:rPr lang="fr-CH" sz="3300" dirty="0"/>
              <a:t>to Quantum </a:t>
            </a:r>
            <a:r>
              <a:rPr lang="fr-CH" sz="3300" dirty="0" smtClean="0"/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fr-CH" sz="3300" dirty="0" smtClean="0">
                <a:cs typeface="Arial" charset="0"/>
              </a:rPr>
              <a:t>Position</a:t>
            </a:r>
            <a:r>
              <a:rPr lang="fr-CH" sz="3300" dirty="0">
                <a:cs typeface="Arial" charset="0"/>
              </a:rPr>
              <a:t>-Based Cryptography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2996952"/>
            <a:ext cx="5551932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804883"/>
            <a:ext cx="3744416" cy="2864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368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7512"/>
            <a:ext cx="8496943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251520" y="1052736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Typically, cryptographic players use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credentials</a:t>
            </a:r>
            <a:r>
              <a:rPr lang="en-US" sz="2600" dirty="0" smtClean="0">
                <a:cs typeface="Arial" charset="0"/>
              </a:rPr>
              <a:t> such as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secret information (e.g. password or secret key)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authenticated information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biometric features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29" t="26312" b="16701"/>
          <a:stretch/>
        </p:blipFill>
        <p:spPr>
          <a:xfrm>
            <a:off x="3059832" y="4365104"/>
            <a:ext cx="3312368" cy="22881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9512" y="2996952"/>
            <a:ext cx="8640960" cy="11521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/>
              <a:t>Can </a:t>
            </a:r>
            <a:r>
              <a:rPr lang="de-CH" sz="2800" dirty="0" err="1" smtClean="0"/>
              <a:t>the</a:t>
            </a:r>
            <a:r>
              <a:rPr lang="de-CH" sz="2800" dirty="0" smtClean="0"/>
              <a:t> </a:t>
            </a:r>
            <a:r>
              <a:rPr lang="de-CH" sz="2800" dirty="0" err="1" smtClean="0"/>
              <a:t>geographical</a:t>
            </a:r>
            <a:r>
              <a:rPr lang="de-CH" sz="2800" dirty="0" smtClean="0"/>
              <a:t> </a:t>
            </a:r>
            <a:r>
              <a:rPr lang="de-CH" sz="2800" dirty="0" err="1" smtClean="0"/>
              <a:t>location</a:t>
            </a:r>
            <a:r>
              <a:rPr lang="de-CH" sz="2800" dirty="0" smtClean="0"/>
              <a:t> </a:t>
            </a:r>
            <a:r>
              <a:rPr lang="de-CH" sz="2800" dirty="0" err="1" smtClean="0"/>
              <a:t>of</a:t>
            </a:r>
            <a:r>
              <a:rPr lang="de-CH" sz="2800" dirty="0" smtClean="0"/>
              <a:t> a </a:t>
            </a:r>
            <a:r>
              <a:rPr lang="de-CH" sz="2800" dirty="0" err="1" smtClean="0"/>
              <a:t>player</a:t>
            </a:r>
            <a:r>
              <a:rPr lang="de-CH" sz="2800" dirty="0" smtClean="0"/>
              <a:t> </a:t>
            </a:r>
            <a:r>
              <a:rPr lang="de-CH" sz="2800" dirty="0" err="1" smtClean="0"/>
              <a:t>be</a:t>
            </a:r>
            <a:r>
              <a:rPr lang="de-CH" sz="2800" dirty="0" smtClean="0"/>
              <a:t> </a:t>
            </a:r>
            <a:r>
              <a:rPr lang="de-CH" sz="2800" dirty="0" err="1" smtClean="0"/>
              <a:t>used</a:t>
            </a:r>
            <a:r>
              <a:rPr lang="de-CH" sz="2800" dirty="0" smtClean="0"/>
              <a:t> </a:t>
            </a:r>
            <a:br>
              <a:rPr lang="de-CH" sz="2800" dirty="0" smtClean="0"/>
            </a:br>
            <a:r>
              <a:rPr lang="de-CH" sz="2800" dirty="0" err="1" smtClean="0"/>
              <a:t>as</a:t>
            </a:r>
            <a:r>
              <a:rPr lang="de-CH" sz="2800" dirty="0" smtClean="0"/>
              <a:t> </a:t>
            </a:r>
            <a:r>
              <a:rPr lang="de-CH" sz="2800" dirty="0" err="1" smtClean="0"/>
              <a:t>cryptographic</a:t>
            </a:r>
            <a:r>
              <a:rPr lang="de-CH" sz="2800" dirty="0" smtClean="0"/>
              <a:t> </a:t>
            </a:r>
            <a:r>
              <a:rPr lang="de-CH" sz="2800" dirty="0" err="1" smtClean="0"/>
              <a:t>credential</a:t>
            </a:r>
            <a:r>
              <a:rPr lang="de-CH" sz="2800" dirty="0" smtClean="0"/>
              <a:t> ?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206084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8586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-36512" y="2564904"/>
            <a:ext cx="8429684" cy="367240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</a:t>
            </a:r>
            <a:r>
              <a:rPr lang="en-US" sz="2600" dirty="0" smtClean="0">
                <a:cs typeface="Arial" charset="0"/>
              </a:rPr>
              <a:t>aunching</a:t>
            </a:r>
            <a:r>
              <a:rPr lang="en-US" sz="2600" dirty="0">
                <a:cs typeface="Arial" charset="0"/>
              </a:rPr>
              <a:t>-missile command comes </a:t>
            </a:r>
            <a:r>
              <a:rPr lang="en-US" sz="2600" dirty="0" smtClean="0">
                <a:cs typeface="Arial" charset="0"/>
              </a:rPr>
              <a:t/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from </a:t>
            </a:r>
            <a:r>
              <a:rPr lang="en-US" sz="2600" dirty="0">
                <a:cs typeface="Arial" charset="0"/>
              </a:rPr>
              <a:t>within </a:t>
            </a:r>
            <a:r>
              <a:rPr lang="en-US" sz="2600" dirty="0" smtClean="0">
                <a:cs typeface="Arial" charset="0"/>
              </a:rPr>
              <a:t>your military </a:t>
            </a:r>
            <a:r>
              <a:rPr lang="en-US" sz="2600" dirty="0" smtClean="0">
                <a:cs typeface="Arial" charset="0"/>
              </a:rPr>
              <a:t>headquarters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</a:t>
            </a:r>
            <a:r>
              <a:rPr lang="en-US" sz="2600" dirty="0" smtClean="0">
                <a:cs typeface="Arial" charset="0"/>
              </a:rPr>
              <a:t>alking </a:t>
            </a:r>
            <a:r>
              <a:rPr lang="en-US" sz="2600" dirty="0">
                <a:cs typeface="Arial" charset="0"/>
              </a:rPr>
              <a:t>to </a:t>
            </a:r>
            <a:r>
              <a:rPr lang="en-US" sz="2600" dirty="0" smtClean="0">
                <a:cs typeface="Arial" charset="0"/>
              </a:rPr>
              <a:t>the correct </a:t>
            </a:r>
            <a:r>
              <a:rPr lang="en-US" sz="2600" dirty="0" smtClean="0">
                <a:cs typeface="Arial" charset="0"/>
              </a:rPr>
              <a:t>assembly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Pizza-delivery problem /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avoid fake calls to emergency </a:t>
            </a:r>
            <a:r>
              <a:rPr lang="en-US" sz="2600" dirty="0" smtClean="0">
                <a:cs typeface="Arial" charset="0"/>
              </a:rPr>
              <a:t>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…</a:t>
            </a:r>
            <a:endParaRPr lang="en-US" sz="2600" dirty="0" smtClean="0"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520" y="1052736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/>
              <a:t>Can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r>
              <a:rPr lang="de-CH" sz="3200" dirty="0" err="1" smtClean="0"/>
              <a:t>geographical</a:t>
            </a:r>
            <a:r>
              <a:rPr lang="de-CH" sz="3200" dirty="0" smtClean="0"/>
              <a:t> </a:t>
            </a:r>
            <a:r>
              <a:rPr lang="de-CH" sz="3200" dirty="0" err="1" smtClean="0"/>
              <a:t>location</a:t>
            </a:r>
            <a:r>
              <a:rPr lang="de-CH" sz="3200" dirty="0" smtClean="0"/>
              <a:t> </a:t>
            </a:r>
            <a:r>
              <a:rPr lang="de-CH" sz="3200" dirty="0" err="1" smtClean="0"/>
              <a:t>of</a:t>
            </a:r>
            <a:r>
              <a:rPr lang="de-CH" sz="3200" dirty="0" smtClean="0"/>
              <a:t> a </a:t>
            </a:r>
            <a:r>
              <a:rPr lang="de-CH" sz="3200" dirty="0" err="1" smtClean="0"/>
              <a:t>player</a:t>
            </a:r>
            <a:r>
              <a:rPr lang="de-CH" sz="3200" dirty="0" smtClean="0"/>
              <a:t> </a:t>
            </a:r>
            <a:r>
              <a:rPr lang="de-CH" sz="3200" dirty="0" err="1" smtClean="0"/>
              <a:t>be</a:t>
            </a:r>
            <a:r>
              <a:rPr lang="de-CH" sz="3200" dirty="0" smtClean="0"/>
              <a:t> </a:t>
            </a:r>
            <a:r>
              <a:rPr lang="de-CH" sz="3200" dirty="0" err="1" smtClean="0"/>
              <a:t>used</a:t>
            </a:r>
            <a:r>
              <a:rPr lang="de-CH" sz="3200" dirty="0" smtClean="0"/>
              <a:t> </a:t>
            </a:r>
            <a:r>
              <a:rPr lang="de-CH" sz="3200" dirty="0" err="1" smtClean="0"/>
              <a:t>as</a:t>
            </a:r>
            <a:r>
              <a:rPr lang="de-CH" sz="3200" dirty="0" smtClean="0"/>
              <a:t> </a:t>
            </a:r>
            <a:r>
              <a:rPr lang="de-CH" sz="3200" dirty="0" err="1" smtClean="0"/>
              <a:t>sole</a:t>
            </a:r>
            <a:r>
              <a:rPr lang="de-CH" sz="3200" dirty="0" smtClean="0"/>
              <a:t> </a:t>
            </a:r>
            <a:r>
              <a:rPr lang="de-CH" sz="3200" dirty="0" err="1" smtClean="0"/>
              <a:t>cryptographic</a:t>
            </a:r>
            <a:r>
              <a:rPr lang="de-CH" sz="3200" dirty="0" smtClean="0"/>
              <a:t> </a:t>
            </a:r>
            <a:r>
              <a:rPr lang="de-CH" sz="3200" dirty="0" err="1" smtClean="0"/>
              <a:t>credential</a:t>
            </a:r>
            <a:r>
              <a:rPr lang="de-CH" sz="3200" dirty="0" smtClean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635588" cy="201622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725144"/>
            <a:ext cx="2771800" cy="2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3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task: Position Verification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2924944"/>
            <a:ext cx="8429684" cy="350100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Prover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wants to convince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verifiers that she is at a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FF0000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(over)simplifying assumptions</a:t>
            </a:r>
            <a:r>
              <a:rPr lang="en-US" sz="2800" dirty="0" smtClean="0">
                <a:cs typeface="Arial" charset="0"/>
              </a:rPr>
              <a:t>:	</a:t>
            </a:r>
            <a:endParaRPr lang="en-US" sz="2800" dirty="0">
              <a:cs typeface="Arial" charset="0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communication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at speed of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light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instantaneous computation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verifiers </a:t>
            </a:r>
            <a:r>
              <a:rPr lang="en-US" sz="2600" dirty="0" smtClean="0">
                <a:cs typeface="Arial" charset="0"/>
              </a:rPr>
              <a:t>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85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2577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4922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First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67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987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1043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902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6203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3779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4860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251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time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509120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4653136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2577343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1043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distance bounding 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[Brands </a:t>
            </a:r>
            <a:r>
              <a:rPr lang="en-US" sz="2800" dirty="0" err="1" smtClean="0">
                <a:cs typeface="Arial" charset="0"/>
                <a:hlinkClick r:id="rId19" action="ppaction://hlinkfile"/>
              </a:rPr>
              <a:t>Chaum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 ‘93]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964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Second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139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3923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2555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5292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2555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6228184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1043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350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895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2921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5722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2483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>
            <a:hlinkClick r:id="rId28"/>
          </p:cNvPr>
          <p:cNvSpPr/>
          <p:nvPr/>
        </p:nvSpPr>
        <p:spPr>
          <a:xfrm>
            <a:off x="539552" y="6093296"/>
            <a:ext cx="8352928" cy="7647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 smtClean="0">
                <a:solidFill>
                  <a:schemeClr val="bg1"/>
                </a:solidFill>
              </a:rPr>
              <a:t>position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verification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is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classically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impossible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smtClean="0">
                <a:solidFill>
                  <a:schemeClr val="bg1"/>
                </a:solidFill>
              </a:rPr>
              <a:t>!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de-CH" sz="1400" dirty="0" smtClean="0">
                <a:solidFill>
                  <a:srgbClr val="FFFFFF"/>
                </a:solidFill>
                <a:cs typeface="Arial" charset="0"/>
              </a:rPr>
              <a:t>[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Chandran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Goyal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Moriarty </a:t>
            </a:r>
            <a:r>
              <a:rPr lang="en-US" sz="1400" dirty="0" err="1" smtClean="0">
                <a:solidFill>
                  <a:srgbClr val="FFFFFF"/>
                </a:solidFill>
                <a:cs typeface="Arial" charset="0"/>
              </a:rPr>
              <a:t>Ostrovsky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 09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]</a:t>
            </a:r>
            <a:endParaRPr lang="de-CH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636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611560" y="4437112"/>
            <a:ext cx="5688632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 smtClean="0">
                <a:cs typeface="Arial" charset="0"/>
              </a:rPr>
              <a:t> classical information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impossible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quantumly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043608" y="3141663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5436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3851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5508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971600" y="1931822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2921000" y="2330450"/>
            <a:ext cx="3549617" cy="1026542"/>
            <a:chOff x="2921000" y="2330450"/>
            <a:chExt cx="3549617" cy="1026542"/>
          </a:xfrm>
        </p:grpSpPr>
        <p:grpSp>
          <p:nvGrpSpPr>
            <p:cNvPr id="194" name="Group 193"/>
            <p:cNvGrpSpPr/>
            <p:nvPr/>
          </p:nvGrpSpPr>
          <p:grpSpPr>
            <a:xfrm>
              <a:off x="6228184" y="2636912"/>
              <a:ext cx="242433" cy="720080"/>
              <a:chOff x="6228184" y="3789040"/>
              <a:chExt cx="242433" cy="720080"/>
            </a:xfrm>
          </p:grpSpPr>
          <p:sp>
            <p:nvSpPr>
              <p:cNvPr id="195" name="Line 7"/>
              <p:cNvSpPr>
                <a:spLocks noChangeShapeType="1"/>
              </p:cNvSpPr>
              <p:nvPr/>
            </p:nvSpPr>
            <p:spPr bwMode="auto">
              <a:xfrm>
                <a:off x="6228184" y="3789040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6" name="Picture 19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300192" y="3933056"/>
                <a:ext cx="170425" cy="24023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4647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00428" y="2330450"/>
              <a:ext cx="170425" cy="238595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555776" y="2348880"/>
            <a:ext cx="3698974" cy="1077342"/>
            <a:chOff x="2555776" y="2348880"/>
            <a:chExt cx="3698974" cy="1077342"/>
          </a:xfrm>
        </p:grpSpPr>
        <p:grpSp>
          <p:nvGrpSpPr>
            <p:cNvPr id="185" name="Group 184"/>
            <p:cNvGrpSpPr/>
            <p:nvPr/>
          </p:nvGrpSpPr>
          <p:grpSpPr>
            <a:xfrm>
              <a:off x="2555776" y="2564904"/>
              <a:ext cx="360040" cy="720080"/>
              <a:chOff x="2627784" y="3717032"/>
              <a:chExt cx="360040" cy="720080"/>
            </a:xfrm>
          </p:grpSpPr>
          <p:sp>
            <p:nvSpPr>
              <p:cNvPr id="189" name="Line 7"/>
              <p:cNvSpPr>
                <a:spLocks noChangeShapeType="1"/>
              </p:cNvSpPr>
              <p:nvPr/>
            </p:nvSpPr>
            <p:spPr bwMode="auto">
              <a:xfrm>
                <a:off x="2987824" y="3717032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0" name="Picture 189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627784" y="3861048"/>
                <a:ext cx="239554" cy="169940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47864" y="2348880"/>
              <a:ext cx="205332" cy="17111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67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2843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44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47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50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7229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6" y="1484759"/>
            <a:ext cx="7625531" cy="33844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fr-CH" dirty="0" smtClean="0"/>
              <a:t>Introduction to Quantum Mechanics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Quantum Key Distribution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Position-Based Cryptography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628800"/>
            <a:ext cx="7416824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32875"/>
            <a:ext cx="3744416" cy="286447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4067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8104" y="3189045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Quantum Try</a:t>
            </a:r>
            <a:endParaRPr lang="en-US" sz="4000" dirty="0"/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10"/>
              </a:rPr>
              <a:t>[Kent Munro </a:t>
            </a:r>
            <a:r>
              <a:rPr lang="de-CH" sz="2000" noProof="0" dirty="0" err="1" smtClean="0">
                <a:cs typeface="Arial" charset="0"/>
                <a:hlinkClick r:id="rId10"/>
              </a:rPr>
              <a:t>Spiller</a:t>
            </a:r>
            <a:r>
              <a:rPr lang="de-CH" sz="2000" noProof="0" dirty="0" smtClean="0">
                <a:cs typeface="Arial" charset="0"/>
                <a:hlinkClick r:id="rId10"/>
              </a:rPr>
              <a:t> 03/10</a:t>
            </a:r>
            <a:r>
              <a:rPr lang="en-US" sz="2000" noProof="0" dirty="0" smtClean="0">
                <a:cs typeface="Arial" charset="0"/>
                <a:hlinkClick r:id="rId1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574" y="459898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395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Can we brake the scheme now?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971600" y="2780928"/>
            <a:ext cx="2880320" cy="1110099"/>
            <a:chOff x="971600" y="2780928"/>
            <a:chExt cx="2880320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5722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2483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301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628800"/>
            <a:ext cx="2880320" cy="1110099"/>
            <a:chOff x="971600" y="2780928"/>
            <a:chExt cx="2880320" cy="1110099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4752528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mpossible to cheat </a:t>
            </a:r>
            <a:r>
              <a:rPr lang="en-US" sz="2800" dirty="0" smtClean="0">
                <a:cs typeface="Arial" charset="0"/>
              </a:rPr>
              <a:t>due to </a:t>
            </a:r>
            <a:r>
              <a:rPr lang="en-US" sz="2800" dirty="0" smtClean="0">
                <a:cs typeface="Arial" charset="0"/>
              </a:rPr>
              <a:t/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cs typeface="Arial" charset="0"/>
              </a:rPr>
              <a:t>no-</a:t>
            </a:r>
            <a:r>
              <a:rPr lang="en-US" sz="2800" dirty="0" smtClean="0">
                <a:cs typeface="Arial" charset="0"/>
              </a:rPr>
              <a:t>cloning theorem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O</a:t>
            </a:r>
            <a:r>
              <a:rPr lang="en-US" sz="2800" dirty="0" smtClean="0">
                <a:cs typeface="Arial" charset="0"/>
              </a:rPr>
              <a:t>r not?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64252"/>
              <a:chOff x="3779912" y="2000652"/>
              <a:chExt cx="457200" cy="564252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7799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987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64252"/>
              <a:chOff x="3779912" y="2000652"/>
              <a:chExt cx="457200" cy="564252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60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61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6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7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78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0171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403648" y="2204864"/>
            <a:ext cx="1008062" cy="216024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1548110" y="2302271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1908473" y="2375296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1907679" y="2374503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1906092" y="2374502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1903710" y="2375296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61" name="Group 60"/>
          <p:cNvGrpSpPr/>
          <p:nvPr/>
        </p:nvGrpSpPr>
        <p:grpSpPr>
          <a:xfrm>
            <a:off x="2340149" y="2156991"/>
            <a:ext cx="2087562" cy="1008062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40149" y="3932287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3924474" y="177281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5796136" y="1772816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273849" y="3429049"/>
            <a:ext cx="2106463" cy="1008063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7361411" y="3643362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1548110" y="3572742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1908473" y="3645767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1907679" y="3644974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1906092" y="3644973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1903710" y="3645767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39"/>
            <a:ext cx="4032448" cy="16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4500020" y="2302024"/>
            <a:ext cx="720000" cy="720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940177" y="2302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3600400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4"/>
              </a:rPr>
              <a:t>[</a:t>
            </a:r>
            <a:r>
              <a:rPr lang="en-US" sz="2000" noProof="0" dirty="0" smtClean="0">
                <a:cs typeface="Arial" charset="0"/>
                <a:hlinkClick r:id="rId4"/>
              </a:rPr>
              <a:t>Einstein </a:t>
            </a:r>
            <a:r>
              <a:rPr lang="en-US" sz="2000" noProof="0" dirty="0" err="1" smtClean="0">
                <a:cs typeface="Arial" charset="0"/>
                <a:hlinkClick r:id="rId4"/>
              </a:rPr>
              <a:t>Podolsky</a:t>
            </a:r>
            <a:r>
              <a:rPr lang="en-US" sz="2000" noProof="0" dirty="0" smtClean="0">
                <a:cs typeface="Arial" charset="0"/>
                <a:hlinkClick r:id="rId4"/>
              </a:rPr>
              <a:t> Rosen 1935]</a:t>
            </a:r>
            <a:endParaRPr lang="en-US" sz="2000" dirty="0" smtClean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500017" y="3547839"/>
            <a:ext cx="720000" cy="720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“</a:t>
            </a:r>
            <a:r>
              <a:rPr lang="en-US" sz="2600" dirty="0" err="1" smtClean="0">
                <a:cs typeface="Arial" charset="0"/>
              </a:rPr>
              <a:t>spukhafte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err="1" smtClean="0">
                <a:cs typeface="Arial" charset="0"/>
              </a:rPr>
              <a:t>Fernwirkung</a:t>
            </a:r>
            <a:r>
              <a:rPr lang="en-US" sz="2600" dirty="0" smtClean="0">
                <a:cs typeface="Arial" charset="0"/>
              </a:rPr>
              <a:t>” (spooky action at a distance)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EPR pairs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do not allow to communicate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 contradiction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noProof="0" dirty="0" smtClean="0">
                <a:cs typeface="Arial" charset="0"/>
              </a:rPr>
              <a:t>can provide a shared random bit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3140968"/>
            <a:ext cx="7488832" cy="288032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717032"/>
            <a:ext cx="1185639" cy="843305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5940152" y="3573016"/>
            <a:ext cx="720000" cy="720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6102399" y="2535595"/>
            <a:ext cx="3438153" cy="1469469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EPR magic!</a:t>
            </a:r>
            <a:endParaRPr lang="de-CH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10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0"/>
      <p:bldP spid="255042" grpId="1"/>
      <p:bldP spid="255067" grpId="0"/>
      <p:bldP spid="132" grpId="0" build="p"/>
      <p:bldP spid="255093" grpId="0" animBg="1"/>
      <p:bldP spid="25509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Cr</a:t>
            </a:r>
            <a:r>
              <a:rPr lang="de-CH" sz="2000" dirty="0" smtClean="0">
                <a:cs typeface="Arial" charset="0"/>
                <a:hlinkClick r:id="rId6"/>
              </a:rPr>
              <a:t>é</a:t>
            </a:r>
            <a:r>
              <a:rPr lang="en-US" sz="2000" dirty="0" err="1" smtClean="0">
                <a:cs typeface="Arial" charset="0"/>
                <a:hlinkClick r:id="rId6"/>
              </a:rPr>
              <a:t>peau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dirty="0" err="1" smtClean="0">
                <a:cs typeface="Arial" charset="0"/>
                <a:hlinkClick r:id="rId6"/>
              </a:rPr>
              <a:t>Jozsa</a:t>
            </a:r>
            <a:r>
              <a:rPr lang="en-US" sz="2000" dirty="0" smtClean="0">
                <a:cs typeface="Arial" charset="0"/>
                <a:hlinkClick r:id="rId6"/>
              </a:rPr>
              <a:t> Peres </a:t>
            </a:r>
            <a:r>
              <a:rPr lang="en-US" sz="2000" dirty="0" err="1" smtClean="0">
                <a:cs typeface="Arial" charset="0"/>
                <a:hlinkClick r:id="rId6"/>
              </a:rPr>
              <a:t>Wootters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noProof="0" dirty="0" smtClean="0">
                <a:cs typeface="Arial" charset="0"/>
                <a:hlinkClick r:id="rId6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86916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Bob can only recover the teleported </a:t>
            </a:r>
            <a:r>
              <a:rPr lang="en-US" sz="2600" noProof="0" dirty="0" err="1" smtClean="0">
                <a:cs typeface="Arial" charset="0"/>
              </a:rPr>
              <a:t>qubit</a:t>
            </a:r>
            <a:r>
              <a:rPr lang="en-US" sz="2600" noProof="0" dirty="0" smtClean="0">
                <a:cs typeface="Arial" charset="0"/>
              </a:rPr>
              <a:t/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after receiving the </a:t>
            </a:r>
            <a:r>
              <a:rPr lang="en-US" sz="2600" noProof="0" dirty="0" smtClean="0">
                <a:cs typeface="Arial" charset="0"/>
              </a:rPr>
              <a:t>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endParaRPr lang="en-US" sz="2600" noProof="0" dirty="0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95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971600" y="1757479"/>
            <a:ext cx="2880320" cy="981420"/>
            <a:chOff x="971600" y="2909607"/>
            <a:chExt cx="2880320" cy="981420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Teleportation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509120"/>
            <a:ext cx="6840760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It is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possible to cheat </a:t>
            </a:r>
            <a:r>
              <a:rPr lang="en-US" sz="2800" dirty="0" smtClean="0">
                <a:cs typeface="Arial" charset="0"/>
              </a:rPr>
              <a:t>with </a:t>
            </a:r>
            <a:r>
              <a:rPr lang="en-US" sz="2800" dirty="0" smtClean="0">
                <a:cs typeface="Arial" charset="0"/>
                <a:hlinkClick r:id="rId6"/>
              </a:rPr>
              <a:t>entanglement </a:t>
            </a:r>
            <a:r>
              <a:rPr lang="en-US" sz="2800" dirty="0" smtClean="0">
                <a:cs typeface="Arial" charset="0"/>
              </a:rPr>
              <a:t>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  <a:hlinkClick r:id="rId7"/>
              </a:rPr>
              <a:t>Quantum teleportation</a:t>
            </a:r>
            <a:r>
              <a:rPr lang="en-US" sz="2800" dirty="0" smtClean="0">
                <a:cs typeface="Arial" charset="0"/>
              </a:rPr>
              <a:t> allows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break the protocol perfectly</a:t>
            </a:r>
            <a:r>
              <a:rPr lang="en-US" sz="2800" dirty="0" smtClean="0">
                <a:cs typeface="Arial" charset="0"/>
              </a:rPr>
              <a:t>.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956376" y="764704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76" cy="1083626"/>
          </a:xfrm>
          <a:prstGeom prst="rect">
            <a:avLst/>
          </a:prstGeom>
        </p:spPr>
      </p:pic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2051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051720" y="1412776"/>
            <a:ext cx="4752528" cy="648072"/>
            <a:chOff x="4572000" y="3212976"/>
            <a:chExt cx="4752528" cy="648072"/>
          </a:xfrm>
        </p:grpSpPr>
        <p:sp>
          <p:nvSpPr>
            <p:cNvPr id="8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0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08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4114790"/>
            <a:ext cx="1800200" cy="2657439"/>
          </a:xfrm>
          <a:prstGeom prst="rect">
            <a:avLst/>
          </a:prstGeom>
          <a:noFill/>
        </p:spPr>
      </p:pic>
      <p:grpSp>
        <p:nvGrpSpPr>
          <p:cNvPr id="109" name="Group 97"/>
          <p:cNvGrpSpPr/>
          <p:nvPr/>
        </p:nvGrpSpPr>
        <p:grpSpPr>
          <a:xfrm>
            <a:off x="1882552" y="162880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1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2" name="Group 97"/>
          <p:cNvGrpSpPr/>
          <p:nvPr/>
        </p:nvGrpSpPr>
        <p:grpSpPr>
          <a:xfrm>
            <a:off x="5364088" y="875497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970012" y="69269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0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1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2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18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123" name="Curved Connector 122"/>
          <p:cNvCxnSpPr/>
          <p:nvPr/>
        </p:nvCxnSpPr>
        <p:spPr>
          <a:xfrm rot="10800000" flipV="1">
            <a:off x="2123728" y="1124744"/>
            <a:ext cx="936104" cy="504056"/>
          </a:xfrm>
          <a:prstGeom prst="curvedConnector3">
            <a:avLst>
              <a:gd name="adj1" fmla="val 9943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Arc 131"/>
          <p:cNvSpPr/>
          <p:nvPr/>
        </p:nvSpPr>
        <p:spPr bwMode="auto">
          <a:xfrm rot="10800000" flipH="1">
            <a:off x="5766792" y="1087016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3" name="Group 97"/>
          <p:cNvGrpSpPr/>
          <p:nvPr/>
        </p:nvGrpSpPr>
        <p:grpSpPr>
          <a:xfrm>
            <a:off x="3131840" y="1457811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4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35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46676" y="620688"/>
            <a:ext cx="937692" cy="1849348"/>
            <a:chOff x="1041648" y="2276872"/>
            <a:chExt cx="937692" cy="1849348"/>
          </a:xfrm>
        </p:grpSpPr>
        <p:grpSp>
          <p:nvGrpSpPr>
            <p:cNvPr id="125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9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30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31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7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814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  <p:bldP spid="1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No-Go Theorem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57298"/>
            <a:ext cx="8712968" cy="4929222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Any position-verification protocol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can be broken </a:t>
            </a:r>
            <a:r>
              <a:rPr lang="en-US" dirty="0" smtClean="0">
                <a:cs typeface="Arial" charset="0"/>
              </a:rPr>
              <a:t>using an exponential number of entangled </a:t>
            </a:r>
            <a:r>
              <a:rPr lang="en-US" dirty="0" err="1" smtClean="0">
                <a:cs typeface="Arial" charset="0"/>
              </a:rPr>
              <a:t>qubits</a:t>
            </a:r>
            <a:r>
              <a:rPr lang="en-US" dirty="0" smtClean="0">
                <a:cs typeface="Arial" charset="0"/>
              </a:rPr>
              <a:t>.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Question:</a:t>
            </a:r>
            <a:r>
              <a:rPr lang="en-US" dirty="0" smtClean="0">
                <a:cs typeface="Arial" charset="0"/>
              </a:rPr>
              <a:t> Are so many quantum resources really necessary?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Does there exist a protocol such that: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prover</a:t>
            </a:r>
            <a:r>
              <a:rPr lang="en-US" sz="2800" dirty="0">
                <a:cs typeface="Arial" charset="0"/>
              </a:rPr>
              <a:t> and verifiers </a:t>
            </a:r>
            <a:r>
              <a:rPr lang="en-US" sz="2800" dirty="0" smtClean="0">
                <a:cs typeface="Arial" charset="0"/>
              </a:rPr>
              <a:t>are efficient, but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any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en-US" sz="2800" dirty="0" smtClean="0">
                <a:cs typeface="Arial" charset="0"/>
              </a:rPr>
              <a:t> requires lots of entanglement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84" y="3933056"/>
            <a:ext cx="1925712" cy="2240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836712"/>
            <a:ext cx="841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dirty="0" smtClean="0">
                <a:cs typeface="Arial" charset="0"/>
                <a:hlinkClick r:id="rId3"/>
              </a:rPr>
              <a:t>[</a:t>
            </a:r>
            <a:r>
              <a:rPr lang="nl-NL" dirty="0">
                <a:cs typeface="Arial" charset="0"/>
                <a:hlinkClick r:id="rId3"/>
              </a:rPr>
              <a:t>Buhrman, Chandran, Fehr, Gelles, Goyal, Ostrovsky, Schaffner 2010</a:t>
            </a:r>
            <a:r>
              <a:rPr lang="en-US" dirty="0" smtClean="0">
                <a:cs typeface="Arial" charset="0"/>
                <a:hlinkClick r:id="rId3"/>
              </a:rPr>
              <a:t>]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cs typeface="Arial" charset="0"/>
                <a:hlinkClick r:id="rId4"/>
              </a:rPr>
              <a:t>[</a:t>
            </a:r>
            <a:r>
              <a:rPr lang="en-US" dirty="0" err="1" smtClean="0">
                <a:cs typeface="Arial" charset="0"/>
                <a:hlinkClick r:id="rId4"/>
              </a:rPr>
              <a:t>Beigi</a:t>
            </a:r>
            <a:r>
              <a:rPr lang="en-US" dirty="0" smtClean="0">
                <a:cs typeface="Arial" charset="0"/>
                <a:hlinkClick r:id="rId4"/>
              </a:rPr>
              <a:t> Koenig 2011]</a:t>
            </a:r>
            <a:endParaRPr lang="en-US" dirty="0"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9992" y="2348880"/>
            <a:ext cx="4752528" cy="648072"/>
            <a:chOff x="4572000" y="3212976"/>
            <a:chExt cx="4752528" cy="64807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23528" y="6156012"/>
            <a:ext cx="880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Arial" charset="0"/>
              </a:rPr>
              <a:t>see </a:t>
            </a:r>
            <a:r>
              <a:rPr lang="en-US" dirty="0">
                <a:cs typeface="Arial" charset="0"/>
                <a:hlinkClick r:id="rId5"/>
              </a:rPr>
              <a:t>http://homepages.cwi.nl/~schaffne/</a:t>
            </a:r>
            <a:r>
              <a:rPr lang="en-US" dirty="0" smtClean="0">
                <a:cs typeface="Arial" charset="0"/>
                <a:hlinkClick r:id="rId5"/>
              </a:rPr>
              <a:t>positionbasedqcrypto.php</a:t>
            </a:r>
            <a:r>
              <a:rPr lang="en-US" dirty="0" smtClean="0">
                <a:cs typeface="Arial" charset="0"/>
              </a:rPr>
              <a:t> for recent developments 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764704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 smtClean="0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  <a:hlinkClick r:id="rId7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7"/>
              </a:rPr>
              <a:t>No-cloning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8"/>
              </a:rPr>
              <a:t>Entanglement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9"/>
              </a:rPr>
              <a:t>Quantum Teleportation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15816" y="1556792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45" name="Picture 2" descr="startrek-bea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2898478"/>
            <a:ext cx="2592288" cy="3826712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059832" y="4725144"/>
            <a:ext cx="3528392" cy="648072"/>
            <a:chOff x="2699792" y="1844824"/>
            <a:chExt cx="3528392" cy="648072"/>
          </a:xfrm>
        </p:grpSpPr>
        <p:sp>
          <p:nvSpPr>
            <p:cNvPr id="58" name="Oval 54"/>
            <p:cNvSpPr>
              <a:spLocks noChangeArrowheads="1"/>
            </p:cNvSpPr>
            <p:nvPr/>
          </p:nvSpPr>
          <p:spPr bwMode="auto">
            <a:xfrm rot="16200000">
              <a:off x="4139952" y="404664"/>
              <a:ext cx="648072" cy="35283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59" name="Group 172"/>
            <p:cNvGrpSpPr/>
            <p:nvPr/>
          </p:nvGrpSpPr>
          <p:grpSpPr>
            <a:xfrm>
              <a:off x="3394228" y="1916832"/>
              <a:ext cx="457692" cy="460694"/>
              <a:chOff x="3731760" y="2948800"/>
              <a:chExt cx="457692" cy="460694"/>
            </a:xfrm>
          </p:grpSpPr>
          <p:sp>
            <p:nvSpPr>
              <p:cNvPr id="6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0" name="Group 173"/>
            <p:cNvGrpSpPr/>
            <p:nvPr/>
          </p:nvGrpSpPr>
          <p:grpSpPr>
            <a:xfrm>
              <a:off x="5004048" y="1916832"/>
              <a:ext cx="457692" cy="460694"/>
              <a:chOff x="3731760" y="2948800"/>
              <a:chExt cx="457692" cy="460694"/>
            </a:xfrm>
          </p:grpSpPr>
          <p:sp>
            <p:nvSpPr>
              <p:cNvPr id="6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915816" y="3284984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8814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07704" y="6165304"/>
            <a:ext cx="5040560" cy="648072"/>
            <a:chOff x="3131840" y="4725144"/>
            <a:chExt cx="5040560" cy="648072"/>
          </a:xfrm>
        </p:grpSpPr>
        <p:sp>
          <p:nvSpPr>
            <p:cNvPr id="26" name="Oval 54"/>
            <p:cNvSpPr>
              <a:spLocks noChangeArrowheads="1"/>
            </p:cNvSpPr>
            <p:nvPr/>
          </p:nvSpPr>
          <p:spPr bwMode="auto">
            <a:xfrm rot="16200000">
              <a:off x="5328084" y="2528900"/>
              <a:ext cx="648072" cy="504056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27" name="Group 172"/>
            <p:cNvGrpSpPr/>
            <p:nvPr/>
          </p:nvGrpSpPr>
          <p:grpSpPr>
            <a:xfrm>
              <a:off x="4067944" y="4797152"/>
              <a:ext cx="457692" cy="460694"/>
              <a:chOff x="3731760" y="2948800"/>
              <a:chExt cx="457692" cy="460694"/>
            </a:xfrm>
          </p:grpSpPr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8" name="Group 173"/>
            <p:cNvGrpSpPr/>
            <p:nvPr/>
          </p:nvGrpSpPr>
          <p:grpSpPr>
            <a:xfrm>
              <a:off x="6876256" y="4797152"/>
              <a:ext cx="457692" cy="460694"/>
              <a:chOff x="3731760" y="2948800"/>
              <a:chExt cx="457692" cy="460694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357301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>
                <a:hlinkClick r:id="rId2"/>
              </a:rPr>
              <a:t>Position-Based Cryptography</a:t>
            </a:r>
            <a:endParaRPr lang="fr-CH" sz="3300" dirty="0" smtClean="0"/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539552" y="4293096"/>
            <a:ext cx="7992890" cy="1872209"/>
            <a:chOff x="683566" y="4221087"/>
            <a:chExt cx="7992890" cy="1872209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1043607" y="5949279"/>
              <a:ext cx="727280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42" name="Group 33"/>
            <p:cNvGrpSpPr/>
            <p:nvPr/>
          </p:nvGrpSpPr>
          <p:grpSpPr>
            <a:xfrm>
              <a:off x="683566" y="4221087"/>
              <a:ext cx="1313252" cy="1869077"/>
              <a:chOff x="-773535" y="87118"/>
              <a:chExt cx="1776752" cy="2528752"/>
            </a:xfrm>
          </p:grpSpPr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103268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50" name="Picture 49" descr="AliceBlue.eps"/>
              <p:cNvPicPr>
                <a:picLocks noChangeAspect="1"/>
              </p:cNvPicPr>
              <p:nvPr/>
            </p:nvPicPr>
            <p:blipFill>
              <a:blip r:embed="rId3" cstate="print"/>
              <a:srcRect b="23529"/>
              <a:stretch>
                <a:fillRect/>
              </a:stretch>
            </p:blipFill>
            <p:spPr>
              <a:xfrm>
                <a:off x="-773535" y="87118"/>
                <a:ext cx="1776752" cy="2001808"/>
              </a:xfrm>
              <a:prstGeom prst="rect">
                <a:avLst/>
              </a:prstGeom>
            </p:spPr>
          </p:pic>
        </p:grpSp>
        <p:grpSp>
          <p:nvGrpSpPr>
            <p:cNvPr id="43" name="Group 35"/>
            <p:cNvGrpSpPr/>
            <p:nvPr/>
          </p:nvGrpSpPr>
          <p:grpSpPr>
            <a:xfrm>
              <a:off x="7380310" y="4221087"/>
              <a:ext cx="1296146" cy="1869077"/>
              <a:chOff x="8222980" y="87118"/>
              <a:chExt cx="1753611" cy="2528752"/>
            </a:xfrm>
          </p:grpSpPr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9002362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48" name="Picture 47" descr="AliceBlue.eps"/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8222980" y="87118"/>
                <a:ext cx="1753611" cy="2001807"/>
              </a:xfrm>
              <a:prstGeom prst="rect">
                <a:avLst/>
              </a:prstGeom>
            </p:spPr>
          </p:pic>
        </p:grpSp>
        <p:grpSp>
          <p:nvGrpSpPr>
            <p:cNvPr id="44" name="Group 36"/>
            <p:cNvGrpSpPr/>
            <p:nvPr/>
          </p:nvGrpSpPr>
          <p:grpSpPr>
            <a:xfrm>
              <a:off x="3995934" y="4365103"/>
              <a:ext cx="1150798" cy="1728193"/>
              <a:chOff x="3945105" y="281963"/>
              <a:chExt cx="1556962" cy="233814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05" y="281963"/>
                <a:ext cx="1556962" cy="1820147"/>
              </a:xfrm>
              <a:prstGeom prst="rect">
                <a:avLst/>
              </a:prstGeom>
            </p:spPr>
          </p:pic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4821908" y="2230416"/>
                <a:ext cx="0" cy="389691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oup 37"/>
          <p:cNvGrpSpPr/>
          <p:nvPr/>
        </p:nvGrpSpPr>
        <p:grpSpPr>
          <a:xfrm>
            <a:off x="5436095" y="4653136"/>
            <a:ext cx="1149383" cy="1512168"/>
            <a:chOff x="2483766" y="578923"/>
            <a:chExt cx="1555047" cy="2045874"/>
          </a:xfrm>
        </p:grpSpPr>
        <p:pic>
          <p:nvPicPr>
            <p:cNvPr id="5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6" y="578923"/>
              <a:ext cx="1555047" cy="1547233"/>
            </a:xfrm>
            <a:prstGeom prst="rect">
              <a:avLst/>
            </a:prstGeom>
            <a:noFill/>
          </p:spPr>
        </p:pic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3165725" y="2235107"/>
              <a:ext cx="0" cy="38969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2602170" y="4581128"/>
            <a:ext cx="961718" cy="1584176"/>
            <a:chOff x="5481515" y="481501"/>
            <a:chExt cx="1301147" cy="214329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515" y="481501"/>
              <a:ext cx="1301147" cy="1673585"/>
            </a:xfrm>
            <a:prstGeom prst="rect">
              <a:avLst/>
            </a:prstGeom>
          </p:spPr>
        </p:pic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066050" y="2235109"/>
              <a:ext cx="0" cy="38969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79512" y="836712"/>
            <a:ext cx="8064896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 (</a:t>
            </a:r>
            <a:r>
              <a:rPr lang="fr-CH" sz="3300" dirty="0" smtClean="0">
                <a:hlinkClick r:id="rId8"/>
              </a:rPr>
              <a:t>QKD</a:t>
            </a:r>
            <a:r>
              <a:rPr lang="fr-CH" sz="3300" dirty="0" smtClean="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688" y="1528146"/>
            <a:ext cx="6192316" cy="2011635"/>
            <a:chOff x="1763688" y="1528146"/>
            <a:chExt cx="6192316" cy="2011635"/>
          </a:xfrm>
        </p:grpSpPr>
        <p:pic>
          <p:nvPicPr>
            <p:cNvPr id="92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97" name="Picture 96" descr="QueenOfHearts.png"/>
            <p:cNvPicPr>
              <a:picLocks noChangeAspect="1"/>
            </p:cNvPicPr>
            <p:nvPr/>
          </p:nvPicPr>
          <p:blipFill>
            <a:blip r:embed="rId11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98" name="Picture 6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1" name="Line 8"/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104" name="Line 7"/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105" name="Group 28"/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8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6" name="Group 28"/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6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7" name="Line 5"/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7" name="Group 28"/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8" name="Group 133"/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112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3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9" name="Group 28"/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Thank you for your attention!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560" y="2780928"/>
            <a:ext cx="6400800" cy="714380"/>
          </a:xfrm>
        </p:spPr>
        <p:txBody>
          <a:bodyPr/>
          <a:lstStyle/>
          <a:p>
            <a:r>
              <a:rPr lang="en-US" sz="5400" dirty="0" smtClean="0"/>
              <a:t>Questions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68" y="2204864"/>
            <a:ext cx="1925712" cy="2240665"/>
          </a:xfrm>
          <a:prstGeom prst="rect">
            <a:avLst/>
          </a:prstGeom>
        </p:spPr>
      </p:pic>
      <p:pic>
        <p:nvPicPr>
          <p:cNvPr id="5" name="Picture 43" descr="nwo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301208"/>
            <a:ext cx="1492596" cy="1148598"/>
          </a:xfrm>
          <a:prstGeom prst="rect">
            <a:avLst/>
          </a:prstGeom>
          <a:noFill/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517232"/>
            <a:ext cx="1981200" cy="893482"/>
          </a:xfrm>
          <a:prstGeom prst="rect">
            <a:avLst/>
          </a:prstGeom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5229200"/>
            <a:ext cx="1131996" cy="1224136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5517232"/>
            <a:ext cx="244624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1312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</a:t>
            </a:r>
            <a:r>
              <a:rPr lang="en-US" sz="4000" dirty="0" smtClean="0"/>
              <a:t>Polarization </a:t>
            </a:r>
            <a:r>
              <a:rPr lang="en-US" sz="4000" dirty="0"/>
              <a:t>of </a:t>
            </a:r>
            <a:r>
              <a:rPr lang="en-US" sz="4000" dirty="0" smtClean="0"/>
              <a:t>a Photon</a:t>
            </a:r>
            <a:endParaRPr lang="en-US" sz="4000" dirty="0"/>
          </a:p>
        </p:txBody>
      </p:sp>
      <p:grpSp>
        <p:nvGrpSpPr>
          <p:cNvPr id="19" name="Group 210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9552" y="1124744"/>
            <a:ext cx="3009900" cy="269875"/>
            <a:chOff x="1648" y="1285"/>
            <a:chExt cx="1896" cy="170"/>
          </a:xfrm>
        </p:grpSpPr>
        <p:sp>
          <p:nvSpPr>
            <p:cNvPr id="20" name="Text Box 211"/>
            <p:cNvSpPr txBox="1">
              <a:spLocks noChangeAspect="1" noChangeArrowheads="1"/>
            </p:cNvSpPr>
            <p:nvPr/>
          </p:nvSpPr>
          <p:spPr bwMode="auto">
            <a:xfrm>
              <a:off x="1648" y="1350"/>
              <a:ext cx="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5080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q</a:t>
              </a:r>
            </a:p>
          </p:txBody>
        </p:sp>
        <p:sp>
          <p:nvSpPr>
            <p:cNvPr id="21" name="Text Box 212"/>
            <p:cNvSpPr txBox="1">
              <a:spLocks noChangeAspect="1" noChangeArrowheads="1"/>
            </p:cNvSpPr>
            <p:nvPr/>
          </p:nvSpPr>
          <p:spPr bwMode="auto">
            <a:xfrm>
              <a:off x="1736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2" name="Text Box 213"/>
            <p:cNvSpPr txBox="1">
              <a:spLocks noChangeAspect="1" noChangeArrowheads="1"/>
            </p:cNvSpPr>
            <p:nvPr/>
          </p:nvSpPr>
          <p:spPr bwMode="auto">
            <a:xfrm>
              <a:off x="1830" y="1306"/>
              <a:ext cx="9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41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b</a:t>
              </a:r>
            </a:p>
          </p:txBody>
        </p:sp>
        <p:sp>
          <p:nvSpPr>
            <p:cNvPr id="23" name="Text Box 214"/>
            <p:cNvSpPr txBox="1">
              <a:spLocks noChangeAspect="1" noChangeArrowheads="1"/>
            </p:cNvSpPr>
            <p:nvPr/>
          </p:nvSpPr>
          <p:spPr bwMode="auto">
            <a:xfrm>
              <a:off x="1923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24" name="Text Box 215"/>
            <p:cNvSpPr txBox="1">
              <a:spLocks noChangeAspect="1" noChangeArrowheads="1"/>
            </p:cNvSpPr>
            <p:nvPr/>
          </p:nvSpPr>
          <p:spPr bwMode="auto">
            <a:xfrm>
              <a:off x="1970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25" name="Text Box 216"/>
            <p:cNvSpPr txBox="1">
              <a:spLocks noChangeAspect="1" noChangeArrowheads="1"/>
            </p:cNvSpPr>
            <p:nvPr/>
          </p:nvSpPr>
          <p:spPr bwMode="auto">
            <a:xfrm>
              <a:off x="209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a</a:t>
              </a:r>
            </a:p>
          </p:txBody>
        </p:sp>
        <p:sp>
          <p:nvSpPr>
            <p:cNvPr id="26" name="Text Box 217"/>
            <p:cNvSpPr txBox="1">
              <a:spLocks noChangeAspect="1" noChangeArrowheads="1"/>
            </p:cNvSpPr>
            <p:nvPr/>
          </p:nvSpPr>
          <p:spPr bwMode="auto">
            <a:xfrm>
              <a:off x="2176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s</a:t>
              </a:r>
            </a:p>
          </p:txBody>
        </p:sp>
        <p:sp>
          <p:nvSpPr>
            <p:cNvPr id="27" name="Text Box 218"/>
            <p:cNvSpPr txBox="1">
              <a:spLocks noChangeAspect="1" noChangeArrowheads="1"/>
            </p:cNvSpPr>
            <p:nvPr/>
          </p:nvSpPr>
          <p:spPr bwMode="auto">
            <a:xfrm>
              <a:off x="2298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8" name="Text Box 219"/>
            <p:cNvSpPr txBox="1">
              <a:spLocks noChangeAspect="1" noChangeArrowheads="1"/>
            </p:cNvSpPr>
            <p:nvPr/>
          </p:nvSpPr>
          <p:spPr bwMode="auto">
            <a:xfrm>
              <a:off x="2392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29" name="Text Box 220"/>
            <p:cNvSpPr txBox="1">
              <a:spLocks noChangeAspect="1" noChangeArrowheads="1"/>
            </p:cNvSpPr>
            <p:nvPr/>
          </p:nvSpPr>
          <p:spPr bwMode="auto">
            <a:xfrm>
              <a:off x="2485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0" name="Text Box 221"/>
            <p:cNvSpPr txBox="1">
              <a:spLocks noChangeAspect="1" noChangeArrowheads="1"/>
            </p:cNvSpPr>
            <p:nvPr/>
          </p:nvSpPr>
          <p:spPr bwMode="auto">
            <a:xfrm>
              <a:off x="2532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1" name="Text Box 222"/>
            <p:cNvSpPr txBox="1">
              <a:spLocks noChangeAspect="1" noChangeArrowheads="1"/>
            </p:cNvSpPr>
            <p:nvPr/>
          </p:nvSpPr>
          <p:spPr bwMode="auto">
            <a:xfrm>
              <a:off x="2653" y="1350"/>
              <a:ext cx="89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v</a:t>
              </a:r>
            </a:p>
          </p:txBody>
        </p:sp>
        <p:sp>
          <p:nvSpPr>
            <p:cNvPr id="32" name="Text Box 223"/>
            <p:cNvSpPr txBox="1">
              <a:spLocks noChangeAspect="1" noChangeArrowheads="1"/>
            </p:cNvSpPr>
            <p:nvPr/>
          </p:nvSpPr>
          <p:spPr bwMode="auto">
            <a:xfrm>
              <a:off x="2737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e</a:t>
              </a:r>
            </a:p>
          </p:txBody>
        </p:sp>
        <p:sp>
          <p:nvSpPr>
            <p:cNvPr id="33" name="Text Box 224"/>
            <p:cNvSpPr txBox="1">
              <a:spLocks noChangeAspect="1" noChangeArrowheads="1"/>
            </p:cNvSpPr>
            <p:nvPr/>
          </p:nvSpPr>
          <p:spPr bwMode="auto">
            <a:xfrm>
              <a:off x="2812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c</a:t>
              </a:r>
            </a:p>
          </p:txBody>
        </p:sp>
        <p:sp>
          <p:nvSpPr>
            <p:cNvPr id="34" name="Text Box 225"/>
            <p:cNvSpPr txBox="1">
              <a:spLocks noChangeAspect="1" noChangeArrowheads="1"/>
            </p:cNvSpPr>
            <p:nvPr/>
          </p:nvSpPr>
          <p:spPr bwMode="auto">
            <a:xfrm>
              <a:off x="2887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5" name="Text Box 226"/>
            <p:cNvSpPr txBox="1">
              <a:spLocks noChangeAspect="1" noChangeArrowheads="1"/>
            </p:cNvSpPr>
            <p:nvPr/>
          </p:nvSpPr>
          <p:spPr bwMode="auto">
            <a:xfrm>
              <a:off x="295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o</a:t>
              </a:r>
            </a:p>
          </p:txBody>
        </p:sp>
        <p:sp>
          <p:nvSpPr>
            <p:cNvPr id="36" name="Text Box 227"/>
            <p:cNvSpPr txBox="1">
              <a:spLocks noChangeAspect="1" noChangeArrowheads="1"/>
            </p:cNvSpPr>
            <p:nvPr/>
          </p:nvSpPr>
          <p:spPr bwMode="auto">
            <a:xfrm>
              <a:off x="3037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r</a:t>
              </a:r>
            </a:p>
          </p:txBody>
        </p:sp>
        <p:sp>
          <p:nvSpPr>
            <p:cNvPr id="37" name="Text Box 228"/>
            <p:cNvSpPr txBox="1">
              <a:spLocks noChangeAspect="1" noChangeArrowheads="1"/>
            </p:cNvSpPr>
            <p:nvPr/>
          </p:nvSpPr>
          <p:spPr bwMode="auto">
            <a:xfrm>
              <a:off x="3158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8" name="Text Box 229"/>
            <p:cNvSpPr txBox="1">
              <a:spLocks noChangeAspect="1" noChangeArrowheads="1"/>
            </p:cNvSpPr>
            <p:nvPr/>
          </p:nvSpPr>
          <p:spPr bwMode="auto">
            <a:xfrm>
              <a:off x="3205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39" name="Text Box 230"/>
            <p:cNvSpPr txBox="1">
              <a:spLocks noChangeAspect="1" noChangeArrowheads="1"/>
            </p:cNvSpPr>
            <p:nvPr/>
          </p:nvSpPr>
          <p:spPr bwMode="auto">
            <a:xfrm>
              <a:off x="3355" y="1307"/>
              <a:ext cx="12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25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msbm10" charset="0"/>
                </a:rPr>
                <a:t>C</a:t>
              </a:r>
            </a:p>
          </p:txBody>
        </p:sp>
        <p:sp>
          <p:nvSpPr>
            <p:cNvPr id="40" name="Text Box 231"/>
            <p:cNvSpPr txBox="1">
              <a:spLocks noChangeAspect="1" noChangeArrowheads="1"/>
            </p:cNvSpPr>
            <p:nvPr/>
          </p:nvSpPr>
          <p:spPr bwMode="auto">
            <a:xfrm>
              <a:off x="3476" y="1286"/>
              <a:ext cx="67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90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500">
                  <a:latin typeface="cmr7" charset="0"/>
                </a:rPr>
                <a:t>2</a:t>
              </a:r>
            </a:p>
          </p:txBody>
        </p:sp>
        <p:sp>
          <p:nvSpPr>
            <p:cNvPr id="41" name="Rectangle 232"/>
            <p:cNvSpPr>
              <a:spLocks noChangeAspect="1" noChangeArrowheads="1"/>
            </p:cNvSpPr>
            <p:nvPr/>
          </p:nvSpPr>
          <p:spPr bwMode="auto">
            <a:xfrm>
              <a:off x="1648" y="1285"/>
              <a:ext cx="1896" cy="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smtClean="0"/>
              <a:t>Rectilinear/Computational </a:t>
            </a:r>
            <a:r>
              <a:rPr lang="en-US" sz="4000" dirty="0"/>
              <a:t>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1672559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br>
              <a:rPr lang="en-US" sz="2400" b="0" dirty="0"/>
            </a:br>
            <a:r>
              <a:rPr lang="en-US" sz="2400" dirty="0"/>
              <a:t>P</a:t>
            </a:r>
            <a:r>
              <a:rPr lang="en-US" sz="2400" b="0" dirty="0" smtClean="0"/>
              <a:t>hotons: </a:t>
            </a:r>
            <a:r>
              <a:rPr lang="en-US" sz="2400" b="0" dirty="0"/>
              <a:t>1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5773347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450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</a:t>
            </a:r>
            <a:r>
              <a:rPr lang="en-US" sz="2400" dirty="0" smtClean="0">
                <a:cs typeface="Arial" charset="0"/>
              </a:rPr>
              <a:t>easurement</a:t>
            </a:r>
            <a:r>
              <a:rPr lang="en-US" sz="2400" dirty="0">
                <a:cs typeface="Arial" charset="0"/>
              </a:rPr>
              <a:t>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3602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5475923" y="6325553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5448878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26635" y="5912803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3059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6876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Diagonal/</a:t>
            </a:r>
            <a:r>
              <a:rPr lang="en-US" sz="4000" dirty="0" err="1" smtClean="0"/>
              <a:t>Hadamard</a:t>
            </a:r>
            <a:r>
              <a:rPr lang="en-US" sz="4000" dirty="0" smtClean="0"/>
              <a:t> </a:t>
            </a:r>
            <a:r>
              <a:rPr lang="en-US" sz="4000" dirty="0"/>
              <a:t>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2265363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2708275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2204864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Measuring Collapses the State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602128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899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2709515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5148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FIRSTCHRIS@C02FJ266DH2T3PP7" val="4422"/>
  <p:tag name="FIRSTCSCHAFF1@C02KDURWDNCT3PP7" val="5009"/>
  <p:tag name="DEFAULTDISPLAYSOURCE" val="\documentclass{article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minipage}{10cm}qubit as unit vector in $\mathbb{C}^2$\end{minipage}"/>
  <p:tag name="LOG" val="This is e-TeX, Version 3.141592-2.2 (MiKTeX 2.4) (preloaded format=latex 2007.1.28)  24 APR 2007 15:33&#10;entering extended mode&#10;**Text*Box*209&#10;(Text Box 209.tex&#10;LaTeX2e &lt;2003/12/01&gt;&#10;Babel &lt;v3.8g&gt; and hyphenation patterns for english, french, german, ngerman, du&#10;mylang, nohyphenation, loaded.&#10;(C:\Program Files\MiKTeX-2.4.1705\texmf\tex\latex\base\article.cls&#10;Document Class: article 2004/02/16 v1.4f Standard LaTeX document class&#10;(C:\Program Files\MiKTeX-2.4.1705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Program Files\MiKTeX-2.4.1705\texmf\tex\latex\tools\xspace.sty&#10;Package: xspace 1997/10/13 v1.06 Space after command names (DPC)&#10;) (C:\Program Files\MiKTeX-2.4.1705\texmf\tex\latex\amsfonts\amssymb.sty&#10;Package: amssymb 2002/01/22 v2.2d&#10;(C:\Program Files\MiKTeX-2.4.1705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Program Files\MiKTeX-2.4.1705\texmf\tex\latex\amsmath\amsmath.sty&#10;Package: amsmath 2000/07/18 v2.13 AMS math features&#10;\@mathmargin=\skip43&#10;For additional information on amsmath, use the `?' option.&#10;(C:\Program Files\MiKTeX-2.4.1705\texmf\tex\latex\amsmath\amstext.sty&#10;Package: amstext 2000/06/29 v2.01&#10;(C:\Program Files\MiKTeX-2.4.1705\texmf\tex\latex\amsmath\amsgen.sty&#10;File: amsgen.sty 1999/11/30 v2.0&#10;\@emptytoks=\toks15&#10;\ex@=\dimen103&#10;)) (C:\Program Files\MiKTeX-2.4.1705\texmf\tex\latex\amsmath\amsbsy.sty&#10;Package: amsbsy 1999/11/29 v1.2d&#10;\pmbraise@=\dimen104&#10;) (C:\Program Files\MiKTeX-2.4.1705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D:\Latex\tex\latex\qip\qip.sty&#10;Package: qip 2003/11/05 Package for quantum information processing&#10;(C:\Program Files\MiKTeX-2.4.1705\texmf\tex\latex\base\ifthen.sty&#10;Package: ifthen 2001/05/26 v1.1c Standard LaTeX ifthen package (DPC)&#10;)) (C:\Program Files\MiKTeX-2.4.1705\texmf\tex\latex\graphics\color.sty&#10;Package: color 1999/02/16 v1.0i Standard LaTeX Color (DPC)&#10;(C:\Program Files\MiKTeX-2.4.1705\texmf\tex\latex\00miktex\color.cfg&#10;File: color.cfg 2003/03/08 v1.0 MiKTeX 'color' configuration&#10;)&#10;Package color Info: Driver file: dvips.def on input line 125.&#10;(C:\Program Files\MiKTeX-2.4.1705\texmf\tex\latex\graphics\dvips.def&#10;File: dvips.def 1999/02/16 v3.0i Driver-dependant file (DPC,SPQR)&#10;) (C:\Program Files\MiKTeX-2.4.1705\texmf\tex\latex\graphics\dvipsnam.def&#10;File: dvipsnam.def 1999/02/16 v3.0i Driver-dependant file (DPC,SPQR)&#10;))&#10;No file &quot;Text Box 209&quot;.aux.&#10;LaTeX Font Info:    Checking defaults for OML/cmm/m/it on input line 52.&#10;LaTeX Font Info:    ... okay on input line 52.&#10;LaTeX Font Info:    Checking defaults for T1/cmr/m/n on input line 52.&#10;LaTeX Font Info:    ... okay on input line 52.&#10;LaTeX Font Info:    Checking defaults for OT1/cmr/m/n on input line 52.&#10;LaTeX Font Info:    ... okay on input line 52.&#10;LaTeX Font Info:    Checking defaults for OMS/cmsy/m/n on input line 52.&#10;LaTeX Font Info:    ... okay on input line 52.&#10;LaTeX Font Info:    Checking defaults for OMX/cmex/m/n on input line 52.&#10;LaTeX Font Info:    ... okay on input line 52.&#10;LaTeX Font Info:    Checking defaults for U/cmr/m/n on input line 52.&#10;LaTeX Font Info:    ... okay on input line 52.&#10;! Text line contains an invalid character.&#10;l.53 \begin{minipage}{10cm}&#10;                            qubit as unit vector in $\mathbb{C}^2$\end{minip...&#10;A funny symbol that I can't read has just been input.&#10;Continue, and I'll forget that it ever happened.&#10;&#10;LaTeX Font Info:    Try loading font information for U+msa on input line 53.&#10;(C:\Program Files\MiKTeX-2.4.1705\texmf\tex\latex\amsfonts\umsa.fd&#10;File: umsa.fd 2002/01/19 v2.2g AMS font definitions&#10;)&#10;LaTeX Font Info:    Try loading font information for U+msb on input line 53.&#10;(C:\Program Files\MiKTeX-2.4.1705\texmf\tex\latex\amsfonts\umsb.fd&#10;File: umsb.fd 2002/01/19 v2.2g AMS font definitions&#10;) [1&#10;&#10;] (Text Box 209.aux) ) &#10;Here is how much of TeX's memory you used:&#10; 1629 strings out of 95888&#10; 17940 string characters out of 1194316&#10; 61467 words of memory out of 1065244&#10; 4648 multiletter control sequences out of 60000&#10; 5339 words of font info for 22 fonts, out of 1000000 for 2000&#10; 18 hyphenation exceptions out of 4999&#10; 27i,5n,24p,261b,133s stack positions out of 5000i,500n,10000p,200000b,32768s&#10;&#10;Output written on &quot;Text Box 209.dvi&quot; (1 page, 420 bytes).&#10;"/>
  <p:tag name="CTOP" val="160.625"/>
  <p:tag name="CLEFT" val="206"/>
  <p:tag name="CWIDTH" val="237"/>
  <p:tag name="CHEIGHT" val="21.25"/>
  <p:tag name="MAG" val="21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"/>
  <p:tag name="PICTUREFILESIZE" val="130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9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14903</TotalTime>
  <Words>1168</Words>
  <Application>Microsoft Macintosh PowerPoint</Application>
  <PresentationFormat>On-screen Show (4:3)</PresentationFormat>
  <Paragraphs>323</Paragraphs>
  <Slides>38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Quantum Cryptography</vt:lpstr>
      <vt:lpstr>1969: Man on the Moon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Measuring Collapses the State</vt:lpstr>
      <vt:lpstr>Measuring Collapses the State</vt:lpstr>
      <vt:lpstr>Quantum Mechanics </vt:lpstr>
      <vt:lpstr>PowerPoint Presentation</vt:lpstr>
      <vt:lpstr>Demonstration of Quantum Technology</vt:lpstr>
      <vt:lpstr>What will you Learn from this Talk?</vt:lpstr>
      <vt:lpstr>No-Cloning Theorem</vt:lpstr>
      <vt:lpstr>Quantum Key Distribution (QKD)</vt:lpstr>
      <vt:lpstr>Quantum Cryptography Landscape</vt:lpstr>
      <vt:lpstr>Quantum Key Distribution (QKD)</vt:lpstr>
      <vt:lpstr>Quantum Key Distribution (QKD)</vt:lpstr>
      <vt:lpstr>Quantum Key Distribution (QKD)</vt:lpstr>
      <vt:lpstr>Quantum Key Distribution (QKD)</vt:lpstr>
      <vt:lpstr>Quantum Hacking</vt:lpstr>
      <vt:lpstr>What will you Learn from this Talk?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The Attack</vt:lpstr>
      <vt:lpstr>Position Verification: Quantum Try</vt:lpstr>
      <vt:lpstr>Attacking Game</vt:lpstr>
      <vt:lpstr>EPR Pairs</vt:lpstr>
      <vt:lpstr>Quantum Teleportation</vt:lpstr>
      <vt:lpstr>Teleportation Attack</vt:lpstr>
      <vt:lpstr>No-Go Theorem</vt:lpstr>
      <vt:lpstr>What Have You Learned from this Talk?</vt:lpstr>
      <vt:lpstr>What Have You Learned from this Talk?</vt:lpstr>
      <vt:lpstr>Thank you for your attention!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Christian Schaffner</cp:lastModifiedBy>
  <cp:revision>1815</cp:revision>
  <dcterms:created xsi:type="dcterms:W3CDTF">2010-01-20T16:17:28Z</dcterms:created>
  <dcterms:modified xsi:type="dcterms:W3CDTF">2015-12-28T12:41:03Z</dcterms:modified>
</cp:coreProperties>
</file>