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7" r:id="rId2"/>
    <p:sldId id="264" r:id="rId3"/>
    <p:sldId id="261" r:id="rId4"/>
    <p:sldId id="267" r:id="rId5"/>
    <p:sldId id="268" r:id="rId6"/>
    <p:sldId id="269" r:id="rId7"/>
    <p:sldId id="266" r:id="rId8"/>
    <p:sldId id="273" r:id="rId9"/>
    <p:sldId id="274" r:id="rId10"/>
    <p:sldId id="275" r:id="rId11"/>
    <p:sldId id="276" r:id="rId12"/>
    <p:sldId id="279" r:id="rId13"/>
    <p:sldId id="304" r:id="rId14"/>
    <p:sldId id="278" r:id="rId15"/>
    <p:sldId id="280" r:id="rId16"/>
    <p:sldId id="281" r:id="rId17"/>
    <p:sldId id="282" r:id="rId18"/>
    <p:sldId id="283" r:id="rId19"/>
    <p:sldId id="284" r:id="rId20"/>
    <p:sldId id="285" r:id="rId21"/>
    <p:sldId id="287" r:id="rId22"/>
    <p:sldId id="303" r:id="rId23"/>
    <p:sldId id="295" r:id="rId24"/>
    <p:sldId id="296" r:id="rId25"/>
    <p:sldId id="297" r:id="rId26"/>
    <p:sldId id="299" r:id="rId27"/>
    <p:sldId id="300" r:id="rId28"/>
    <p:sldId id="301" r:id="rId29"/>
    <p:sldId id="290" r:id="rId30"/>
    <p:sldId id="291" r:id="rId31"/>
    <p:sldId id="292" r:id="rId32"/>
    <p:sldId id="294" r:id="rId33"/>
    <p:sldId id="293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45">
          <p15:clr>
            <a:srgbClr val="A4A3A4"/>
          </p15:clr>
        </p15:guide>
        <p15:guide id="2" pos="2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E3C"/>
    <a:srgbClr val="D66881"/>
    <a:srgbClr val="D6023E"/>
    <a:srgbClr val="D60030"/>
    <a:srgbClr val="CF002C"/>
    <a:srgbClr val="C400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678"/>
    <p:restoredTop sz="77548"/>
  </p:normalViewPr>
  <p:slideViewPr>
    <p:cSldViewPr snapToGrid="0" snapToObjects="1" showGuides="1">
      <p:cViewPr varScale="1">
        <p:scale>
          <a:sx n="73" d="100"/>
          <a:sy n="73" d="100"/>
        </p:scale>
        <p:origin x="184" y="384"/>
      </p:cViewPr>
      <p:guideLst>
        <p:guide orient="horz" pos="845"/>
        <p:guide pos="29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63AD4D-E905-C34D-9D05-8CE5E20FCB6D}" type="datetimeFigureOut">
              <a:rPr lang="en-US"/>
              <a:pPr/>
              <a:t>5/18/17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6F09BB-327D-3E45-812A-8EBF8898F19F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222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het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licht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van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recente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experimentele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successen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grote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investeringen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door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o.a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Alphabet (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voorheen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Google), Microsoft, IBM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Intel is het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realistisch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binnen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10-30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jaar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een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praktische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quantumcomputer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 de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markt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komt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Quantumcomputers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kunnen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exponentieel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sneller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algoritmes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uitvoeren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aan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basis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liggen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van de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meest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gebruikte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data-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encryptiemethodes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zoals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RSA. 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Moeten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ons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zorgen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maken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over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een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cryptocalips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wanneer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quantumcomputer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is?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hoe zit het met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encryptiemethoden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tegen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een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quantumaanval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bestand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zijn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zoals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post-quantum crypto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quantum key distribution?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Zijn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deze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op de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markt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hoe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moet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uw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organisatie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hier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aan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slag om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optimaal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voorbereid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zijn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 de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quantumtoekomst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046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113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063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384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 = 3 *</a:t>
            </a:r>
            <a:r>
              <a:rPr lang="en-US" baseline="0" dirty="0" smtClean="0"/>
              <a:t> 5</a:t>
            </a:r>
            <a:endParaRPr lang="en-US" dirty="0" smtClean="0"/>
          </a:p>
          <a:p>
            <a:r>
              <a:rPr lang="en-US" dirty="0" smtClean="0"/>
              <a:t>51 = 3 * 17</a:t>
            </a:r>
          </a:p>
          <a:p>
            <a:r>
              <a:rPr lang="en-US" dirty="0" smtClean="0"/>
              <a:t>123 * 456 = </a:t>
            </a:r>
            <a:r>
              <a:rPr lang="is-I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56088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253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 = 3 *</a:t>
            </a:r>
            <a:r>
              <a:rPr lang="en-US" baseline="0" dirty="0" smtClean="0"/>
              <a:t> 5</a:t>
            </a:r>
            <a:endParaRPr lang="en-US" dirty="0" smtClean="0"/>
          </a:p>
          <a:p>
            <a:r>
              <a:rPr lang="en-US" dirty="0" smtClean="0"/>
              <a:t>51 = 3 * 17</a:t>
            </a:r>
          </a:p>
          <a:p>
            <a:r>
              <a:rPr lang="en-US" dirty="0" smtClean="0"/>
              <a:t>123 * 456 = </a:t>
            </a:r>
            <a:r>
              <a:rPr lang="is-I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56088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6753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who knows the difference</a:t>
            </a:r>
            <a:r>
              <a:rPr lang="en-US" baseline="0" dirty="0"/>
              <a:t> between private and public key! </a:t>
            </a:r>
            <a:r>
              <a:rPr lang="en-US" dirty="0"/>
              <a:t>Explain the</a:t>
            </a:r>
            <a:r>
              <a:rPr lang="en-US" baseline="0" dirty="0"/>
              <a:t> advantage of public-key crypto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1949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1889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493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595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986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466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6145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5332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914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6276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608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272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4211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8698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67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086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0463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3179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8099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553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14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581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535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943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32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125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96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1267-A916-A14B-AD1C-D391A844588E}" type="datetimeFigureOut">
              <a:rPr lang="en-US"/>
              <a:pPr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0306-7A55-4E4C-8F72-3EA27D3F6399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404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1267-A916-A14B-AD1C-D391A844588E}" type="datetimeFigureOut">
              <a:rPr lang="en-US"/>
              <a:pPr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0306-7A55-4E4C-8F72-3EA27D3F6399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871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1267-A916-A14B-AD1C-D391A844588E}" type="datetimeFigureOut">
              <a:rPr lang="en-US"/>
              <a:pPr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0306-7A55-4E4C-8F72-3EA27D3F6399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22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1267-A916-A14B-AD1C-D391A844588E}" type="datetimeFigureOut">
              <a:rPr lang="en-US"/>
              <a:pPr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0306-7A55-4E4C-8F72-3EA27D3F6399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21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1267-A916-A14B-AD1C-D391A844588E}" type="datetimeFigureOut">
              <a:rPr lang="en-US"/>
              <a:pPr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0306-7A55-4E4C-8F72-3EA27D3F6399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63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1267-A916-A14B-AD1C-D391A844588E}" type="datetimeFigureOut">
              <a:rPr lang="en-US"/>
              <a:pPr/>
              <a:t>5/18/17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0306-7A55-4E4C-8F72-3EA27D3F6399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255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1267-A916-A14B-AD1C-D391A844588E}" type="datetimeFigureOut">
              <a:rPr lang="en-US"/>
              <a:pPr/>
              <a:t>5/18/17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0306-7A55-4E4C-8F72-3EA27D3F6399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987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1267-A916-A14B-AD1C-D391A844588E}" type="datetimeFigureOut">
              <a:rPr lang="en-US"/>
              <a:pPr/>
              <a:t>5/18/17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0306-7A55-4E4C-8F72-3EA27D3F6399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310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1267-A916-A14B-AD1C-D391A844588E}" type="datetimeFigureOut">
              <a:rPr lang="en-US"/>
              <a:pPr/>
              <a:t>5/18/17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0306-7A55-4E4C-8F72-3EA27D3F6399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116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1267-A916-A14B-AD1C-D391A844588E}" type="datetimeFigureOut">
              <a:rPr lang="en-US"/>
              <a:pPr/>
              <a:t>5/18/17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0306-7A55-4E4C-8F72-3EA27D3F6399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419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1267-A916-A14B-AD1C-D391A844588E}" type="datetimeFigureOut">
              <a:rPr lang="en-US"/>
              <a:pPr/>
              <a:t>5/18/17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0306-7A55-4E4C-8F72-3EA27D3F6399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718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71267-A916-A14B-AD1C-D391A844588E}" type="datetimeFigureOut">
              <a:rPr lang="en-US"/>
              <a:pPr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70306-7A55-4E4C-8F72-3EA27D3F6399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68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6" Type="http://schemas.openxmlformats.org/officeDocument/2006/relationships/image" Target="../media/image4.emf"/><Relationship Id="rId7" Type="http://schemas.openxmlformats.org/officeDocument/2006/relationships/image" Target="../media/image5.emf"/><Relationship Id="rId8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5" Type="http://schemas.openxmlformats.org/officeDocument/2006/relationships/image" Target="../media/image33.emf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5" Type="http://schemas.openxmlformats.org/officeDocument/2006/relationships/image" Target="../media/image35.emf"/><Relationship Id="rId6" Type="http://schemas.openxmlformats.org/officeDocument/2006/relationships/image" Target="../media/image9.gif"/><Relationship Id="rId7" Type="http://schemas.openxmlformats.org/officeDocument/2006/relationships/image" Target="../media/image1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7.png"/><Relationship Id="rId5" Type="http://schemas.openxmlformats.org/officeDocument/2006/relationships/image" Target="../media/image2.emf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5" Type="http://schemas.openxmlformats.org/officeDocument/2006/relationships/image" Target="../media/image34.png"/><Relationship Id="rId6" Type="http://schemas.openxmlformats.org/officeDocument/2006/relationships/image" Target="../media/image3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5" Type="http://schemas.openxmlformats.org/officeDocument/2006/relationships/image" Target="../media/image7.jpg"/><Relationship Id="rId6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5" Type="http://schemas.openxmlformats.org/officeDocument/2006/relationships/image" Target="../media/image39.png"/><Relationship Id="rId6" Type="http://schemas.openxmlformats.org/officeDocument/2006/relationships/image" Target="../media/image40.emf"/><Relationship Id="rId7" Type="http://schemas.openxmlformats.org/officeDocument/2006/relationships/image" Target="../media/image41.gif"/><Relationship Id="rId8" Type="http://schemas.openxmlformats.org/officeDocument/2006/relationships/hyperlink" Target="http://www.qusoft.org/" TargetMode="External"/><Relationship Id="rId9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5" Type="http://schemas.openxmlformats.org/officeDocument/2006/relationships/image" Target="../media/image43.png"/><Relationship Id="rId6" Type="http://schemas.openxmlformats.org/officeDocument/2006/relationships/image" Target="../media/image44.wmf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hyperlink" Target="http://dx.doi.org/10.1016/j.tcs.2014.05.025" TargetMode="External"/><Relationship Id="rId10" Type="http://schemas.openxmlformats.org/officeDocument/2006/relationships/image" Target="../media/image47.png"/><Relationship Id="rId11" Type="http://schemas.openxmlformats.org/officeDocument/2006/relationships/image" Target="../media/image3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png"/><Relationship Id="rId12" Type="http://schemas.openxmlformats.org/officeDocument/2006/relationships/image" Target="../media/image3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5" Type="http://schemas.openxmlformats.org/officeDocument/2006/relationships/image" Target="../media/image43.png"/><Relationship Id="rId6" Type="http://schemas.openxmlformats.org/officeDocument/2006/relationships/image" Target="../media/image48.emf"/><Relationship Id="rId7" Type="http://schemas.openxmlformats.org/officeDocument/2006/relationships/image" Target="../media/image44.wmf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0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9.png"/><Relationship Id="rId12" Type="http://schemas.openxmlformats.org/officeDocument/2006/relationships/image" Target="../media/image47.png"/><Relationship Id="rId13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8.emf"/><Relationship Id="rId4" Type="http://schemas.openxmlformats.org/officeDocument/2006/relationships/image" Target="../media/image1.jpeg"/><Relationship Id="rId5" Type="http://schemas.openxmlformats.org/officeDocument/2006/relationships/image" Target="../media/image2.emf"/><Relationship Id="rId6" Type="http://schemas.openxmlformats.org/officeDocument/2006/relationships/image" Target="../media/image43.png"/><Relationship Id="rId7" Type="http://schemas.openxmlformats.org/officeDocument/2006/relationships/image" Target="../media/image48.emf"/><Relationship Id="rId8" Type="http://schemas.openxmlformats.org/officeDocument/2006/relationships/image" Target="../media/image44.wmf"/><Relationship Id="rId9" Type="http://schemas.openxmlformats.org/officeDocument/2006/relationships/image" Target="../media/image45.png"/><Relationship Id="rId10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5" Type="http://schemas.openxmlformats.org/officeDocument/2006/relationships/image" Target="../media/image34.png"/><Relationship Id="rId6" Type="http://schemas.openxmlformats.org/officeDocument/2006/relationships/image" Target="../media/image3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7.emf"/><Relationship Id="rId1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jpeg"/><Relationship Id="rId8" Type="http://schemas.openxmlformats.org/officeDocument/2006/relationships/image" Target="../media/image54.png"/><Relationship Id="rId9" Type="http://schemas.openxmlformats.org/officeDocument/2006/relationships/image" Target="../media/image55.jpeg"/><Relationship Id="rId10" Type="http://schemas.openxmlformats.org/officeDocument/2006/relationships/image" Target="../media/image56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5" Type="http://schemas.openxmlformats.org/officeDocument/2006/relationships/image" Target="../media/image62.png"/><Relationship Id="rId6" Type="http://schemas.openxmlformats.org/officeDocument/2006/relationships/image" Target="../media/image54.png"/><Relationship Id="rId7" Type="http://schemas.openxmlformats.org/officeDocument/2006/relationships/image" Target="../media/image55.jpeg"/><Relationship Id="rId8" Type="http://schemas.openxmlformats.org/officeDocument/2006/relationships/image" Target="../media/image63.png"/><Relationship Id="rId9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5" Type="http://schemas.openxmlformats.org/officeDocument/2006/relationships/image" Target="../media/image65.emf"/><Relationship Id="rId6" Type="http://schemas.openxmlformats.org/officeDocument/2006/relationships/image" Target="../media/image66.emf"/><Relationship Id="rId7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5" Type="http://schemas.openxmlformats.org/officeDocument/2006/relationships/image" Target="../media/image9.gif"/><Relationship Id="rId6" Type="http://schemas.openxmlformats.org/officeDocument/2006/relationships/image" Target="../media/image10.jpeg"/><Relationship Id="rId7" Type="http://schemas.openxmlformats.org/officeDocument/2006/relationships/image" Target="../media/image11.tiff"/><Relationship Id="rId8" Type="http://schemas.openxmlformats.org/officeDocument/2006/relationships/image" Target="../media/image1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5" Type="http://schemas.openxmlformats.org/officeDocument/2006/relationships/image" Target="../media/image65.emf"/><Relationship Id="rId6" Type="http://schemas.openxmlformats.org/officeDocument/2006/relationships/image" Target="../media/image68.emf"/><Relationship Id="rId7" Type="http://schemas.openxmlformats.org/officeDocument/2006/relationships/image" Target="../media/image69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5" Type="http://schemas.openxmlformats.org/officeDocument/2006/relationships/image" Target="../media/image34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5" Type="http://schemas.openxmlformats.org/officeDocument/2006/relationships/image" Target="../media/image68.emf"/><Relationship Id="rId6" Type="http://schemas.openxmlformats.org/officeDocument/2006/relationships/image" Target="../media/image44.wmf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image" Target="../media/image49.png"/><Relationship Id="rId11" Type="http://schemas.openxmlformats.org/officeDocument/2006/relationships/image" Target="../media/image3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.emf"/><Relationship Id="rId12" Type="http://schemas.openxmlformats.org/officeDocument/2006/relationships/hyperlink" Target="http://www.qusoft.org/" TargetMode="External"/><Relationship Id="rId13" Type="http://schemas.openxmlformats.org/officeDocument/2006/relationships/image" Target="../media/image42.png"/><Relationship Id="rId14" Type="http://schemas.openxmlformats.org/officeDocument/2006/relationships/hyperlink" Target="mailto:schaffner@qusoft.org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5" Type="http://schemas.openxmlformats.org/officeDocument/2006/relationships/image" Target="../media/image70.emf"/><Relationship Id="rId6" Type="http://schemas.openxmlformats.org/officeDocument/2006/relationships/hyperlink" Target="http://www.nwo.nl/" TargetMode="External"/><Relationship Id="rId7" Type="http://schemas.openxmlformats.org/officeDocument/2006/relationships/image" Target="../media/image3.png"/><Relationship Id="rId8" Type="http://schemas.openxmlformats.org/officeDocument/2006/relationships/hyperlink" Target="http://www.cwi.nl/" TargetMode="External"/><Relationship Id="rId9" Type="http://schemas.openxmlformats.org/officeDocument/2006/relationships/image" Target="../media/image4.emf"/><Relationship Id="rId10" Type="http://schemas.openxmlformats.org/officeDocument/2006/relationships/hyperlink" Target="http://www.uva.nl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5" Type="http://schemas.openxmlformats.org/officeDocument/2006/relationships/image" Target="../media/image6.emf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5" Type="http://schemas.openxmlformats.org/officeDocument/2006/relationships/image" Target="../media/image6.emf"/><Relationship Id="rId6" Type="http://schemas.openxmlformats.org/officeDocument/2006/relationships/image" Target="../media/image16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5" Type="http://schemas.openxmlformats.org/officeDocument/2006/relationships/image" Target="../media/image6.emf"/><Relationship Id="rId6" Type="http://schemas.openxmlformats.org/officeDocument/2006/relationships/image" Target="../media/image16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hyperlink" Target="http://en.wikipedia.org/wiki/Scytale" TargetMode="External"/><Relationship Id="rId9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png"/><Relationship Id="rId1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jpeg"/><Relationship Id="rId8" Type="http://schemas.openxmlformats.org/officeDocument/2006/relationships/image" Target="../media/image25.jpeg"/><Relationship Id="rId9" Type="http://schemas.openxmlformats.org/officeDocument/2006/relationships/image" Target="../media/image21.png"/><Relationship Id="rId10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428_PP-schets_ro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335" y="0"/>
            <a:ext cx="847241" cy="6866523"/>
          </a:xfrm>
          <a:prstGeom prst="rect">
            <a:avLst/>
          </a:prstGeom>
        </p:spPr>
      </p:pic>
      <p:pic>
        <p:nvPicPr>
          <p:cNvPr id="9" name="Picture 8" descr="170313_cwiib_#c51230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3" y="85905"/>
            <a:ext cx="2101084" cy="87722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71823" y="840015"/>
            <a:ext cx="8143932" cy="1152128"/>
          </a:xfrm>
        </p:spPr>
        <p:txBody>
          <a:bodyPr/>
          <a:lstStyle/>
          <a:p>
            <a:r>
              <a:rPr lang="en-US" sz="4800" b="1" dirty="0">
                <a:latin typeface="Arial Black" charset="0"/>
                <a:ea typeface="Arial Black" charset="0"/>
                <a:cs typeface="Arial Black" charset="0"/>
              </a:rPr>
              <a:t>Quantum Cryptography</a:t>
            </a:r>
            <a:endParaRPr lang="en-US" sz="4000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2096577"/>
            <a:ext cx="8208912" cy="3456384"/>
          </a:xfrm>
        </p:spPr>
        <p:txBody>
          <a:bodyPr>
            <a:normAutofit fontScale="92500" lnSpcReduction="20000"/>
          </a:bodyPr>
          <a:lstStyle/>
          <a:p>
            <a:r>
              <a:rPr lang="en-US" sz="3900" dirty="0">
                <a:solidFill>
                  <a:schemeClr val="tx2"/>
                </a:solidFill>
              </a:rPr>
              <a:t>Christian Schaffner</a:t>
            </a:r>
          </a:p>
          <a:p>
            <a:endParaRPr lang="en-US" sz="3500" dirty="0">
              <a:solidFill>
                <a:schemeClr val="tx2"/>
              </a:solidFill>
            </a:endParaRPr>
          </a:p>
          <a:p>
            <a:pPr algn="r"/>
            <a:r>
              <a:rPr lang="en-US" sz="2600" dirty="0">
                <a:solidFill>
                  <a:schemeClr val="tx2"/>
                </a:solidFill>
              </a:rPr>
              <a:t>Research Center for Quantum Software</a:t>
            </a:r>
            <a:br>
              <a:rPr lang="en-US" sz="2600" dirty="0">
                <a:solidFill>
                  <a:schemeClr val="tx2"/>
                </a:solidFill>
              </a:rPr>
            </a:br>
            <a:endParaRPr lang="en-US" sz="2600" dirty="0">
              <a:solidFill>
                <a:schemeClr val="tx2"/>
              </a:solidFill>
            </a:endParaRPr>
          </a:p>
          <a:p>
            <a:pPr algn="l"/>
            <a:r>
              <a:rPr lang="en-US" sz="2600" dirty="0">
                <a:solidFill>
                  <a:schemeClr val="tx2"/>
                </a:solidFill>
              </a:rPr>
              <a:t>Institute for Logic, Language and Computation (ILLC)</a:t>
            </a:r>
          </a:p>
          <a:p>
            <a:pPr algn="l"/>
            <a:r>
              <a:rPr lang="en-US" sz="2600" dirty="0">
                <a:solidFill>
                  <a:schemeClr val="tx2"/>
                </a:solidFill>
              </a:rPr>
              <a:t>University of Amsterdam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pPr algn="r"/>
            <a:r>
              <a:rPr lang="en-US" sz="2600" dirty="0">
                <a:solidFill>
                  <a:schemeClr val="tx2"/>
                </a:solidFill>
              </a:rPr>
              <a:t>Centrum </a:t>
            </a:r>
            <a:r>
              <a:rPr lang="en-US" sz="2600" dirty="0" err="1">
                <a:solidFill>
                  <a:schemeClr val="tx2"/>
                </a:solidFill>
              </a:rPr>
              <a:t>Wiskunde</a:t>
            </a:r>
            <a:r>
              <a:rPr lang="en-US" sz="2600" dirty="0">
                <a:solidFill>
                  <a:schemeClr val="tx2"/>
                </a:solidFill>
              </a:rPr>
              <a:t> &amp; </a:t>
            </a:r>
            <a:r>
              <a:rPr lang="en-US" sz="2600" dirty="0" err="1">
                <a:solidFill>
                  <a:schemeClr val="tx2"/>
                </a:solidFill>
              </a:rPr>
              <a:t>Informatica</a:t>
            </a:r>
            <a:endParaRPr lang="en-US" sz="2600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pic>
        <p:nvPicPr>
          <p:cNvPr id="6" name="Picture 43" descr="nwo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5010" y="5801301"/>
            <a:ext cx="1193902" cy="918744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1688" y="4741185"/>
            <a:ext cx="1981200" cy="8934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8752" y="3517049"/>
            <a:ext cx="1131996" cy="1224136"/>
          </a:xfrm>
          <a:prstGeom prst="rect">
            <a:avLst/>
          </a:prstGeom>
        </p:spPr>
      </p:pic>
      <p:pic>
        <p:nvPicPr>
          <p:cNvPr id="11" name="Picture 10" descr="QuSoft_logo_RGB.eps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717592" y="2882994"/>
            <a:ext cx="2250895" cy="63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9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428_PP-schets_ro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335" y="0"/>
            <a:ext cx="847241" cy="6866523"/>
          </a:xfrm>
          <a:prstGeom prst="rect">
            <a:avLst/>
          </a:prstGeom>
        </p:spPr>
      </p:pic>
      <p:pic>
        <p:nvPicPr>
          <p:cNvPr id="3" name="Picture 2" descr="170313_cwiib_#c51230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3" y="85905"/>
            <a:ext cx="2101084" cy="87722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85305" y="102938"/>
            <a:ext cx="8047822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D60E3C"/>
                </a:solidFill>
                <a:latin typeface="Arial Black" charset="0"/>
                <a:ea typeface="Arial Black" charset="0"/>
                <a:cs typeface="Arial Black" charset="0"/>
              </a:rPr>
              <a:t>Modern Cryptography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-9128" y="2784376"/>
            <a:ext cx="5956848" cy="3744416"/>
            <a:chOff x="-3421" y="2708920"/>
            <a:chExt cx="5956848" cy="374441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199" b="8062"/>
            <a:stretch/>
          </p:blipFill>
          <p:spPr>
            <a:xfrm>
              <a:off x="-3421" y="2708920"/>
              <a:ext cx="5956848" cy="3744416"/>
            </a:xfrm>
            <a:prstGeom prst="rect">
              <a:avLst/>
            </a:prstGeom>
          </p:spPr>
        </p:pic>
        <p:sp>
          <p:nvSpPr>
            <p:cNvPr id="36" name="Oval 35"/>
            <p:cNvSpPr/>
            <p:nvPr/>
          </p:nvSpPr>
          <p:spPr>
            <a:xfrm>
              <a:off x="146704" y="2924944"/>
              <a:ext cx="536864" cy="288032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Content Placeholder 2"/>
          <p:cNvSpPr txBox="1">
            <a:spLocks/>
          </p:cNvSpPr>
          <p:nvPr/>
        </p:nvSpPr>
        <p:spPr>
          <a:xfrm>
            <a:off x="467544" y="980728"/>
            <a:ext cx="7318342" cy="1440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solidFill>
                  <a:schemeClr val="tx1"/>
                </a:solidFill>
                <a:ea typeface="Arial" charset="0"/>
                <a:cs typeface="Arial" charset="0"/>
              </a:rPr>
              <a:t> is </a:t>
            </a:r>
            <a:r>
              <a:rPr lang="en-US" sz="2600" dirty="0">
                <a:solidFill>
                  <a:srgbClr val="D60E3C"/>
                </a:solidFill>
                <a:ea typeface="Arial" charset="0"/>
                <a:cs typeface="Arial" charset="0"/>
              </a:rPr>
              <a:t>everywhere</a:t>
            </a:r>
            <a:r>
              <a:rPr lang="en-US" sz="2600" dirty="0">
                <a:solidFill>
                  <a:schemeClr val="tx1"/>
                </a:solidFill>
                <a:ea typeface="Arial" charset="0"/>
                <a:cs typeface="Arial" charset="0"/>
              </a:rPr>
              <a:t>!</a:t>
            </a:r>
          </a:p>
          <a:p>
            <a:pPr algn="l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solidFill>
                  <a:schemeClr val="tx1"/>
                </a:solidFill>
                <a:ea typeface="Arial" charset="0"/>
                <a:cs typeface="Arial" charset="0"/>
              </a:rPr>
              <a:t> is concerned with all settings where people </a:t>
            </a:r>
            <a:r>
              <a:rPr lang="en-US" sz="2600" dirty="0">
                <a:solidFill>
                  <a:srgbClr val="D60E3C"/>
                </a:solidFill>
                <a:ea typeface="Arial" charset="0"/>
                <a:cs typeface="Arial" charset="0"/>
              </a:rPr>
              <a:t>do not trust each other 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8172" y="3284984"/>
            <a:ext cx="2959100" cy="27432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594" y="4032046"/>
            <a:ext cx="2823912" cy="187918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2080" y="4437112"/>
            <a:ext cx="3492500" cy="23368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91547" y="2235854"/>
            <a:ext cx="38227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1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428_PP-schets_ro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335" y="0"/>
            <a:ext cx="847241" cy="6866523"/>
          </a:xfrm>
          <a:prstGeom prst="rect">
            <a:avLst/>
          </a:prstGeom>
        </p:spPr>
      </p:pic>
      <p:pic>
        <p:nvPicPr>
          <p:cNvPr id="3" name="Picture 2" descr="170313_cwiib_#c51230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3" y="85905"/>
            <a:ext cx="2101084" cy="87722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85305" y="102938"/>
            <a:ext cx="8047822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D60E3C"/>
                </a:solidFill>
                <a:latin typeface="Arial Black" charset="0"/>
                <a:ea typeface="Arial Black" charset="0"/>
                <a:cs typeface="Arial Black" charset="0"/>
              </a:rPr>
              <a:t>Cyber Security</a:t>
            </a:r>
          </a:p>
        </p:txBody>
      </p:sp>
      <p:sp>
        <p:nvSpPr>
          <p:cNvPr id="37" name="Content Placeholder 2"/>
          <p:cNvSpPr txBox="1">
            <a:spLocks/>
          </p:cNvSpPr>
          <p:nvPr/>
        </p:nvSpPr>
        <p:spPr>
          <a:xfrm>
            <a:off x="987993" y="848207"/>
            <a:ext cx="7318342" cy="1440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chemeClr val="accent1"/>
              </a:buClr>
              <a:buSzPct val="65000"/>
            </a:pPr>
            <a:r>
              <a:rPr lang="en-US" sz="2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“Cyber Security in the Netherlands is an important focal area that provides security, safety and privacy solutions that are </a:t>
            </a:r>
            <a:r>
              <a:rPr lang="en-US" sz="2800" dirty="0">
                <a:solidFill>
                  <a:srgbClr val="D60E3C"/>
                </a:solidFill>
                <a:latin typeface="Arial" charset="0"/>
                <a:ea typeface="Arial" charset="0"/>
                <a:cs typeface="Arial" charset="0"/>
              </a:rPr>
              <a:t>vital for our economy </a:t>
            </a:r>
            <a:r>
              <a:rPr lang="en-US" sz="2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including but not limited to critical infrastructures, smart cities, cloud computing, online services and e-government.”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02105" y="2865021"/>
            <a:ext cx="5504499" cy="3992981"/>
            <a:chOff x="3273884" y="1340768"/>
            <a:chExt cx="4120231" cy="4120231"/>
          </a:xfrm>
        </p:grpSpPr>
        <p:sp>
          <p:nvSpPr>
            <p:cNvPr id="15" name="Freeform 14"/>
            <p:cNvSpPr/>
            <p:nvPr/>
          </p:nvSpPr>
          <p:spPr>
            <a:xfrm>
              <a:off x="3273884" y="1340768"/>
              <a:ext cx="4120231" cy="4120231"/>
            </a:xfrm>
            <a:custGeom>
              <a:avLst/>
              <a:gdLst>
                <a:gd name="connsiteX0" fmla="*/ 0 w 4120231"/>
                <a:gd name="connsiteY0" fmla="*/ 2060116 h 4120231"/>
                <a:gd name="connsiteX1" fmla="*/ 2060116 w 4120231"/>
                <a:gd name="connsiteY1" fmla="*/ 0 h 4120231"/>
                <a:gd name="connsiteX2" fmla="*/ 4120232 w 4120231"/>
                <a:gd name="connsiteY2" fmla="*/ 2060116 h 4120231"/>
                <a:gd name="connsiteX3" fmla="*/ 2060116 w 4120231"/>
                <a:gd name="connsiteY3" fmla="*/ 4120232 h 4120231"/>
                <a:gd name="connsiteX4" fmla="*/ 0 w 4120231"/>
                <a:gd name="connsiteY4" fmla="*/ 2060116 h 4120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0231" h="4120231">
                  <a:moveTo>
                    <a:pt x="0" y="2060116"/>
                  </a:moveTo>
                  <a:cubicBezTo>
                    <a:pt x="0" y="922345"/>
                    <a:pt x="922345" y="0"/>
                    <a:pt x="2060116" y="0"/>
                  </a:cubicBezTo>
                  <a:cubicBezTo>
                    <a:pt x="3197887" y="0"/>
                    <a:pt x="4120232" y="922345"/>
                    <a:pt x="4120232" y="2060116"/>
                  </a:cubicBezTo>
                  <a:cubicBezTo>
                    <a:pt x="4120232" y="3197887"/>
                    <a:pt x="3197887" y="4120232"/>
                    <a:pt x="2060116" y="4120232"/>
                  </a:cubicBezTo>
                  <a:cubicBezTo>
                    <a:pt x="922345" y="4120232"/>
                    <a:pt x="0" y="3197887"/>
                    <a:pt x="0" y="2060116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none" lIns="1368000" tIns="108000" rIns="1389890" bIns="3345970" numCol="1" spcCol="1270" anchor="t" anchorCtr="0">
              <a:noAutofit/>
            </a:bodyPr>
            <a:lstStyle/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6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Cloud computing</a:t>
              </a:r>
            </a:p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6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Internet of </a:t>
              </a:r>
              <a:r>
                <a:rPr lang="nl-NL" sz="1600" dirty="0" err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Things</a:t>
              </a:r>
              <a:r>
                <a:rPr lang="nl-NL" sz="16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 (</a:t>
              </a:r>
              <a:r>
                <a:rPr lang="nl-NL" sz="1600" dirty="0" err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IoT</a:t>
              </a:r>
              <a:r>
                <a:rPr lang="nl-NL" sz="16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)</a:t>
              </a:r>
            </a:p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600" dirty="0" err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Payment</a:t>
              </a:r>
              <a:r>
                <a:rPr lang="nl-NL" sz="16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 systems</a:t>
              </a:r>
            </a:p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6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eHealth</a:t>
              </a:r>
            </a:p>
          </p:txBody>
        </p:sp>
        <p:sp>
          <p:nvSpPr>
            <p:cNvPr id="16" name="Freeform 15"/>
            <p:cNvSpPr/>
            <p:nvPr/>
          </p:nvSpPr>
          <p:spPr>
            <a:xfrm>
              <a:off x="3788913" y="2645895"/>
              <a:ext cx="3090173" cy="2815103"/>
            </a:xfrm>
            <a:custGeom>
              <a:avLst/>
              <a:gdLst>
                <a:gd name="connsiteX0" fmla="*/ 0 w 3090173"/>
                <a:gd name="connsiteY0" fmla="*/ 1545087 h 3090173"/>
                <a:gd name="connsiteX1" fmla="*/ 1545087 w 3090173"/>
                <a:gd name="connsiteY1" fmla="*/ 0 h 3090173"/>
                <a:gd name="connsiteX2" fmla="*/ 3090174 w 3090173"/>
                <a:gd name="connsiteY2" fmla="*/ 1545087 h 3090173"/>
                <a:gd name="connsiteX3" fmla="*/ 1545087 w 3090173"/>
                <a:gd name="connsiteY3" fmla="*/ 3090174 h 3090173"/>
                <a:gd name="connsiteX4" fmla="*/ 0 w 3090173"/>
                <a:gd name="connsiteY4" fmla="*/ 1545087 h 3090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0173" h="3090173">
                  <a:moveTo>
                    <a:pt x="0" y="1545087"/>
                  </a:moveTo>
                  <a:cubicBezTo>
                    <a:pt x="0" y="691759"/>
                    <a:pt x="691759" y="0"/>
                    <a:pt x="1545087" y="0"/>
                  </a:cubicBezTo>
                  <a:cubicBezTo>
                    <a:pt x="2398415" y="0"/>
                    <a:pt x="3090174" y="691759"/>
                    <a:pt x="3090174" y="1545087"/>
                  </a:cubicBezTo>
                  <a:cubicBezTo>
                    <a:pt x="3090174" y="2398415"/>
                    <a:pt x="2398415" y="3090174"/>
                    <a:pt x="1545087" y="3090174"/>
                  </a:cubicBezTo>
                  <a:cubicBezTo>
                    <a:pt x="691759" y="3090174"/>
                    <a:pt x="0" y="2398415"/>
                    <a:pt x="0" y="1545087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5625133"/>
                <a:satOff val="-8440"/>
                <a:lumOff val="-1373"/>
                <a:alphaOff val="0"/>
              </a:schemeClr>
            </a:fillRef>
            <a:effectRef idx="2">
              <a:schemeClr val="accent3">
                <a:hueOff val="5625133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none" lIns="910420" tIns="278480" rIns="910421" bIns="2402974" numCol="1" spcCol="1270" anchor="t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6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Auto-updates – Digital </a:t>
              </a:r>
              <a:r>
                <a:rPr lang="nl-NL" sz="1600" dirty="0" err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Signatures</a:t>
              </a:r>
              <a:endParaRPr lang="nl-NL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6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Secure </a:t>
              </a:r>
              <a:r>
                <a:rPr lang="nl-NL" sz="1600" dirty="0" err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Browsing</a:t>
              </a:r>
              <a:r>
                <a:rPr lang="nl-NL" sz="16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 - TLS/SSL</a:t>
              </a:r>
            </a:p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6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VPN – </a:t>
              </a:r>
              <a:r>
                <a:rPr lang="nl-NL" sz="1600" dirty="0" err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IPSec</a:t>
              </a:r>
              <a:endParaRPr lang="nl-NL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6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Secure email – s/MIME, PGP</a:t>
              </a:r>
            </a:p>
          </p:txBody>
        </p:sp>
        <p:sp>
          <p:nvSpPr>
            <p:cNvPr id="17" name="Freeform 16"/>
            <p:cNvSpPr/>
            <p:nvPr/>
          </p:nvSpPr>
          <p:spPr>
            <a:xfrm>
              <a:off x="4283959" y="4151806"/>
              <a:ext cx="2060115" cy="1253478"/>
            </a:xfrm>
            <a:custGeom>
              <a:avLst/>
              <a:gdLst>
                <a:gd name="connsiteX0" fmla="*/ 0 w 2060115"/>
                <a:gd name="connsiteY0" fmla="*/ 577234 h 1154468"/>
                <a:gd name="connsiteX1" fmla="*/ 1030058 w 2060115"/>
                <a:gd name="connsiteY1" fmla="*/ 0 h 1154468"/>
                <a:gd name="connsiteX2" fmla="*/ 2060116 w 2060115"/>
                <a:gd name="connsiteY2" fmla="*/ 577234 h 1154468"/>
                <a:gd name="connsiteX3" fmla="*/ 1030058 w 2060115"/>
                <a:gd name="connsiteY3" fmla="*/ 1154468 h 1154468"/>
                <a:gd name="connsiteX4" fmla="*/ 0 w 2060115"/>
                <a:gd name="connsiteY4" fmla="*/ 577234 h 1154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0115" h="1154468">
                  <a:moveTo>
                    <a:pt x="0" y="577234"/>
                  </a:moveTo>
                  <a:cubicBezTo>
                    <a:pt x="0" y="258436"/>
                    <a:pt x="461173" y="0"/>
                    <a:pt x="1030058" y="0"/>
                  </a:cubicBezTo>
                  <a:cubicBezTo>
                    <a:pt x="1598943" y="0"/>
                    <a:pt x="2060116" y="258436"/>
                    <a:pt x="2060116" y="577234"/>
                  </a:cubicBezTo>
                  <a:cubicBezTo>
                    <a:pt x="2060116" y="896032"/>
                    <a:pt x="1598943" y="1154468"/>
                    <a:pt x="1030058" y="1154468"/>
                  </a:cubicBezTo>
                  <a:cubicBezTo>
                    <a:pt x="461173" y="1154468"/>
                    <a:pt x="0" y="896032"/>
                    <a:pt x="0" y="577234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1250266"/>
                <a:satOff val="-16880"/>
                <a:lumOff val="-2745"/>
                <a:alphaOff val="0"/>
              </a:schemeClr>
            </a:fillRef>
            <a:effectRef idx="2">
              <a:schemeClr val="accent3">
                <a:hueOff val="11250266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7041" tIns="373961" rIns="387041" bIns="373961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600" dirty="0">
                  <a:latin typeface="Arial" charset="0"/>
                  <a:ea typeface="Arial" charset="0"/>
                  <a:cs typeface="Arial" charset="0"/>
                </a:rPr>
                <a:t>RSA, DSA, DH, ECDH, </a:t>
              </a:r>
              <a:r>
                <a:rPr lang="is-IS" sz="1600" dirty="0">
                  <a:latin typeface="Arial" charset="0"/>
                  <a:ea typeface="Arial" charset="0"/>
                  <a:cs typeface="Arial" charset="0"/>
                </a:rPr>
                <a:t>…</a:t>
              </a:r>
              <a:r>
                <a:rPr lang="nl-NL" sz="1600" dirty="0">
                  <a:latin typeface="Arial" charset="0"/>
                  <a:ea typeface="Arial" charset="0"/>
                  <a:cs typeface="Arial" charset="0"/>
                </a:rPr>
                <a:t/>
              </a:r>
              <a:br>
                <a:rPr lang="nl-NL" sz="1600" dirty="0">
                  <a:latin typeface="Arial" charset="0"/>
                  <a:ea typeface="Arial" charset="0"/>
                  <a:cs typeface="Arial" charset="0"/>
                </a:rPr>
              </a:br>
              <a:r>
                <a:rPr lang="nl-NL" sz="1600" dirty="0">
                  <a:latin typeface="Arial" charset="0"/>
                  <a:ea typeface="Arial" charset="0"/>
                  <a:cs typeface="Arial" charset="0"/>
                </a:rPr>
                <a:t>AES, 3-DES, SHA, </a:t>
              </a:r>
              <a:r>
                <a:rPr lang="is-IS" sz="1600" dirty="0">
                  <a:latin typeface="Arial" charset="0"/>
                  <a:ea typeface="Arial" charset="0"/>
                  <a:cs typeface="Arial" charset="0"/>
                </a:rPr>
                <a:t>…</a:t>
              </a:r>
              <a:endParaRPr lang="nl-NL" sz="16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1302" y="2355368"/>
            <a:ext cx="2993912" cy="1551662"/>
          </a:xfrm>
          <a:prstGeom prst="rect">
            <a:avLst/>
          </a:prstGeom>
        </p:spPr>
      </p:pic>
      <p:sp>
        <p:nvSpPr>
          <p:cNvPr id="19" name="Shape 554"/>
          <p:cNvSpPr/>
          <p:nvPr/>
        </p:nvSpPr>
        <p:spPr>
          <a:xfrm>
            <a:off x="6490185" y="6271488"/>
            <a:ext cx="2325029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Based on slides by Michele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Mosca</a:t>
            </a:r>
            <a:endParaRPr sz="16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0" name="Shape 15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11812" y="4598246"/>
            <a:ext cx="2622205" cy="135325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47255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428_PP-schets_ro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335" y="0"/>
            <a:ext cx="847241" cy="6866523"/>
          </a:xfrm>
          <a:prstGeom prst="rect">
            <a:avLst/>
          </a:prstGeom>
        </p:spPr>
      </p:pic>
      <p:pic>
        <p:nvPicPr>
          <p:cNvPr id="3" name="Picture 2" descr="170313_cwiib_#c51230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3" y="85905"/>
            <a:ext cx="2101084" cy="87722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85305" y="102938"/>
            <a:ext cx="8047822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D60E3C"/>
                </a:solidFill>
                <a:latin typeface="Arial Black" charset="0"/>
                <a:ea typeface="Arial Black" charset="0"/>
                <a:cs typeface="Arial Black" charset="0"/>
              </a:rPr>
              <a:t>Quantum Effects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r="15806" b="58717"/>
          <a:stretch/>
        </p:blipFill>
        <p:spPr>
          <a:xfrm>
            <a:off x="5059270" y="1464937"/>
            <a:ext cx="3247065" cy="8976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-1" t="39851" r="-2697" b="181"/>
          <a:stretch/>
        </p:blipFill>
        <p:spPr>
          <a:xfrm>
            <a:off x="273394" y="1124744"/>
            <a:ext cx="4874630" cy="1604825"/>
          </a:xfrm>
          <a:prstGeom prst="rect">
            <a:avLst/>
          </a:prstGeom>
        </p:spPr>
      </p:pic>
      <p:sp>
        <p:nvSpPr>
          <p:cNvPr id="22" name="Rectangle 298"/>
          <p:cNvSpPr>
            <a:spLocks noChangeArrowheads="1"/>
          </p:cNvSpPr>
          <p:nvPr/>
        </p:nvSpPr>
        <p:spPr bwMode="auto">
          <a:xfrm>
            <a:off x="185715" y="3391188"/>
            <a:ext cx="8772569" cy="3565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Classical bit: 0 or 1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Quantum bit: can be in </a:t>
            </a:r>
            <a:br>
              <a:rPr lang="en-US" sz="2800" dirty="0">
                <a:latin typeface="Calibri" pitchFamily="34" charset="0"/>
                <a:cs typeface="Calibri" pitchFamily="34" charset="0"/>
              </a:rPr>
            </a:br>
            <a:r>
              <a:rPr lang="en-US" sz="280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superposition of 0 and 1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Yields a more </a:t>
            </a:r>
            <a:r>
              <a:rPr lang="en-US" sz="280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powerful computational model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: 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Shor’s algorithm allows to factor numbers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Grover’s algorithm allows to search faster</a:t>
            </a:r>
          </a:p>
        </p:txBody>
      </p:sp>
      <p:pic>
        <p:nvPicPr>
          <p:cNvPr id="39" name="Picture 15" descr="ZeroOneLarge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53811" y="4034811"/>
            <a:ext cx="536713" cy="6858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7672" y="3936080"/>
            <a:ext cx="763195" cy="85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0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1"/>
          <p:cNvSpPr txBox="1">
            <a:spLocks/>
          </p:cNvSpPr>
          <p:nvPr/>
        </p:nvSpPr>
        <p:spPr>
          <a:xfrm>
            <a:off x="221688" y="991649"/>
            <a:ext cx="6840760" cy="5664332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[Shor ’94] Polynomial-time quantum algorithm for factoring integer </a:t>
            </a:r>
            <a:r>
              <a:rPr lang="en-US" sz="2600" dirty="0" smtClean="0">
                <a:cs typeface="Arial" charset="0"/>
              </a:rPr>
              <a:t>numbers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15 = 3 * 5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27 = 3 * 3 * 3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31 = 1 * 31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57 = 3 * 19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91 = 7 * 13  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173 = 1 * 173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is-IS" dirty="0"/>
              <a:t>RSA-100 = 1522605027922533360535618378132637429718068114961380688657908494580122963258952897654000350692006139  = 37975227936943673922808872755445627854565536638199 × 40094690950920881030683735292761468389214899724061</a:t>
            </a:r>
            <a:endParaRPr lang="en-US" dirty="0">
              <a:cs typeface="Arial" charset="0"/>
            </a:endParaRPr>
          </a:p>
        </p:txBody>
      </p:sp>
      <p:pic>
        <p:nvPicPr>
          <p:cNvPr id="2" name="Picture 1" descr="170428_PP-schets_ro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335" y="0"/>
            <a:ext cx="847241" cy="6866523"/>
          </a:xfrm>
          <a:prstGeom prst="rect">
            <a:avLst/>
          </a:prstGeom>
        </p:spPr>
      </p:pic>
      <p:pic>
        <p:nvPicPr>
          <p:cNvPr id="3" name="Picture 2" descr="170313_cwiib_#c51230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3" y="85905"/>
            <a:ext cx="2101084" cy="87722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52162" y="190907"/>
            <a:ext cx="8047822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D60E3C"/>
                </a:solidFill>
                <a:latin typeface="Arial Black" charset="0"/>
                <a:ea typeface="Arial Black" charset="0"/>
                <a:cs typeface="Arial Black" charset="0"/>
              </a:rPr>
              <a:t>Quantum Algorithms: Factoring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8203" y="1603172"/>
            <a:ext cx="1397000" cy="20955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57300" y="2374900"/>
            <a:ext cx="1295400" cy="3937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1257300" y="2844800"/>
            <a:ext cx="1295400" cy="3937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1257300" y="3298016"/>
            <a:ext cx="1295400" cy="3937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1435100" y="4295608"/>
            <a:ext cx="1295400" cy="3937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1257300" y="3813697"/>
            <a:ext cx="1295400" cy="3937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617216" y="5606327"/>
            <a:ext cx="6445232" cy="71960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20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  <p:bldP spid="22" grpId="1" build="allAtOnce"/>
      <p:bldP spid="6" grpId="0" animBg="1"/>
      <p:bldP spid="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428_PP-schets_ro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335" y="0"/>
            <a:ext cx="847241" cy="68665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538" y="4320895"/>
            <a:ext cx="4065417" cy="207409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</p:pic>
      <p:pic>
        <p:nvPicPr>
          <p:cNvPr id="3" name="Picture 2" descr="170313_cwiib_#c51230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3" y="85905"/>
            <a:ext cx="2101084" cy="87722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52162" y="190907"/>
            <a:ext cx="8047822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D60E3C"/>
                </a:solidFill>
                <a:latin typeface="Arial Black" charset="0"/>
                <a:ea typeface="Arial Black" charset="0"/>
                <a:cs typeface="Arial Black" charset="0"/>
              </a:rPr>
              <a:t>Quantum Algorithms: Factoring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8203" y="1603172"/>
            <a:ext cx="1397000" cy="2095500"/>
          </a:xfrm>
          <a:prstGeom prst="rect">
            <a:avLst/>
          </a:prstGeom>
        </p:spPr>
      </p:pic>
      <p:sp>
        <p:nvSpPr>
          <p:cNvPr id="22" name="Content Placeholder 1"/>
          <p:cNvSpPr txBox="1">
            <a:spLocks/>
          </p:cNvSpPr>
          <p:nvPr/>
        </p:nvSpPr>
        <p:spPr>
          <a:xfrm>
            <a:off x="221688" y="991649"/>
            <a:ext cx="6840760" cy="1959592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[Shor ’94] Polynomial-time quantum algorithm for factoring integer </a:t>
            </a:r>
            <a:r>
              <a:rPr lang="en-US" sz="2600" dirty="0" smtClean="0">
                <a:cs typeface="Arial" charset="0"/>
              </a:rPr>
              <a:t>numbers</a:t>
            </a: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221688" y="2650922"/>
            <a:ext cx="7772400" cy="361750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70AD1A"/>
              </a:buClr>
              <a:buSzPct val="10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dirty="0"/>
              <a:t>Classical  Computer : </a:t>
            </a:r>
            <a:r>
              <a:rPr lang="en-US" dirty="0">
                <a:solidFill>
                  <a:srgbClr val="FF0000"/>
                </a:solidFill>
              </a:rPr>
              <a:t>Exponential time</a:t>
            </a:r>
            <a:endParaRPr lang="en-US" sz="2600" dirty="0">
              <a:cs typeface="Arial" charset="0"/>
            </a:endParaRPr>
          </a:p>
          <a:p>
            <a:pPr>
              <a:lnSpc>
                <a:spcPct val="9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dirty="0"/>
              <a:t>Quantum Computer :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Poly-time:  n</a:t>
            </a:r>
            <a:r>
              <a:rPr lang="en-US" baseline="30000" dirty="0">
                <a:solidFill>
                  <a:srgbClr val="0000FF"/>
                </a:solidFill>
              </a:rPr>
              <a:t>2</a:t>
            </a:r>
            <a:endParaRPr lang="en-US" sz="2600" dirty="0">
              <a:cs typeface="Arial" charset="0"/>
            </a:endParaRPr>
          </a:p>
          <a:p>
            <a:pPr>
              <a:lnSpc>
                <a:spcPct val="9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dirty="0"/>
              <a:t>For a 600-digit number (RSA-2048) </a:t>
            </a:r>
            <a:endParaRPr lang="en-US" sz="2600" dirty="0">
              <a:cs typeface="Arial" charset="0"/>
            </a:endParaRPr>
          </a:p>
          <a:p>
            <a:pPr marL="742950" lvl="2" indent="-342900">
              <a:lnSpc>
                <a:spcPct val="9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>
                <a:solidFill>
                  <a:srgbClr val="FF0000"/>
                </a:solidFill>
                <a:cs typeface="Arial" charset="0"/>
              </a:rPr>
              <a:t>Classical: age of universe</a:t>
            </a:r>
          </a:p>
          <a:p>
            <a:pPr marL="742950" lvl="2" indent="-342900">
              <a:lnSpc>
                <a:spcPct val="9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>
                <a:solidFill>
                  <a:srgbClr val="0000FF"/>
                </a:solidFill>
                <a:cs typeface="Arial" charset="0"/>
              </a:rPr>
              <a:t>Quantum: few minutes</a:t>
            </a:r>
          </a:p>
        </p:txBody>
      </p:sp>
    </p:spTree>
    <p:extLst>
      <p:ext uri="{BB962C8B-B14F-4D97-AF65-F5344CB8AC3E}">
        <p14:creationId xmlns:p14="http://schemas.microsoft.com/office/powerpoint/2010/main" val="130863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428_PP-schets_ro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335" y="0"/>
            <a:ext cx="847241" cy="6866523"/>
          </a:xfrm>
          <a:prstGeom prst="rect">
            <a:avLst/>
          </a:prstGeom>
        </p:spPr>
      </p:pic>
      <p:pic>
        <p:nvPicPr>
          <p:cNvPr id="3" name="Picture 2" descr="170313_cwiib_#c51230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3" y="85905"/>
            <a:ext cx="2101084" cy="87722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2006" y="248905"/>
            <a:ext cx="6946134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D60E3C"/>
                </a:solidFill>
                <a:latin typeface="Arial Black" charset="0"/>
                <a:ea typeface="Arial Black" charset="0"/>
                <a:cs typeface="Arial Black" charset="0"/>
              </a:rPr>
              <a:t>Current Cryptography </a:t>
            </a:r>
            <a:r>
              <a:rPr lang="en-US" sz="2800" b="1">
                <a:solidFill>
                  <a:srgbClr val="D60E3C"/>
                </a:solidFill>
                <a:latin typeface="Arial Black" charset="0"/>
                <a:ea typeface="Arial Black" charset="0"/>
                <a:cs typeface="Arial Black" charset="0"/>
              </a:rPr>
              <a:t>under Quantum Attacks</a:t>
            </a:r>
            <a:endParaRPr lang="en-US" sz="2800" b="1" dirty="0">
              <a:solidFill>
                <a:srgbClr val="D60E3C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630753"/>
              </p:ext>
            </p:extLst>
          </p:nvPr>
        </p:nvGraphicFramePr>
        <p:xfrm>
          <a:off x="720529" y="1553864"/>
          <a:ext cx="7200800" cy="338328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5502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902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95799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Security level</a:t>
                      </a:r>
                    </a:p>
                    <a:p>
                      <a:pPr algn="l"/>
                      <a:endParaRPr lang="en-US" dirty="0"/>
                    </a:p>
                    <a:p>
                      <a:pPr algn="l"/>
                      <a:r>
                        <a:rPr lang="en-US" dirty="0"/>
                        <a:t>systems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Conventional attacks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Quantum attacks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4100">
                <a:tc>
                  <a:txBody>
                    <a:bodyPr/>
                    <a:lstStyle/>
                    <a:p>
                      <a:r>
                        <a:rPr lang="en-US" dirty="0"/>
                        <a:t>Symmetric-key encryption (AES-256)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256 bits of security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128 bits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4100">
                <a:tc>
                  <a:txBody>
                    <a:bodyPr/>
                    <a:lstStyle/>
                    <a:p>
                      <a:r>
                        <a:rPr lang="en-US" dirty="0"/>
                        <a:t>Hash </a:t>
                      </a:r>
                      <a:r>
                        <a:rPr lang="en-US"/>
                        <a:t>functions </a:t>
                      </a:r>
                      <a:br>
                        <a:rPr lang="en-US"/>
                      </a:br>
                      <a:r>
                        <a:rPr lang="en-US"/>
                        <a:t>(SHA3-256)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128 bits</a:t>
                      </a:r>
                      <a:endParaRPr lang="en-US" sz="18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85 bits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4100">
                <a:tc>
                  <a:txBody>
                    <a:bodyPr/>
                    <a:lstStyle/>
                    <a:p>
                      <a:r>
                        <a:rPr lang="en-US" dirty="0"/>
                        <a:t>Public-key</a:t>
                      </a:r>
                      <a:r>
                        <a:rPr lang="en-US" baseline="0" dirty="0"/>
                        <a:t> crypto </a:t>
                      </a:r>
                      <a:br>
                        <a:rPr lang="en-US" baseline="0" dirty="0"/>
                      </a:br>
                      <a:r>
                        <a:rPr lang="en-US" baseline="0" dirty="0"/>
                        <a:t>(key exchange, digital signatures, encryption)</a:t>
                      </a:r>
                      <a:br>
                        <a:rPr lang="en-US" baseline="0" dirty="0"/>
                      </a:br>
                      <a:r>
                        <a:rPr lang="en-US" baseline="0" dirty="0"/>
                        <a:t>(RS</a:t>
                      </a:r>
                      <a:r>
                        <a:rPr lang="is-IS" baseline="0" dirty="0"/>
                        <a:t>A-2048, ECC-256)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112 bits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~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0 bits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9" name="Rectangle 298"/>
          <p:cNvSpPr>
            <a:spLocks noChangeArrowheads="1"/>
          </p:cNvSpPr>
          <p:nvPr/>
        </p:nvSpPr>
        <p:spPr bwMode="auto">
          <a:xfrm>
            <a:off x="335523" y="5299695"/>
            <a:ext cx="7970812" cy="150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Products, services, businesses relying on security either stop functioning or do not provide expected levels of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security (like last week’s ransomware events)</a:t>
            </a:r>
            <a:endParaRPr lang="en-US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72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428_PP-schets_ro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335" y="0"/>
            <a:ext cx="847241" cy="6866523"/>
          </a:xfrm>
          <a:prstGeom prst="rect">
            <a:avLst/>
          </a:prstGeom>
        </p:spPr>
      </p:pic>
      <p:pic>
        <p:nvPicPr>
          <p:cNvPr id="3" name="Picture 2" descr="170313_cwiib_#c51230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3" y="85905"/>
            <a:ext cx="2101084" cy="87722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2006" y="248905"/>
            <a:ext cx="6946134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D60E3C"/>
                </a:solidFill>
                <a:latin typeface="Arial Black" charset="0"/>
                <a:ea typeface="Arial Black" charset="0"/>
                <a:cs typeface="Arial Black" charset="0"/>
              </a:rPr>
              <a:t>When do we need to worry?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99594" y="5476582"/>
            <a:ext cx="5400598" cy="707123"/>
            <a:chOff x="899594" y="5476582"/>
            <a:chExt cx="5400598" cy="707123"/>
          </a:xfrm>
        </p:grpSpPr>
        <p:sp>
          <p:nvSpPr>
            <p:cNvPr id="10" name="TextBox 9"/>
            <p:cNvSpPr txBox="1"/>
            <p:nvPr/>
          </p:nvSpPr>
          <p:spPr>
            <a:xfrm>
              <a:off x="899594" y="5476582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time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1691680" y="5661248"/>
              <a:ext cx="4608512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691680" y="5537407"/>
              <a:ext cx="0" cy="247682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400986" y="5814373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2017</a:t>
              </a:r>
            </a:p>
          </p:txBody>
        </p:sp>
      </p:grpSp>
      <p:sp>
        <p:nvSpPr>
          <p:cNvPr id="14" name="Rectangle 298"/>
          <p:cNvSpPr>
            <a:spLocks noChangeArrowheads="1"/>
          </p:cNvSpPr>
          <p:nvPr/>
        </p:nvSpPr>
        <p:spPr bwMode="auto">
          <a:xfrm>
            <a:off x="302359" y="1177741"/>
            <a:ext cx="6429883" cy="3403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Depends on: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How long do you need to keep your secrets secure? </a:t>
            </a:r>
            <a:r>
              <a:rPr lang="en-US" sz="24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(x years)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How much time will it take to re-tool the existing infrastructure? </a:t>
            </a:r>
            <a:r>
              <a:rPr lang="en-US" sz="2400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(y years)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How long will it take for a large-scale quantum computer to be built? </a:t>
            </a:r>
            <a:r>
              <a:rPr lang="en-US" sz="2400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(z years)</a:t>
            </a:r>
            <a:endParaRPr lang="en-US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Theorem (</a:t>
            </a:r>
            <a:r>
              <a:rPr lang="en-US" sz="24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Mosca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): If x + y &gt; z, then worry.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4673" y="1428054"/>
            <a:ext cx="1618250" cy="163170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91680" y="4658592"/>
            <a:ext cx="1728192" cy="328682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/>
              <a:t>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446506" y="4658592"/>
            <a:ext cx="2160240" cy="328682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dirty="0"/>
              <a:t>x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693972" y="5138137"/>
            <a:ext cx="3096000" cy="3276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dirty="0" err="1"/>
              <a:t>z</a:t>
            </a:r>
            <a:endParaRPr lang="nl-NL" dirty="0"/>
          </a:p>
        </p:txBody>
      </p:sp>
      <p:grpSp>
        <p:nvGrpSpPr>
          <p:cNvPr id="19" name="Group 18"/>
          <p:cNvGrpSpPr/>
          <p:nvPr/>
        </p:nvGrpSpPr>
        <p:grpSpPr>
          <a:xfrm>
            <a:off x="4790316" y="5002953"/>
            <a:ext cx="1794357" cy="436394"/>
            <a:chOff x="4790316" y="5002953"/>
            <a:chExt cx="1794357" cy="436394"/>
          </a:xfrm>
        </p:grpSpPr>
        <p:sp>
          <p:nvSpPr>
            <p:cNvPr id="20" name="Right Brace 19"/>
            <p:cNvSpPr/>
            <p:nvPr/>
          </p:nvSpPr>
          <p:spPr>
            <a:xfrm rot="5400000">
              <a:off x="5144525" y="4648744"/>
              <a:ext cx="108012" cy="816430"/>
            </a:xfrm>
            <a:prstGeom prst="rightBrace">
              <a:avLst>
                <a:gd name="adj1" fmla="val 50662"/>
                <a:gd name="adj2" fmla="val 46140"/>
              </a:avLst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860034" y="5070015"/>
              <a:ext cx="17246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secrets revealed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499994" y="5537407"/>
            <a:ext cx="813043" cy="646298"/>
            <a:chOff x="4499994" y="5537407"/>
            <a:chExt cx="813043" cy="646298"/>
          </a:xfrm>
        </p:grpSpPr>
        <p:sp>
          <p:nvSpPr>
            <p:cNvPr id="23" name="TextBox 22"/>
            <p:cNvSpPr txBox="1"/>
            <p:nvPr/>
          </p:nvSpPr>
          <p:spPr>
            <a:xfrm>
              <a:off x="4499994" y="5814373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2027 ?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4790688" y="5537407"/>
              <a:ext cx="0" cy="247682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98"/>
          <p:cNvSpPr>
            <a:spLocks noChangeArrowheads="1"/>
          </p:cNvSpPr>
          <p:nvPr/>
        </p:nvSpPr>
        <p:spPr bwMode="auto">
          <a:xfrm>
            <a:off x="204932" y="6226129"/>
            <a:ext cx="6429883" cy="461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Corollary: If x &gt; z or y &gt; z, you are in big trouble!</a:t>
            </a:r>
            <a:endParaRPr lang="en-US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Shape 554"/>
          <p:cNvSpPr/>
          <p:nvPr/>
        </p:nvSpPr>
        <p:spPr>
          <a:xfrm>
            <a:off x="6923454" y="6183705"/>
            <a:ext cx="1382881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1600" dirty="0"/>
              <a:t>Slide by </a:t>
            </a:r>
            <a:r>
              <a:rPr lang="en-US" sz="1600"/>
              <a:t>Michele </a:t>
            </a:r>
            <a:r>
              <a:rPr lang="en-US" sz="1600" dirty="0" err="1"/>
              <a:t>Mosca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195564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6" grpId="0" animBg="1"/>
      <p:bldP spid="17" grpId="0" animBg="1"/>
      <p:bldP spid="18" grpId="0" animBg="1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428_PP-schets_ro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335" y="0"/>
            <a:ext cx="847241" cy="6866523"/>
          </a:xfrm>
          <a:prstGeom prst="rect">
            <a:avLst/>
          </a:prstGeom>
        </p:spPr>
      </p:pic>
      <p:pic>
        <p:nvPicPr>
          <p:cNvPr id="3" name="Picture 2" descr="170313_cwiib_#c51230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3" y="85905"/>
            <a:ext cx="2101084" cy="87722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455715" y="770564"/>
            <a:ext cx="8047822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D60E3C"/>
                </a:solidFill>
                <a:latin typeface="Arial Black" charset="0"/>
                <a:ea typeface="Arial Black" charset="0"/>
                <a:cs typeface="Arial Black" charset="0"/>
              </a:rPr>
              <a:t>Talk Outline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78869" y="3954095"/>
            <a:ext cx="2508887" cy="64807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248" y="3212976"/>
            <a:ext cx="741199" cy="1016495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683568" y="1700808"/>
            <a:ext cx="6194310" cy="46085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2800" b="1" dirty="0" err="1">
                <a:latin typeface="Arial" charset="0"/>
                <a:ea typeface="Arial" charset="0"/>
                <a:cs typeface="Arial" charset="0"/>
              </a:rPr>
              <a:t>Classical</a:t>
            </a:r>
            <a:r>
              <a:rPr lang="fr-CH" sz="28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CH" sz="2800" b="1" dirty="0" err="1">
                <a:latin typeface="Arial" charset="0"/>
                <a:ea typeface="Arial" charset="0"/>
                <a:cs typeface="Arial" charset="0"/>
              </a:rPr>
              <a:t>Cryptography</a:t>
            </a:r>
            <a:endParaRPr lang="fr-CH" sz="2800" b="1" dirty="0">
              <a:latin typeface="Arial" charset="0"/>
              <a:ea typeface="Arial" charset="0"/>
              <a:cs typeface="Arial" charset="0"/>
            </a:endParaRPr>
          </a:p>
          <a:p>
            <a:pPr marL="342900" lvl="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Impact of Quantum Computers on Crypto</a:t>
            </a:r>
          </a:p>
          <a:p>
            <a:pPr marL="342900" lvl="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When do we need to worry?</a:t>
            </a:r>
          </a:p>
          <a:p>
            <a:pPr marL="342900" lvl="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Solutions</a:t>
            </a:r>
          </a:p>
          <a:p>
            <a:pPr marL="342900" lvl="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Quantum Future</a:t>
            </a:r>
          </a:p>
        </p:txBody>
      </p:sp>
    </p:spTree>
    <p:extLst>
      <p:ext uri="{BB962C8B-B14F-4D97-AF65-F5344CB8AC3E}">
        <p14:creationId xmlns:p14="http://schemas.microsoft.com/office/powerpoint/2010/main" val="115661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428_PP-schets_ro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335" y="0"/>
            <a:ext cx="847241" cy="6866523"/>
          </a:xfrm>
          <a:prstGeom prst="rect">
            <a:avLst/>
          </a:prstGeom>
        </p:spPr>
      </p:pic>
      <p:pic>
        <p:nvPicPr>
          <p:cNvPr id="3" name="Picture 2" descr="170313_cwiib_#c51230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3" y="85905"/>
            <a:ext cx="2101084" cy="87722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88349" y="292464"/>
            <a:ext cx="7365555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rgbClr val="D60E3C"/>
                </a:solidFill>
                <a:latin typeface="Arial Black" charset="0"/>
                <a:ea typeface="Arial Black" charset="0"/>
                <a:cs typeface="Arial Black" charset="0"/>
              </a:rPr>
              <a:t>Solution: </a:t>
            </a:r>
            <a:br>
              <a:rPr lang="en-US" sz="2800" b="1">
                <a:solidFill>
                  <a:srgbClr val="D60E3C"/>
                </a:solidFill>
                <a:latin typeface="Arial Black" charset="0"/>
                <a:ea typeface="Arial Black" charset="0"/>
                <a:cs typeface="Arial Black" charset="0"/>
              </a:rPr>
            </a:br>
            <a:r>
              <a:rPr lang="en-US" sz="2800" b="1">
                <a:solidFill>
                  <a:srgbClr val="D60E3C"/>
                </a:solidFill>
                <a:latin typeface="Arial Black" charset="0"/>
                <a:ea typeface="Arial Black" charset="0"/>
                <a:cs typeface="Arial Black" charset="0"/>
              </a:rPr>
              <a:t>Quantum-Safe Cryptography</a:t>
            </a:r>
            <a:endParaRPr lang="en-US" sz="2800" b="1" dirty="0">
              <a:solidFill>
                <a:srgbClr val="D60E3C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26" name="Shape 554"/>
          <p:cNvSpPr/>
          <p:nvPr/>
        </p:nvSpPr>
        <p:spPr>
          <a:xfrm>
            <a:off x="6277590" y="6487250"/>
            <a:ext cx="245236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1600" dirty="0"/>
              <a:t>Slide by </a:t>
            </a:r>
            <a:r>
              <a:rPr lang="en-US" sz="1600"/>
              <a:t>Michele </a:t>
            </a:r>
            <a:r>
              <a:rPr lang="en-US" sz="1600" dirty="0" err="1"/>
              <a:t>Mosca</a:t>
            </a:r>
            <a:endParaRPr sz="1600" dirty="0"/>
          </a:p>
        </p:txBody>
      </p:sp>
      <p:sp>
        <p:nvSpPr>
          <p:cNvPr id="27" name="Rectangle 298"/>
          <p:cNvSpPr>
            <a:spLocks noChangeArrowheads="1"/>
          </p:cNvSpPr>
          <p:nvPr/>
        </p:nvSpPr>
        <p:spPr bwMode="auto">
          <a:xfrm>
            <a:off x="329051" y="1188141"/>
            <a:ext cx="7599956" cy="1937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07504" y="2118384"/>
            <a:ext cx="4032448" cy="3698607"/>
          </a:xfrm>
          <a:prstGeom prst="round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800" dirty="0"/>
              <a:t>Classical quantum-safe cryptography</a:t>
            </a:r>
          </a:p>
          <a:p>
            <a:pPr algn="ctr"/>
            <a:r>
              <a:rPr lang="en-US" sz="2800" dirty="0"/>
              <a:t>(post-quantum crypto)</a:t>
            </a:r>
          </a:p>
          <a:p>
            <a:pPr algn="ctr"/>
            <a:endParaRPr lang="en-US" dirty="0"/>
          </a:p>
        </p:txBody>
      </p:sp>
      <p:sp>
        <p:nvSpPr>
          <p:cNvPr id="30" name="Cross 29"/>
          <p:cNvSpPr/>
          <p:nvPr/>
        </p:nvSpPr>
        <p:spPr>
          <a:xfrm>
            <a:off x="4204476" y="3485823"/>
            <a:ext cx="720080" cy="720080"/>
          </a:xfrm>
          <a:prstGeom prst="plus">
            <a:avLst>
              <a:gd name="adj" fmla="val 36640"/>
            </a:avLst>
          </a:prstGeom>
          <a:gradFill>
            <a:gsLst>
              <a:gs pos="0">
                <a:schemeClr val="dk1">
                  <a:tint val="100000"/>
                  <a:shade val="100000"/>
                  <a:satMod val="130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Rounded Rectangle 30"/>
          <p:cNvSpPr/>
          <p:nvPr/>
        </p:nvSpPr>
        <p:spPr>
          <a:xfrm>
            <a:off x="4989081" y="2118384"/>
            <a:ext cx="4032448" cy="3698607"/>
          </a:xfrm>
          <a:prstGeom prst="roundRect">
            <a:avLst/>
          </a:prstGeom>
          <a:gradFill>
            <a:gsLst>
              <a:gs pos="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2800" dirty="0"/>
          </a:p>
          <a:p>
            <a:pPr algn="ctr"/>
            <a:r>
              <a:rPr lang="en-US" sz="2800" dirty="0"/>
              <a:t>Quantum Cryptography</a:t>
            </a:r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48" name="Shape 1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3608" y="4296504"/>
            <a:ext cx="1917480" cy="98956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6319" y="4407107"/>
            <a:ext cx="687026" cy="76835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9269" y="4426157"/>
            <a:ext cx="687026" cy="76835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0319" y="4445207"/>
            <a:ext cx="687026" cy="76835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6219" y="4445207"/>
            <a:ext cx="687026" cy="76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4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428_PP-schets_ro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335" y="0"/>
            <a:ext cx="847241" cy="6866523"/>
          </a:xfrm>
          <a:prstGeom prst="rect">
            <a:avLst/>
          </a:prstGeom>
        </p:spPr>
      </p:pic>
      <p:pic>
        <p:nvPicPr>
          <p:cNvPr id="3" name="Picture 2" descr="170313_cwiib_#c51230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3" y="85905"/>
            <a:ext cx="2101084" cy="87722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493715" y="85905"/>
            <a:ext cx="6946134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rgbClr val="D60E3C"/>
                </a:solidFill>
                <a:latin typeface="Arial Black" charset="0"/>
                <a:ea typeface="Arial Black" charset="0"/>
                <a:cs typeface="Arial Black" charset="0"/>
              </a:rPr>
              <a:t>Quantum Crypto Landscape</a:t>
            </a:r>
            <a:endParaRPr lang="en-US" sz="2800" b="1" dirty="0">
              <a:solidFill>
                <a:srgbClr val="D60E3C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098144"/>
              </p:ext>
            </p:extLst>
          </p:nvPr>
        </p:nvGraphicFramePr>
        <p:xfrm>
          <a:off x="962919" y="963125"/>
          <a:ext cx="6697737" cy="568566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37211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163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0932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95799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Security level</a:t>
                      </a:r>
                    </a:p>
                    <a:p>
                      <a:pPr algn="l"/>
                      <a:endParaRPr lang="en-US" dirty="0"/>
                    </a:p>
                    <a:p>
                      <a:pPr algn="l"/>
                      <a:r>
                        <a:rPr lang="en-US" dirty="0"/>
                        <a:t>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Conventional attacks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Quantum attacks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4100">
                <a:tc>
                  <a:txBody>
                    <a:bodyPr/>
                    <a:lstStyle/>
                    <a:p>
                      <a:r>
                        <a:rPr lang="en-US" dirty="0"/>
                        <a:t>Symmetric-key encryption (AES-256)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256 bits</a:t>
                      </a:r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128 bits</a:t>
                      </a:r>
                    </a:p>
                  </a:txBody>
                  <a:tcPr anchor="ctr">
                    <a:solidFill>
                      <a:srgbClr val="EA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4100">
                <a:tc>
                  <a:txBody>
                    <a:bodyPr/>
                    <a:lstStyle/>
                    <a:p>
                      <a:r>
                        <a:rPr lang="en-US" dirty="0"/>
                        <a:t>Hash </a:t>
                      </a:r>
                      <a:r>
                        <a:rPr lang="en-US"/>
                        <a:t>functions </a:t>
                      </a:r>
                      <a:br>
                        <a:rPr lang="en-US"/>
                      </a:br>
                      <a:r>
                        <a:rPr lang="en-US"/>
                        <a:t>(SHA3-256)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128 bits</a:t>
                      </a:r>
                      <a:endParaRPr lang="en-US" sz="18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85 bits</a:t>
                      </a:r>
                    </a:p>
                  </a:txBody>
                  <a:tcPr anchor="ctr">
                    <a:solidFill>
                      <a:srgbClr val="EA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4100">
                <a:tc>
                  <a:txBody>
                    <a:bodyPr/>
                    <a:lstStyle/>
                    <a:p>
                      <a:r>
                        <a:rPr lang="en-US" dirty="0"/>
                        <a:t>Public-key</a:t>
                      </a:r>
                      <a:r>
                        <a:rPr lang="en-US" baseline="0" dirty="0"/>
                        <a:t> crypto </a:t>
                      </a:r>
                      <a:br>
                        <a:rPr lang="en-US" baseline="0" dirty="0"/>
                      </a:br>
                      <a:r>
                        <a:rPr lang="en-US" baseline="0" dirty="0"/>
                        <a:t>(key exchange, digital signatures, encryption)</a:t>
                      </a:r>
                      <a:br>
                        <a:rPr lang="en-US" baseline="0" dirty="0"/>
                      </a:br>
                      <a:r>
                        <a:rPr lang="en-US" baseline="0" dirty="0"/>
                        <a:t>(RS</a:t>
                      </a:r>
                      <a:r>
                        <a:rPr lang="is-IS" baseline="0" dirty="0"/>
                        <a:t>A-2048)</a:t>
                      </a:r>
                      <a:endParaRPr lang="en-US" dirty="0"/>
                    </a:p>
                  </a:txBody>
                  <a:tcPr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112 bits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~ 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 bits</a:t>
                      </a:r>
                    </a:p>
                  </a:txBody>
                  <a:tcPr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54100">
                <a:tc>
                  <a:txBody>
                    <a:bodyPr/>
                    <a:lstStyle/>
                    <a:p>
                      <a:r>
                        <a:rPr lang="en-US" dirty="0"/>
                        <a:t>Hash-based signatures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probably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probably</a:t>
                      </a: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54100">
                <a:tc>
                  <a:txBody>
                    <a:bodyPr/>
                    <a:lstStyle/>
                    <a:p>
                      <a:r>
                        <a:rPr lang="en-US" dirty="0" err="1"/>
                        <a:t>McEliece</a:t>
                      </a:r>
                      <a:endParaRPr lang="en-US" dirty="0"/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probably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probably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54100">
                <a:tc>
                  <a:txBody>
                    <a:bodyPr/>
                    <a:lstStyle/>
                    <a:p>
                      <a:r>
                        <a:rPr lang="en-US" dirty="0"/>
                        <a:t>Lattice-based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probably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probably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54100">
                <a:tc>
                  <a:txBody>
                    <a:bodyPr/>
                    <a:lstStyle/>
                    <a:p>
                      <a:r>
                        <a:rPr lang="en-US" dirty="0"/>
                        <a:t>Quantum Key</a:t>
                      </a:r>
                      <a:r>
                        <a:rPr lang="en-US" baseline="0" dirty="0"/>
                        <a:t> Distribution (QKD)</a:t>
                      </a:r>
                      <a:endParaRPr lang="en-US" dirty="0"/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provable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provable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0" name="Isosceles Triangle 4"/>
          <p:cNvSpPr/>
          <p:nvPr/>
        </p:nvSpPr>
        <p:spPr>
          <a:xfrm>
            <a:off x="100223" y="1814304"/>
            <a:ext cx="720080" cy="4824536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 technical difficulty (€)</a:t>
            </a:r>
          </a:p>
        </p:txBody>
      </p:sp>
      <p:sp>
        <p:nvSpPr>
          <p:cNvPr id="11" name="TextBox 10"/>
          <p:cNvSpPr txBox="1"/>
          <p:nvPr/>
        </p:nvSpPr>
        <p:spPr>
          <a:xfrm rot="5400000">
            <a:off x="6884117" y="5364741"/>
            <a:ext cx="2198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Qantum</a:t>
            </a:r>
            <a:r>
              <a:rPr lang="en-US" dirty="0"/>
              <a:t>-safe Crypto</a:t>
            </a:r>
          </a:p>
        </p:txBody>
      </p:sp>
    </p:spTree>
    <p:extLst>
      <p:ext uri="{BB962C8B-B14F-4D97-AF65-F5344CB8AC3E}">
        <p14:creationId xmlns:p14="http://schemas.microsoft.com/office/powerpoint/2010/main" val="20140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428_PP-schets_ro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335" y="0"/>
            <a:ext cx="847241" cy="6866523"/>
          </a:xfrm>
          <a:prstGeom prst="rect">
            <a:avLst/>
          </a:prstGeom>
        </p:spPr>
      </p:pic>
      <p:pic>
        <p:nvPicPr>
          <p:cNvPr id="3" name="Picture 2" descr="170313_cwiib_#c51230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3" y="85905"/>
            <a:ext cx="2101084" cy="8772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66946" y="1846380"/>
            <a:ext cx="2300502" cy="403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25" dirty="0">
                <a:solidFill>
                  <a:srgbClr val="EFB8C1"/>
                </a:solidFill>
                <a:latin typeface="Calibri" charset="0"/>
                <a:ea typeface="Calibri" charset="0"/>
                <a:cs typeface="Calibri" charset="0"/>
              </a:rPr>
              <a:t>Quantum Computer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8890" r="9166" b="10001"/>
          <a:stretch/>
        </p:blipFill>
        <p:spPr>
          <a:xfrm>
            <a:off x="171823" y="1246593"/>
            <a:ext cx="8066392" cy="45923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8768" y="2707468"/>
            <a:ext cx="4014045" cy="415498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100" dirty="0">
                <a:latin typeface="Calibri" charset="0"/>
                <a:ea typeface="Calibri" charset="0"/>
                <a:cs typeface="Calibri" charset="0"/>
              </a:rPr>
              <a:t>What are you going to do with it?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60828" y="3718811"/>
            <a:ext cx="3963390" cy="738664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</a:rPr>
              <a:t>10-20 quantum bits now</a:t>
            </a:r>
          </a:p>
          <a:p>
            <a:r>
              <a:rPr lang="en-US" sz="2100" dirty="0">
                <a:solidFill>
                  <a:srgbClr val="FF0000"/>
                </a:solidFill>
              </a:rPr>
              <a:t>50-100 qubits in the next 5 years!</a:t>
            </a:r>
          </a:p>
        </p:txBody>
      </p:sp>
      <p:pic>
        <p:nvPicPr>
          <p:cNvPr id="11" name="Shape 130"/>
          <p:cNvPicPr preferRelativeResize="0"/>
          <p:nvPr/>
        </p:nvPicPr>
        <p:blipFill rotWithShape="1">
          <a:blip r:embed="rId6">
            <a:alphaModFix/>
          </a:blip>
          <a:srcRect l="9794" t="8955" r="9639" b="10770"/>
          <a:stretch/>
        </p:blipFill>
        <p:spPr>
          <a:xfrm>
            <a:off x="5406690" y="4902506"/>
            <a:ext cx="2831525" cy="183221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718768" y="1777224"/>
            <a:ext cx="3392506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smtClean="0">
                <a:solidFill>
                  <a:srgbClr val="D60E3C"/>
                </a:solidFill>
                <a:latin typeface="Arial Black" charset="0"/>
                <a:ea typeface="Arial Black" charset="0"/>
                <a:cs typeface="Arial Black" charset="0"/>
              </a:rPr>
              <a:t>Quantum Computer</a:t>
            </a:r>
            <a:endParaRPr lang="en-US" sz="2400" b="1" dirty="0">
              <a:solidFill>
                <a:srgbClr val="D60E3C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90210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428_PP-schets_ro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335" y="0"/>
            <a:ext cx="847241" cy="6866523"/>
          </a:xfrm>
          <a:prstGeom prst="rect">
            <a:avLst/>
          </a:prstGeom>
        </p:spPr>
      </p:pic>
      <p:pic>
        <p:nvPicPr>
          <p:cNvPr id="3" name="Picture 2" descr="170313_cwiib_#c51230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3" y="85905"/>
            <a:ext cx="2101084" cy="87722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360201" y="300342"/>
            <a:ext cx="6946134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D60E3C"/>
                </a:solidFill>
                <a:latin typeface="Arial Black" charset="0"/>
                <a:ea typeface="Arial Black" charset="0"/>
                <a:cs typeface="Arial Black" charset="0"/>
              </a:rPr>
              <a:t>Conventional Quantum-Safe Crypto</a:t>
            </a:r>
          </a:p>
        </p:txBody>
      </p:sp>
      <p:sp>
        <p:nvSpPr>
          <p:cNvPr id="8" name="Rectangle 298"/>
          <p:cNvSpPr>
            <a:spLocks noChangeArrowheads="1"/>
          </p:cNvSpPr>
          <p:nvPr/>
        </p:nvSpPr>
        <p:spPr bwMode="auto">
          <a:xfrm>
            <a:off x="302356" y="1092218"/>
            <a:ext cx="8518115" cy="1531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b="1" dirty="0">
                <a:latin typeface="Calibri" pitchFamily="34" charset="0"/>
                <a:cs typeface="Calibri" pitchFamily="34" charset="0"/>
              </a:rPr>
              <a:t>Wanted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: new assumptions to replace factoring and discrete logarithms in order to build conventional public-key cryptography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76" y="2623398"/>
            <a:ext cx="5832648" cy="28551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1920" y="5658497"/>
            <a:ext cx="3760334" cy="1086136"/>
          </a:xfrm>
          <a:prstGeom prst="rect">
            <a:avLst/>
          </a:prstGeom>
        </p:spPr>
      </p:pic>
      <p:pic>
        <p:nvPicPr>
          <p:cNvPr id="13" name="Picture 2" descr="ttps://pqcrypto.eu.org/eu-flag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978" y="5949280"/>
            <a:ext cx="1084493" cy="72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552" y="5805264"/>
            <a:ext cx="2492262" cy="66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9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428_PP-schets_ro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335" y="0"/>
            <a:ext cx="847241" cy="6866523"/>
          </a:xfrm>
          <a:prstGeom prst="rect">
            <a:avLst/>
          </a:prstGeom>
        </p:spPr>
      </p:pic>
      <p:pic>
        <p:nvPicPr>
          <p:cNvPr id="3" name="Picture 2" descr="170313_cwiib_#c51230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3" y="85905"/>
            <a:ext cx="2101084" cy="87722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891316" y="223961"/>
            <a:ext cx="4558093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D60E3C"/>
                </a:solidFill>
                <a:latin typeface="Arial Black" charset="0"/>
                <a:ea typeface="Arial Black" charset="0"/>
                <a:cs typeface="Arial Black" charset="0"/>
              </a:rPr>
              <a:t>Quantum Key Distribution (QKD)</a:t>
            </a:r>
          </a:p>
        </p:txBody>
      </p:sp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5" cstate="print"/>
          <a:srcRect r="50930"/>
          <a:stretch>
            <a:fillRect/>
          </a:stretch>
        </p:blipFill>
        <p:spPr bwMode="auto">
          <a:xfrm>
            <a:off x="7132029" y="0"/>
            <a:ext cx="936103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Picture 71"/>
          <p:cNvPicPr>
            <a:picLocks noChangeAspect="1" noChangeArrowheads="1"/>
          </p:cNvPicPr>
          <p:nvPr/>
        </p:nvPicPr>
        <p:blipFill>
          <a:blip r:embed="rId5" cstate="print"/>
          <a:srcRect l="49070"/>
          <a:stretch>
            <a:fillRect/>
          </a:stretch>
        </p:blipFill>
        <p:spPr bwMode="auto">
          <a:xfrm>
            <a:off x="6123917" y="1"/>
            <a:ext cx="971600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" name="Line 6"/>
          <p:cNvSpPr>
            <a:spLocks noChangeShapeType="1"/>
          </p:cNvSpPr>
          <p:nvPr/>
        </p:nvSpPr>
        <p:spPr bwMode="auto">
          <a:xfrm>
            <a:off x="2905749" y="2396365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09" name="Line 8"/>
          <p:cNvSpPr>
            <a:spLocks noChangeShapeType="1"/>
          </p:cNvSpPr>
          <p:nvPr/>
        </p:nvSpPr>
        <p:spPr bwMode="auto">
          <a:xfrm>
            <a:off x="2905749" y="2683702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110" name="Picture 39" descr="BS00996_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570998" y="3868252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111" name="Picture 40" descr="BS00996_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6724653" y="3709844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112" name="Freeform 41"/>
          <p:cNvSpPr>
            <a:spLocks/>
          </p:cNvSpPr>
          <p:nvPr/>
        </p:nvSpPr>
        <p:spPr bwMode="auto">
          <a:xfrm rot="563765">
            <a:off x="705526" y="2990618"/>
            <a:ext cx="303212" cy="774700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121" y="121"/>
              </a:cxn>
              <a:cxn ang="0">
                <a:pos x="7" y="215"/>
              </a:cxn>
              <a:cxn ang="0">
                <a:pos x="81" y="349"/>
              </a:cxn>
              <a:cxn ang="0">
                <a:pos x="87" y="551"/>
              </a:cxn>
            </a:cxnLst>
            <a:rect l="0" t="0" r="r" b="b"/>
            <a:pathLst>
              <a:path w="132" h="551">
                <a:moveTo>
                  <a:pt x="74" y="0"/>
                </a:moveTo>
                <a:cubicBezTo>
                  <a:pt x="82" y="20"/>
                  <a:pt x="132" y="85"/>
                  <a:pt x="121" y="121"/>
                </a:cubicBezTo>
                <a:cubicBezTo>
                  <a:pt x="110" y="157"/>
                  <a:pt x="14" y="177"/>
                  <a:pt x="7" y="215"/>
                </a:cubicBezTo>
                <a:cubicBezTo>
                  <a:pt x="0" y="253"/>
                  <a:pt x="68" y="293"/>
                  <a:pt x="81" y="349"/>
                </a:cubicBezTo>
                <a:cubicBezTo>
                  <a:pt x="94" y="405"/>
                  <a:pt x="86" y="509"/>
                  <a:pt x="87" y="55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3" name="Freeform 42"/>
          <p:cNvSpPr>
            <a:spLocks/>
          </p:cNvSpPr>
          <p:nvPr/>
        </p:nvSpPr>
        <p:spPr bwMode="auto">
          <a:xfrm>
            <a:off x="6902707" y="2905952"/>
            <a:ext cx="217488" cy="730250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121" y="121"/>
              </a:cxn>
              <a:cxn ang="0">
                <a:pos x="7" y="215"/>
              </a:cxn>
              <a:cxn ang="0">
                <a:pos x="81" y="349"/>
              </a:cxn>
              <a:cxn ang="0">
                <a:pos x="87" y="551"/>
              </a:cxn>
            </a:cxnLst>
            <a:rect l="0" t="0" r="r" b="b"/>
            <a:pathLst>
              <a:path w="132" h="551">
                <a:moveTo>
                  <a:pt x="74" y="0"/>
                </a:moveTo>
                <a:cubicBezTo>
                  <a:pt x="82" y="20"/>
                  <a:pt x="132" y="85"/>
                  <a:pt x="121" y="121"/>
                </a:cubicBezTo>
                <a:cubicBezTo>
                  <a:pt x="110" y="157"/>
                  <a:pt x="14" y="177"/>
                  <a:pt x="7" y="215"/>
                </a:cubicBezTo>
                <a:cubicBezTo>
                  <a:pt x="0" y="253"/>
                  <a:pt x="68" y="293"/>
                  <a:pt x="81" y="349"/>
                </a:cubicBezTo>
                <a:cubicBezTo>
                  <a:pt x="94" y="405"/>
                  <a:pt x="86" y="509"/>
                  <a:pt x="87" y="55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4" name="TextBox 113"/>
          <p:cNvSpPr txBox="1"/>
          <p:nvPr/>
        </p:nvSpPr>
        <p:spPr>
          <a:xfrm>
            <a:off x="645352" y="1469109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Alice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7065248" y="2637545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Bob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3860502" y="4330299"/>
            <a:ext cx="899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Eve</a:t>
            </a:r>
          </a:p>
        </p:txBody>
      </p:sp>
      <p:sp>
        <p:nvSpPr>
          <p:cNvPr id="117" name="Rectangle 298"/>
          <p:cNvSpPr>
            <a:spLocks noChangeArrowheads="1"/>
          </p:cNvSpPr>
          <p:nvPr/>
        </p:nvSpPr>
        <p:spPr bwMode="auto">
          <a:xfrm>
            <a:off x="171823" y="5490175"/>
            <a:ext cx="7637199" cy="1514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Offers an </a:t>
            </a:r>
            <a:r>
              <a:rPr lang="en-US" sz="2400" dirty="0">
                <a:solidFill>
                  <a:srgbClr val="0000FF"/>
                </a:solidFill>
                <a:cs typeface="Arial" charset="0"/>
              </a:rPr>
              <a:t>quantum solution </a:t>
            </a:r>
            <a:r>
              <a:rPr lang="en-US" sz="2400" dirty="0">
                <a:cs typeface="Arial" charset="0"/>
              </a:rPr>
              <a:t>to the key-exchange problem which does </a:t>
            </a:r>
            <a:r>
              <a:rPr lang="en-US" sz="2400" dirty="0">
                <a:solidFill>
                  <a:srgbClr val="0000FF"/>
                </a:solidFill>
                <a:cs typeface="Arial" charset="0"/>
              </a:rPr>
              <a:t>not </a:t>
            </a:r>
            <a:r>
              <a:rPr lang="en-US" sz="2400" dirty="0">
                <a:cs typeface="Arial" charset="0"/>
              </a:rPr>
              <a:t>rely on </a:t>
            </a:r>
            <a:r>
              <a:rPr lang="en-US" sz="2400" dirty="0">
                <a:solidFill>
                  <a:srgbClr val="0000FF"/>
                </a:solidFill>
                <a:cs typeface="Arial" charset="0"/>
              </a:rPr>
              <a:t>computational </a:t>
            </a:r>
            <a:r>
              <a:rPr lang="en-US" sz="2400">
                <a:solidFill>
                  <a:srgbClr val="0000FF"/>
                </a:solidFill>
                <a:cs typeface="Arial" charset="0"/>
              </a:rPr>
              <a:t>assumptions </a:t>
            </a:r>
            <a:endParaRPr lang="en-US" sz="2400" dirty="0">
              <a:solidFill>
                <a:srgbClr val="0000FF"/>
              </a:solidFill>
              <a:cs typeface="Arial" charset="0"/>
            </a:endParaRPr>
          </a:p>
        </p:txBody>
      </p:sp>
      <p:pic>
        <p:nvPicPr>
          <p:cNvPr id="118" name="Picture 117" descr="AliceBlue.eps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02781" y="1892011"/>
            <a:ext cx="1059740" cy="1080120"/>
          </a:xfrm>
          <a:prstGeom prst="rect">
            <a:avLst/>
          </a:prstGeom>
        </p:spPr>
      </p:pic>
      <p:pic>
        <p:nvPicPr>
          <p:cNvPr id="119" name="Picture 118" descr="QueenOfHearts.png"/>
          <p:cNvPicPr>
            <a:picLocks noChangeAspect="1"/>
          </p:cNvPicPr>
          <p:nvPr/>
        </p:nvPicPr>
        <p:blipFill>
          <a:blip r:embed="rId8" cstate="print"/>
          <a:srcRect l="6597" r="7636"/>
          <a:stretch>
            <a:fillRect/>
          </a:stretch>
        </p:blipFill>
        <p:spPr>
          <a:xfrm>
            <a:off x="3483103" y="3188155"/>
            <a:ext cx="1280649" cy="1083626"/>
          </a:xfrm>
          <a:prstGeom prst="rect">
            <a:avLst/>
          </a:prstGeom>
        </p:spPr>
      </p:pic>
      <p:sp>
        <p:nvSpPr>
          <p:cNvPr id="137" name="Content Placeholder 1"/>
          <p:cNvSpPr txBox="1">
            <a:spLocks/>
          </p:cNvSpPr>
          <p:nvPr/>
        </p:nvSpPr>
        <p:spPr>
          <a:xfrm>
            <a:off x="5536081" y="1298518"/>
            <a:ext cx="2732272" cy="432048"/>
          </a:xfrm>
          <a:prstGeom prst="rect">
            <a:avLst/>
          </a:prstGeom>
        </p:spPr>
        <p:txBody>
          <a:bodyPr/>
          <a:lstStyle/>
          <a:p>
            <a:pPr marL="342900" indent="-342900" algn="r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dirty="0">
                <a:cs typeface="Arial" charset="0"/>
                <a:hlinkClick r:id="rId9"/>
              </a:rPr>
              <a:t>[</a:t>
            </a:r>
            <a:r>
              <a:rPr lang="en-US" sz="2000" dirty="0">
                <a:cs typeface="Arial" charset="0"/>
                <a:hlinkClick r:id="rId9"/>
              </a:rPr>
              <a:t>Bennett Brassard 84]</a:t>
            </a:r>
            <a:endParaRPr lang="en-US" sz="2000" dirty="0">
              <a:cs typeface="Arial" charset="0"/>
            </a:endParaRPr>
          </a:p>
        </p:txBody>
      </p:sp>
      <p:pic>
        <p:nvPicPr>
          <p:cNvPr id="138" name="Picture 6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2668" y="1864621"/>
            <a:ext cx="1285425" cy="914208"/>
          </a:xfrm>
          <a:prstGeom prst="rect">
            <a:avLst/>
          </a:prstGeom>
          <a:noFill/>
        </p:spPr>
      </p:pic>
      <p:sp>
        <p:nvSpPr>
          <p:cNvPr id="140" name="TextBox 139"/>
          <p:cNvSpPr txBox="1"/>
          <p:nvPr/>
        </p:nvSpPr>
        <p:spPr>
          <a:xfrm>
            <a:off x="98725" y="4268275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6286189" y="4168877"/>
            <a:ext cx="169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142" name="AutoShape 109"/>
          <p:cNvSpPr>
            <a:spLocks noChangeArrowheads="1"/>
          </p:cNvSpPr>
          <p:nvPr/>
        </p:nvSpPr>
        <p:spPr bwMode="auto">
          <a:xfrm>
            <a:off x="4707237" y="3116147"/>
            <a:ext cx="1368152" cy="648072"/>
          </a:xfrm>
          <a:prstGeom prst="cloudCallout">
            <a:avLst>
              <a:gd name="adj1" fmla="val -68259"/>
              <a:gd name="adj2" fmla="val 35277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sz="2400" dirty="0">
                <a:latin typeface="Consolas"/>
                <a:cs typeface="Consolas"/>
              </a:rPr>
              <a:t>?</a:t>
            </a:r>
          </a:p>
        </p:txBody>
      </p:sp>
      <p:sp>
        <p:nvSpPr>
          <p:cNvPr id="143" name="Line 6"/>
          <p:cNvSpPr>
            <a:spLocks noChangeShapeType="1"/>
          </p:cNvSpPr>
          <p:nvPr/>
        </p:nvSpPr>
        <p:spPr bwMode="auto">
          <a:xfrm>
            <a:off x="2905749" y="2972131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44" name="Line 27"/>
          <p:cNvSpPr>
            <a:spLocks noChangeShapeType="1"/>
          </p:cNvSpPr>
          <p:nvPr/>
        </p:nvSpPr>
        <p:spPr bwMode="auto">
          <a:xfrm flipV="1">
            <a:off x="4007985" y="2108035"/>
            <a:ext cx="267205" cy="1027644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905749" y="1484986"/>
            <a:ext cx="2881313" cy="551041"/>
            <a:chOff x="2905749" y="1484986"/>
            <a:chExt cx="2881313" cy="551041"/>
          </a:xfrm>
        </p:grpSpPr>
        <p:sp>
          <p:nvSpPr>
            <p:cNvPr id="121" name="Line 7"/>
            <p:cNvSpPr>
              <a:spLocks noChangeShapeType="1"/>
            </p:cNvSpPr>
            <p:nvPr/>
          </p:nvSpPr>
          <p:spPr bwMode="auto">
            <a:xfrm>
              <a:off x="2905749" y="2036027"/>
              <a:ext cx="28813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3226553" y="1484986"/>
              <a:ext cx="2292354" cy="491159"/>
              <a:chOff x="3194701" y="1478602"/>
              <a:chExt cx="2292354" cy="491159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94701" y="1478602"/>
                <a:ext cx="439170" cy="491159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664503" y="1478602"/>
                <a:ext cx="439170" cy="491159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125033" y="1478602"/>
                <a:ext cx="439170" cy="491159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586745" y="1478602"/>
                <a:ext cx="439170" cy="491159"/>
              </a:xfrm>
              <a:prstGeom prst="rect">
                <a:avLst/>
              </a:prstGeom>
            </p:spPr>
          </p:pic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047885" y="1478602"/>
                <a:ext cx="439170" cy="49115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4708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9" grpId="0" animBg="1"/>
      <p:bldP spid="112" grpId="0" animBg="1"/>
      <p:bldP spid="113" grpId="0" animBg="1"/>
      <p:bldP spid="116" grpId="0"/>
      <p:bldP spid="117" grpId="0" build="p"/>
      <p:bldP spid="140" grpId="0"/>
      <p:bldP spid="141" grpId="0"/>
      <p:bldP spid="142" grpId="0" animBg="1"/>
      <p:bldP spid="143" grpId="0" animBg="1"/>
      <p:bldP spid="1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428_PP-schets_ro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335" y="0"/>
            <a:ext cx="847241" cy="6866523"/>
          </a:xfrm>
          <a:prstGeom prst="rect">
            <a:avLst/>
          </a:prstGeom>
        </p:spPr>
      </p:pic>
      <p:pic>
        <p:nvPicPr>
          <p:cNvPr id="3" name="Picture 2" descr="170313_cwiib_#c51230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3" y="85905"/>
            <a:ext cx="2101084" cy="87722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891316" y="223961"/>
            <a:ext cx="4558093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D60E3C"/>
                </a:solidFill>
                <a:latin typeface="Arial Black" charset="0"/>
                <a:ea typeface="Arial Black" charset="0"/>
                <a:cs typeface="Arial Black" charset="0"/>
              </a:rPr>
              <a:t>Quantum Key Distribution (QKD)</a:t>
            </a:r>
          </a:p>
        </p:txBody>
      </p:sp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5" cstate="print"/>
          <a:srcRect r="50930"/>
          <a:stretch>
            <a:fillRect/>
          </a:stretch>
        </p:blipFill>
        <p:spPr bwMode="auto">
          <a:xfrm>
            <a:off x="7132029" y="0"/>
            <a:ext cx="936103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Picture 71"/>
          <p:cNvPicPr>
            <a:picLocks noChangeAspect="1" noChangeArrowheads="1"/>
          </p:cNvPicPr>
          <p:nvPr/>
        </p:nvPicPr>
        <p:blipFill>
          <a:blip r:embed="rId5" cstate="print"/>
          <a:srcRect l="49070"/>
          <a:stretch>
            <a:fillRect/>
          </a:stretch>
        </p:blipFill>
        <p:spPr bwMode="auto">
          <a:xfrm>
            <a:off x="6123917" y="1"/>
            <a:ext cx="971600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5040" y="3157268"/>
            <a:ext cx="1803400" cy="850900"/>
          </a:xfrm>
          <a:prstGeom prst="rect">
            <a:avLst/>
          </a:prstGeom>
        </p:spPr>
      </p:pic>
      <p:sp>
        <p:nvSpPr>
          <p:cNvPr id="74" name="Line 6"/>
          <p:cNvSpPr>
            <a:spLocks noChangeShapeType="1"/>
          </p:cNvSpPr>
          <p:nvPr/>
        </p:nvSpPr>
        <p:spPr bwMode="auto">
          <a:xfrm>
            <a:off x="2905747" y="2500189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75" name="Line 8"/>
          <p:cNvSpPr>
            <a:spLocks noChangeShapeType="1"/>
          </p:cNvSpPr>
          <p:nvPr/>
        </p:nvSpPr>
        <p:spPr bwMode="auto">
          <a:xfrm>
            <a:off x="2905747" y="2787526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76" name="Line 27"/>
          <p:cNvSpPr>
            <a:spLocks noChangeShapeType="1"/>
          </p:cNvSpPr>
          <p:nvPr/>
        </p:nvSpPr>
        <p:spPr bwMode="auto">
          <a:xfrm flipV="1">
            <a:off x="4203181" y="2211859"/>
            <a:ext cx="216024" cy="1368152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77" name="Picture 39" descr="BS00996_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609660" y="4287701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78" name="Picture 40" descr="BS00996_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7330077" y="4281406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79" name="Freeform 41"/>
          <p:cNvSpPr>
            <a:spLocks/>
          </p:cNvSpPr>
          <p:nvPr/>
        </p:nvSpPr>
        <p:spPr bwMode="auto">
          <a:xfrm rot="563765">
            <a:off x="744188" y="3410069"/>
            <a:ext cx="303212" cy="774700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121" y="121"/>
              </a:cxn>
              <a:cxn ang="0">
                <a:pos x="7" y="215"/>
              </a:cxn>
              <a:cxn ang="0">
                <a:pos x="81" y="349"/>
              </a:cxn>
              <a:cxn ang="0">
                <a:pos x="87" y="551"/>
              </a:cxn>
            </a:cxnLst>
            <a:rect l="0" t="0" r="r" b="b"/>
            <a:pathLst>
              <a:path w="132" h="551">
                <a:moveTo>
                  <a:pt x="74" y="0"/>
                </a:moveTo>
                <a:cubicBezTo>
                  <a:pt x="82" y="20"/>
                  <a:pt x="132" y="85"/>
                  <a:pt x="121" y="121"/>
                </a:cubicBezTo>
                <a:cubicBezTo>
                  <a:pt x="110" y="157"/>
                  <a:pt x="14" y="177"/>
                  <a:pt x="7" y="215"/>
                </a:cubicBezTo>
                <a:cubicBezTo>
                  <a:pt x="0" y="253"/>
                  <a:pt x="68" y="293"/>
                  <a:pt x="81" y="349"/>
                </a:cubicBezTo>
                <a:cubicBezTo>
                  <a:pt x="94" y="405"/>
                  <a:pt x="86" y="509"/>
                  <a:pt x="87" y="55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0" name="Freeform 42"/>
          <p:cNvSpPr>
            <a:spLocks/>
          </p:cNvSpPr>
          <p:nvPr/>
        </p:nvSpPr>
        <p:spPr bwMode="auto">
          <a:xfrm>
            <a:off x="7508131" y="3477516"/>
            <a:ext cx="217488" cy="730250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121" y="121"/>
              </a:cxn>
              <a:cxn ang="0">
                <a:pos x="7" y="215"/>
              </a:cxn>
              <a:cxn ang="0">
                <a:pos x="81" y="349"/>
              </a:cxn>
              <a:cxn ang="0">
                <a:pos x="87" y="551"/>
              </a:cxn>
            </a:cxnLst>
            <a:rect l="0" t="0" r="r" b="b"/>
            <a:pathLst>
              <a:path w="132" h="551">
                <a:moveTo>
                  <a:pt x="74" y="0"/>
                </a:moveTo>
                <a:cubicBezTo>
                  <a:pt x="82" y="20"/>
                  <a:pt x="132" y="85"/>
                  <a:pt x="121" y="121"/>
                </a:cubicBezTo>
                <a:cubicBezTo>
                  <a:pt x="110" y="157"/>
                  <a:pt x="14" y="177"/>
                  <a:pt x="7" y="215"/>
                </a:cubicBezTo>
                <a:cubicBezTo>
                  <a:pt x="0" y="253"/>
                  <a:pt x="68" y="293"/>
                  <a:pt x="81" y="349"/>
                </a:cubicBezTo>
                <a:cubicBezTo>
                  <a:pt x="94" y="405"/>
                  <a:pt x="86" y="509"/>
                  <a:pt x="87" y="55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645352" y="1572933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>
                <a:latin typeface="Arial" pitchFamily="34" charset="0"/>
                <a:cs typeface="Arial" pitchFamily="34" charset="0"/>
              </a:rPr>
              <a:t>Alice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7505689" y="2473362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>
                <a:latin typeface="Arial" pitchFamily="34" charset="0"/>
                <a:cs typeface="Arial" pitchFamily="34" charset="0"/>
              </a:rPr>
              <a:t>Bob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3932508" y="4866171"/>
            <a:ext cx="899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>
                <a:latin typeface="Arial" pitchFamily="34" charset="0"/>
                <a:cs typeface="Arial" pitchFamily="34" charset="0"/>
              </a:rPr>
              <a:t>Eve</a:t>
            </a:r>
          </a:p>
        </p:txBody>
      </p:sp>
      <p:sp>
        <p:nvSpPr>
          <p:cNvPr id="84" name="Rectangle 298"/>
          <p:cNvSpPr>
            <a:spLocks noChangeArrowheads="1"/>
          </p:cNvSpPr>
          <p:nvPr/>
        </p:nvSpPr>
        <p:spPr bwMode="auto">
          <a:xfrm>
            <a:off x="171823" y="5487705"/>
            <a:ext cx="835183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technically feasible: </a:t>
            </a:r>
            <a:r>
              <a:rPr lang="en-US" sz="2400" dirty="0">
                <a:solidFill>
                  <a:srgbClr val="0000FF"/>
                </a:solidFill>
                <a:cs typeface="Arial" charset="0"/>
              </a:rPr>
              <a:t>no quantum computer required</a:t>
            </a:r>
            <a:r>
              <a:rPr lang="en-US" sz="2400" dirty="0">
                <a:cs typeface="Arial" charset="0"/>
              </a:rPr>
              <a:t>, </a:t>
            </a:r>
            <a:br>
              <a:rPr lang="en-US" sz="2400" dirty="0">
                <a:cs typeface="Arial" charset="0"/>
              </a:rPr>
            </a:br>
            <a:r>
              <a:rPr lang="en-US" sz="2400" dirty="0">
                <a:cs typeface="Arial" charset="0"/>
              </a:rPr>
              <a:t>only quantum communication</a:t>
            </a:r>
            <a:endParaRPr lang="de-CH" sz="2400" b="0" dirty="0">
              <a:cs typeface="Arial" charset="0"/>
            </a:endParaRPr>
          </a:p>
        </p:txBody>
      </p:sp>
      <p:pic>
        <p:nvPicPr>
          <p:cNvPr id="85" name="Picture 84" descr="AliceBlue.eps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602781" y="1995835"/>
            <a:ext cx="1059740" cy="1080120"/>
          </a:xfrm>
          <a:prstGeom prst="rect">
            <a:avLst/>
          </a:prstGeom>
        </p:spPr>
      </p:pic>
      <p:pic>
        <p:nvPicPr>
          <p:cNvPr id="86" name="Picture 85" descr="QueenOfHearts.png"/>
          <p:cNvPicPr>
            <a:picLocks noChangeAspect="1"/>
          </p:cNvPicPr>
          <p:nvPr/>
        </p:nvPicPr>
        <p:blipFill>
          <a:blip r:embed="rId9" cstate="print"/>
          <a:srcRect l="6597" r="7636"/>
          <a:stretch>
            <a:fillRect/>
          </a:stretch>
        </p:blipFill>
        <p:spPr>
          <a:xfrm>
            <a:off x="3555109" y="3724027"/>
            <a:ext cx="1280649" cy="1083626"/>
          </a:xfrm>
          <a:prstGeom prst="rect">
            <a:avLst/>
          </a:prstGeom>
        </p:spPr>
      </p:pic>
      <p:pic>
        <p:nvPicPr>
          <p:cNvPr id="104" name="Picture 4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1250853" y="2859931"/>
            <a:ext cx="1993314" cy="1008112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105" name="Picture 6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6727" y="1951099"/>
            <a:ext cx="1285425" cy="914208"/>
          </a:xfrm>
          <a:prstGeom prst="rect">
            <a:avLst/>
          </a:prstGeom>
          <a:noFill/>
        </p:spPr>
      </p:pic>
      <p:sp>
        <p:nvSpPr>
          <p:cNvPr id="107" name="Content Placeholder 1"/>
          <p:cNvSpPr txBox="1">
            <a:spLocks/>
          </p:cNvSpPr>
          <p:nvPr/>
        </p:nvSpPr>
        <p:spPr>
          <a:xfrm>
            <a:off x="5743938" y="1275002"/>
            <a:ext cx="2643201" cy="432048"/>
          </a:xfrm>
          <a:prstGeom prst="rect">
            <a:avLst/>
          </a:prstGeom>
        </p:spPr>
        <p:txBody>
          <a:bodyPr/>
          <a:lstStyle/>
          <a:p>
            <a:pPr marL="342900" indent="-342900" algn="r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noProof="0" dirty="0">
                <a:cs typeface="Arial" charset="0"/>
              </a:rPr>
              <a:t>[</a:t>
            </a:r>
            <a:r>
              <a:rPr lang="en-US" sz="2000" dirty="0">
                <a:cs typeface="Arial" charset="0"/>
              </a:rPr>
              <a:t>Bennett Brassard 84</a:t>
            </a:r>
            <a:r>
              <a:rPr lang="en-US" sz="2000" noProof="0" dirty="0">
                <a:cs typeface="Arial" charset="0"/>
              </a:rPr>
              <a:t>]</a:t>
            </a:r>
            <a:endParaRPr lang="en-US" sz="2000" dirty="0">
              <a:cs typeface="Arial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2905749" y="1586582"/>
            <a:ext cx="2881313" cy="551041"/>
            <a:chOff x="2905749" y="1484986"/>
            <a:chExt cx="2881313" cy="551041"/>
          </a:xfrm>
        </p:grpSpPr>
        <p:sp>
          <p:nvSpPr>
            <p:cNvPr id="42" name="Line 7"/>
            <p:cNvSpPr>
              <a:spLocks noChangeShapeType="1"/>
            </p:cNvSpPr>
            <p:nvPr/>
          </p:nvSpPr>
          <p:spPr bwMode="auto">
            <a:xfrm>
              <a:off x="2905749" y="2036027"/>
              <a:ext cx="28813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3226553" y="1484986"/>
              <a:ext cx="2292354" cy="491159"/>
              <a:chOff x="3194701" y="1478602"/>
              <a:chExt cx="2292354" cy="491159"/>
            </a:xfrm>
          </p:grpSpPr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94701" y="1478602"/>
                <a:ext cx="439170" cy="491159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664503" y="1478602"/>
                <a:ext cx="439170" cy="491159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125033" y="1478602"/>
                <a:ext cx="439170" cy="491159"/>
              </a:xfrm>
              <a:prstGeom prst="rect">
                <a:avLst/>
              </a:prstGeom>
            </p:spPr>
          </p:pic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586745" y="1478602"/>
                <a:ext cx="439170" cy="491159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47885" y="1478602"/>
                <a:ext cx="439170" cy="49115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070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2905749" y="1586582"/>
            <a:ext cx="2881313" cy="551041"/>
            <a:chOff x="2905749" y="1484986"/>
            <a:chExt cx="2881313" cy="551041"/>
          </a:xfrm>
        </p:grpSpPr>
        <p:sp>
          <p:nvSpPr>
            <p:cNvPr id="51" name="Line 7"/>
            <p:cNvSpPr>
              <a:spLocks noChangeShapeType="1"/>
            </p:cNvSpPr>
            <p:nvPr/>
          </p:nvSpPr>
          <p:spPr bwMode="auto">
            <a:xfrm>
              <a:off x="2905749" y="2036027"/>
              <a:ext cx="28813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3226553" y="1484986"/>
              <a:ext cx="2292354" cy="491159"/>
              <a:chOff x="3194701" y="1478602"/>
              <a:chExt cx="2292354" cy="491159"/>
            </a:xfrm>
          </p:grpSpPr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94701" y="1478602"/>
                <a:ext cx="439170" cy="491159"/>
              </a:xfrm>
              <a:prstGeom prst="rect">
                <a:avLst/>
              </a:prstGeom>
            </p:spPr>
          </p:pic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64503" y="1478602"/>
                <a:ext cx="439170" cy="491159"/>
              </a:xfrm>
              <a:prstGeom prst="rect">
                <a:avLst/>
              </a:prstGeom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25033" y="1478602"/>
                <a:ext cx="439170" cy="491159"/>
              </a:xfrm>
              <a:prstGeom prst="rect">
                <a:avLst/>
              </a:prstGeom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86745" y="1478602"/>
                <a:ext cx="439170" cy="491159"/>
              </a:xfrm>
              <a:prstGeom prst="rect">
                <a:avLst/>
              </a:prstGeom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47885" y="1478602"/>
                <a:ext cx="439170" cy="491159"/>
              </a:xfrm>
              <a:prstGeom prst="rect">
                <a:avLst/>
              </a:prstGeom>
            </p:spPr>
          </p:pic>
        </p:grpSp>
      </p:grpSp>
      <p:pic>
        <p:nvPicPr>
          <p:cNvPr id="2" name="Picture 1" descr="170428_PP-schets_roo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335" y="0"/>
            <a:ext cx="847241" cy="6866523"/>
          </a:xfrm>
          <a:prstGeom prst="rect">
            <a:avLst/>
          </a:prstGeom>
        </p:spPr>
      </p:pic>
      <p:pic>
        <p:nvPicPr>
          <p:cNvPr id="3" name="Picture 2" descr="170313_cwiib_#c51230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3" y="85905"/>
            <a:ext cx="2101084" cy="87722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891316" y="223961"/>
            <a:ext cx="4558093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D60E3C"/>
                </a:solidFill>
                <a:latin typeface="Arial Black" charset="0"/>
                <a:ea typeface="Arial Black" charset="0"/>
                <a:cs typeface="Arial Black" charset="0"/>
              </a:rPr>
              <a:t>Quantum Key Distribution (QKD)</a:t>
            </a:r>
          </a:p>
        </p:txBody>
      </p:sp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6" cstate="print"/>
          <a:srcRect r="50930"/>
          <a:stretch>
            <a:fillRect/>
          </a:stretch>
        </p:blipFill>
        <p:spPr bwMode="auto">
          <a:xfrm>
            <a:off x="7132029" y="0"/>
            <a:ext cx="936103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Picture 71"/>
          <p:cNvPicPr>
            <a:picLocks noChangeAspect="1" noChangeArrowheads="1"/>
          </p:cNvPicPr>
          <p:nvPr/>
        </p:nvPicPr>
        <p:blipFill>
          <a:blip r:embed="rId6" cstate="print"/>
          <a:srcRect l="49070"/>
          <a:stretch>
            <a:fillRect/>
          </a:stretch>
        </p:blipFill>
        <p:spPr bwMode="auto">
          <a:xfrm>
            <a:off x="6123917" y="1"/>
            <a:ext cx="971600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5040" y="3157268"/>
            <a:ext cx="1803400" cy="850900"/>
          </a:xfrm>
          <a:prstGeom prst="rect">
            <a:avLst/>
          </a:prstGeom>
        </p:spPr>
      </p:pic>
      <p:sp>
        <p:nvSpPr>
          <p:cNvPr id="74" name="Line 6"/>
          <p:cNvSpPr>
            <a:spLocks noChangeShapeType="1"/>
          </p:cNvSpPr>
          <p:nvPr/>
        </p:nvSpPr>
        <p:spPr bwMode="auto">
          <a:xfrm>
            <a:off x="2905747" y="2500189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75" name="Line 8"/>
          <p:cNvSpPr>
            <a:spLocks noChangeShapeType="1"/>
          </p:cNvSpPr>
          <p:nvPr/>
        </p:nvSpPr>
        <p:spPr bwMode="auto">
          <a:xfrm>
            <a:off x="2905747" y="2787526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76" name="Line 27"/>
          <p:cNvSpPr>
            <a:spLocks noChangeShapeType="1"/>
          </p:cNvSpPr>
          <p:nvPr/>
        </p:nvSpPr>
        <p:spPr bwMode="auto">
          <a:xfrm flipV="1">
            <a:off x="4203181" y="2211859"/>
            <a:ext cx="216024" cy="1368152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77" name="Picture 39" descr="BS00996_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609660" y="4287701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78" name="Picture 40" descr="BS00996_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7330077" y="4281406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79" name="Freeform 41"/>
          <p:cNvSpPr>
            <a:spLocks/>
          </p:cNvSpPr>
          <p:nvPr/>
        </p:nvSpPr>
        <p:spPr bwMode="auto">
          <a:xfrm rot="563765">
            <a:off x="744188" y="3410069"/>
            <a:ext cx="303212" cy="774700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121" y="121"/>
              </a:cxn>
              <a:cxn ang="0">
                <a:pos x="7" y="215"/>
              </a:cxn>
              <a:cxn ang="0">
                <a:pos x="81" y="349"/>
              </a:cxn>
              <a:cxn ang="0">
                <a:pos x="87" y="551"/>
              </a:cxn>
            </a:cxnLst>
            <a:rect l="0" t="0" r="r" b="b"/>
            <a:pathLst>
              <a:path w="132" h="551">
                <a:moveTo>
                  <a:pt x="74" y="0"/>
                </a:moveTo>
                <a:cubicBezTo>
                  <a:pt x="82" y="20"/>
                  <a:pt x="132" y="85"/>
                  <a:pt x="121" y="121"/>
                </a:cubicBezTo>
                <a:cubicBezTo>
                  <a:pt x="110" y="157"/>
                  <a:pt x="14" y="177"/>
                  <a:pt x="7" y="215"/>
                </a:cubicBezTo>
                <a:cubicBezTo>
                  <a:pt x="0" y="253"/>
                  <a:pt x="68" y="293"/>
                  <a:pt x="81" y="349"/>
                </a:cubicBezTo>
                <a:cubicBezTo>
                  <a:pt x="94" y="405"/>
                  <a:pt x="86" y="509"/>
                  <a:pt x="87" y="55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0" name="Freeform 42"/>
          <p:cNvSpPr>
            <a:spLocks/>
          </p:cNvSpPr>
          <p:nvPr/>
        </p:nvSpPr>
        <p:spPr bwMode="auto">
          <a:xfrm>
            <a:off x="7508131" y="3477516"/>
            <a:ext cx="217488" cy="730250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121" y="121"/>
              </a:cxn>
              <a:cxn ang="0">
                <a:pos x="7" y="215"/>
              </a:cxn>
              <a:cxn ang="0">
                <a:pos x="81" y="349"/>
              </a:cxn>
              <a:cxn ang="0">
                <a:pos x="87" y="551"/>
              </a:cxn>
            </a:cxnLst>
            <a:rect l="0" t="0" r="r" b="b"/>
            <a:pathLst>
              <a:path w="132" h="551">
                <a:moveTo>
                  <a:pt x="74" y="0"/>
                </a:moveTo>
                <a:cubicBezTo>
                  <a:pt x="82" y="20"/>
                  <a:pt x="132" y="85"/>
                  <a:pt x="121" y="121"/>
                </a:cubicBezTo>
                <a:cubicBezTo>
                  <a:pt x="110" y="157"/>
                  <a:pt x="14" y="177"/>
                  <a:pt x="7" y="215"/>
                </a:cubicBezTo>
                <a:cubicBezTo>
                  <a:pt x="0" y="253"/>
                  <a:pt x="68" y="293"/>
                  <a:pt x="81" y="349"/>
                </a:cubicBezTo>
                <a:cubicBezTo>
                  <a:pt x="94" y="405"/>
                  <a:pt x="86" y="509"/>
                  <a:pt x="87" y="55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645352" y="1572933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>
                <a:latin typeface="Arial" pitchFamily="34" charset="0"/>
                <a:cs typeface="Arial" pitchFamily="34" charset="0"/>
              </a:rPr>
              <a:t>Alice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7505689" y="2473362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>
                <a:latin typeface="Arial" pitchFamily="34" charset="0"/>
                <a:cs typeface="Arial" pitchFamily="34" charset="0"/>
              </a:rPr>
              <a:t>Bob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3932508" y="4866171"/>
            <a:ext cx="899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>
                <a:latin typeface="Arial" pitchFamily="34" charset="0"/>
                <a:cs typeface="Arial" pitchFamily="34" charset="0"/>
              </a:rPr>
              <a:t>Eve</a:t>
            </a:r>
          </a:p>
        </p:txBody>
      </p:sp>
      <p:sp>
        <p:nvSpPr>
          <p:cNvPr id="84" name="Rectangle 298"/>
          <p:cNvSpPr>
            <a:spLocks noChangeArrowheads="1"/>
          </p:cNvSpPr>
          <p:nvPr/>
        </p:nvSpPr>
        <p:spPr bwMode="auto">
          <a:xfrm>
            <a:off x="171823" y="5487705"/>
            <a:ext cx="835183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technically feasible: </a:t>
            </a:r>
            <a:r>
              <a:rPr lang="en-US" sz="2400" dirty="0">
                <a:solidFill>
                  <a:srgbClr val="0000FF"/>
                </a:solidFill>
                <a:cs typeface="Arial" charset="0"/>
              </a:rPr>
              <a:t>no quantum computer required</a:t>
            </a:r>
            <a:r>
              <a:rPr lang="en-US" sz="2400" dirty="0">
                <a:cs typeface="Arial" charset="0"/>
              </a:rPr>
              <a:t>, </a:t>
            </a:r>
            <a:br>
              <a:rPr lang="en-US" sz="2400" dirty="0">
                <a:cs typeface="Arial" charset="0"/>
              </a:rPr>
            </a:br>
            <a:r>
              <a:rPr lang="en-US" sz="2400" dirty="0">
                <a:cs typeface="Arial" charset="0"/>
              </a:rPr>
              <a:t>only quantum communication</a:t>
            </a:r>
            <a:endParaRPr lang="de-CH" sz="2400" b="0" dirty="0">
              <a:cs typeface="Arial" charset="0"/>
            </a:endParaRPr>
          </a:p>
        </p:txBody>
      </p:sp>
      <p:pic>
        <p:nvPicPr>
          <p:cNvPr id="85" name="Picture 84" descr="AliceBlue.eps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602781" y="1995835"/>
            <a:ext cx="1059740" cy="1080120"/>
          </a:xfrm>
          <a:prstGeom prst="rect">
            <a:avLst/>
          </a:prstGeom>
        </p:spPr>
      </p:pic>
      <p:pic>
        <p:nvPicPr>
          <p:cNvPr id="86" name="Picture 85" descr="QueenOfHearts.png"/>
          <p:cNvPicPr>
            <a:picLocks noChangeAspect="1"/>
          </p:cNvPicPr>
          <p:nvPr/>
        </p:nvPicPr>
        <p:blipFill>
          <a:blip r:embed="rId10" cstate="print"/>
          <a:srcRect l="6597" r="7636"/>
          <a:stretch>
            <a:fillRect/>
          </a:stretch>
        </p:blipFill>
        <p:spPr>
          <a:xfrm>
            <a:off x="3555109" y="3724027"/>
            <a:ext cx="1280649" cy="1083626"/>
          </a:xfrm>
          <a:prstGeom prst="rect">
            <a:avLst/>
          </a:prstGeom>
        </p:spPr>
      </p:pic>
      <p:pic>
        <p:nvPicPr>
          <p:cNvPr id="104" name="Picture 4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1250853" y="2859931"/>
            <a:ext cx="1993314" cy="1008112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105" name="Picture 6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6727" y="1951099"/>
            <a:ext cx="1285425" cy="914208"/>
          </a:xfrm>
          <a:prstGeom prst="rect">
            <a:avLst/>
          </a:prstGeom>
          <a:noFill/>
        </p:spPr>
      </p:pic>
      <p:sp>
        <p:nvSpPr>
          <p:cNvPr id="107" name="Content Placeholder 1"/>
          <p:cNvSpPr txBox="1">
            <a:spLocks/>
          </p:cNvSpPr>
          <p:nvPr/>
        </p:nvSpPr>
        <p:spPr>
          <a:xfrm>
            <a:off x="5743938" y="1275002"/>
            <a:ext cx="2643201" cy="432048"/>
          </a:xfrm>
          <a:prstGeom prst="rect">
            <a:avLst/>
          </a:prstGeom>
        </p:spPr>
        <p:txBody>
          <a:bodyPr/>
          <a:lstStyle/>
          <a:p>
            <a:pPr marL="342900" indent="-342900" algn="r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noProof="0" dirty="0">
                <a:cs typeface="Arial" charset="0"/>
              </a:rPr>
              <a:t>[</a:t>
            </a:r>
            <a:r>
              <a:rPr lang="en-US" sz="2000" dirty="0">
                <a:cs typeface="Arial" charset="0"/>
              </a:rPr>
              <a:t>Bennett Brassard 84</a:t>
            </a:r>
            <a:r>
              <a:rPr lang="en-US" sz="2000" noProof="0" dirty="0">
                <a:cs typeface="Arial" charset="0"/>
              </a:rPr>
              <a:t>]</a:t>
            </a:r>
            <a:endParaRPr lang="en-US" sz="2000" dirty="0">
              <a:cs typeface="Arial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8090" y="1636600"/>
            <a:ext cx="6494119" cy="486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06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428_PP-schets_ro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335" y="0"/>
            <a:ext cx="847241" cy="6866523"/>
          </a:xfrm>
          <a:prstGeom prst="rect">
            <a:avLst/>
          </a:prstGeom>
        </p:spPr>
      </p:pic>
      <p:pic>
        <p:nvPicPr>
          <p:cNvPr id="3" name="Picture 2" descr="170313_cwiib_#c51230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3" y="85905"/>
            <a:ext cx="2101084" cy="87722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88349" y="292464"/>
            <a:ext cx="7365555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rgbClr val="D60E3C"/>
                </a:solidFill>
                <a:latin typeface="Arial Black" charset="0"/>
                <a:ea typeface="Arial Black" charset="0"/>
                <a:cs typeface="Arial Black" charset="0"/>
              </a:rPr>
              <a:t>Solution: </a:t>
            </a:r>
            <a:br>
              <a:rPr lang="en-US" sz="2800" b="1">
                <a:solidFill>
                  <a:srgbClr val="D60E3C"/>
                </a:solidFill>
                <a:latin typeface="Arial Black" charset="0"/>
                <a:ea typeface="Arial Black" charset="0"/>
                <a:cs typeface="Arial Black" charset="0"/>
              </a:rPr>
            </a:br>
            <a:r>
              <a:rPr lang="en-US" sz="2800" b="1">
                <a:solidFill>
                  <a:srgbClr val="D60E3C"/>
                </a:solidFill>
                <a:latin typeface="Arial Black" charset="0"/>
                <a:ea typeface="Arial Black" charset="0"/>
                <a:cs typeface="Arial Black" charset="0"/>
              </a:rPr>
              <a:t>Quantum-Safe Cryptography</a:t>
            </a:r>
            <a:endParaRPr lang="en-US" sz="2800" b="1" dirty="0">
              <a:solidFill>
                <a:srgbClr val="D60E3C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26" name="Shape 554"/>
          <p:cNvSpPr/>
          <p:nvPr/>
        </p:nvSpPr>
        <p:spPr>
          <a:xfrm>
            <a:off x="6277590" y="6487250"/>
            <a:ext cx="245236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1600" dirty="0"/>
              <a:t>Slide by </a:t>
            </a:r>
            <a:r>
              <a:rPr lang="en-US" sz="1600"/>
              <a:t>Michele </a:t>
            </a:r>
            <a:r>
              <a:rPr lang="en-US" sz="1600" dirty="0" err="1"/>
              <a:t>Mosca</a:t>
            </a:r>
            <a:endParaRPr sz="1600" dirty="0"/>
          </a:p>
        </p:txBody>
      </p:sp>
      <p:sp>
        <p:nvSpPr>
          <p:cNvPr id="27" name="Rectangle 298"/>
          <p:cNvSpPr>
            <a:spLocks noChangeArrowheads="1"/>
          </p:cNvSpPr>
          <p:nvPr/>
        </p:nvSpPr>
        <p:spPr bwMode="auto">
          <a:xfrm>
            <a:off x="329051" y="1188141"/>
            <a:ext cx="7599956" cy="1937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07504" y="1268760"/>
            <a:ext cx="4032448" cy="5188030"/>
          </a:xfrm>
          <a:prstGeom prst="round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800" dirty="0"/>
              <a:t>Conventional quantum-safe cryptography</a:t>
            </a:r>
          </a:p>
          <a:p>
            <a:pPr algn="ctr"/>
            <a:r>
              <a:rPr lang="en-US" sz="2800" dirty="0"/>
              <a:t>(post-quantum crypto)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Can be deployed without quantum technologies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Believed to be secure against quantum attacks of the future</a:t>
            </a:r>
          </a:p>
        </p:txBody>
      </p:sp>
      <p:sp>
        <p:nvSpPr>
          <p:cNvPr id="30" name="Cross 29"/>
          <p:cNvSpPr/>
          <p:nvPr/>
        </p:nvSpPr>
        <p:spPr>
          <a:xfrm>
            <a:off x="4204476" y="3125783"/>
            <a:ext cx="720080" cy="720080"/>
          </a:xfrm>
          <a:prstGeom prst="plus">
            <a:avLst>
              <a:gd name="adj" fmla="val 36640"/>
            </a:avLst>
          </a:prstGeom>
          <a:gradFill>
            <a:gsLst>
              <a:gs pos="0">
                <a:schemeClr val="dk1">
                  <a:tint val="100000"/>
                  <a:shade val="100000"/>
                  <a:satMod val="130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Rounded Rectangle 30"/>
          <p:cNvSpPr/>
          <p:nvPr/>
        </p:nvSpPr>
        <p:spPr>
          <a:xfrm>
            <a:off x="4989081" y="1268760"/>
            <a:ext cx="4032448" cy="5188030"/>
          </a:xfrm>
          <a:prstGeom prst="roundRect">
            <a:avLst/>
          </a:prstGeom>
          <a:gradFill>
            <a:gsLst>
              <a:gs pos="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2800" dirty="0"/>
          </a:p>
          <a:p>
            <a:pPr algn="ctr"/>
            <a:r>
              <a:rPr lang="en-US" sz="2800" dirty="0"/>
              <a:t>Quantum Cryptography</a:t>
            </a:r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Requires some quantum technology (but no large-scale quantum computer)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Typically no computational assumptions</a:t>
            </a:r>
          </a:p>
        </p:txBody>
      </p:sp>
      <p:pic>
        <p:nvPicPr>
          <p:cNvPr id="48" name="Shape 1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3608" y="4906899"/>
            <a:ext cx="1917480" cy="98956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grpSp>
        <p:nvGrpSpPr>
          <p:cNvPr id="50" name="Group 49"/>
          <p:cNvGrpSpPr/>
          <p:nvPr/>
        </p:nvGrpSpPr>
        <p:grpSpPr>
          <a:xfrm>
            <a:off x="5885452" y="5126159"/>
            <a:ext cx="2292354" cy="491159"/>
            <a:chOff x="3194701" y="1478602"/>
            <a:chExt cx="2292354" cy="491159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94701" y="1478602"/>
              <a:ext cx="439170" cy="491159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64503" y="1478602"/>
              <a:ext cx="439170" cy="491159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25033" y="1478602"/>
              <a:ext cx="439170" cy="491159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86745" y="1478602"/>
              <a:ext cx="439170" cy="491159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47885" y="1478602"/>
              <a:ext cx="439170" cy="4911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18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428_PP-schets_ro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335" y="0"/>
            <a:ext cx="847241" cy="6866523"/>
          </a:xfrm>
          <a:prstGeom prst="rect">
            <a:avLst/>
          </a:prstGeom>
        </p:spPr>
      </p:pic>
      <p:pic>
        <p:nvPicPr>
          <p:cNvPr id="3" name="Picture 2" descr="170313_cwiib_#c51230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3" y="85905"/>
            <a:ext cx="2101084" cy="87722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455715" y="770564"/>
            <a:ext cx="8047822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D60E3C"/>
                </a:solidFill>
                <a:latin typeface="Arial Black" charset="0"/>
                <a:ea typeface="Arial Black" charset="0"/>
                <a:cs typeface="Arial Black" charset="0"/>
              </a:rPr>
              <a:t>Talk Outline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78869" y="4590200"/>
            <a:ext cx="3502801" cy="64807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248" y="3212976"/>
            <a:ext cx="741199" cy="1016495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683568" y="1700808"/>
            <a:ext cx="6194310" cy="46085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2800" b="1" dirty="0" err="1">
                <a:latin typeface="Arial" charset="0"/>
                <a:ea typeface="Arial" charset="0"/>
                <a:cs typeface="Arial" charset="0"/>
              </a:rPr>
              <a:t>Classical</a:t>
            </a:r>
            <a:r>
              <a:rPr lang="fr-CH" sz="28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CH" sz="2800" b="1" dirty="0" err="1">
                <a:latin typeface="Arial" charset="0"/>
                <a:ea typeface="Arial" charset="0"/>
                <a:cs typeface="Arial" charset="0"/>
              </a:rPr>
              <a:t>Cryptography</a:t>
            </a:r>
            <a:endParaRPr lang="fr-CH" sz="2800" b="1" dirty="0">
              <a:latin typeface="Arial" charset="0"/>
              <a:ea typeface="Arial" charset="0"/>
              <a:cs typeface="Arial" charset="0"/>
            </a:endParaRPr>
          </a:p>
          <a:p>
            <a:pPr marL="342900" lvl="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Impact of Quantum Computers on Crypto</a:t>
            </a:r>
          </a:p>
          <a:p>
            <a:pPr marL="342900" lvl="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When do we need to worry?</a:t>
            </a:r>
          </a:p>
          <a:p>
            <a:pPr marL="342900" lvl="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Solutions</a:t>
            </a:r>
          </a:p>
          <a:p>
            <a:pPr marL="342900" lvl="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Quantum </a:t>
            </a:r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Future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48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428_PP-schets_ro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335" y="0"/>
            <a:ext cx="847241" cy="6866523"/>
          </a:xfrm>
          <a:prstGeom prst="rect">
            <a:avLst/>
          </a:prstGeom>
        </p:spPr>
      </p:pic>
      <p:pic>
        <p:nvPicPr>
          <p:cNvPr id="3" name="Picture 2" descr="170313_cwiib_#c51230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3" y="85905"/>
            <a:ext cx="2101084" cy="87722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24874" y="26369"/>
            <a:ext cx="7365555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D60E3C"/>
                </a:solidFill>
                <a:latin typeface="Arial Black" charset="0"/>
                <a:ea typeface="Arial Black" charset="0"/>
                <a:cs typeface="Arial Black" charset="0"/>
              </a:rPr>
              <a:t>Quantum Research in NL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0817" y="752488"/>
            <a:ext cx="5180941" cy="5022664"/>
          </a:xfrm>
          <a:prstGeom prst="rect">
            <a:avLst/>
          </a:prstGeom>
        </p:spPr>
      </p:pic>
      <p:pic>
        <p:nvPicPr>
          <p:cNvPr id="49" name="Picture 48" descr="ttp://www.universiteitleiden.nl/ul2ext/images/zege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489" y="2665445"/>
            <a:ext cx="1873001" cy="793855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50" name="Picture 4" descr="ttps://static.tue.nl/fileadmin/content/onderzoek/Institute_for_Complex_Molecular_Systems_-_ICMS/1_About/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16" b="70751"/>
          <a:stretch/>
        </p:blipFill>
        <p:spPr bwMode="auto">
          <a:xfrm>
            <a:off x="4610100" y="4949761"/>
            <a:ext cx="3249327" cy="63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40"/>
          <p:cNvSpPr>
            <a:spLocks noChangeArrowheads="1"/>
          </p:cNvSpPr>
          <p:nvPr/>
        </p:nvSpPr>
        <p:spPr bwMode="auto">
          <a:xfrm>
            <a:off x="372110" y="5839555"/>
            <a:ext cx="8671082" cy="96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ts val="0"/>
              </a:spcBef>
              <a:buClr>
                <a:schemeClr val="accent1"/>
              </a:buClr>
              <a:buSzPct val="65000"/>
              <a:defRPr/>
            </a:pPr>
            <a:r>
              <a:rPr lang="en-US" sz="2400" b="0" dirty="0" err="1">
                <a:latin typeface="Calibri" pitchFamily="34" charset="0"/>
                <a:cs typeface="Calibri" pitchFamily="34" charset="0"/>
              </a:rPr>
              <a:t>QuTech</a:t>
            </a:r>
            <a:r>
              <a:rPr lang="en-US" sz="2400" b="0" dirty="0">
                <a:latin typeface="Calibri" pitchFamily="34" charset="0"/>
                <a:cs typeface="Calibri" pitchFamily="34" charset="0"/>
              </a:rPr>
              <a:t>: 135 </a:t>
            </a:r>
            <a:r>
              <a:rPr lang="en-US" sz="2400" b="0" dirty="0" err="1">
                <a:latin typeface="Calibri" pitchFamily="34" charset="0"/>
                <a:cs typeface="Calibri" pitchFamily="34" charset="0"/>
              </a:rPr>
              <a:t>mln</a:t>
            </a:r>
            <a:r>
              <a:rPr lang="en-US" sz="2400" b="0" dirty="0">
                <a:latin typeface="Calibri" pitchFamily="34" charset="0"/>
                <a:cs typeface="Calibri" pitchFamily="34" charset="0"/>
              </a:rPr>
              <a:t> € , 50 </a:t>
            </a:r>
            <a:r>
              <a:rPr lang="en-US" sz="2400" b="0" dirty="0" err="1">
                <a:latin typeface="Calibri" pitchFamily="34" charset="0"/>
                <a:cs typeface="Calibri" pitchFamily="34" charset="0"/>
              </a:rPr>
              <a:t>mln</a:t>
            </a:r>
            <a:r>
              <a:rPr lang="en-US" sz="2400" b="0" dirty="0">
                <a:latin typeface="Calibri" pitchFamily="34" charset="0"/>
                <a:cs typeface="Calibri" pitchFamily="34" charset="0"/>
              </a:rPr>
              <a:t> $ Intel</a:t>
            </a:r>
          </a:p>
          <a:p>
            <a:pPr>
              <a:spcBef>
                <a:spcPts val="0"/>
              </a:spcBef>
              <a:buClr>
                <a:schemeClr val="accent1"/>
              </a:buClr>
              <a:buSzPct val="65000"/>
              <a:defRPr/>
            </a:pPr>
            <a:r>
              <a:rPr lang="en-US" sz="2400" b="0" dirty="0">
                <a:latin typeface="Calibri" pitchFamily="34" charset="0"/>
                <a:cs typeface="Calibri" pitchFamily="34" charset="0"/>
              </a:rPr>
              <a:t>May 2017: NWO </a:t>
            </a:r>
            <a:r>
              <a:rPr lang="en-US" sz="2400" b="0" dirty="0" err="1">
                <a:latin typeface="Calibri" pitchFamily="34" charset="0"/>
                <a:cs typeface="Calibri" pitchFamily="34" charset="0"/>
              </a:rPr>
              <a:t>Zwaartekracht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: 18.8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mln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€ for 10 years</a:t>
            </a:r>
            <a:endParaRPr lang="en-US" sz="24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2" name="Picture 4" descr="ttps://upload.wikimedia.org/wikipedia/commons/thumb/c/c9/Intel-logo.svg/1280px-Intel-logo.sv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25" y="1660778"/>
            <a:ext cx="1299430" cy="86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ttp://www.campaignbrief.com/2015/09/24/microsoft-logo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7" b="25001"/>
          <a:stretch/>
        </p:blipFill>
        <p:spPr bwMode="auto">
          <a:xfrm>
            <a:off x="139433" y="3396949"/>
            <a:ext cx="1688523" cy="52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8" descr="ttp://www.cakelab.nl/wp-content/uploads/2011/08/type_tno_1.gif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5" t="31615" r="18230" b="29315"/>
          <a:stretch/>
        </p:blipFill>
        <p:spPr bwMode="auto">
          <a:xfrm>
            <a:off x="1222365" y="4381721"/>
            <a:ext cx="1877750" cy="73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776" y="956613"/>
            <a:ext cx="2347982" cy="826754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</p:pic>
      <p:pic>
        <p:nvPicPr>
          <p:cNvPr id="56" name="Picture 10" descr="ttps://tnomediaprod.blob.core.windows.net/mediacache/5/b/6/e/7/e/5b6e7e94a7c66364d98016ca5fc91cc3aab9a2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098" y="2350253"/>
            <a:ext cx="1401627" cy="137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8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428_PP-schets_ro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335" y="0"/>
            <a:ext cx="847241" cy="6866523"/>
          </a:xfrm>
          <a:prstGeom prst="rect">
            <a:avLst/>
          </a:prstGeom>
        </p:spPr>
      </p:pic>
      <p:pic>
        <p:nvPicPr>
          <p:cNvPr id="3" name="Picture 2" descr="170313_cwiib_#c51230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3" y="85905"/>
            <a:ext cx="2101084" cy="87722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82826" y="122966"/>
            <a:ext cx="7365555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D60E3C"/>
                </a:solidFill>
                <a:latin typeface="Arial Black" charset="0"/>
                <a:ea typeface="Arial Black" charset="0"/>
                <a:cs typeface="Arial Black" charset="0"/>
              </a:rPr>
              <a:t>Quantum Research in EU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984" y="1016149"/>
            <a:ext cx="6446310" cy="50527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788" y="1979102"/>
            <a:ext cx="962624" cy="1174401"/>
          </a:xfrm>
          <a:prstGeom prst="rect">
            <a:avLst/>
          </a:prstGeom>
          <a:solidFill>
            <a:schemeClr val="bg1">
              <a:alpha val="86000"/>
            </a:schemeClr>
          </a:solidFill>
        </p:spPr>
      </p:pic>
      <p:pic>
        <p:nvPicPr>
          <p:cNvPr id="16" name="Picture 2" descr="ttps://upload.wikimedia.org/wikipedia/en/thumb/8/84/European_Commission.svg/800px-European_Commission.sv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614" y="3978667"/>
            <a:ext cx="2781050" cy="192935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Rectangle 40"/>
          <p:cNvSpPr>
            <a:spLocks noChangeArrowheads="1"/>
          </p:cNvSpPr>
          <p:nvPr/>
        </p:nvSpPr>
        <p:spPr bwMode="auto">
          <a:xfrm>
            <a:off x="216344" y="6093500"/>
            <a:ext cx="8898521" cy="568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ts val="0"/>
              </a:spcBef>
              <a:buClr>
                <a:schemeClr val="accent1"/>
              </a:buClr>
              <a:buSzPct val="65000"/>
              <a:defRPr/>
            </a:pPr>
            <a:r>
              <a:rPr lang="en-US" sz="2400" b="0" dirty="0">
                <a:latin typeface="Calibri" pitchFamily="34" charset="0"/>
                <a:cs typeface="Calibri" pitchFamily="34" charset="0"/>
              </a:rPr>
              <a:t>17 May 2016: 1 </a:t>
            </a:r>
            <a:r>
              <a:rPr lang="en-US" sz="2400" b="0" dirty="0" err="1">
                <a:latin typeface="Calibri" pitchFamily="34" charset="0"/>
                <a:cs typeface="Calibri" pitchFamily="34" charset="0"/>
              </a:rPr>
              <a:t>mld</a:t>
            </a:r>
            <a:r>
              <a:rPr lang="en-US" sz="2400" b="0" dirty="0">
                <a:latin typeface="Calibri" pitchFamily="34" charset="0"/>
                <a:cs typeface="Calibri" pitchFamily="34" charset="0"/>
              </a:rPr>
              <a:t> € flagship program on Q technologies</a:t>
            </a:r>
            <a:endParaRPr lang="en-US" sz="2400" b="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6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428_PP-schets_ro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335" y="0"/>
            <a:ext cx="847241" cy="6866523"/>
          </a:xfrm>
          <a:prstGeom prst="rect">
            <a:avLst/>
          </a:prstGeom>
        </p:spPr>
      </p:pic>
      <p:pic>
        <p:nvPicPr>
          <p:cNvPr id="3" name="Picture 2" descr="170313_cwiib_#c51230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3" y="85905"/>
            <a:ext cx="2101084" cy="87722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40780" y="236977"/>
            <a:ext cx="7365555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D60E3C"/>
                </a:solidFill>
                <a:latin typeface="Arial Black" charset="0"/>
                <a:ea typeface="Arial Black" charset="0"/>
                <a:cs typeface="Arial Black" charset="0"/>
              </a:rPr>
              <a:t>Quantum Research Worldwide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2907" y="1280304"/>
            <a:ext cx="5980014" cy="4431923"/>
          </a:xfrm>
          <a:prstGeom prst="rect">
            <a:avLst/>
          </a:prstGeom>
        </p:spPr>
      </p:pic>
      <p:pic>
        <p:nvPicPr>
          <p:cNvPr id="10" name="Picture 4" descr="ttps://upload.wikimedia.org/wikipedia/commons/thumb/c/c9/Intel-logo.svg/1280px-Intel-logo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96" y="3551922"/>
            <a:ext cx="1497026" cy="99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ttp://www.campaignbrief.com/2015/09/24/microsoft-logo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7" b="25001"/>
          <a:stretch/>
        </p:blipFill>
        <p:spPr bwMode="auto">
          <a:xfrm>
            <a:off x="285820" y="4886576"/>
            <a:ext cx="1884179" cy="58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tp://patrickcoombe.com/wp-content/uploads/2015/09/new-google-logo-201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7" y="1520866"/>
            <a:ext cx="1826205" cy="76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ttps://upload.wikimedia.org/wikipedia/commons/thumb/5/51/IBM_logo.svg/2000px-IBM_logo.sv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95" y="2485405"/>
            <a:ext cx="1834229" cy="73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40"/>
          <p:cNvSpPr>
            <a:spLocks noChangeArrowheads="1"/>
          </p:cNvSpPr>
          <p:nvPr/>
        </p:nvSpPr>
        <p:spPr bwMode="auto">
          <a:xfrm>
            <a:off x="188835" y="6119492"/>
            <a:ext cx="8671082" cy="568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ts val="0"/>
              </a:spcBef>
              <a:buClr>
                <a:schemeClr val="accent1"/>
              </a:buClr>
              <a:buSzPct val="65000"/>
              <a:defRPr/>
            </a:pPr>
            <a:r>
              <a:rPr lang="en-US" sz="2800" b="0" dirty="0">
                <a:latin typeface="Calibri" pitchFamily="34" charset="0"/>
                <a:cs typeface="Calibri" pitchFamily="34" charset="0"/>
              </a:rPr>
              <a:t>Waterloo, Singapore, Santa Barbara, China, </a:t>
            </a:r>
            <a:r>
              <a:rPr lang="is-IS" sz="2800" b="0" dirty="0">
                <a:latin typeface="Calibri" pitchFamily="34" charset="0"/>
                <a:cs typeface="Calibri" pitchFamily="34" charset="0"/>
              </a:rPr>
              <a:t>…</a:t>
            </a:r>
            <a:endParaRPr lang="en-US" sz="2800" b="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25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428_PP-schets_ro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335" y="0"/>
            <a:ext cx="847241" cy="6866523"/>
          </a:xfrm>
          <a:prstGeom prst="rect">
            <a:avLst/>
          </a:prstGeom>
        </p:spPr>
      </p:pic>
      <p:pic>
        <p:nvPicPr>
          <p:cNvPr id="3" name="Picture 2" descr="170313_cwiib_#c51230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3" y="85905"/>
            <a:ext cx="2101084" cy="87722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891316" y="223961"/>
            <a:ext cx="4558093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D60E3C"/>
                </a:solidFill>
                <a:latin typeface="Arial Black" charset="0"/>
                <a:ea typeface="Arial Black" charset="0"/>
                <a:cs typeface="Arial Black" charset="0"/>
              </a:rPr>
              <a:t>Quantum Networks</a:t>
            </a:r>
          </a:p>
        </p:txBody>
      </p:sp>
      <p:sp>
        <p:nvSpPr>
          <p:cNvPr id="41" name="Rectangle 298"/>
          <p:cNvSpPr>
            <a:spLocks noChangeArrowheads="1"/>
          </p:cNvSpPr>
          <p:nvPr/>
        </p:nvSpPr>
        <p:spPr bwMode="auto">
          <a:xfrm>
            <a:off x="146629" y="1108551"/>
            <a:ext cx="5421772" cy="4569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2000km QKD backbone network between Beijing and Shanghai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first QKD satellite launched </a:t>
            </a:r>
            <a:br>
              <a:rPr lang="en-US" sz="2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 2016 from China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8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Quantum entanglement allows to generate secure keys (like QKD)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5"/>
          <a:srcRect l="-1" t="31366" r="39665" b="29232"/>
          <a:stretch/>
        </p:blipFill>
        <p:spPr>
          <a:xfrm>
            <a:off x="5340905" y="4260246"/>
            <a:ext cx="3479487" cy="230192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788" y="4784036"/>
            <a:ext cx="5014840" cy="1848536"/>
          </a:xfrm>
          <a:prstGeom prst="rect">
            <a:avLst/>
          </a:prstGeom>
        </p:spPr>
      </p:pic>
      <p:pic>
        <p:nvPicPr>
          <p:cNvPr id="44" name="Picture 43" descr="ttps://www.csiac.org/wp-content/uploads/2016/07/QKD-Figure4-1024x498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4"/>
          <a:stretch/>
        </p:blipFill>
        <p:spPr bwMode="auto">
          <a:xfrm>
            <a:off x="5220071" y="856759"/>
            <a:ext cx="3899958" cy="294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32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428_PP-schets_ro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335" y="0"/>
            <a:ext cx="847241" cy="6866523"/>
          </a:xfrm>
          <a:prstGeom prst="rect">
            <a:avLst/>
          </a:prstGeom>
        </p:spPr>
      </p:pic>
      <p:pic>
        <p:nvPicPr>
          <p:cNvPr id="3" name="Picture 2" descr="170313_cwiib_#c51230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3" y="85905"/>
            <a:ext cx="2101084" cy="87722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3644" y="1046668"/>
            <a:ext cx="8047822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D60E3C"/>
                </a:solidFill>
                <a:latin typeface="Arial Black" charset="0"/>
                <a:ea typeface="Arial Black" charset="0"/>
                <a:cs typeface="Arial Black" charset="0"/>
              </a:rPr>
              <a:t>Quantum Software is Fundamentally Different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03547" y="1976912"/>
            <a:ext cx="6033244" cy="4521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  <a:ea typeface="Arial" charset="0"/>
                <a:cs typeface="Arial" charset="0"/>
              </a:rPr>
              <a:t>Qubit: superposition of  </a:t>
            </a:r>
            <a:r>
              <a:rPr lang="en-US" sz="1800" dirty="0">
                <a:solidFill>
                  <a:srgbClr val="D60E3C"/>
                </a:solidFill>
                <a:ea typeface="Arial" charset="0"/>
                <a:cs typeface="Arial" charset="0"/>
              </a:rPr>
              <a:t>0 and 1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  <a:ea typeface="Arial" charset="0"/>
                <a:cs typeface="Arial" charset="0"/>
              </a:rPr>
              <a:t>Massive parallel computation:</a:t>
            </a:r>
          </a:p>
          <a:p>
            <a:pPr marL="914400" lvl="1" indent="-457200" algn="l"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  <a:ea typeface="Arial" charset="0"/>
                <a:cs typeface="Arial" charset="0"/>
              </a:rPr>
              <a:t>Each extra qubit </a:t>
            </a:r>
            <a:r>
              <a:rPr lang="en-US" sz="1800" dirty="0">
                <a:solidFill>
                  <a:srgbClr val="D60E3C"/>
                </a:solidFill>
                <a:ea typeface="Arial" charset="0"/>
                <a:cs typeface="Arial" charset="0"/>
              </a:rPr>
              <a:t>doubles</a:t>
            </a:r>
            <a:r>
              <a:rPr lang="en-US" sz="1800" dirty="0">
                <a:solidFill>
                  <a:schemeClr val="tx1"/>
                </a:solidFill>
                <a:ea typeface="Arial" charset="0"/>
                <a:cs typeface="Arial" charset="0"/>
              </a:rPr>
              <a:t> number of parameters</a:t>
            </a:r>
          </a:p>
          <a:p>
            <a:pPr marL="914400" lvl="1" indent="-457200" algn="l"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  <a:ea typeface="Arial" charset="0"/>
                <a:cs typeface="Arial" charset="0"/>
              </a:rPr>
              <a:t>300 qubits bigger than number of atoms in </a:t>
            </a:r>
            <a:r>
              <a:rPr lang="en-US" sz="1800" dirty="0" smtClean="0">
                <a:solidFill>
                  <a:schemeClr val="tx1"/>
                </a:solidFill>
                <a:ea typeface="Arial" charset="0"/>
                <a:cs typeface="Arial" charset="0"/>
              </a:rPr>
              <a:t>universe</a:t>
            </a:r>
          </a:p>
          <a:p>
            <a:pPr marL="914400" lvl="1" indent="-457200" algn="l">
              <a:buFont typeface="Arial" charset="0"/>
              <a:buChar char="•"/>
            </a:pPr>
            <a:r>
              <a:rPr lang="en-US" sz="1800" dirty="0" smtClean="0">
                <a:solidFill>
                  <a:schemeClr val="tx1"/>
                </a:solidFill>
                <a:ea typeface="Arial" charset="0"/>
                <a:cs typeface="Arial" charset="0"/>
              </a:rPr>
              <a:t>Exponentially large state space</a:t>
            </a:r>
            <a:endParaRPr lang="en-US" sz="1800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marL="457200" indent="-457200" algn="l"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  <a:ea typeface="Arial" charset="0"/>
                <a:cs typeface="Arial" charset="0"/>
              </a:rPr>
              <a:t>How to get the answer out??</a:t>
            </a:r>
          </a:p>
          <a:p>
            <a:pPr marL="914400" lvl="1" indent="-457200" algn="l">
              <a:buFont typeface="Arial" charset="0"/>
              <a:buChar char="•"/>
            </a:pPr>
            <a:r>
              <a:rPr lang="en-US" sz="1800" dirty="0">
                <a:solidFill>
                  <a:srgbClr val="D60E3C"/>
                </a:solidFill>
                <a:ea typeface="Arial" charset="0"/>
                <a:cs typeface="Arial" charset="0"/>
              </a:rPr>
              <a:t>Measuring</a:t>
            </a:r>
            <a:r>
              <a:rPr lang="en-US" sz="1800" dirty="0">
                <a:solidFill>
                  <a:schemeClr val="tx1"/>
                </a:solidFill>
                <a:ea typeface="Arial" charset="0"/>
                <a:cs typeface="Arial" charset="0"/>
              </a:rPr>
              <a:t> destroys computation!!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  <a:ea typeface="Arial" charset="0"/>
                <a:cs typeface="Arial" charset="0"/>
              </a:rPr>
              <a:t>Quantum Program</a:t>
            </a:r>
          </a:p>
          <a:p>
            <a:pPr marL="914400" lvl="1" indent="-457200" algn="l"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  <a:ea typeface="Arial" charset="0"/>
                <a:cs typeface="Arial" charset="0"/>
              </a:rPr>
              <a:t>Use </a:t>
            </a:r>
            <a:r>
              <a:rPr lang="en-US" sz="1800" dirty="0">
                <a:solidFill>
                  <a:srgbClr val="D60E3C"/>
                </a:solidFill>
                <a:ea typeface="Arial" charset="0"/>
                <a:cs typeface="Arial" charset="0"/>
              </a:rPr>
              <a:t>interference</a:t>
            </a:r>
            <a:r>
              <a:rPr lang="en-US" sz="1800" dirty="0">
                <a:solidFill>
                  <a:schemeClr val="tx1"/>
                </a:solidFill>
                <a:ea typeface="Arial" charset="0"/>
                <a:cs typeface="Arial" charset="0"/>
              </a:rPr>
              <a:t> to cancel unwanted computations</a:t>
            </a:r>
          </a:p>
          <a:p>
            <a:pPr marL="914400" lvl="1" indent="-457200" algn="l"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  <a:ea typeface="Arial" charset="0"/>
                <a:cs typeface="Arial" charset="0"/>
              </a:rPr>
              <a:t>Counterintuitive, </a:t>
            </a:r>
            <a:r>
              <a:rPr lang="en-US" sz="1800" dirty="0">
                <a:solidFill>
                  <a:srgbClr val="D60E3C"/>
                </a:solidFill>
                <a:ea typeface="Arial" charset="0"/>
                <a:cs typeface="Arial" charset="0"/>
              </a:rPr>
              <a:t>fundamentally different </a:t>
            </a:r>
            <a:r>
              <a:rPr lang="en-US" sz="1800" dirty="0">
                <a:solidFill>
                  <a:schemeClr val="tx1"/>
                </a:solidFill>
                <a:ea typeface="Arial" charset="0"/>
                <a:cs typeface="Arial" charset="0"/>
              </a:rPr>
              <a:t>from classical programming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  <a:ea typeface="Arial" charset="0"/>
                <a:cs typeface="Arial" charset="0"/>
              </a:rPr>
              <a:t>Does not work for every computational problem!</a:t>
            </a:r>
          </a:p>
          <a:p>
            <a:pPr marL="914400" lvl="1" indent="-457200" algn="l">
              <a:buFont typeface="Arial" charset="0"/>
              <a:buChar char="•"/>
            </a:pPr>
            <a:r>
              <a:rPr lang="en-US" sz="1800" dirty="0">
                <a:solidFill>
                  <a:srgbClr val="D60E3C"/>
                </a:solidFill>
                <a:ea typeface="Arial" charset="0"/>
                <a:cs typeface="Arial" charset="0"/>
              </a:rPr>
              <a:t>most problems no speed-up!</a:t>
            </a:r>
          </a:p>
          <a:p>
            <a:pPr algn="l"/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lvl="1" algn="l"/>
            <a:endParaRPr lang="en-US" sz="16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15" descr="ZeroOneLarge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52475" y="1794673"/>
            <a:ext cx="536713" cy="685800"/>
          </a:xfrm>
          <a:prstGeom prst="rect">
            <a:avLst/>
          </a:prstGeom>
          <a:noFill/>
        </p:spPr>
      </p:pic>
      <p:pic>
        <p:nvPicPr>
          <p:cNvPr id="10" name="Picture 4" descr="http://www.kirksville.k12.mo.us/khs/teacher_web/alternative/wave_interferenc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157" y="4585699"/>
            <a:ext cx="1697355" cy="9258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6791" y="2667504"/>
            <a:ext cx="1864118" cy="10179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3730" y="1719401"/>
            <a:ext cx="763195" cy="85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96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428_PP-schets_ro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335" y="0"/>
            <a:ext cx="847241" cy="6866523"/>
          </a:xfrm>
          <a:prstGeom prst="rect">
            <a:avLst/>
          </a:prstGeom>
        </p:spPr>
      </p:pic>
      <p:pic>
        <p:nvPicPr>
          <p:cNvPr id="3" name="Picture 2" descr="170313_cwiib_#c51230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3" y="85905"/>
            <a:ext cx="2101084" cy="87722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749464" y="157252"/>
            <a:ext cx="5455034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D60E3C"/>
                </a:solidFill>
                <a:latin typeface="Arial Black" charset="0"/>
                <a:ea typeface="Arial Black" charset="0"/>
                <a:cs typeface="Arial Black" charset="0"/>
              </a:rPr>
              <a:t>Secure Computing in Quantum Cloud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719" t="38529" r="46601" b="37986"/>
          <a:stretch/>
        </p:blipFill>
        <p:spPr>
          <a:xfrm>
            <a:off x="6037883" y="963125"/>
            <a:ext cx="2744256" cy="1239341"/>
          </a:xfrm>
          <a:prstGeom prst="rect">
            <a:avLst/>
          </a:prstGeom>
        </p:spPr>
      </p:pic>
      <p:sp>
        <p:nvSpPr>
          <p:cNvPr id="10" name="Rectangle 298"/>
          <p:cNvSpPr>
            <a:spLocks noChangeArrowheads="1"/>
          </p:cNvSpPr>
          <p:nvPr/>
        </p:nvSpPr>
        <p:spPr bwMode="auto">
          <a:xfrm>
            <a:off x="171823" y="1755214"/>
            <a:ext cx="8518115" cy="150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298"/>
          <p:cNvSpPr>
            <a:spLocks noChangeArrowheads="1"/>
          </p:cNvSpPr>
          <p:nvPr/>
        </p:nvSpPr>
        <p:spPr bwMode="auto">
          <a:xfrm>
            <a:off x="213111" y="1211866"/>
            <a:ext cx="5453335" cy="275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Distributed quantum computing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Recent result: quantum homomorphic encryption allows for secure delegated quantum computation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831" y="3722296"/>
            <a:ext cx="4300790" cy="222753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83443" y="5949835"/>
            <a:ext cx="49897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Y. </a:t>
            </a:r>
            <a:r>
              <a:rPr lang="en-US" sz="1600" dirty="0" err="1"/>
              <a:t>Dulek</a:t>
            </a:r>
            <a:r>
              <a:rPr lang="en-US" sz="1600" dirty="0"/>
              <a:t>, C. </a:t>
            </a:r>
            <a:r>
              <a:rPr lang="en-US" sz="1600" dirty="0" err="1"/>
              <a:t>Schaffner</a:t>
            </a:r>
            <a:r>
              <a:rPr lang="en-US" sz="1600" dirty="0"/>
              <a:t>, and F. </a:t>
            </a:r>
            <a:r>
              <a:rPr lang="en-US" sz="1600" dirty="0" err="1"/>
              <a:t>Speelman</a:t>
            </a:r>
            <a:r>
              <a:rPr lang="en-US" sz="1600" dirty="0"/>
              <a:t>, arXiv:1603.09717</a:t>
            </a:r>
            <a:br>
              <a:rPr lang="en-US" sz="1600" dirty="0"/>
            </a:br>
            <a:r>
              <a:rPr lang="en-US" sz="1600" i="1" dirty="0"/>
              <a:t>Quantum homomorphic encryption for polynomial-sized circuits</a:t>
            </a:r>
            <a:r>
              <a:rPr lang="en-US" sz="1600" dirty="0"/>
              <a:t>, in CRYPTO 2016, QIP 2017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12881" t="25212" r="9282" b="15616"/>
          <a:stretch/>
        </p:blipFill>
        <p:spPr>
          <a:xfrm>
            <a:off x="5443466" y="3162549"/>
            <a:ext cx="3522063" cy="183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4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428_PP-schets_ro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335" y="0"/>
            <a:ext cx="847241" cy="6866523"/>
          </a:xfrm>
          <a:prstGeom prst="rect">
            <a:avLst/>
          </a:prstGeom>
        </p:spPr>
      </p:pic>
      <p:pic>
        <p:nvPicPr>
          <p:cNvPr id="3" name="Picture 2" descr="170313_cwiib_#c51230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3" y="85905"/>
            <a:ext cx="2101084" cy="87722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400986" y="198838"/>
            <a:ext cx="5455034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D60E3C"/>
                </a:solidFill>
                <a:latin typeface="Arial Black" charset="0"/>
                <a:ea typeface="Arial Black" charset="0"/>
                <a:cs typeface="Arial Black" charset="0"/>
              </a:rPr>
              <a:t>Summary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251520" y="980728"/>
            <a:ext cx="8568952" cy="331236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/>
              <a:t>Cyber Security</a:t>
            </a:r>
          </a:p>
          <a:p>
            <a:pPr marL="34290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endParaRPr lang="fr-CH" sz="3300" dirty="0"/>
          </a:p>
          <a:p>
            <a:pPr marL="34290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endParaRPr lang="fr-CH" sz="2000" dirty="0"/>
          </a:p>
          <a:p>
            <a:pPr marL="34290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endParaRPr lang="fr-CH" sz="2000" dirty="0"/>
          </a:p>
          <a:p>
            <a:pPr marL="34290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/>
              <a:t>Impact of Quantum </a:t>
            </a:r>
            <a:r>
              <a:rPr lang="fr-CH" sz="3300" dirty="0" err="1"/>
              <a:t>Computing</a:t>
            </a:r>
            <a:r>
              <a:rPr lang="fr-CH" sz="3300" dirty="0"/>
              <a:t> on crypto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075082" y="692696"/>
            <a:ext cx="5105999" cy="2942630"/>
            <a:chOff x="3273884" y="1415451"/>
            <a:chExt cx="4120231" cy="4045547"/>
          </a:xfrm>
        </p:grpSpPr>
        <p:sp>
          <p:nvSpPr>
            <p:cNvPr id="16" name="Freeform 15"/>
            <p:cNvSpPr/>
            <p:nvPr/>
          </p:nvSpPr>
          <p:spPr>
            <a:xfrm>
              <a:off x="3273884" y="1415451"/>
              <a:ext cx="4120231" cy="3946550"/>
            </a:xfrm>
            <a:custGeom>
              <a:avLst/>
              <a:gdLst>
                <a:gd name="connsiteX0" fmla="*/ 0 w 4120231"/>
                <a:gd name="connsiteY0" fmla="*/ 2060116 h 4120231"/>
                <a:gd name="connsiteX1" fmla="*/ 2060116 w 4120231"/>
                <a:gd name="connsiteY1" fmla="*/ 0 h 4120231"/>
                <a:gd name="connsiteX2" fmla="*/ 4120232 w 4120231"/>
                <a:gd name="connsiteY2" fmla="*/ 2060116 h 4120231"/>
                <a:gd name="connsiteX3" fmla="*/ 2060116 w 4120231"/>
                <a:gd name="connsiteY3" fmla="*/ 4120232 h 4120231"/>
                <a:gd name="connsiteX4" fmla="*/ 0 w 4120231"/>
                <a:gd name="connsiteY4" fmla="*/ 2060116 h 4120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0231" h="4120231">
                  <a:moveTo>
                    <a:pt x="0" y="2060116"/>
                  </a:moveTo>
                  <a:cubicBezTo>
                    <a:pt x="0" y="922345"/>
                    <a:pt x="922345" y="0"/>
                    <a:pt x="2060116" y="0"/>
                  </a:cubicBezTo>
                  <a:cubicBezTo>
                    <a:pt x="3197887" y="0"/>
                    <a:pt x="4120232" y="922345"/>
                    <a:pt x="4120232" y="2060116"/>
                  </a:cubicBezTo>
                  <a:cubicBezTo>
                    <a:pt x="4120232" y="3197887"/>
                    <a:pt x="3197887" y="4120232"/>
                    <a:pt x="2060116" y="4120232"/>
                  </a:cubicBezTo>
                  <a:cubicBezTo>
                    <a:pt x="922345" y="4120232"/>
                    <a:pt x="0" y="3197887"/>
                    <a:pt x="0" y="2060116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none" lIns="1368000" tIns="108000" rIns="1389890" bIns="3345970" numCol="1" spcCol="1270" anchor="t" anchorCtr="0">
              <a:noAutofit/>
            </a:bodyPr>
            <a:lstStyle/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nl-NL" sz="1200" dirty="0">
                <a:solidFill>
                  <a:schemeClr val="tx1"/>
                </a:solidFill>
              </a:endParaRPr>
            </a:p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200" dirty="0">
                  <a:solidFill>
                    <a:schemeClr val="tx1"/>
                  </a:solidFill>
                </a:rPr>
                <a:t>Cloud computing</a:t>
              </a:r>
            </a:p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200" dirty="0">
                  <a:solidFill>
                    <a:schemeClr val="tx1"/>
                  </a:solidFill>
                </a:rPr>
                <a:t>Internet of </a:t>
              </a:r>
              <a:r>
                <a:rPr lang="nl-NL" sz="1200" dirty="0" err="1">
                  <a:solidFill>
                    <a:schemeClr val="tx1"/>
                  </a:solidFill>
                </a:rPr>
                <a:t>Things</a:t>
              </a:r>
              <a:r>
                <a:rPr lang="nl-NL" sz="1200" dirty="0">
                  <a:solidFill>
                    <a:schemeClr val="tx1"/>
                  </a:solidFill>
                </a:rPr>
                <a:t> (</a:t>
              </a:r>
              <a:r>
                <a:rPr lang="nl-NL" sz="1200" dirty="0" err="1">
                  <a:solidFill>
                    <a:schemeClr val="tx1"/>
                  </a:solidFill>
                </a:rPr>
                <a:t>IoT</a:t>
              </a:r>
              <a:r>
                <a:rPr lang="nl-NL" sz="1200" dirty="0">
                  <a:solidFill>
                    <a:schemeClr val="tx1"/>
                  </a:solidFill>
                </a:rPr>
                <a:t>)</a:t>
              </a:r>
            </a:p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200" dirty="0" err="1">
                  <a:solidFill>
                    <a:schemeClr val="tx1"/>
                  </a:solidFill>
                </a:rPr>
                <a:t>Payment</a:t>
              </a:r>
              <a:r>
                <a:rPr lang="nl-NL" sz="1200" dirty="0">
                  <a:solidFill>
                    <a:schemeClr val="tx1"/>
                  </a:solidFill>
                </a:rPr>
                <a:t> systems, eHealth</a:t>
              </a:r>
            </a:p>
          </p:txBody>
        </p:sp>
        <p:sp>
          <p:nvSpPr>
            <p:cNvPr id="17" name="Freeform 16"/>
            <p:cNvSpPr/>
            <p:nvPr/>
          </p:nvSpPr>
          <p:spPr>
            <a:xfrm>
              <a:off x="3788913" y="2395235"/>
              <a:ext cx="3090173" cy="3065763"/>
            </a:xfrm>
            <a:custGeom>
              <a:avLst/>
              <a:gdLst>
                <a:gd name="connsiteX0" fmla="*/ 0 w 3090173"/>
                <a:gd name="connsiteY0" fmla="*/ 1545087 h 3090173"/>
                <a:gd name="connsiteX1" fmla="*/ 1545087 w 3090173"/>
                <a:gd name="connsiteY1" fmla="*/ 0 h 3090173"/>
                <a:gd name="connsiteX2" fmla="*/ 3090174 w 3090173"/>
                <a:gd name="connsiteY2" fmla="*/ 1545087 h 3090173"/>
                <a:gd name="connsiteX3" fmla="*/ 1545087 w 3090173"/>
                <a:gd name="connsiteY3" fmla="*/ 3090174 h 3090173"/>
                <a:gd name="connsiteX4" fmla="*/ 0 w 3090173"/>
                <a:gd name="connsiteY4" fmla="*/ 1545087 h 3090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0173" h="3090173">
                  <a:moveTo>
                    <a:pt x="0" y="1545087"/>
                  </a:moveTo>
                  <a:cubicBezTo>
                    <a:pt x="0" y="691759"/>
                    <a:pt x="691759" y="0"/>
                    <a:pt x="1545087" y="0"/>
                  </a:cubicBezTo>
                  <a:cubicBezTo>
                    <a:pt x="2398415" y="0"/>
                    <a:pt x="3090174" y="691759"/>
                    <a:pt x="3090174" y="1545087"/>
                  </a:cubicBezTo>
                  <a:cubicBezTo>
                    <a:pt x="3090174" y="2398415"/>
                    <a:pt x="2398415" y="3090174"/>
                    <a:pt x="1545087" y="3090174"/>
                  </a:cubicBezTo>
                  <a:cubicBezTo>
                    <a:pt x="691759" y="3090174"/>
                    <a:pt x="0" y="2398415"/>
                    <a:pt x="0" y="1545087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5625133"/>
                <a:satOff val="-8440"/>
                <a:lumOff val="-1373"/>
                <a:alphaOff val="0"/>
              </a:schemeClr>
            </a:fillRef>
            <a:effectRef idx="2">
              <a:schemeClr val="accent3">
                <a:hueOff val="5625133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none" lIns="910420" tIns="278480" rIns="910421" bIns="2402974" numCol="1" spcCol="1270" anchor="t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nl-NL" sz="1200" dirty="0">
                <a:solidFill>
                  <a:schemeClr val="tx1"/>
                </a:solidFill>
              </a:endParaRPr>
            </a:p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200" dirty="0">
                  <a:solidFill>
                    <a:schemeClr val="tx1"/>
                  </a:solidFill>
                </a:rPr>
                <a:t>Auto-updates – Digital </a:t>
              </a:r>
              <a:r>
                <a:rPr lang="nl-NL" sz="1200" dirty="0" err="1">
                  <a:solidFill>
                    <a:schemeClr val="tx1"/>
                  </a:solidFill>
                </a:rPr>
                <a:t>Signatures</a:t>
              </a:r>
              <a:endParaRPr lang="nl-NL" sz="1200" dirty="0">
                <a:solidFill>
                  <a:schemeClr val="tx1"/>
                </a:solidFill>
              </a:endParaRPr>
            </a:p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200" dirty="0">
                  <a:solidFill>
                    <a:schemeClr val="tx1"/>
                  </a:solidFill>
                </a:rPr>
                <a:t>Secure </a:t>
              </a:r>
              <a:r>
                <a:rPr lang="nl-NL" sz="1200" dirty="0" err="1">
                  <a:solidFill>
                    <a:schemeClr val="tx1"/>
                  </a:solidFill>
                </a:rPr>
                <a:t>Browsing</a:t>
              </a:r>
              <a:r>
                <a:rPr lang="nl-NL" sz="1200" dirty="0">
                  <a:solidFill>
                    <a:schemeClr val="tx1"/>
                  </a:solidFill>
                </a:rPr>
                <a:t> - TLS/SSL</a:t>
              </a:r>
            </a:p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200" dirty="0">
                  <a:solidFill>
                    <a:schemeClr val="tx1"/>
                  </a:solidFill>
                </a:rPr>
                <a:t>VPN – </a:t>
              </a:r>
              <a:r>
                <a:rPr lang="nl-NL" sz="1200" dirty="0" err="1">
                  <a:solidFill>
                    <a:schemeClr val="tx1"/>
                  </a:solidFill>
                </a:rPr>
                <a:t>IPSec</a:t>
              </a:r>
              <a:endParaRPr lang="nl-NL" sz="1200" dirty="0">
                <a:solidFill>
                  <a:schemeClr val="tx1"/>
                </a:solidFill>
              </a:endParaRPr>
            </a:p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200" dirty="0">
                  <a:solidFill>
                    <a:schemeClr val="tx1"/>
                  </a:solidFill>
                </a:rPr>
                <a:t>Secure email – s/MIME, PGP</a:t>
              </a:r>
            </a:p>
          </p:txBody>
        </p:sp>
        <p:sp>
          <p:nvSpPr>
            <p:cNvPr id="18" name="Freeform 17"/>
            <p:cNvSpPr/>
            <p:nvPr/>
          </p:nvSpPr>
          <p:spPr>
            <a:xfrm>
              <a:off x="4283959" y="4151806"/>
              <a:ext cx="2060115" cy="1253478"/>
            </a:xfrm>
            <a:custGeom>
              <a:avLst/>
              <a:gdLst>
                <a:gd name="connsiteX0" fmla="*/ 0 w 2060115"/>
                <a:gd name="connsiteY0" fmla="*/ 577234 h 1154468"/>
                <a:gd name="connsiteX1" fmla="*/ 1030058 w 2060115"/>
                <a:gd name="connsiteY1" fmla="*/ 0 h 1154468"/>
                <a:gd name="connsiteX2" fmla="*/ 2060116 w 2060115"/>
                <a:gd name="connsiteY2" fmla="*/ 577234 h 1154468"/>
                <a:gd name="connsiteX3" fmla="*/ 1030058 w 2060115"/>
                <a:gd name="connsiteY3" fmla="*/ 1154468 h 1154468"/>
                <a:gd name="connsiteX4" fmla="*/ 0 w 2060115"/>
                <a:gd name="connsiteY4" fmla="*/ 577234 h 1154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0115" h="1154468">
                  <a:moveTo>
                    <a:pt x="0" y="577234"/>
                  </a:moveTo>
                  <a:cubicBezTo>
                    <a:pt x="0" y="258436"/>
                    <a:pt x="461173" y="0"/>
                    <a:pt x="1030058" y="0"/>
                  </a:cubicBezTo>
                  <a:cubicBezTo>
                    <a:pt x="1598943" y="0"/>
                    <a:pt x="2060116" y="258436"/>
                    <a:pt x="2060116" y="577234"/>
                  </a:cubicBezTo>
                  <a:cubicBezTo>
                    <a:pt x="2060116" y="896032"/>
                    <a:pt x="1598943" y="1154468"/>
                    <a:pt x="1030058" y="1154468"/>
                  </a:cubicBezTo>
                  <a:cubicBezTo>
                    <a:pt x="461173" y="1154468"/>
                    <a:pt x="0" y="896032"/>
                    <a:pt x="0" y="577234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1250266"/>
                <a:satOff val="-16880"/>
                <a:lumOff val="-2745"/>
                <a:alphaOff val="0"/>
              </a:schemeClr>
            </a:fillRef>
            <a:effectRef idx="2">
              <a:schemeClr val="accent3">
                <a:hueOff val="11250266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7041" tIns="373961" rIns="387041" bIns="373961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400" dirty="0"/>
                <a:t>RSA, DSA, DH, ECDH, </a:t>
              </a:r>
              <a:r>
                <a:rPr lang="is-IS" sz="1400" dirty="0"/>
                <a:t>…</a:t>
              </a:r>
              <a:r>
                <a:rPr lang="nl-NL" sz="1400" dirty="0"/>
                <a:t/>
              </a:r>
              <a:br>
                <a:rPr lang="nl-NL" sz="1400" dirty="0"/>
              </a:br>
              <a:r>
                <a:rPr lang="nl-NL" sz="1400" dirty="0"/>
                <a:t>AES, 3-DES, SHA, </a:t>
              </a:r>
              <a:r>
                <a:rPr lang="is-IS" sz="1400" dirty="0"/>
                <a:t>…</a:t>
              </a:r>
              <a:endParaRPr lang="nl-NL" sz="1400" dirty="0"/>
            </a:p>
          </p:txBody>
        </p:sp>
      </p:grpSp>
      <p:pic>
        <p:nvPicPr>
          <p:cNvPr id="19" name="Shape 1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6134" y="1785672"/>
            <a:ext cx="2622205" cy="135325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239461"/>
              </p:ext>
            </p:extLst>
          </p:nvPr>
        </p:nvGraphicFramePr>
        <p:xfrm>
          <a:off x="282377" y="4365104"/>
          <a:ext cx="6120680" cy="210858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1677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167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362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95799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Security level</a:t>
                      </a:r>
                    </a:p>
                    <a:p>
                      <a:pPr algn="l"/>
                      <a:endParaRPr lang="en-US" dirty="0"/>
                    </a:p>
                    <a:p>
                      <a:pPr algn="l"/>
                      <a:r>
                        <a:rPr lang="en-US" dirty="0"/>
                        <a:t>systems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Conventional attacks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Quantum attacks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4100">
                <a:tc>
                  <a:txBody>
                    <a:bodyPr/>
                    <a:lstStyle/>
                    <a:p>
                      <a:r>
                        <a:rPr lang="en-US" dirty="0"/>
                        <a:t>Symmetric-key crypto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128 bits</a:t>
                      </a:r>
                      <a:endParaRPr lang="en-US" sz="18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reduced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4100">
                <a:tc>
                  <a:txBody>
                    <a:bodyPr/>
                    <a:lstStyle/>
                    <a:p>
                      <a:r>
                        <a:rPr lang="en-US" dirty="0"/>
                        <a:t>Public-key</a:t>
                      </a:r>
                      <a:r>
                        <a:rPr lang="en-US" baseline="0" dirty="0"/>
                        <a:t> crypto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112 bits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broken!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3317" y="4392230"/>
            <a:ext cx="1354249" cy="136551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598091" y="5946594"/>
            <a:ext cx="188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Thm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: If x + y &gt; z, then worry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2866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bldLvl="2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428_PP-schets_ro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335" y="0"/>
            <a:ext cx="847241" cy="6866523"/>
          </a:xfrm>
          <a:prstGeom prst="rect">
            <a:avLst/>
          </a:prstGeom>
        </p:spPr>
      </p:pic>
      <p:pic>
        <p:nvPicPr>
          <p:cNvPr id="3" name="Picture 2" descr="170313_cwiib_#c51230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3" y="85905"/>
            <a:ext cx="2101084" cy="87722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400986" y="198838"/>
            <a:ext cx="5455034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D60E3C"/>
                </a:solidFill>
                <a:latin typeface="Arial Black" charset="0"/>
                <a:ea typeface="Arial Black" charset="0"/>
                <a:cs typeface="Arial Black" charset="0"/>
              </a:rPr>
              <a:t>Summary</a:t>
            </a: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251520" y="980728"/>
            <a:ext cx="8568952" cy="386505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/>
              <a:t>Quantum-</a:t>
            </a:r>
            <a:r>
              <a:rPr lang="fr-CH" sz="3300" dirty="0" err="1"/>
              <a:t>safe</a:t>
            </a:r>
            <a:r>
              <a:rPr lang="fr-CH" sz="3300" dirty="0"/>
              <a:t> crypto:</a:t>
            </a:r>
          </a:p>
          <a:p>
            <a:pPr marL="34290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endParaRPr lang="fr-CH" sz="3300" dirty="0"/>
          </a:p>
          <a:p>
            <a:pPr marL="34290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endParaRPr lang="fr-CH" sz="2000" dirty="0"/>
          </a:p>
          <a:p>
            <a:pPr marL="34290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endParaRPr lang="fr-CH" sz="2000" dirty="0"/>
          </a:p>
          <a:p>
            <a:pPr marL="34290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/>
              <a:t>Quantum Key Distribution, Quantum Cloud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2653" y="1655663"/>
            <a:ext cx="4032448" cy="1800200"/>
          </a:xfrm>
          <a:prstGeom prst="round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nl-NL" sz="2800" dirty="0" err="1"/>
              <a:t>Conventional</a:t>
            </a:r>
            <a:r>
              <a:rPr lang="nl-NL" sz="2800" dirty="0"/>
              <a:t> </a:t>
            </a:r>
            <a:r>
              <a:rPr lang="nl-NL" sz="2800" dirty="0" err="1"/>
              <a:t>quantum</a:t>
            </a:r>
            <a:r>
              <a:rPr lang="nl-NL" sz="2800" dirty="0"/>
              <a:t>-safe </a:t>
            </a:r>
            <a:r>
              <a:rPr lang="nl-NL" sz="2800" dirty="0" err="1"/>
              <a:t>cryptography</a:t>
            </a:r>
            <a:endParaRPr lang="nl-NL" sz="2800" dirty="0"/>
          </a:p>
          <a:p>
            <a:pPr algn="ctr"/>
            <a:r>
              <a:rPr lang="nl-NL" sz="2800" dirty="0"/>
              <a:t>(post-</a:t>
            </a:r>
            <a:r>
              <a:rPr lang="nl-NL" sz="2800" dirty="0" err="1"/>
              <a:t>quantum</a:t>
            </a:r>
            <a:r>
              <a:rPr lang="nl-NL" sz="2800" dirty="0"/>
              <a:t> crypto)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038899" y="1628799"/>
            <a:ext cx="4032448" cy="1827063"/>
          </a:xfrm>
          <a:prstGeom prst="roundRect">
            <a:avLst/>
          </a:prstGeom>
          <a:gradFill>
            <a:gsLst>
              <a:gs pos="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nl-NL" sz="2800" dirty="0"/>
              <a:t>Quantum </a:t>
            </a:r>
            <a:r>
              <a:rPr lang="nl-NL" sz="2800" dirty="0" err="1"/>
              <a:t>Cryptography</a:t>
            </a:r>
            <a:endParaRPr lang="nl-NL" sz="2800" dirty="0"/>
          </a:p>
        </p:txBody>
      </p:sp>
      <p:sp>
        <p:nvSpPr>
          <p:cNvPr id="26" name="Cross 25"/>
          <p:cNvSpPr/>
          <p:nvPr/>
        </p:nvSpPr>
        <p:spPr>
          <a:xfrm>
            <a:off x="4211960" y="2168860"/>
            <a:ext cx="720080" cy="720080"/>
          </a:xfrm>
          <a:prstGeom prst="plus">
            <a:avLst>
              <a:gd name="adj" fmla="val 36640"/>
            </a:avLst>
          </a:prstGeom>
          <a:gradFill>
            <a:gsLst>
              <a:gs pos="0">
                <a:schemeClr val="dk1">
                  <a:tint val="100000"/>
                  <a:shade val="100000"/>
                  <a:satMod val="130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6103" y="4599629"/>
            <a:ext cx="2919597" cy="151216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23528" y="4559318"/>
            <a:ext cx="5112568" cy="1662640"/>
            <a:chOff x="323528" y="4559318"/>
            <a:chExt cx="5112568" cy="1662640"/>
          </a:xfrm>
        </p:grpSpPr>
        <p:pic>
          <p:nvPicPr>
            <p:cNvPr id="28" name="Picture 39" descr="BS00996_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323528" y="5476521"/>
              <a:ext cx="534761" cy="39976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40" descr="BS00996_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4901335" y="5595426"/>
              <a:ext cx="534761" cy="39976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29" descr="AliceBlue.eps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flipH="1">
              <a:off x="620787" y="4584741"/>
              <a:ext cx="816624" cy="832328"/>
            </a:xfrm>
            <a:prstGeom prst="rect">
              <a:avLst/>
            </a:prstGeom>
          </p:spPr>
        </p:pic>
        <p:pic>
          <p:nvPicPr>
            <p:cNvPr id="31" name="Picture 30" descr="QueenOfHearts.png"/>
            <p:cNvPicPr>
              <a:picLocks noChangeAspect="1"/>
            </p:cNvPicPr>
            <p:nvPr/>
          </p:nvPicPr>
          <p:blipFill>
            <a:blip r:embed="rId8" cstate="print"/>
            <a:srcRect l="6597" r="7636"/>
            <a:stretch>
              <a:fillRect/>
            </a:stretch>
          </p:blipFill>
          <p:spPr>
            <a:xfrm>
              <a:off x="3236678" y="5417069"/>
              <a:ext cx="951233" cy="804889"/>
            </a:xfrm>
            <a:prstGeom prst="rect">
              <a:avLst/>
            </a:prstGeom>
          </p:spPr>
        </p:pic>
        <p:pic>
          <p:nvPicPr>
            <p:cNvPr id="32" name="Picture 6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06814" y="4763097"/>
              <a:ext cx="1003113" cy="713424"/>
            </a:xfrm>
            <a:prstGeom prst="rect">
              <a:avLst/>
            </a:prstGeom>
            <a:noFill/>
          </p:spPr>
        </p:pic>
        <p:pic>
          <p:nvPicPr>
            <p:cNvPr id="33" name="Picture 4"/>
            <p:cNvPicPr>
              <a:picLocks noChangeAspect="1" noChangeArrowheads="1"/>
            </p:cNvPicPr>
            <p:nvPr/>
          </p:nvPicPr>
          <p:blipFill>
            <a:blip r:embed="rId10" cstate="print"/>
            <a:stretch>
              <a:fillRect/>
            </a:stretch>
          </p:blipFill>
          <p:spPr bwMode="auto">
            <a:xfrm>
              <a:off x="1215309" y="5357617"/>
              <a:ext cx="1129589" cy="571285"/>
            </a:xfrm>
            <a:prstGeom prst="rect">
              <a:avLst/>
            </a:prstGeom>
            <a:noFill/>
            <a:ln w="9525" cap="flat" cmpd="sng">
              <a:noFill/>
              <a:prstDash val="solid"/>
              <a:miter lim="800000"/>
              <a:headEnd/>
              <a:tailEnd/>
            </a:ln>
            <a:effectLst/>
          </p:spPr>
        </p:pic>
        <p:sp>
          <p:nvSpPr>
            <p:cNvPr id="34" name="Line 6"/>
            <p:cNvSpPr>
              <a:spLocks noChangeShapeType="1"/>
            </p:cNvSpPr>
            <p:nvPr/>
          </p:nvSpPr>
          <p:spPr bwMode="auto">
            <a:xfrm>
              <a:off x="1572021" y="5119809"/>
              <a:ext cx="237890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med" len="med"/>
              <a:tailEnd type="triangle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35" name="Line 8"/>
            <p:cNvSpPr>
              <a:spLocks noChangeShapeType="1"/>
            </p:cNvSpPr>
            <p:nvPr/>
          </p:nvSpPr>
          <p:spPr bwMode="auto">
            <a:xfrm>
              <a:off x="1571201" y="5238713"/>
              <a:ext cx="237890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37" name="Line 27"/>
            <p:cNvSpPr>
              <a:spLocks noChangeShapeType="1"/>
            </p:cNvSpPr>
            <p:nvPr/>
          </p:nvSpPr>
          <p:spPr bwMode="auto">
            <a:xfrm>
              <a:off x="2761061" y="5000905"/>
              <a:ext cx="416164" cy="772876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1571201" y="4559318"/>
              <a:ext cx="2402509" cy="420133"/>
              <a:chOff x="2807132" y="1711907"/>
              <a:chExt cx="2881313" cy="583172"/>
            </a:xfrm>
          </p:grpSpPr>
          <p:sp>
            <p:nvSpPr>
              <p:cNvPr id="56" name="Line 7"/>
              <p:cNvSpPr>
                <a:spLocks noChangeShapeType="1"/>
              </p:cNvSpPr>
              <p:nvPr/>
            </p:nvSpPr>
            <p:spPr bwMode="auto">
              <a:xfrm>
                <a:off x="2807132" y="2295079"/>
                <a:ext cx="2881313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 lIns="0" tIns="0" rIns="0" bIns="0" anchor="ctr"/>
              <a:lstStyle/>
              <a:p>
                <a:endParaRPr lang="en-US"/>
              </a:p>
            </p:txBody>
          </p:sp>
          <p:grpSp>
            <p:nvGrpSpPr>
              <p:cNvPr id="57" name="Group 56"/>
              <p:cNvGrpSpPr/>
              <p:nvPr/>
            </p:nvGrpSpPr>
            <p:grpSpPr>
              <a:xfrm>
                <a:off x="3117956" y="1711907"/>
                <a:ext cx="2292354" cy="491159"/>
                <a:chOff x="3086104" y="1705523"/>
                <a:chExt cx="2292354" cy="491159"/>
              </a:xfrm>
            </p:grpSpPr>
            <p:pic>
              <p:nvPicPr>
                <p:cNvPr id="58" name="Picture 57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086104" y="1705523"/>
                  <a:ext cx="439170" cy="491159"/>
                </a:xfrm>
                <a:prstGeom prst="rect">
                  <a:avLst/>
                </a:prstGeom>
              </p:spPr>
            </p:pic>
            <p:pic>
              <p:nvPicPr>
                <p:cNvPr id="59" name="Picture 58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555906" y="1705523"/>
                  <a:ext cx="439171" cy="491159"/>
                </a:xfrm>
                <a:prstGeom prst="rect">
                  <a:avLst/>
                </a:prstGeom>
              </p:spPr>
            </p:pic>
            <p:pic>
              <p:nvPicPr>
                <p:cNvPr id="60" name="Picture 59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016436" y="1705523"/>
                  <a:ext cx="439171" cy="491159"/>
                </a:xfrm>
                <a:prstGeom prst="rect">
                  <a:avLst/>
                </a:prstGeom>
              </p:spPr>
            </p:pic>
            <p:pic>
              <p:nvPicPr>
                <p:cNvPr id="61" name="Picture 60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78148" y="1705523"/>
                  <a:ext cx="439171" cy="491159"/>
                </a:xfrm>
                <a:prstGeom prst="rect">
                  <a:avLst/>
                </a:prstGeom>
              </p:spPr>
            </p:pic>
            <p:pic>
              <p:nvPicPr>
                <p:cNvPr id="62" name="Picture 61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939287" y="1705523"/>
                  <a:ext cx="439171" cy="491159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49705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 bldLvl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428_PP-schets_ro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335" y="0"/>
            <a:ext cx="847241" cy="6866523"/>
          </a:xfrm>
          <a:prstGeom prst="rect">
            <a:avLst/>
          </a:prstGeom>
        </p:spPr>
      </p:pic>
      <p:pic>
        <p:nvPicPr>
          <p:cNvPr id="3" name="Picture 2" descr="170313_cwiib_#c51230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3" y="85905"/>
            <a:ext cx="2101084" cy="87722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79902" y="555700"/>
            <a:ext cx="8143932" cy="1152128"/>
          </a:xfrm>
        </p:spPr>
        <p:txBody>
          <a:bodyPr/>
          <a:lstStyle/>
          <a:p>
            <a:r>
              <a:rPr lang="en-US" sz="4800" dirty="0"/>
              <a:t>Thank you for your attention!</a:t>
            </a:r>
            <a:endParaRPr lang="en-US" sz="4000" dirty="0"/>
          </a:p>
        </p:txBody>
      </p:sp>
      <p:sp>
        <p:nvSpPr>
          <p:cNvPr id="14" name="Subtitle 1"/>
          <p:cNvSpPr>
            <a:spLocks noGrp="1"/>
          </p:cNvSpPr>
          <p:nvPr>
            <p:ph type="subTitle" idx="1"/>
          </p:nvPr>
        </p:nvSpPr>
        <p:spPr>
          <a:xfrm>
            <a:off x="476868" y="2502766"/>
            <a:ext cx="6400800" cy="714380"/>
          </a:xfrm>
        </p:spPr>
        <p:txBody>
          <a:bodyPr>
            <a:normAutofit fontScale="92500" lnSpcReduction="20000"/>
          </a:bodyPr>
          <a:lstStyle/>
          <a:p>
            <a:r>
              <a:rPr lang="en-US" sz="5400" dirty="0"/>
              <a:t>Questions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6648" y="1707828"/>
            <a:ext cx="1925712" cy="2240665"/>
          </a:xfrm>
          <a:prstGeom prst="rect">
            <a:avLst/>
          </a:prstGeom>
        </p:spPr>
      </p:pic>
      <p:pic>
        <p:nvPicPr>
          <p:cNvPr id="16" name="Picture 43" descr="nwologo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8304" y="5301208"/>
            <a:ext cx="1492596" cy="1148598"/>
          </a:xfrm>
          <a:prstGeom prst="rect">
            <a:avLst/>
          </a:prstGeom>
          <a:noFill/>
        </p:spPr>
      </p:pic>
      <p:pic>
        <p:nvPicPr>
          <p:cNvPr id="17" name="Picture 16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4048" y="5517232"/>
            <a:ext cx="1981200" cy="893482"/>
          </a:xfrm>
          <a:prstGeom prst="rect">
            <a:avLst/>
          </a:prstGeom>
        </p:spPr>
      </p:pic>
      <p:pic>
        <p:nvPicPr>
          <p:cNvPr id="18" name="Picture 17">
            <a:hlinkClick r:id="rId10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19872" y="5229200"/>
            <a:ext cx="1131996" cy="1224136"/>
          </a:xfrm>
          <a:prstGeom prst="rect">
            <a:avLst/>
          </a:prstGeom>
        </p:spPr>
      </p:pic>
      <p:pic>
        <p:nvPicPr>
          <p:cNvPr id="19" name="Picture 18">
            <a:hlinkClick r:id="rId12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9552" y="5517232"/>
            <a:ext cx="2446242" cy="64807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451363" y="4091687"/>
            <a:ext cx="36976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dirty="0">
                <a:cs typeface="Arial" charset="0"/>
              </a:rPr>
              <a:t>Get in touch: </a:t>
            </a:r>
            <a:r>
              <a:rPr lang="en-US" dirty="0">
                <a:cs typeface="Arial" charset="0"/>
                <a:hlinkClick r:id="rId14"/>
              </a:rPr>
              <a:t>schaffner@qusoft.org</a:t>
            </a:r>
            <a:r>
              <a:rPr lang="en-US" dirty="0"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520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428_PP-schets_ro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335" y="0"/>
            <a:ext cx="847241" cy="6866523"/>
          </a:xfrm>
          <a:prstGeom prst="rect">
            <a:avLst/>
          </a:prstGeom>
        </p:spPr>
      </p:pic>
      <p:pic>
        <p:nvPicPr>
          <p:cNvPr id="3" name="Picture 2" descr="170313_cwiib_#c51230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3" y="85905"/>
            <a:ext cx="2101084" cy="87722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24827" y="1045630"/>
            <a:ext cx="5226743" cy="7050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rgbClr val="D60E3C"/>
                </a:solidFill>
                <a:latin typeface="Arial Black" charset="0"/>
                <a:ea typeface="Arial Black" charset="0"/>
                <a:cs typeface="Arial Black" charset="0"/>
              </a:rPr>
              <a:t>Quantum Software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03546" y="1890211"/>
            <a:ext cx="7024905" cy="4521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ea typeface="Arial" charset="0"/>
                <a:cs typeface="Arial" charset="0"/>
              </a:rPr>
              <a:t>Focus mostly on quantum </a:t>
            </a:r>
            <a:r>
              <a:rPr lang="en-US" sz="2400" dirty="0">
                <a:solidFill>
                  <a:srgbClr val="D60E3C"/>
                </a:solidFill>
                <a:ea typeface="Arial" charset="0"/>
                <a:cs typeface="Arial" charset="0"/>
              </a:rPr>
              <a:t>hardware</a:t>
            </a:r>
            <a:endParaRPr lang="en-US" sz="2400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marL="457200" indent="-457200" algn="l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ea typeface="Arial" charset="0"/>
                <a:cs typeface="Arial" charset="0"/>
              </a:rPr>
              <a:t>Time is now to put more effort into quantum </a:t>
            </a:r>
            <a:r>
              <a:rPr lang="en-US" sz="2400" dirty="0">
                <a:solidFill>
                  <a:srgbClr val="D60E3C"/>
                </a:solidFill>
                <a:ea typeface="Arial" charset="0"/>
                <a:cs typeface="Arial" charset="0"/>
              </a:rPr>
              <a:t>software</a:t>
            </a:r>
            <a:r>
              <a:rPr lang="en-US" sz="2400" dirty="0">
                <a:solidFill>
                  <a:schemeClr val="tx1"/>
                </a:solidFill>
                <a:ea typeface="Arial" charset="0"/>
                <a:cs typeface="Arial" charset="0"/>
              </a:rPr>
              <a:t>. It is essential for a successful quantum future.</a:t>
            </a:r>
          </a:p>
          <a:p>
            <a:pPr marL="457200" indent="-457200" algn="l"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marL="457200" indent="-457200" algn="l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ea typeface="Arial" charset="0"/>
                <a:cs typeface="Arial" charset="0"/>
              </a:rPr>
              <a:t>Launch </a:t>
            </a:r>
            <a:r>
              <a:rPr lang="en-US" sz="2400" dirty="0">
                <a:solidFill>
                  <a:srgbClr val="D60E3C"/>
                </a:solidFill>
                <a:ea typeface="Arial" charset="0"/>
                <a:cs typeface="Arial" charset="0"/>
              </a:rPr>
              <a:t>research center </a:t>
            </a:r>
            <a:r>
              <a:rPr lang="en-US" sz="2400" dirty="0">
                <a:solidFill>
                  <a:schemeClr val="tx1"/>
                </a:solidFill>
                <a:ea typeface="Arial" charset="0"/>
                <a:cs typeface="Arial" charset="0"/>
              </a:rPr>
              <a:t>for quantum software: </a:t>
            </a:r>
          </a:p>
          <a:p>
            <a:pPr marL="457200" indent="-457200" algn="l">
              <a:buFont typeface="Arial" charset="0"/>
              <a:buChar char="•"/>
            </a:pPr>
            <a:endParaRPr lang="en-US" sz="1600" dirty="0">
              <a:solidFill>
                <a:srgbClr val="D60E3C"/>
              </a:solidFill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lvl="1" algn="l"/>
            <a:endParaRPr lang="en-US" sz="16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11" descr="QuSoft_logo_RGB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605462" y="5033792"/>
            <a:ext cx="3606800" cy="1016000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498" y="5667124"/>
            <a:ext cx="687981" cy="744693"/>
          </a:xfrm>
          <a:prstGeom prst="rect">
            <a:avLst/>
          </a:prstGeom>
        </p:spPr>
      </p:pic>
      <p:pic>
        <p:nvPicPr>
          <p:cNvPr id="14" name="Picture 13" descr="Macintosh HD:Users:kjs:Desktop:logo.pn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61"/>
          <a:stretch/>
        </p:blipFill>
        <p:spPr bwMode="auto">
          <a:xfrm>
            <a:off x="5178655" y="4893401"/>
            <a:ext cx="1488372" cy="6660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5" name="Picture 14" descr="Macintosh HD:Users:kjs:Desktop:VUlogo_NL_530px_tcm9-201740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21" r="-17461"/>
          <a:stretch/>
        </p:blipFill>
        <p:spPr bwMode="auto">
          <a:xfrm>
            <a:off x="5230479" y="5670844"/>
            <a:ext cx="3191419" cy="7372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3437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428_PP-schets_ro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335" y="0"/>
            <a:ext cx="847241" cy="6866523"/>
          </a:xfrm>
          <a:prstGeom prst="rect">
            <a:avLst/>
          </a:prstGeom>
        </p:spPr>
      </p:pic>
      <p:pic>
        <p:nvPicPr>
          <p:cNvPr id="3" name="Picture 2" descr="170313_cwiib_#c51230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3" y="85905"/>
            <a:ext cx="2101084" cy="877220"/>
          </a:xfrm>
          <a:prstGeom prst="rect">
            <a:avLst/>
          </a:prstGeom>
        </p:spPr>
      </p:pic>
      <p:pic>
        <p:nvPicPr>
          <p:cNvPr id="10" name="Picture 9" descr="QuSoft_logo_RGB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11" y="216672"/>
            <a:ext cx="1748540" cy="615683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5036509" y="172007"/>
            <a:ext cx="3038855" cy="7050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>
                <a:latin typeface="+mn-lt"/>
                <a:ea typeface="Arial" charset="0"/>
                <a:cs typeface="Arial" charset="0"/>
              </a:rPr>
              <a:t>“Enabling the power of quantum computers”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l="1747"/>
          <a:stretch/>
        </p:blipFill>
        <p:spPr>
          <a:xfrm>
            <a:off x="0" y="1101368"/>
            <a:ext cx="8190850" cy="493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6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428_PP-schets_ro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335" y="0"/>
            <a:ext cx="847241" cy="6866523"/>
          </a:xfrm>
          <a:prstGeom prst="rect">
            <a:avLst/>
          </a:prstGeom>
        </p:spPr>
      </p:pic>
      <p:pic>
        <p:nvPicPr>
          <p:cNvPr id="3" name="Picture 2" descr="170313_cwiib_#c51230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3" y="85905"/>
            <a:ext cx="2101084" cy="877220"/>
          </a:xfrm>
          <a:prstGeom prst="rect">
            <a:avLst/>
          </a:prstGeom>
        </p:spPr>
      </p:pic>
      <p:pic>
        <p:nvPicPr>
          <p:cNvPr id="10" name="Picture 9" descr="QuSoft_logo_RGB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11" y="216672"/>
            <a:ext cx="1748540" cy="6156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1747"/>
          <a:stretch/>
        </p:blipFill>
        <p:spPr>
          <a:xfrm>
            <a:off x="0" y="1101368"/>
            <a:ext cx="8190850" cy="4934280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5036509" y="172007"/>
            <a:ext cx="3038855" cy="7050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>
                <a:latin typeface="Arial" charset="0"/>
                <a:ea typeface="Arial" charset="0"/>
                <a:cs typeface="Arial" charset="0"/>
              </a:rPr>
              <a:t>“Enabling the power of quantum computers”</a:t>
            </a:r>
          </a:p>
        </p:txBody>
      </p:sp>
      <p:sp>
        <p:nvSpPr>
          <p:cNvPr id="4" name="Donut 3"/>
          <p:cNvSpPr/>
          <p:nvPr/>
        </p:nvSpPr>
        <p:spPr>
          <a:xfrm>
            <a:off x="4201442" y="2337014"/>
            <a:ext cx="3564332" cy="2553039"/>
          </a:xfrm>
          <a:prstGeom prst="donut">
            <a:avLst>
              <a:gd name="adj" fmla="val 7501"/>
            </a:avLst>
          </a:prstGeom>
          <a:solidFill>
            <a:srgbClr val="D60E3C"/>
          </a:solidFill>
          <a:ln>
            <a:solidFill>
              <a:srgbClr val="D60E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9001" y="5635282"/>
            <a:ext cx="76328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ea typeface="Arial" charset="0"/>
                <a:cs typeface="Arial" charset="0"/>
              </a:rPr>
              <a:t>This talk:</a:t>
            </a:r>
          </a:p>
          <a:p>
            <a:r>
              <a:rPr lang="en-US" sz="3200" b="1" i="1" dirty="0">
                <a:ea typeface="Arial" charset="0"/>
                <a:cs typeface="Arial" charset="0"/>
              </a:rPr>
              <a:t>What are the effects on cryptography?</a:t>
            </a:r>
            <a:endParaRPr lang="nl-NL" sz="3200" dirty="0"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05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428_PP-schets_ro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335" y="0"/>
            <a:ext cx="847241" cy="6866523"/>
          </a:xfrm>
          <a:prstGeom prst="rect">
            <a:avLst/>
          </a:prstGeom>
        </p:spPr>
      </p:pic>
      <p:pic>
        <p:nvPicPr>
          <p:cNvPr id="3" name="Picture 2" descr="170313_cwiib_#c51230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3" y="85905"/>
            <a:ext cx="2101084" cy="87722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3644" y="1046668"/>
            <a:ext cx="8047822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D60E3C"/>
                </a:solidFill>
                <a:latin typeface="Arial Black" charset="0"/>
                <a:ea typeface="Arial Black" charset="0"/>
                <a:cs typeface="Arial Black" charset="0"/>
              </a:rPr>
              <a:t>Talk Outline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680805" y="1976912"/>
            <a:ext cx="6660900" cy="4032473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300"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2400"/>
            </a:lvl2pPr>
            <a:lvl3pPr marL="1143000" indent="-228600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2000"/>
            </a:lvl3pPr>
            <a:lvl4pPr marL="1600200" indent="-228600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</a:lvl4pPr>
            <a:lvl5pPr marL="2057400" indent="-228600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16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lnSpc>
                <a:spcPct val="130000"/>
              </a:lnSpc>
            </a:pPr>
            <a:r>
              <a:rPr lang="en-US" sz="3200" dirty="0">
                <a:ea typeface="Arial" charset="0"/>
              </a:rPr>
              <a:t>Classical Cryptography</a:t>
            </a:r>
          </a:p>
          <a:p>
            <a:pPr>
              <a:lnSpc>
                <a:spcPct val="130000"/>
              </a:lnSpc>
            </a:pPr>
            <a:r>
              <a:rPr lang="en-US" sz="3200" dirty="0">
                <a:ea typeface="Arial" charset="0"/>
              </a:rPr>
              <a:t>Impact of Quantum Computers on Cryptography</a:t>
            </a:r>
          </a:p>
          <a:p>
            <a:pPr>
              <a:lnSpc>
                <a:spcPct val="130000"/>
              </a:lnSpc>
            </a:pPr>
            <a:r>
              <a:rPr lang="en-US" sz="3200" dirty="0">
                <a:ea typeface="Arial" charset="0"/>
              </a:rPr>
              <a:t>When do we need to worry?</a:t>
            </a:r>
          </a:p>
          <a:p>
            <a:pPr>
              <a:lnSpc>
                <a:spcPct val="130000"/>
              </a:lnSpc>
            </a:pPr>
            <a:r>
              <a:rPr lang="en-US" sz="3200" dirty="0">
                <a:ea typeface="Arial" charset="0"/>
              </a:rPr>
              <a:t>Solutions</a:t>
            </a:r>
          </a:p>
          <a:p>
            <a:pPr>
              <a:lnSpc>
                <a:spcPct val="130000"/>
              </a:lnSpc>
            </a:pPr>
            <a:r>
              <a:rPr lang="en-US" sz="3200" dirty="0">
                <a:ea typeface="Arial" charset="0"/>
              </a:rPr>
              <a:t>Quantum Future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0754" y="3623793"/>
            <a:ext cx="1008112" cy="1016495"/>
          </a:xfrm>
          <a:prstGeom prst="rect">
            <a:avLst/>
          </a:prstGeom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85305" y="2061116"/>
            <a:ext cx="6570870" cy="648072"/>
          </a:xfrm>
          <a:prstGeom prst="rect">
            <a:avLst/>
          </a:prstGeom>
          <a:noFill/>
          <a:ln w="38100">
            <a:solidFill>
              <a:srgbClr val="D60E3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4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428_PP-schets_ro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335" y="0"/>
            <a:ext cx="847241" cy="6866523"/>
          </a:xfrm>
          <a:prstGeom prst="rect">
            <a:avLst/>
          </a:prstGeom>
        </p:spPr>
      </p:pic>
      <p:pic>
        <p:nvPicPr>
          <p:cNvPr id="3" name="Picture 2" descr="170313_cwiib_#c51230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3" y="85905"/>
            <a:ext cx="2101084" cy="87722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85305" y="102938"/>
            <a:ext cx="8047822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rgbClr val="D60E3C"/>
                </a:solidFill>
                <a:latin typeface="Arial Black" charset="0"/>
                <a:ea typeface="Arial Black" charset="0"/>
                <a:cs typeface="Arial Black" charset="0"/>
              </a:rPr>
              <a:t>Ancient Cryptography</a:t>
            </a:r>
            <a:endParaRPr lang="en-US" sz="2800" b="1" dirty="0">
              <a:solidFill>
                <a:srgbClr val="D60E3C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85305" y="4289358"/>
            <a:ext cx="3235346" cy="2219680"/>
            <a:chOff x="785509" y="4141474"/>
            <a:chExt cx="3235346" cy="221968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17973" y="4141474"/>
              <a:ext cx="1316277" cy="173309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85509" y="5899489"/>
              <a:ext cx="3235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cs typeface="Arial" pitchFamily="34" charset="0"/>
                </a:rPr>
                <a:t>Caesar Cipher (ROT4)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403403" y="963125"/>
            <a:ext cx="2482876" cy="2205901"/>
            <a:chOff x="5603607" y="815239"/>
            <a:chExt cx="2482876" cy="220590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50631" y="1198929"/>
              <a:ext cx="1361863" cy="182221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603607" y="815239"/>
              <a:ext cx="2482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cs typeface="Arial" pitchFamily="34" charset="0"/>
                </a:rPr>
                <a:t>Blaise de </a:t>
              </a:r>
              <a:r>
                <a:rPr lang="en-US" sz="2400" dirty="0" err="1">
                  <a:cs typeface="Arial" pitchFamily="34" charset="0"/>
                </a:rPr>
                <a:t>Vigenère</a:t>
              </a:r>
              <a:endParaRPr lang="en-US" sz="2400" dirty="0">
                <a:cs typeface="Arial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5814" y="1229014"/>
            <a:ext cx="8917983" cy="3682970"/>
            <a:chOff x="226016" y="1081130"/>
            <a:chExt cx="8917983" cy="3682970"/>
          </a:xfrm>
        </p:grpSpPr>
        <p:sp>
          <p:nvSpPr>
            <p:cNvPr id="18" name="Line 7"/>
            <p:cNvSpPr>
              <a:spLocks noChangeShapeType="1"/>
            </p:cNvSpPr>
            <p:nvPr/>
          </p:nvSpPr>
          <p:spPr bwMode="auto">
            <a:xfrm>
              <a:off x="226016" y="3573463"/>
              <a:ext cx="8917983" cy="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19" name="Line 7"/>
            <p:cNvSpPr>
              <a:spLocks noChangeShapeType="1"/>
            </p:cNvSpPr>
            <p:nvPr/>
          </p:nvSpPr>
          <p:spPr bwMode="auto">
            <a:xfrm>
              <a:off x="2100743" y="3571607"/>
              <a:ext cx="0" cy="490787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804794" y="3144828"/>
              <a:ext cx="7426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50 BC</a:t>
              </a:r>
              <a:endParaRPr lang="en-US" dirty="0">
                <a:cs typeface="Consolas"/>
              </a:endParaRPr>
            </a:p>
          </p:txBody>
        </p:sp>
        <p:sp>
          <p:nvSpPr>
            <p:cNvPr id="21" name="Line 7"/>
            <p:cNvSpPr>
              <a:spLocks noChangeShapeType="1"/>
            </p:cNvSpPr>
            <p:nvPr/>
          </p:nvSpPr>
          <p:spPr bwMode="auto">
            <a:xfrm flipV="1">
              <a:off x="514815" y="3077409"/>
              <a:ext cx="13482" cy="48893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19171" y="3693062"/>
              <a:ext cx="9593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500 BC</a:t>
              </a:r>
              <a:endParaRPr lang="en-US" dirty="0">
                <a:cs typeface="Consola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0521" y="1571916"/>
              <a:ext cx="2215654" cy="1266295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06740" y="1081130"/>
              <a:ext cx="1584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cs typeface="Arial" pitchFamily="34" charset="0"/>
                  <a:hlinkClick r:id="rId8"/>
                </a:rPr>
                <a:t>Scytale</a:t>
              </a:r>
              <a:endParaRPr lang="en-US" sz="2400" dirty="0">
                <a:cs typeface="Arial" pitchFamily="34" charset="0"/>
              </a:endParaRPr>
            </a:p>
          </p:txBody>
        </p:sp>
        <p:sp>
          <p:nvSpPr>
            <p:cNvPr id="25" name="Line 7"/>
            <p:cNvSpPr>
              <a:spLocks noChangeShapeType="1"/>
            </p:cNvSpPr>
            <p:nvPr/>
          </p:nvSpPr>
          <p:spPr bwMode="auto">
            <a:xfrm flipV="1">
              <a:off x="3673189" y="3082677"/>
              <a:ext cx="13482" cy="48893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26" name="Line 7"/>
            <p:cNvSpPr>
              <a:spLocks noChangeShapeType="1"/>
            </p:cNvSpPr>
            <p:nvPr/>
          </p:nvSpPr>
          <p:spPr bwMode="auto">
            <a:xfrm flipV="1">
              <a:off x="6831563" y="3084532"/>
              <a:ext cx="13482" cy="48893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214574" y="3639520"/>
              <a:ext cx="988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cs typeface="Arial" pitchFamily="34" charset="0"/>
                </a:rPr>
                <a:t>500 AD</a:t>
              </a:r>
              <a:endParaRPr lang="en-US" dirty="0">
                <a:cs typeface="Consolas"/>
              </a:endParaRPr>
            </a:p>
          </p:txBody>
        </p:sp>
        <p:sp>
          <p:nvSpPr>
            <p:cNvPr id="28" name="Line 7"/>
            <p:cNvSpPr>
              <a:spLocks noChangeShapeType="1"/>
            </p:cNvSpPr>
            <p:nvPr/>
          </p:nvSpPr>
          <p:spPr bwMode="auto">
            <a:xfrm>
              <a:off x="5259117" y="3571607"/>
              <a:ext cx="0" cy="490787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752233" y="3122905"/>
              <a:ext cx="988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1000 AD</a:t>
              </a:r>
              <a:endParaRPr lang="en-US" dirty="0">
                <a:cs typeface="Consola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923178" y="3114303"/>
              <a:ext cx="988623" cy="369332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2015 AD</a:t>
              </a:r>
              <a:endParaRPr lang="en-US" dirty="0">
                <a:cs typeface="Consolas"/>
              </a:endParaRPr>
            </a:p>
          </p:txBody>
        </p:sp>
        <p:sp>
          <p:nvSpPr>
            <p:cNvPr id="31" name="Line 7"/>
            <p:cNvSpPr>
              <a:spLocks noChangeShapeType="1"/>
            </p:cNvSpPr>
            <p:nvPr/>
          </p:nvSpPr>
          <p:spPr bwMode="auto">
            <a:xfrm>
              <a:off x="8417490" y="3578793"/>
              <a:ext cx="0" cy="490787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315038" y="3700248"/>
              <a:ext cx="988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1500 AD</a:t>
              </a:r>
              <a:endParaRPr lang="en-US" dirty="0">
                <a:cs typeface="Consolas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6799" y="4289500"/>
              <a:ext cx="1791447" cy="474600"/>
            </a:xfrm>
            <a:prstGeom prst="rect">
              <a:avLst/>
            </a:prstGeom>
            <a:solidFill>
              <a:schemeClr val="bg1">
                <a:alpha val="59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81186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428_PP-schets_ro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335" y="0"/>
            <a:ext cx="847241" cy="6866523"/>
          </a:xfrm>
          <a:prstGeom prst="rect">
            <a:avLst/>
          </a:prstGeom>
        </p:spPr>
      </p:pic>
      <p:pic>
        <p:nvPicPr>
          <p:cNvPr id="3" name="Picture 2" descr="170313_cwiib_#c51230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3" y="85905"/>
            <a:ext cx="2101084" cy="87722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85305" y="102938"/>
            <a:ext cx="8047822" cy="9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rgbClr val="D60E3C"/>
                </a:solidFill>
                <a:latin typeface="Arial Black" charset="0"/>
                <a:ea typeface="Arial Black" charset="0"/>
                <a:cs typeface="Arial Black" charset="0"/>
              </a:rPr>
              <a:t>Ancient Cryptography</a:t>
            </a:r>
            <a:endParaRPr lang="en-US" sz="2800" b="1" dirty="0">
              <a:solidFill>
                <a:srgbClr val="D60E3C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5356761" y="3358874"/>
            <a:ext cx="3787239" cy="40873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69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35" name="Group 34"/>
          <p:cNvGrpSpPr/>
          <p:nvPr/>
        </p:nvGrpSpPr>
        <p:grpSpPr>
          <a:xfrm>
            <a:off x="3673189" y="926494"/>
            <a:ext cx="2482876" cy="2187811"/>
            <a:chOff x="3673189" y="926492"/>
            <a:chExt cx="2482876" cy="2187811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8873" y="1404420"/>
              <a:ext cx="1209629" cy="1709883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3673189" y="926492"/>
              <a:ext cx="2482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cs typeface="Arial" pitchFamily="34" charset="0"/>
                </a:rPr>
                <a:t>Claude Shannon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043185" y="4157540"/>
            <a:ext cx="3000315" cy="2188550"/>
            <a:chOff x="4043183" y="4157540"/>
            <a:chExt cx="3000315" cy="2188550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43183" y="4157540"/>
              <a:ext cx="1283647" cy="1712483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4127599" y="5876583"/>
              <a:ext cx="11148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/>
                <a:t>Enigma</a:t>
              </a:r>
              <a:endParaRPr lang="en-US" sz="2400" dirty="0">
                <a:cs typeface="Arial" pitchFamily="34" charset="0"/>
              </a:endParaRPr>
            </a:p>
          </p:txBody>
        </p:sp>
        <p:pic>
          <p:nvPicPr>
            <p:cNvPr id="41" name="Picture 2" descr="mage resul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8502" y="4469164"/>
              <a:ext cx="1348337" cy="1348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>
              <a:off x="5356760" y="5884425"/>
              <a:ext cx="16867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/>
                <a:t>Alan Turing</a:t>
              </a:r>
              <a:endParaRPr lang="en-US" sz="2400" dirty="0">
                <a:cs typeface="Arial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869093" y="1129343"/>
            <a:ext cx="2482876" cy="1761049"/>
            <a:chOff x="5869093" y="1129341"/>
            <a:chExt cx="2482876" cy="1761049"/>
          </a:xfrm>
        </p:grpSpPr>
        <p:pic>
          <p:nvPicPr>
            <p:cNvPr id="44" name="Picture 4" descr="mage result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9093" y="1591007"/>
              <a:ext cx="2143982" cy="1299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Box 44"/>
            <p:cNvSpPr txBox="1"/>
            <p:nvPr/>
          </p:nvSpPr>
          <p:spPr>
            <a:xfrm>
              <a:off x="5869093" y="1129341"/>
              <a:ext cx="2482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cs typeface="Arial" pitchFamily="34" charset="0"/>
                </a:rPr>
                <a:t>Diffie</a:t>
              </a:r>
              <a:r>
                <a:rPr lang="en-US" sz="2400" dirty="0">
                  <a:cs typeface="Arial" pitchFamily="34" charset="0"/>
                </a:rPr>
                <a:t> / Hellman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" y="828462"/>
            <a:ext cx="9143999" cy="3935638"/>
            <a:chOff x="0" y="828462"/>
            <a:chExt cx="9143999" cy="3935638"/>
          </a:xfrm>
        </p:grpSpPr>
        <p:sp>
          <p:nvSpPr>
            <p:cNvPr id="47" name="Line 7"/>
            <p:cNvSpPr>
              <a:spLocks noChangeShapeType="1"/>
            </p:cNvSpPr>
            <p:nvPr/>
          </p:nvSpPr>
          <p:spPr bwMode="auto">
            <a:xfrm>
              <a:off x="226016" y="3573463"/>
              <a:ext cx="8917983" cy="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48" name="Line 7"/>
            <p:cNvSpPr>
              <a:spLocks noChangeShapeType="1"/>
            </p:cNvSpPr>
            <p:nvPr/>
          </p:nvSpPr>
          <p:spPr bwMode="auto">
            <a:xfrm>
              <a:off x="2100743" y="3571607"/>
              <a:ext cx="0" cy="490787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804794" y="3144828"/>
              <a:ext cx="7426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1850</a:t>
              </a:r>
              <a:endParaRPr lang="en-US" dirty="0">
                <a:cs typeface="Consolas"/>
              </a:endParaRPr>
            </a:p>
          </p:txBody>
        </p:sp>
        <p:sp>
          <p:nvSpPr>
            <p:cNvPr id="50" name="Line 7"/>
            <p:cNvSpPr>
              <a:spLocks noChangeShapeType="1"/>
            </p:cNvSpPr>
            <p:nvPr/>
          </p:nvSpPr>
          <p:spPr bwMode="auto">
            <a:xfrm flipV="1">
              <a:off x="514815" y="3077409"/>
              <a:ext cx="13482" cy="48893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48112" y="3654690"/>
              <a:ext cx="9593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1800</a:t>
              </a:r>
              <a:endParaRPr lang="en-US" dirty="0">
                <a:cs typeface="Consolas"/>
              </a:endParaRPr>
            </a:p>
          </p:txBody>
        </p:sp>
        <p:sp>
          <p:nvSpPr>
            <p:cNvPr id="52" name="Line 7"/>
            <p:cNvSpPr>
              <a:spLocks noChangeShapeType="1"/>
            </p:cNvSpPr>
            <p:nvPr/>
          </p:nvSpPr>
          <p:spPr bwMode="auto">
            <a:xfrm flipV="1">
              <a:off x="3673189" y="3082677"/>
              <a:ext cx="13482" cy="48893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338603" y="3652834"/>
              <a:ext cx="988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1900</a:t>
              </a:r>
              <a:endParaRPr lang="en-US" dirty="0">
                <a:cs typeface="Consolas"/>
              </a:endParaRPr>
            </a:p>
          </p:txBody>
        </p:sp>
        <p:sp>
          <p:nvSpPr>
            <p:cNvPr id="54" name="Line 7"/>
            <p:cNvSpPr>
              <a:spLocks noChangeShapeType="1"/>
            </p:cNvSpPr>
            <p:nvPr/>
          </p:nvSpPr>
          <p:spPr bwMode="auto">
            <a:xfrm>
              <a:off x="5259117" y="3571607"/>
              <a:ext cx="0" cy="490787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902545" y="3137208"/>
              <a:ext cx="988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1950</a:t>
              </a:r>
              <a:endParaRPr lang="en-US" dirty="0">
                <a:cs typeface="Consolas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119891" y="3129426"/>
              <a:ext cx="693697" cy="369332"/>
            </a:xfrm>
            <a:prstGeom prst="rect">
              <a:avLst/>
            </a:prstGeom>
            <a:solidFill>
              <a:schemeClr val="bg1">
                <a:alpha val="66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cs typeface="Arial" pitchFamily="34" charset="0"/>
                </a:rPr>
                <a:t>2015</a:t>
              </a:r>
              <a:endParaRPr lang="en-US" dirty="0">
                <a:cs typeface="Consolas"/>
              </a:endParaRPr>
            </a:p>
          </p:txBody>
        </p:sp>
        <p:sp>
          <p:nvSpPr>
            <p:cNvPr id="57" name="Line 7"/>
            <p:cNvSpPr>
              <a:spLocks noChangeShapeType="1"/>
            </p:cNvSpPr>
            <p:nvPr/>
          </p:nvSpPr>
          <p:spPr bwMode="auto">
            <a:xfrm>
              <a:off x="8417490" y="3578793"/>
              <a:ext cx="0" cy="490787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6799" y="4289500"/>
              <a:ext cx="1791447" cy="474600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</p:spPr>
        </p:pic>
        <p:sp>
          <p:nvSpPr>
            <p:cNvPr id="59" name="TextBox 58"/>
            <p:cNvSpPr txBox="1"/>
            <p:nvPr/>
          </p:nvSpPr>
          <p:spPr>
            <a:xfrm>
              <a:off x="0" y="828462"/>
              <a:ext cx="2482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cs typeface="Arial" pitchFamily="34" charset="0"/>
                </a:rPr>
                <a:t>Charles Babbage</a:t>
              </a: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341" y="1299383"/>
              <a:ext cx="1338174" cy="1755547"/>
            </a:xfrm>
            <a:prstGeom prst="rect">
              <a:avLst/>
            </a:prstGeom>
          </p:spPr>
        </p:pic>
        <p:sp>
          <p:nvSpPr>
            <p:cNvPr id="61" name="Line 7"/>
            <p:cNvSpPr>
              <a:spLocks noChangeShapeType="1"/>
            </p:cNvSpPr>
            <p:nvPr/>
          </p:nvSpPr>
          <p:spPr bwMode="auto">
            <a:xfrm flipV="1">
              <a:off x="6200129" y="3084532"/>
              <a:ext cx="13482" cy="48893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926697" y="3662913"/>
              <a:ext cx="6859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itchFamily="34" charset="0"/>
                </a:rPr>
                <a:t>1976</a:t>
              </a:r>
              <a:endParaRPr lang="en-US" dirty="0">
                <a:cs typeface="Consolas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111948" y="4266169"/>
            <a:ext cx="3601168" cy="2362224"/>
            <a:chOff x="85502" y="3976024"/>
            <a:chExt cx="3601168" cy="2362224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82696" y="4124279"/>
              <a:ext cx="1228809" cy="1681958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934673" y="5876583"/>
              <a:ext cx="27519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/>
                <a:t>Auguste </a:t>
              </a:r>
              <a:r>
                <a:rPr lang="nl-NL" sz="2400" dirty="0" err="1"/>
                <a:t>Kerckhoffs</a:t>
              </a:r>
              <a:endParaRPr lang="en-US" sz="2400" dirty="0">
                <a:cs typeface="Arial" pitchFamily="34" charset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85502" y="3976024"/>
              <a:ext cx="2370930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“</a:t>
              </a:r>
              <a:r>
                <a:rPr lang="en-US" dirty="0" err="1"/>
                <a:t>een</a:t>
              </a:r>
              <a:r>
                <a:rPr lang="en-US" dirty="0"/>
                <a:t> </a:t>
              </a:r>
              <a:r>
                <a:rPr lang="en-US" dirty="0" err="1"/>
                <a:t>systeem</a:t>
              </a:r>
              <a:r>
                <a:rPr lang="en-US" dirty="0"/>
                <a:t> van </a:t>
              </a:r>
              <a:r>
                <a:rPr lang="en-US" dirty="0" err="1"/>
                <a:t>versleuteling</a:t>
              </a:r>
              <a:r>
                <a:rPr lang="en-US" dirty="0"/>
                <a:t> </a:t>
              </a:r>
              <a:r>
                <a:rPr lang="en-US" dirty="0" err="1"/>
                <a:t>moet</a:t>
              </a:r>
              <a:r>
                <a:rPr lang="en-US" dirty="0"/>
                <a:t> even </a:t>
              </a:r>
              <a:r>
                <a:rPr lang="en-US" dirty="0" err="1"/>
                <a:t>veilig</a:t>
              </a:r>
              <a:r>
                <a:rPr lang="en-US" dirty="0"/>
                <a:t> </a:t>
              </a:r>
              <a:r>
                <a:rPr lang="en-US" dirty="0" err="1"/>
                <a:t>zijn</a:t>
              </a:r>
              <a:r>
                <a:rPr lang="en-US" dirty="0"/>
                <a:t>, </a:t>
              </a:r>
              <a:r>
                <a:rPr lang="en-US" dirty="0" err="1"/>
                <a:t>zelfs</a:t>
              </a:r>
              <a:r>
                <a:rPr lang="en-US" dirty="0"/>
                <a:t> </a:t>
              </a:r>
              <a:r>
                <a:rPr lang="en-US" dirty="0" err="1"/>
                <a:t>als</a:t>
              </a:r>
              <a:r>
                <a:rPr lang="en-US" dirty="0"/>
                <a:t> </a:t>
              </a:r>
              <a:r>
                <a:rPr lang="en-US" dirty="0" err="1"/>
                <a:t>alles</a:t>
              </a:r>
              <a:r>
                <a:rPr lang="en-US" dirty="0"/>
                <a:t> </a:t>
              </a:r>
              <a:r>
                <a:rPr lang="en-US" dirty="0" err="1"/>
                <a:t>behalve</a:t>
              </a:r>
              <a:r>
                <a:rPr lang="en-US" dirty="0"/>
                <a:t> de </a:t>
              </a:r>
              <a:r>
                <a:rPr lang="en-US" dirty="0" err="1"/>
                <a:t>sleutel</a:t>
              </a:r>
              <a:r>
                <a:rPr lang="en-US" dirty="0"/>
                <a:t> over het </a:t>
              </a:r>
              <a:r>
                <a:rPr lang="en-US" dirty="0" err="1"/>
                <a:t>systeem</a:t>
              </a:r>
              <a:r>
                <a:rPr lang="en-US" dirty="0"/>
                <a:t> </a:t>
              </a:r>
              <a:r>
                <a:rPr lang="en-US" dirty="0" err="1"/>
                <a:t>publiek</a:t>
              </a:r>
              <a:r>
                <a:rPr lang="en-US" dirty="0"/>
                <a:t> </a:t>
              </a:r>
              <a:r>
                <a:rPr lang="en-US" dirty="0" err="1"/>
                <a:t>bekend</a:t>
              </a:r>
              <a:r>
                <a:rPr lang="en-US" dirty="0"/>
                <a:t> is”</a:t>
              </a:r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5519" y="6203761"/>
            <a:ext cx="669509" cy="44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8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1250</Words>
  <Application>Microsoft Macintosh PowerPoint</Application>
  <PresentationFormat>On-screen Show (4:3)</PresentationFormat>
  <Paragraphs>320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Arial Black</vt:lpstr>
      <vt:lpstr>Calibri</vt:lpstr>
      <vt:lpstr>Consolas</vt:lpstr>
      <vt:lpstr>Wingdings</vt:lpstr>
      <vt:lpstr>Office Theme</vt:lpstr>
      <vt:lpstr>Quantum Cryptography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attention!</vt:lpstr>
    </vt:vector>
  </TitlesOfParts>
  <Company>klimov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klimov klimov</dc:creator>
  <cp:lastModifiedBy>Christian Schaffner</cp:lastModifiedBy>
  <cp:revision>39</cp:revision>
  <dcterms:created xsi:type="dcterms:W3CDTF">2017-04-28T12:53:26Z</dcterms:created>
  <dcterms:modified xsi:type="dcterms:W3CDTF">2017-05-18T09:49:54Z</dcterms:modified>
</cp:coreProperties>
</file>