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54" r:id="rId1"/>
  </p:sldMasterIdLst>
  <p:notesMasterIdLst>
    <p:notesMasterId r:id="rId13"/>
  </p:notesMasterIdLst>
  <p:handoutMasterIdLst>
    <p:handoutMasterId r:id="rId14"/>
  </p:handoutMasterIdLst>
  <p:sldIdLst>
    <p:sldId id="569" r:id="rId2"/>
    <p:sldId id="575" r:id="rId3"/>
    <p:sldId id="574" r:id="rId4"/>
    <p:sldId id="577" r:id="rId5"/>
    <p:sldId id="578" r:id="rId6"/>
    <p:sldId id="571" r:id="rId7"/>
    <p:sldId id="582" r:id="rId8"/>
    <p:sldId id="580" r:id="rId9"/>
    <p:sldId id="581" r:id="rId10"/>
    <p:sldId id="570" r:id="rId11"/>
    <p:sldId id="576" r:id="rId12"/>
  </p:sldIdLst>
  <p:sldSz cx="9144000" cy="6858000" type="screen4x3"/>
  <p:notesSz cx="6858000" cy="9144000"/>
  <p:embeddedFontLst>
    <p:embeddedFont>
      <p:font typeface="Tw Cen MT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mmi10" pitchFamily="34" charset="0"/>
      <p:regular r:id="rId23"/>
    </p:embeddedFont>
    <p:embeddedFont>
      <p:font typeface="Wingdings 2" pitchFamily="18" charset="2"/>
      <p:regular r:id="rId24"/>
    </p:embeddedFont>
  </p:embeddedFontLst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Schaffner" initials="C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99"/>
    <a:srgbClr val="FF5050"/>
    <a:srgbClr val="A47D00"/>
    <a:srgbClr val="D6A300"/>
    <a:srgbClr val="5DBB3F"/>
    <a:srgbClr val="FFCC66"/>
    <a:srgbClr val="2DA2B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0" autoAdjust="0"/>
    <p:restoredTop sz="94384" autoAdjust="0"/>
  </p:normalViewPr>
  <p:slideViewPr>
    <p:cSldViewPr snapToGrid="0" showGuides="1">
      <p:cViewPr varScale="1">
        <p:scale>
          <a:sx n="65" d="100"/>
          <a:sy n="65" d="100"/>
        </p:scale>
        <p:origin x="-624" y="-10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1896" y="-96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0C69-6C08-4EFD-9244-C67A3EE67B8A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BBC8-5F19-49A2-8E7D-BB319C271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F83DCC8-1BFB-4D97-B364-1036AC4530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="0" dirty="0" err="1" smtClean="0">
                <a:latin typeface="Calibri" pitchFamily="34" charset="0"/>
                <a:cs typeface="Calibri" pitchFamily="34" charset="0"/>
              </a:rPr>
              <a:t>Naor</a:t>
            </a:r>
            <a:r>
              <a:rPr lang="de-CH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b="0" dirty="0" err="1" smtClean="0">
                <a:latin typeface="Calibri" pitchFamily="34" charset="0"/>
                <a:cs typeface="Calibri" pitchFamily="34" charset="0"/>
              </a:rPr>
              <a:t>Ostrovsky</a:t>
            </a:r>
            <a:r>
              <a:rPr lang="de-CH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b="0" dirty="0" err="1" smtClean="0">
                <a:latin typeface="Calibri" pitchFamily="34" charset="0"/>
                <a:cs typeface="Calibri" pitchFamily="34" charset="0"/>
              </a:rPr>
              <a:t>Venkatesan</a:t>
            </a:r>
            <a:r>
              <a:rPr lang="de-CH" b="0" dirty="0" smtClean="0">
                <a:latin typeface="Calibri" pitchFamily="34" charset="0"/>
                <a:cs typeface="Calibri" pitchFamily="34" charset="0"/>
              </a:rPr>
              <a:t> Yung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‹#› / 12</a:t>
            </a: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938CE6-3EA7-4AE2-AD59-ED16F34FA8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‹#› / 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58"/>
            <a:ext cx="8153400" cy="86995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‹#› / 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‹#› / 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378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53789"/>
            <a:ext cx="8153400" cy="67235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102661"/>
            <a:ext cx="8153400" cy="50023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723454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769174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769174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1.png"/><Relationship Id="rId26" Type="http://schemas.openxmlformats.org/officeDocument/2006/relationships/image" Target="../media/image14.png"/><Relationship Id="rId3" Type="http://schemas.openxmlformats.org/officeDocument/2006/relationships/tags" Target="../tags/tag36.xml"/><Relationship Id="rId21" Type="http://schemas.openxmlformats.org/officeDocument/2006/relationships/image" Target="../media/image34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30.png"/><Relationship Id="rId25" Type="http://schemas.openxmlformats.org/officeDocument/2006/relationships/image" Target="../media/image13.png"/><Relationship Id="rId2" Type="http://schemas.openxmlformats.org/officeDocument/2006/relationships/tags" Target="../tags/tag35.xml"/><Relationship Id="rId16" Type="http://schemas.openxmlformats.org/officeDocument/2006/relationships/image" Target="../media/image5.gif"/><Relationship Id="rId20" Type="http://schemas.openxmlformats.org/officeDocument/2006/relationships/image" Target="../media/image33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12.png"/><Relationship Id="rId5" Type="http://schemas.openxmlformats.org/officeDocument/2006/relationships/tags" Target="../tags/tag38.xml"/><Relationship Id="rId15" Type="http://schemas.openxmlformats.org/officeDocument/2006/relationships/image" Target="../media/image4.png"/><Relationship Id="rId23" Type="http://schemas.openxmlformats.org/officeDocument/2006/relationships/image" Target="../media/image36.png"/><Relationship Id="rId28" Type="http://schemas.openxmlformats.org/officeDocument/2006/relationships/image" Target="../media/image38.png"/><Relationship Id="rId10" Type="http://schemas.openxmlformats.org/officeDocument/2006/relationships/tags" Target="../tags/tag43.xml"/><Relationship Id="rId19" Type="http://schemas.openxmlformats.org/officeDocument/2006/relationships/image" Target="../media/image32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35.png"/><Relationship Id="rId27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4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50.xml"/><Relationship Id="rId10" Type="http://schemas.openxmlformats.org/officeDocument/2006/relationships/image" Target="../media/image41.png"/><Relationship Id="rId4" Type="http://schemas.openxmlformats.org/officeDocument/2006/relationships/tags" Target="../tags/tag49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tags" Target="../tags/tag10.xml"/><Relationship Id="rId21" Type="http://schemas.openxmlformats.org/officeDocument/2006/relationships/image" Target="../media/image15.png"/><Relationship Id="rId7" Type="http://schemas.openxmlformats.org/officeDocument/2006/relationships/tags" Target="../tags/tag14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1.png"/><Relationship Id="rId2" Type="http://schemas.openxmlformats.org/officeDocument/2006/relationships/tags" Target="../tags/tag9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5.gif"/><Relationship Id="rId5" Type="http://schemas.openxmlformats.org/officeDocument/2006/relationships/tags" Target="../tags/tag12.xml"/><Relationship Id="rId15" Type="http://schemas.openxmlformats.org/officeDocument/2006/relationships/image" Target="../media/image8.png"/><Relationship Id="rId23" Type="http://schemas.openxmlformats.org/officeDocument/2006/relationships/image" Target="../media/image4.png"/><Relationship Id="rId10" Type="http://schemas.openxmlformats.org/officeDocument/2006/relationships/tags" Target="../tags/tag17.xml"/><Relationship Id="rId19" Type="http://schemas.openxmlformats.org/officeDocument/2006/relationships/image" Target="../media/image13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7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wmf"/><Relationship Id="rId5" Type="http://schemas.openxmlformats.org/officeDocument/2006/relationships/tags" Target="../tags/tag22.xml"/><Relationship Id="rId10" Type="http://schemas.openxmlformats.org/officeDocument/2006/relationships/image" Target="../media/image19.png"/><Relationship Id="rId4" Type="http://schemas.openxmlformats.org/officeDocument/2006/relationships/tags" Target="../tags/tag21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8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wmf"/><Relationship Id="rId5" Type="http://schemas.openxmlformats.org/officeDocument/2006/relationships/tags" Target="../tags/tag27.xml"/><Relationship Id="rId10" Type="http://schemas.openxmlformats.org/officeDocument/2006/relationships/image" Target="../media/image22.png"/><Relationship Id="rId4" Type="http://schemas.openxmlformats.org/officeDocument/2006/relationships/tags" Target="../tags/tag26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28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6.png"/><Relationship Id="rId5" Type="http://schemas.openxmlformats.org/officeDocument/2006/relationships/tags" Target="../tags/tag32.xml"/><Relationship Id="rId10" Type="http://schemas.openxmlformats.org/officeDocument/2006/relationships/image" Target="../media/image25.png"/><Relationship Id="rId4" Type="http://schemas.openxmlformats.org/officeDocument/2006/relationships/tags" Target="../tags/tag31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299413"/>
            <a:ext cx="8143932" cy="3170899"/>
          </a:xfrm>
        </p:spPr>
        <p:txBody>
          <a:bodyPr>
            <a:normAutofit/>
          </a:bodyPr>
          <a:lstStyle/>
          <a:p>
            <a:pPr algn="ctr"/>
            <a:r>
              <a:rPr lang="de-DE" sz="4800" cap="none" dirty="0" smtClean="0">
                <a:solidFill>
                  <a:schemeClr val="tx1"/>
                </a:solidFill>
              </a:rPr>
              <a:t>Simple </a:t>
            </a:r>
            <a:r>
              <a:rPr lang="de-DE" sz="4800" cap="none" dirty="0" err="1" smtClean="0">
                <a:solidFill>
                  <a:schemeClr val="tx1"/>
                </a:solidFill>
              </a:rPr>
              <a:t>Protocols</a:t>
            </a:r>
            <a:r>
              <a:rPr lang="de-DE" sz="4800" cap="none" dirty="0" smtClean="0">
                <a:solidFill>
                  <a:schemeClr val="tx1"/>
                </a:solidFill>
              </a:rPr>
              <a:t> </a:t>
            </a:r>
            <a:br>
              <a:rPr lang="de-DE" sz="4800" cap="none" dirty="0" smtClean="0">
                <a:solidFill>
                  <a:schemeClr val="tx1"/>
                </a:solidFill>
              </a:rPr>
            </a:br>
            <a:r>
              <a:rPr lang="de-DE" sz="4800" cap="none" dirty="0" err="1" smtClean="0">
                <a:solidFill>
                  <a:schemeClr val="tx1"/>
                </a:solidFill>
              </a:rPr>
              <a:t>for</a:t>
            </a:r>
            <a:r>
              <a:rPr lang="de-DE" sz="4800" cap="none" dirty="0" smtClean="0">
                <a:solidFill>
                  <a:schemeClr val="tx1"/>
                </a:solidFill>
              </a:rPr>
              <a:t> OT </a:t>
            </a:r>
            <a:r>
              <a:rPr lang="de-DE" sz="4800" cap="none" dirty="0" err="1" smtClean="0">
                <a:solidFill>
                  <a:schemeClr val="tx1"/>
                </a:solidFill>
              </a:rPr>
              <a:t>and</a:t>
            </a:r>
            <a:r>
              <a:rPr lang="de-DE" sz="4800" cap="none" dirty="0" smtClean="0">
                <a:solidFill>
                  <a:schemeClr val="tx1"/>
                </a:solidFill>
              </a:rPr>
              <a:t> Secure </a:t>
            </a:r>
            <a:r>
              <a:rPr lang="de-DE" sz="4800" cap="none" dirty="0" err="1" smtClean="0">
                <a:solidFill>
                  <a:schemeClr val="tx1"/>
                </a:solidFill>
              </a:rPr>
              <a:t>Identification</a:t>
            </a:r>
            <a:r>
              <a:rPr lang="de-DE" sz="4800" cap="none" dirty="0" smtClean="0">
                <a:solidFill>
                  <a:schemeClr val="tx1"/>
                </a:solidFill>
              </a:rPr>
              <a:t> in </a:t>
            </a:r>
            <a:r>
              <a:rPr lang="de-DE" sz="4800" cap="none" dirty="0" err="1" smtClean="0">
                <a:solidFill>
                  <a:schemeClr val="tx1"/>
                </a:solidFill>
              </a:rPr>
              <a:t>the</a:t>
            </a:r>
            <a:r>
              <a:rPr lang="de-DE" sz="4800" cap="none" dirty="0" smtClean="0">
                <a:solidFill>
                  <a:schemeClr val="tx1"/>
                </a:solidFill>
              </a:rPr>
              <a:t> </a:t>
            </a:r>
            <a:r>
              <a:rPr lang="de-DE" sz="4800" cap="none" dirty="0" err="1" smtClean="0">
                <a:solidFill>
                  <a:schemeClr val="tx1"/>
                </a:solidFill>
              </a:rPr>
              <a:t>Noisy</a:t>
            </a:r>
            <a:r>
              <a:rPr lang="de-DE" sz="4800" cap="none" dirty="0" smtClean="0">
                <a:solidFill>
                  <a:schemeClr val="tx1"/>
                </a:solidFill>
              </a:rPr>
              <a:t>-Storage Model</a:t>
            </a:r>
            <a:br>
              <a:rPr lang="de-DE" sz="4800" cap="none" dirty="0" smtClean="0">
                <a:solidFill>
                  <a:schemeClr val="tx1"/>
                </a:solidFill>
              </a:rPr>
            </a:br>
            <a:r>
              <a:rPr lang="de-DE" sz="3600" cap="none" dirty="0" smtClean="0">
                <a:solidFill>
                  <a:schemeClr val="tx1"/>
                </a:solidFill>
              </a:rPr>
              <a:t>(</a:t>
            </a:r>
            <a:r>
              <a:rPr lang="de-DE" sz="3600" cap="none" dirty="0" err="1" smtClean="0">
                <a:solidFill>
                  <a:schemeClr val="tx1"/>
                </a:solidFill>
              </a:rPr>
              <a:t>arxiv</a:t>
            </a:r>
            <a:r>
              <a:rPr lang="de-DE" sz="3600" cap="none" dirty="0" smtClean="0">
                <a:solidFill>
                  <a:schemeClr val="tx1"/>
                </a:solidFill>
              </a:rPr>
              <a:t>: 1002.1495)</a:t>
            </a:r>
            <a:endParaRPr lang="de-DE" sz="3600" cap="none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38019" y="6002419"/>
            <a:ext cx="6039937" cy="8273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Workshop on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Cryptography from Storage Imperfections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0" baseline="0" dirty="0" smtClean="0">
                <a:latin typeface="+mj-lt"/>
              </a:rPr>
              <a:t>Institute</a:t>
            </a:r>
            <a:r>
              <a:rPr lang="en-US" sz="2000" b="0" dirty="0" smtClean="0">
                <a:latin typeface="+mj-lt"/>
              </a:rPr>
              <a:t> for Quantum Information, </a:t>
            </a:r>
            <a:r>
              <a:rPr lang="en-US" sz="2000" b="0" baseline="0" dirty="0" smtClean="0">
                <a:latin typeface="+mj-lt"/>
              </a:rPr>
              <a:t>Caltech, USA</a:t>
            </a:r>
          </a:p>
        </p:txBody>
      </p:sp>
      <p:sp>
        <p:nvSpPr>
          <p:cNvPr id="6" name="Subtitle 7"/>
          <p:cNvSpPr>
            <a:spLocks noGrp="1"/>
          </p:cNvSpPr>
          <p:nvPr>
            <p:ph type="subTitle" idx="1"/>
          </p:nvPr>
        </p:nvSpPr>
        <p:spPr>
          <a:xfrm>
            <a:off x="2869694" y="3752784"/>
            <a:ext cx="3404612" cy="106680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65000"/>
            </a:pPr>
            <a:r>
              <a:rPr lang="de-CH" sz="3200" dirty="0" smtClean="0">
                <a:solidFill>
                  <a:schemeClr val="tx1"/>
                </a:solidFill>
                <a:cs typeface="Arial" charset="0"/>
              </a:rPr>
              <a:t>Christian Schaffner</a:t>
            </a:r>
            <a:endParaRPr lang="de-CH" sz="3200" i="1" dirty="0" smtClean="0">
              <a:cs typeface="Arial" charset="0"/>
            </a:endParaRPr>
          </a:p>
        </p:txBody>
      </p:sp>
      <p:pic>
        <p:nvPicPr>
          <p:cNvPr id="8" name="Picture 7" descr="CWI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5723" y="4752406"/>
            <a:ext cx="1873782" cy="830541"/>
          </a:xfrm>
          <a:prstGeom prst="rect">
            <a:avLst/>
          </a:prstGeom>
        </p:spPr>
      </p:pic>
      <p:sp>
        <p:nvSpPr>
          <p:cNvPr id="13" name="Subtitle 7"/>
          <p:cNvSpPr txBox="1">
            <a:spLocks/>
          </p:cNvSpPr>
          <p:nvPr/>
        </p:nvSpPr>
        <p:spPr>
          <a:xfrm>
            <a:off x="3609927" y="4472049"/>
            <a:ext cx="4507684" cy="106680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5000"/>
              <a:buFont typeface="Wingdings"/>
              <a:buNone/>
              <a:tabLst/>
              <a:defRPr/>
            </a:pPr>
            <a:r>
              <a:rPr lang="en-US" sz="2400" b="0" dirty="0" smtClean="0">
                <a:latin typeface="+mn-lt"/>
                <a:cs typeface="Arial" charset="0"/>
              </a:rPr>
              <a:t>Amsterdam, Netherlands</a:t>
            </a:r>
            <a:endParaRPr kumimoji="0" lang="de-CH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1406" y="6143644"/>
            <a:ext cx="1892861" cy="48293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0" dirty="0" smtClean="0">
                <a:latin typeface="+mj-lt"/>
              </a:rPr>
              <a:t>22 March 2010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3595931" y="1142984"/>
            <a:ext cx="1690449" cy="8572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0" dirty="0" smtClean="0"/>
              <a:t>1-2 OT</a:t>
            </a:r>
            <a:endParaRPr lang="de-DE" sz="3600" b="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Goal: 1-out-of-2 Oblivious Transfer</a:t>
            </a:r>
            <a:endParaRPr lang="en-US" sz="4000" dirty="0"/>
          </a:p>
        </p:txBody>
      </p:sp>
      <p:grpSp>
        <p:nvGrpSpPr>
          <p:cNvPr id="2" name="Group 18"/>
          <p:cNvGrpSpPr/>
          <p:nvPr/>
        </p:nvGrpSpPr>
        <p:grpSpPr>
          <a:xfrm>
            <a:off x="1810868" y="1071546"/>
            <a:ext cx="1677203" cy="471949"/>
            <a:chOff x="1810868" y="1214422"/>
            <a:chExt cx="1677203" cy="471949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36773" y="1606409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1810868" y="1214422"/>
              <a:ext cx="126093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s</a:t>
              </a:r>
              <a:r>
                <a:rPr lang="de-CH" sz="3600" b="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0 </a:t>
              </a:r>
              <a:r>
                <a:rPr lang="de-CH" sz="3600" b="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, s</a:t>
              </a:r>
              <a:r>
                <a:rPr lang="de-CH" sz="3600" b="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1</a:t>
              </a:r>
              <a:endParaRPr lang="de-CH" sz="3600" b="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463288" y="1357298"/>
            <a:ext cx="1180414" cy="471949"/>
            <a:chOff x="5606164" y="1814043"/>
            <a:chExt cx="1180414" cy="471949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606164" y="2202745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6243993" y="1814043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err="1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3600" baseline="-25000" dirty="0" err="1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CH" sz="36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429256" y="928670"/>
            <a:ext cx="1201173" cy="471949"/>
            <a:chOff x="5561920" y="1242539"/>
            <a:chExt cx="1201173" cy="471949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561920" y="1626483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6215074" y="1242539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CH" sz="3600" b="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857224" y="1000108"/>
            <a:ext cx="1045960" cy="1066075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58016" y="1142984"/>
            <a:ext cx="1285884" cy="912977"/>
          </a:xfrm>
          <a:prstGeom prst="rect">
            <a:avLst/>
          </a:prstGeom>
        </p:spPr>
      </p:pic>
      <p:grpSp>
        <p:nvGrpSpPr>
          <p:cNvPr id="5" name="Group 58"/>
          <p:cNvGrpSpPr/>
          <p:nvPr/>
        </p:nvGrpSpPr>
        <p:grpSpPr>
          <a:xfrm>
            <a:off x="3430360" y="2665496"/>
            <a:ext cx="2135414" cy="441545"/>
            <a:chOff x="3531958" y="1810644"/>
            <a:chExt cx="2135414" cy="441545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3531958" y="22521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71868" y="1810644"/>
              <a:ext cx="2095504" cy="33528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Group 74"/>
          <p:cNvGrpSpPr/>
          <p:nvPr/>
        </p:nvGrpSpPr>
        <p:grpSpPr>
          <a:xfrm>
            <a:off x="927044" y="2350787"/>
            <a:ext cx="2260600" cy="461297"/>
            <a:chOff x="5444203" y="2740895"/>
            <a:chExt cx="2260600" cy="461297"/>
          </a:xfrm>
        </p:grpSpPr>
        <p:grpSp>
          <p:nvGrpSpPr>
            <p:cNvPr id="7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57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58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8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55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56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9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53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54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0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51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52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1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48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49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5936343" y="2349822"/>
            <a:ext cx="3033486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04"/>
          <p:cNvGrpSpPr/>
          <p:nvPr/>
        </p:nvGrpSpPr>
        <p:grpSpPr>
          <a:xfrm>
            <a:off x="5971974" y="2371119"/>
            <a:ext cx="865187" cy="792163"/>
            <a:chOff x="5177248" y="2526481"/>
            <a:chExt cx="865187" cy="792163"/>
          </a:xfrm>
        </p:grpSpPr>
        <p:sp>
          <p:nvSpPr>
            <p:cNvPr id="61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63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66" name="Picture 6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739" y="2984809"/>
            <a:ext cx="1760228" cy="725885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0860" y="2971625"/>
            <a:ext cx="1815547" cy="335280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4094" y="3362184"/>
            <a:ext cx="1872543" cy="335280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87930" y="4535723"/>
            <a:ext cx="2682807" cy="754540"/>
          </a:xfrm>
          <a:prstGeom prst="rect">
            <a:avLst/>
          </a:prstGeom>
          <a:noFill/>
          <a:ln/>
          <a:effectLst/>
        </p:spPr>
      </p:pic>
      <p:grpSp>
        <p:nvGrpSpPr>
          <p:cNvPr id="13" name="Group 55"/>
          <p:cNvGrpSpPr/>
          <p:nvPr/>
        </p:nvGrpSpPr>
        <p:grpSpPr>
          <a:xfrm>
            <a:off x="3430360" y="3940641"/>
            <a:ext cx="2080083" cy="335640"/>
            <a:chOff x="3531958" y="2725049"/>
            <a:chExt cx="2080083" cy="335640"/>
          </a:xfrm>
        </p:grpSpPr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3531958" y="30606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2" name="Picture 71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78388" y="2725049"/>
              <a:ext cx="196139" cy="22296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oup 65"/>
          <p:cNvGrpSpPr/>
          <p:nvPr/>
        </p:nvGrpSpPr>
        <p:grpSpPr>
          <a:xfrm>
            <a:off x="3430360" y="4492185"/>
            <a:ext cx="2080083" cy="353083"/>
            <a:chOff x="3430360" y="3276593"/>
            <a:chExt cx="2080083" cy="353083"/>
          </a:xfrm>
        </p:grpSpPr>
        <p:sp>
          <p:nvSpPr>
            <p:cNvPr id="74" name="Line 6"/>
            <p:cNvSpPr>
              <a:spLocks noChangeShapeType="1"/>
            </p:cNvSpPr>
            <p:nvPr/>
          </p:nvSpPr>
          <p:spPr bwMode="auto">
            <a:xfrm>
              <a:off x="3430360" y="3629676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04058" y="3276593"/>
              <a:ext cx="671174" cy="28021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6" name="Picture 7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188" y="5261436"/>
            <a:ext cx="1508762" cy="279959"/>
          </a:xfrm>
          <a:prstGeom prst="rect">
            <a:avLst/>
          </a:prstGeom>
          <a:noFill/>
          <a:ln/>
          <a:effectLst/>
        </p:spPr>
      </p:pic>
      <p:grpSp>
        <p:nvGrpSpPr>
          <p:cNvPr id="15" name="Group 57"/>
          <p:cNvGrpSpPr/>
          <p:nvPr/>
        </p:nvGrpSpPr>
        <p:grpSpPr>
          <a:xfrm>
            <a:off x="3331634" y="5014698"/>
            <a:ext cx="2318466" cy="1248396"/>
            <a:chOff x="3433232" y="3799106"/>
            <a:chExt cx="2318466" cy="1248396"/>
          </a:xfrm>
        </p:grpSpPr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3546472" y="4134742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9" name="Picture 7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10034" y="3799106"/>
              <a:ext cx="725883" cy="2799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33232" y="4321619"/>
              <a:ext cx="2318466" cy="72588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81" name="Picture 8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04" y="4767947"/>
            <a:ext cx="2820819" cy="306719"/>
          </a:xfrm>
          <a:prstGeom prst="rect">
            <a:avLst/>
          </a:prstGeom>
          <a:noFill/>
          <a:ln/>
          <a:effectLst/>
        </p:spPr>
      </p:pic>
      <p:pic>
        <p:nvPicPr>
          <p:cNvPr id="82" name="Picture 8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5314" y="5972634"/>
            <a:ext cx="2569926" cy="335280"/>
          </a:xfrm>
          <a:prstGeom prst="rect">
            <a:avLst/>
          </a:prstGeom>
          <a:noFill/>
          <a:ln/>
          <a:effectLst/>
        </p:spPr>
      </p:pic>
      <p:cxnSp>
        <p:nvCxnSpPr>
          <p:cNvPr id="83" name="Straight Connector 82"/>
          <p:cNvCxnSpPr/>
          <p:nvPr/>
        </p:nvCxnSpPr>
        <p:spPr>
          <a:xfrm>
            <a:off x="214489" y="3782132"/>
            <a:ext cx="8748889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198994" y="3782132"/>
            <a:ext cx="308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waiting time: 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400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400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 dirty="0"/>
          </a:p>
        </p:txBody>
      </p:sp>
      <p:sp>
        <p:nvSpPr>
          <p:cNvPr id="70" name="Rectangle 298"/>
          <p:cNvSpPr>
            <a:spLocks noChangeArrowheads="1"/>
          </p:cNvSpPr>
          <p:nvPr/>
        </p:nvSpPr>
        <p:spPr bwMode="auto">
          <a:xfrm>
            <a:off x="1524001" y="6433782"/>
            <a:ext cx="7620000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[Wiesner ~70, Bennett Brassard Crepeau Skubiszewska 92]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20231E-7 L 0.62222 5.2023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Strategy Against Dishonest Bob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198054" y="1346699"/>
            <a:ext cx="1116601" cy="1116601"/>
            <a:chOff x="8265" y="275663"/>
            <a:chExt cx="1116601" cy="1116601"/>
          </a:xfrm>
        </p:grpSpPr>
        <p:sp>
          <p:nvSpPr>
            <p:cNvPr id="73" name="Oval 72"/>
            <p:cNvSpPr/>
            <p:nvPr/>
          </p:nvSpPr>
          <p:spPr>
            <a:xfrm>
              <a:off x="8265" y="275663"/>
              <a:ext cx="1116601" cy="11166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Oval 4"/>
            <p:cNvSpPr/>
            <p:nvPr/>
          </p:nvSpPr>
          <p:spPr>
            <a:xfrm>
              <a:off x="171788" y="439185"/>
              <a:ext cx="789555" cy="78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Weak string erasure</a:t>
              </a:r>
              <a:endParaRPr lang="en-US" sz="1800" kern="1200" dirty="0"/>
            </a:p>
          </p:txBody>
        </p:sp>
      </p:grp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79651" y="750878"/>
            <a:ext cx="992599" cy="987611"/>
          </a:xfrm>
          <a:prstGeom prst="rect">
            <a:avLst/>
          </a:prstGeom>
          <a:noFill/>
        </p:spPr>
      </p:pic>
      <p:sp>
        <p:nvSpPr>
          <p:cNvPr id="77" name="Rectangle 298"/>
          <p:cNvSpPr>
            <a:spLocks noChangeArrowheads="1"/>
          </p:cNvSpPr>
          <p:nvPr/>
        </p:nvSpPr>
        <p:spPr bwMode="auto">
          <a:xfrm>
            <a:off x="1419981" y="1456267"/>
            <a:ext cx="6132286" cy="114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uncertainty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relation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 </a:t>
            </a:r>
            <a:endParaRPr lang="de-CH" sz="24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KWW09-Lemma: </a:t>
            </a:r>
            <a:endParaRPr lang="de-CH" sz="2400" b="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7" name="Picture 9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6141" y="1559183"/>
            <a:ext cx="2933717" cy="306782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96868" y="2360695"/>
            <a:ext cx="6035724" cy="363819"/>
          </a:xfrm>
          <a:prstGeom prst="rect">
            <a:avLst/>
          </a:prstGeom>
          <a:noFill/>
          <a:ln/>
          <a:effectLst/>
        </p:spPr>
      </p:pic>
      <p:sp>
        <p:nvSpPr>
          <p:cNvPr id="88" name="Rectangle 298"/>
          <p:cNvSpPr>
            <a:spLocks noChangeArrowheads="1"/>
          </p:cNvSpPr>
          <p:nvPr/>
        </p:nvSpPr>
        <p:spPr bwMode="auto">
          <a:xfrm>
            <a:off x="426558" y="3059289"/>
            <a:ext cx="85142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min-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entropy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splitting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lemma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de-CH" sz="2400" b="0" dirty="0" smtClean="0">
                <a:latin typeface="Calibri" pitchFamily="34" charset="0"/>
                <a:cs typeface="Calibri" pitchFamily="34" charset="0"/>
              </a:rPr>
            </a:b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Wullschleger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, Damgaard Fehr Renner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Salvail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S) 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8" name="Picture 9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3039" y="4008870"/>
            <a:ext cx="2934404" cy="306854"/>
          </a:xfrm>
          <a:prstGeom prst="rect">
            <a:avLst/>
          </a:prstGeom>
          <a:noFill/>
          <a:ln/>
          <a:effectLst/>
        </p:spPr>
      </p:pic>
      <p:pic>
        <p:nvPicPr>
          <p:cNvPr id="99" name="Picture 9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302" y="4471715"/>
            <a:ext cx="5312007" cy="306945"/>
          </a:xfrm>
          <a:prstGeom prst="rect">
            <a:avLst/>
          </a:prstGeom>
          <a:noFill/>
          <a:ln/>
          <a:effectLst/>
        </p:spPr>
      </p:pic>
      <p:pic>
        <p:nvPicPr>
          <p:cNvPr id="103" name="Picture 10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1887" y="5036159"/>
            <a:ext cx="6118211" cy="363739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103"/>
          <p:cNvGrpSpPr/>
          <p:nvPr/>
        </p:nvGrpSpPr>
        <p:grpSpPr>
          <a:xfrm>
            <a:off x="5125333" y="5814537"/>
            <a:ext cx="647628" cy="647628"/>
            <a:chOff x="5106668" y="1733585"/>
            <a:chExt cx="647628" cy="647628"/>
          </a:xfrm>
        </p:grpSpPr>
        <p:sp>
          <p:nvSpPr>
            <p:cNvPr id="105" name="Plus 104"/>
            <p:cNvSpPr/>
            <p:nvPr/>
          </p:nvSpPr>
          <p:spPr>
            <a:xfrm>
              <a:off x="5106668" y="1733585"/>
              <a:ext cx="647628" cy="647628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Plus 12"/>
            <p:cNvSpPr/>
            <p:nvPr/>
          </p:nvSpPr>
          <p:spPr>
            <a:xfrm>
              <a:off x="5192511" y="1981238"/>
              <a:ext cx="475942" cy="152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63630" y="5580051"/>
            <a:ext cx="1116601" cy="1116601"/>
            <a:chOff x="5844965" y="1499099"/>
            <a:chExt cx="1116601" cy="1116601"/>
          </a:xfrm>
        </p:grpSpPr>
        <p:sp>
          <p:nvSpPr>
            <p:cNvPr id="108" name="Oval 107"/>
            <p:cNvSpPr/>
            <p:nvPr/>
          </p:nvSpPr>
          <p:spPr>
            <a:xfrm>
              <a:off x="5844965" y="1499099"/>
              <a:ext cx="1116601" cy="11166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Oval 14"/>
            <p:cNvSpPr/>
            <p:nvPr/>
          </p:nvSpPr>
          <p:spPr>
            <a:xfrm>
              <a:off x="6008488" y="1662621"/>
              <a:ext cx="789555" cy="78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Privacy </a:t>
              </a:r>
              <a:r>
                <a:rPr lang="en-US" sz="1800" kern="1200" dirty="0" err="1" smtClean="0"/>
                <a:t>ampli-fication</a:t>
              </a:r>
              <a:endParaRPr lang="en-US" sz="1800" kern="12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70900" y="5814537"/>
            <a:ext cx="647628" cy="647628"/>
            <a:chOff x="7052235" y="1733585"/>
            <a:chExt cx="647628" cy="647628"/>
          </a:xfrm>
        </p:grpSpPr>
        <p:sp>
          <p:nvSpPr>
            <p:cNvPr id="111" name="Equal 110"/>
            <p:cNvSpPr/>
            <p:nvPr/>
          </p:nvSpPr>
          <p:spPr>
            <a:xfrm>
              <a:off x="7052235" y="1733585"/>
              <a:ext cx="647628" cy="647628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Equal 16"/>
            <p:cNvSpPr/>
            <p:nvPr/>
          </p:nvSpPr>
          <p:spPr>
            <a:xfrm>
              <a:off x="7138078" y="1866996"/>
              <a:ext cx="475942" cy="380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809197" y="5580051"/>
            <a:ext cx="1116601" cy="1116601"/>
            <a:chOff x="7790532" y="1499099"/>
            <a:chExt cx="1116601" cy="1116601"/>
          </a:xfrm>
        </p:grpSpPr>
        <p:sp>
          <p:nvSpPr>
            <p:cNvPr id="114" name="Oval 113"/>
            <p:cNvSpPr/>
            <p:nvPr/>
          </p:nvSpPr>
          <p:spPr>
            <a:xfrm>
              <a:off x="7790532" y="1499099"/>
              <a:ext cx="1116601" cy="11166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Oval 18"/>
            <p:cNvSpPr/>
            <p:nvPr/>
          </p:nvSpPr>
          <p:spPr>
            <a:xfrm>
              <a:off x="7954055" y="1662621"/>
              <a:ext cx="789555" cy="78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baseline="0" dirty="0" smtClean="0"/>
                <a:t>OT</a:t>
              </a:r>
              <a:endParaRPr lang="en-US" sz="28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  <p:bldP spid="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3607220" y="2133590"/>
            <a:ext cx="1690449" cy="8572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0" dirty="0" smtClean="0"/>
              <a:t>1-2 OT</a:t>
            </a:r>
            <a:endParaRPr lang="de-DE" sz="3600" b="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Goal: 1-out-of-2 Oblivious Transfer</a:t>
            </a:r>
            <a:endParaRPr lang="en-US" sz="4000" dirty="0"/>
          </a:p>
        </p:txBody>
      </p:sp>
      <p:grpSp>
        <p:nvGrpSpPr>
          <p:cNvPr id="2" name="Group 18"/>
          <p:cNvGrpSpPr/>
          <p:nvPr/>
        </p:nvGrpSpPr>
        <p:grpSpPr>
          <a:xfrm>
            <a:off x="1810868" y="2084730"/>
            <a:ext cx="1677203" cy="471949"/>
            <a:chOff x="1810868" y="1214422"/>
            <a:chExt cx="1677203" cy="471949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36773" y="1606409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1810868" y="1214422"/>
              <a:ext cx="126093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s</a:t>
              </a:r>
              <a:r>
                <a:rPr lang="de-CH" sz="3600" b="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0 </a:t>
              </a:r>
              <a:r>
                <a:rPr lang="de-CH" sz="3600" b="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, s</a:t>
              </a:r>
              <a:r>
                <a:rPr lang="de-CH" sz="3600" b="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1</a:t>
              </a:r>
              <a:endParaRPr lang="de-CH" sz="3600" b="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463288" y="2370482"/>
            <a:ext cx="1180414" cy="471949"/>
            <a:chOff x="5606164" y="1814043"/>
            <a:chExt cx="1180414" cy="471949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606164" y="2202745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6243993" y="1814043"/>
              <a:ext cx="54258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err="1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3600" b="0" baseline="-25000" dirty="0" err="1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CH" sz="3600" b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429256" y="1941854"/>
            <a:ext cx="1201173" cy="471949"/>
            <a:chOff x="5561920" y="1242539"/>
            <a:chExt cx="1201173" cy="471949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561920" y="1626483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6215074" y="1242539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CH" sz="3600" b="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57224" y="2013292"/>
            <a:ext cx="1045960" cy="1066075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156168"/>
            <a:ext cx="1285884" cy="912977"/>
          </a:xfrm>
          <a:prstGeom prst="rect">
            <a:avLst/>
          </a:prstGeom>
        </p:spPr>
      </p:pic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7286644" y="2765110"/>
            <a:ext cx="1690449" cy="8572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0" dirty="0" smtClean="0"/>
              <a:t>1-2 OT</a:t>
            </a:r>
            <a:endParaRPr lang="de-DE" sz="3600" b="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Previous Approach (KWW ‘09)</a:t>
            </a:r>
            <a:endParaRPr lang="en-US" sz="4000" dirty="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51032" y="2878941"/>
            <a:ext cx="647628" cy="647628"/>
            <a:chOff x="1215535" y="1733585"/>
            <a:chExt cx="647628" cy="647628"/>
          </a:xfrm>
        </p:grpSpPr>
        <p:sp>
          <p:nvSpPr>
            <p:cNvPr id="102" name="Plus 101"/>
            <p:cNvSpPr/>
            <p:nvPr/>
          </p:nvSpPr>
          <p:spPr>
            <a:xfrm>
              <a:off x="1215535" y="1733585"/>
              <a:ext cx="647628" cy="647628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Plus 4"/>
            <p:cNvSpPr/>
            <p:nvPr/>
          </p:nvSpPr>
          <p:spPr>
            <a:xfrm>
              <a:off x="1301378" y="1981238"/>
              <a:ext cx="475942" cy="152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79761" y="2878941"/>
            <a:ext cx="647628" cy="647628"/>
            <a:chOff x="3161102" y="1733585"/>
            <a:chExt cx="647628" cy="647628"/>
          </a:xfrm>
        </p:grpSpPr>
        <p:sp>
          <p:nvSpPr>
            <p:cNvPr id="98" name="Plus 97"/>
            <p:cNvSpPr/>
            <p:nvPr/>
          </p:nvSpPr>
          <p:spPr>
            <a:xfrm>
              <a:off x="3161102" y="1733585"/>
              <a:ext cx="647628" cy="647628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Plus 8"/>
            <p:cNvSpPr/>
            <p:nvPr/>
          </p:nvSpPr>
          <p:spPr>
            <a:xfrm>
              <a:off x="3246945" y="1981238"/>
              <a:ext cx="475942" cy="152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sp>
        <p:nvSpPr>
          <p:cNvPr id="96" name="Oval 95"/>
          <p:cNvSpPr/>
          <p:nvPr/>
        </p:nvSpPr>
        <p:spPr>
          <a:xfrm>
            <a:off x="2940657" y="2463994"/>
            <a:ext cx="1454565" cy="14775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Oval 10"/>
          <p:cNvSpPr/>
          <p:nvPr/>
        </p:nvSpPr>
        <p:spPr>
          <a:xfrm>
            <a:off x="3153674" y="2680372"/>
            <a:ext cx="1028531" cy="10447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dirty="0" smtClean="0">
                <a:latin typeface="Calibri" pitchFamily="34" charset="0"/>
                <a:cs typeface="Calibri" pitchFamily="34" charset="0"/>
              </a:rPr>
              <a:t>Min-entropy sampling</a:t>
            </a:r>
            <a:endParaRPr lang="en-US" sz="2000" b="0" kern="1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408490" y="2878941"/>
            <a:ext cx="647628" cy="647628"/>
            <a:chOff x="5106668" y="1733585"/>
            <a:chExt cx="647628" cy="647628"/>
          </a:xfrm>
        </p:grpSpPr>
        <p:sp>
          <p:nvSpPr>
            <p:cNvPr id="94" name="Plus 93"/>
            <p:cNvSpPr/>
            <p:nvPr/>
          </p:nvSpPr>
          <p:spPr>
            <a:xfrm>
              <a:off x="5106668" y="1733585"/>
              <a:ext cx="647628" cy="647628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Plus 12"/>
            <p:cNvSpPr/>
            <p:nvPr/>
          </p:nvSpPr>
          <p:spPr>
            <a:xfrm>
              <a:off x="5192511" y="1981238"/>
              <a:ext cx="475942" cy="152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537219" y="2819918"/>
            <a:ext cx="765675" cy="765675"/>
            <a:chOff x="7052235" y="1733585"/>
            <a:chExt cx="647628" cy="647628"/>
          </a:xfrm>
        </p:grpSpPr>
        <p:sp>
          <p:nvSpPr>
            <p:cNvPr id="90" name="Equal 89"/>
            <p:cNvSpPr/>
            <p:nvPr/>
          </p:nvSpPr>
          <p:spPr>
            <a:xfrm>
              <a:off x="7052235" y="1733585"/>
              <a:ext cx="647628" cy="647628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Equal 16"/>
            <p:cNvSpPr/>
            <p:nvPr/>
          </p:nvSpPr>
          <p:spPr>
            <a:xfrm>
              <a:off x="7138078" y="1866996"/>
              <a:ext cx="475942" cy="380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3522190" y="1204089"/>
            <a:ext cx="2111693" cy="107846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weak</a:t>
            </a:r>
            <a:r>
              <a:rPr lang="de-DE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string</a:t>
            </a:r>
            <a:r>
              <a:rPr lang="de-DE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erasure</a:t>
            </a:r>
            <a:endParaRPr lang="de-DE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40191" y="1644824"/>
            <a:ext cx="3059392" cy="342818"/>
            <a:chOff x="428679" y="1943174"/>
            <a:chExt cx="3059392" cy="342818"/>
          </a:xfrm>
        </p:grpSpPr>
        <p:sp>
          <p:nvSpPr>
            <p:cNvPr id="81" name="Line 4"/>
            <p:cNvSpPr>
              <a:spLocks noChangeShapeType="1"/>
            </p:cNvSpPr>
            <p:nvPr/>
          </p:nvSpPr>
          <p:spPr bwMode="auto">
            <a:xfrm>
              <a:off x="2936773" y="2106570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82" name="Picture 8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679" y="1943174"/>
              <a:ext cx="2428469" cy="3428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4" name="Group 103"/>
          <p:cNvGrpSpPr/>
          <p:nvPr/>
        </p:nvGrpSpPr>
        <p:grpSpPr>
          <a:xfrm>
            <a:off x="5704936" y="1401353"/>
            <a:ext cx="2835794" cy="842884"/>
            <a:chOff x="5808172" y="1714488"/>
            <a:chExt cx="2835794" cy="842884"/>
          </a:xfrm>
        </p:grpSpPr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5808172" y="2143116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106" name="Picture 10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88520" y="1714488"/>
              <a:ext cx="2155446" cy="3756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7" name="Picture 10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17082" y="2214554"/>
              <a:ext cx="513201" cy="3428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8" name="Group 107"/>
          <p:cNvGrpSpPr/>
          <p:nvPr/>
        </p:nvGrpSpPr>
        <p:grpSpPr>
          <a:xfrm>
            <a:off x="5069386" y="2463994"/>
            <a:ext cx="1454565" cy="1477522"/>
            <a:chOff x="3899399" y="1499099"/>
            <a:chExt cx="1116601" cy="1116601"/>
          </a:xfrm>
        </p:grpSpPr>
        <p:sp>
          <p:nvSpPr>
            <p:cNvPr id="109" name="Oval 108"/>
            <p:cNvSpPr/>
            <p:nvPr/>
          </p:nvSpPr>
          <p:spPr>
            <a:xfrm>
              <a:off x="3899399" y="1499099"/>
              <a:ext cx="1116601" cy="11166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Oval 10"/>
            <p:cNvSpPr/>
            <p:nvPr/>
          </p:nvSpPr>
          <p:spPr>
            <a:xfrm>
              <a:off x="4062922" y="1662621"/>
              <a:ext cx="789555" cy="78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>
                  <a:latin typeface="Calibri" pitchFamily="34" charset="0"/>
                  <a:cs typeface="Calibri" pitchFamily="34" charset="0"/>
                </a:rPr>
                <a:t>Privacy </a:t>
              </a:r>
              <a:r>
                <a:rPr lang="en-US" sz="2000" b="0" kern="1200" dirty="0" err="1" smtClean="0">
                  <a:latin typeface="Calibri" pitchFamily="34" charset="0"/>
                  <a:cs typeface="Calibri" pitchFamily="34" charset="0"/>
                </a:rPr>
                <a:t>Amplifi-cation</a:t>
              </a:r>
              <a:endParaRPr lang="en-US" sz="2000" b="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Oval 117"/>
          <p:cNvSpPr/>
          <p:nvPr/>
        </p:nvSpPr>
        <p:spPr>
          <a:xfrm>
            <a:off x="811928" y="2463994"/>
            <a:ext cx="1454565" cy="14775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9" name="Oval 10"/>
          <p:cNvSpPr/>
          <p:nvPr/>
        </p:nvSpPr>
        <p:spPr>
          <a:xfrm>
            <a:off x="1024945" y="2680372"/>
            <a:ext cx="1028531" cy="10447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Inter-active Hashing</a:t>
            </a:r>
            <a:endParaRPr lang="en-US" sz="2000" b="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298"/>
          <p:cNvSpPr>
            <a:spLocks noChangeArrowheads="1"/>
          </p:cNvSpPr>
          <p:nvPr/>
        </p:nvSpPr>
        <p:spPr bwMode="auto">
          <a:xfrm>
            <a:off x="550842" y="5008880"/>
            <a:ext cx="828835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results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complicated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post-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processing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de-CH" sz="2400" b="0" dirty="0" smtClean="0">
                <a:latin typeface="Calibri" pitchFamily="34" charset="0"/>
                <a:cs typeface="Calibri" pitchFamily="34" charset="0"/>
              </a:rPr>
            </a:b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poor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parameters</a:t>
            </a:r>
            <a:endParaRPr lang="de-CH" sz="24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so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far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no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secure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identification</a:t>
            </a:r>
            <a:endParaRPr lang="de-CH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Rounded Rectangular Callout 120"/>
          <p:cNvSpPr/>
          <p:nvPr/>
        </p:nvSpPr>
        <p:spPr>
          <a:xfrm>
            <a:off x="338666" y="4194953"/>
            <a:ext cx="4639734" cy="699911"/>
          </a:xfrm>
          <a:prstGeom prst="wedgeRoundRectCallout">
            <a:avLst>
              <a:gd name="adj1" fmla="val -24080"/>
              <a:gd name="adj2" fmla="val -120391"/>
              <a:gd name="adj3" fmla="val 16667"/>
            </a:avLst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standard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protocol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(NOVY 98)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requires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many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communication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rounds</a:t>
            </a:r>
            <a:endParaRPr lang="de-CH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Rounded Rectangular Callout 121"/>
          <p:cNvSpPr/>
          <p:nvPr/>
        </p:nvSpPr>
        <p:spPr>
          <a:xfrm>
            <a:off x="5339643" y="4163634"/>
            <a:ext cx="2359015" cy="699911"/>
          </a:xfrm>
          <a:prstGeom prst="wedgeRoundRectCallout">
            <a:avLst>
              <a:gd name="adj1" fmla="val -104946"/>
              <a:gd name="adj2" fmla="val -130738"/>
              <a:gd name="adj3" fmla="val 16667"/>
            </a:avLst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works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well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only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blocks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bits</a:t>
            </a:r>
            <a:endParaRPr lang="de-CH" sz="20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0" grpId="0" uiExpand="1" build="p"/>
      <p:bldP spid="121" grpId="0" animBg="1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7286644" y="2765110"/>
            <a:ext cx="1690449" cy="8572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0" dirty="0" smtClean="0"/>
              <a:t>1-2 OT</a:t>
            </a:r>
            <a:endParaRPr lang="de-DE" sz="3600" b="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Alternative Approach</a:t>
            </a:r>
            <a:endParaRPr lang="en-US" sz="4000" dirty="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 dirty="0"/>
          </a:p>
        </p:txBody>
      </p:sp>
      <p:grpSp>
        <p:nvGrpSpPr>
          <p:cNvPr id="4" name="Group 76"/>
          <p:cNvGrpSpPr/>
          <p:nvPr/>
        </p:nvGrpSpPr>
        <p:grpSpPr>
          <a:xfrm>
            <a:off x="4408490" y="2878941"/>
            <a:ext cx="647628" cy="647628"/>
            <a:chOff x="5106668" y="1733585"/>
            <a:chExt cx="647628" cy="647628"/>
          </a:xfrm>
        </p:grpSpPr>
        <p:sp>
          <p:nvSpPr>
            <p:cNvPr id="94" name="Plus 93"/>
            <p:cNvSpPr/>
            <p:nvPr/>
          </p:nvSpPr>
          <p:spPr>
            <a:xfrm>
              <a:off x="5106668" y="1733585"/>
              <a:ext cx="647628" cy="647628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Plus 12"/>
            <p:cNvSpPr/>
            <p:nvPr/>
          </p:nvSpPr>
          <p:spPr>
            <a:xfrm>
              <a:off x="5192511" y="1981238"/>
              <a:ext cx="475942" cy="152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5" name="Group 85"/>
          <p:cNvGrpSpPr/>
          <p:nvPr/>
        </p:nvGrpSpPr>
        <p:grpSpPr>
          <a:xfrm>
            <a:off x="6537219" y="2819918"/>
            <a:ext cx="765675" cy="765675"/>
            <a:chOff x="7052235" y="1733585"/>
            <a:chExt cx="647628" cy="647628"/>
          </a:xfrm>
        </p:grpSpPr>
        <p:sp>
          <p:nvSpPr>
            <p:cNvPr id="90" name="Equal 89"/>
            <p:cNvSpPr/>
            <p:nvPr/>
          </p:nvSpPr>
          <p:spPr>
            <a:xfrm>
              <a:off x="7052235" y="1733585"/>
              <a:ext cx="647628" cy="647628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Equal 16"/>
            <p:cNvSpPr/>
            <p:nvPr/>
          </p:nvSpPr>
          <p:spPr>
            <a:xfrm>
              <a:off x="7138078" y="1866996"/>
              <a:ext cx="475942" cy="380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3522190" y="1204089"/>
            <a:ext cx="2111693" cy="107846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weak</a:t>
            </a:r>
            <a:r>
              <a:rPr lang="de-DE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string</a:t>
            </a:r>
            <a:r>
              <a:rPr lang="de-DE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erasure</a:t>
            </a:r>
            <a:endParaRPr lang="de-DE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79"/>
          <p:cNvGrpSpPr/>
          <p:nvPr/>
        </p:nvGrpSpPr>
        <p:grpSpPr>
          <a:xfrm>
            <a:off x="340191" y="1644824"/>
            <a:ext cx="3059392" cy="342818"/>
            <a:chOff x="428679" y="1943174"/>
            <a:chExt cx="3059392" cy="342818"/>
          </a:xfrm>
        </p:grpSpPr>
        <p:sp>
          <p:nvSpPr>
            <p:cNvPr id="81" name="Line 4"/>
            <p:cNvSpPr>
              <a:spLocks noChangeShapeType="1"/>
            </p:cNvSpPr>
            <p:nvPr/>
          </p:nvSpPr>
          <p:spPr bwMode="auto">
            <a:xfrm>
              <a:off x="2936773" y="2106570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82" name="Picture 8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679" y="1943174"/>
              <a:ext cx="2428469" cy="3428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oup 103"/>
          <p:cNvGrpSpPr/>
          <p:nvPr/>
        </p:nvGrpSpPr>
        <p:grpSpPr>
          <a:xfrm>
            <a:off x="5704936" y="1401353"/>
            <a:ext cx="2835794" cy="842884"/>
            <a:chOff x="5808172" y="1714488"/>
            <a:chExt cx="2835794" cy="842884"/>
          </a:xfrm>
        </p:grpSpPr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5808172" y="2143116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106" name="Picture 10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88520" y="1714488"/>
              <a:ext cx="2155446" cy="3756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7" name="Picture 10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17082" y="2214554"/>
              <a:ext cx="513201" cy="3428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" name="Group 107"/>
          <p:cNvGrpSpPr/>
          <p:nvPr/>
        </p:nvGrpSpPr>
        <p:grpSpPr>
          <a:xfrm>
            <a:off x="5069386" y="2463994"/>
            <a:ext cx="1454565" cy="1477522"/>
            <a:chOff x="3899399" y="1499099"/>
            <a:chExt cx="1116601" cy="1116601"/>
          </a:xfrm>
        </p:grpSpPr>
        <p:sp>
          <p:nvSpPr>
            <p:cNvPr id="109" name="Oval 108"/>
            <p:cNvSpPr/>
            <p:nvPr/>
          </p:nvSpPr>
          <p:spPr>
            <a:xfrm>
              <a:off x="3899399" y="1499099"/>
              <a:ext cx="1116601" cy="11166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Oval 10"/>
            <p:cNvSpPr/>
            <p:nvPr/>
          </p:nvSpPr>
          <p:spPr>
            <a:xfrm>
              <a:off x="4062922" y="1662621"/>
              <a:ext cx="789555" cy="78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>
                  <a:latin typeface="Calibri" pitchFamily="34" charset="0"/>
                  <a:cs typeface="Calibri" pitchFamily="34" charset="0"/>
                </a:rPr>
                <a:t>Privacy </a:t>
              </a:r>
              <a:r>
                <a:rPr lang="en-US" sz="2000" b="0" kern="1200" dirty="0" err="1" smtClean="0">
                  <a:latin typeface="Calibri" pitchFamily="34" charset="0"/>
                  <a:cs typeface="Calibri" pitchFamily="34" charset="0"/>
                </a:rPr>
                <a:t>Amplifi-cation</a:t>
              </a:r>
              <a:endParaRPr lang="en-US" sz="2000" b="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1032" y="2463994"/>
            <a:ext cx="4244190" cy="1477522"/>
            <a:chOff x="151032" y="2463994"/>
            <a:chExt cx="4244190" cy="1477522"/>
          </a:xfrm>
        </p:grpSpPr>
        <p:grpSp>
          <p:nvGrpSpPr>
            <p:cNvPr id="2" name="Group 63"/>
            <p:cNvGrpSpPr/>
            <p:nvPr/>
          </p:nvGrpSpPr>
          <p:grpSpPr>
            <a:xfrm>
              <a:off x="151032" y="2878941"/>
              <a:ext cx="647628" cy="647628"/>
              <a:chOff x="1215535" y="1733585"/>
              <a:chExt cx="647628" cy="647628"/>
            </a:xfrm>
          </p:grpSpPr>
          <p:sp>
            <p:nvSpPr>
              <p:cNvPr id="102" name="Plus 101"/>
              <p:cNvSpPr/>
              <p:nvPr/>
            </p:nvSpPr>
            <p:spPr>
              <a:xfrm>
                <a:off x="1215535" y="1733585"/>
                <a:ext cx="647628" cy="647628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3" name="Plus 4"/>
              <p:cNvSpPr/>
              <p:nvPr/>
            </p:nvSpPr>
            <p:spPr>
              <a:xfrm>
                <a:off x="1301378" y="1981238"/>
                <a:ext cx="475942" cy="1523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/>
              </a:p>
            </p:txBody>
          </p:sp>
        </p:grpSp>
        <p:grpSp>
          <p:nvGrpSpPr>
            <p:cNvPr id="3" name="Group 69"/>
            <p:cNvGrpSpPr/>
            <p:nvPr/>
          </p:nvGrpSpPr>
          <p:grpSpPr>
            <a:xfrm>
              <a:off x="2279761" y="2878941"/>
              <a:ext cx="647628" cy="647628"/>
              <a:chOff x="3161102" y="1733585"/>
              <a:chExt cx="647628" cy="647628"/>
            </a:xfrm>
          </p:grpSpPr>
          <p:sp>
            <p:nvSpPr>
              <p:cNvPr id="98" name="Plus 97"/>
              <p:cNvSpPr/>
              <p:nvPr/>
            </p:nvSpPr>
            <p:spPr>
              <a:xfrm>
                <a:off x="3161102" y="1733585"/>
                <a:ext cx="647628" cy="647628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9" name="Plus 8"/>
              <p:cNvSpPr/>
              <p:nvPr/>
            </p:nvSpPr>
            <p:spPr>
              <a:xfrm>
                <a:off x="3246945" y="1981238"/>
                <a:ext cx="475942" cy="1523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2940657" y="2463994"/>
              <a:ext cx="1454565" cy="1477522"/>
            </a:xfrm>
            <a:prstGeom prst="ellipse">
              <a:avLst/>
            </a:prstGeom>
            <a:solidFill>
              <a:srgbClr val="CC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Oval 10"/>
            <p:cNvSpPr/>
            <p:nvPr/>
          </p:nvSpPr>
          <p:spPr>
            <a:xfrm>
              <a:off x="3153674" y="2680372"/>
              <a:ext cx="1028531" cy="1044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>
                  <a:latin typeface="Calibri" pitchFamily="34" charset="0"/>
                  <a:cs typeface="Calibri" pitchFamily="34" charset="0"/>
                </a:rPr>
                <a:t>Min-entropy sampling</a:t>
              </a:r>
              <a:endParaRPr lang="en-US" sz="2000" b="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811928" y="2463994"/>
              <a:ext cx="1454565" cy="1477522"/>
            </a:xfrm>
            <a:prstGeom prst="ellipse">
              <a:avLst/>
            </a:prstGeom>
            <a:solidFill>
              <a:srgbClr val="CC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Oval 10"/>
            <p:cNvSpPr/>
            <p:nvPr/>
          </p:nvSpPr>
          <p:spPr>
            <a:xfrm>
              <a:off x="1024945" y="2680372"/>
              <a:ext cx="1028531" cy="1044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Inter-active Hashing</a:t>
              </a:r>
              <a:endParaRPr lang="en-US" sz="2000" b="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0" name="Rectangle 298"/>
          <p:cNvSpPr>
            <a:spLocks noChangeArrowheads="1"/>
          </p:cNvSpPr>
          <p:nvPr/>
        </p:nvSpPr>
        <p:spPr bwMode="auto">
          <a:xfrm>
            <a:off x="268514" y="4449036"/>
            <a:ext cx="8666166" cy="215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easier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analysis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better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security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error</a:t>
            </a:r>
            <a:endParaRPr lang="de-CH" sz="2400" b="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canonical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protocols</a:t>
            </a: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allows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secure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identification</a:t>
            </a:r>
            <a:endParaRPr lang="de-CH" sz="2400" b="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requires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noisier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storage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, i.e.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secure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smaller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class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adversaries</a:t>
            </a:r>
            <a:endParaRPr lang="de-CH" sz="2400" b="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34810" y="2479234"/>
            <a:ext cx="2450741" cy="1477522"/>
            <a:chOff x="2152970" y="4125154"/>
            <a:chExt cx="2450741" cy="1477522"/>
          </a:xfrm>
        </p:grpSpPr>
        <p:grpSp>
          <p:nvGrpSpPr>
            <p:cNvPr id="36" name="Group 76"/>
            <p:cNvGrpSpPr/>
            <p:nvPr/>
          </p:nvGrpSpPr>
          <p:grpSpPr>
            <a:xfrm>
              <a:off x="2152970" y="4540101"/>
              <a:ext cx="897065" cy="647628"/>
              <a:chOff x="4771388" y="1733585"/>
              <a:chExt cx="897065" cy="647628"/>
            </a:xfrm>
          </p:grpSpPr>
          <p:sp>
            <p:nvSpPr>
              <p:cNvPr id="37" name="Plus 36"/>
              <p:cNvSpPr/>
              <p:nvPr/>
            </p:nvSpPr>
            <p:spPr>
              <a:xfrm>
                <a:off x="4771388" y="1733585"/>
                <a:ext cx="647628" cy="647628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Plus 12"/>
              <p:cNvSpPr/>
              <p:nvPr/>
            </p:nvSpPr>
            <p:spPr>
              <a:xfrm>
                <a:off x="5192511" y="1981238"/>
                <a:ext cx="475942" cy="1523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/>
              </a:p>
            </p:txBody>
          </p:sp>
        </p:grpSp>
        <p:grpSp>
          <p:nvGrpSpPr>
            <p:cNvPr id="39" name="Group 107"/>
            <p:cNvGrpSpPr/>
            <p:nvPr/>
          </p:nvGrpSpPr>
          <p:grpSpPr>
            <a:xfrm>
              <a:off x="3149146" y="4125154"/>
              <a:ext cx="1454565" cy="1477522"/>
              <a:chOff x="3899399" y="1499099"/>
              <a:chExt cx="1116601" cy="111660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899399" y="1499099"/>
                <a:ext cx="1116601" cy="1116601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10"/>
              <p:cNvSpPr/>
              <p:nvPr/>
            </p:nvSpPr>
            <p:spPr>
              <a:xfrm>
                <a:off x="4062922" y="1662621"/>
                <a:ext cx="789555" cy="7895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0" kern="1200" dirty="0" smtClean="0">
                    <a:latin typeface="Calibri" pitchFamily="34" charset="0"/>
                    <a:cs typeface="Calibri" pitchFamily="34" charset="0"/>
                  </a:rPr>
                  <a:t>Min-Entropy Splitting</a:t>
                </a:r>
                <a:endParaRPr lang="en-US" sz="2000" b="0" kern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Standard Protocol for 1-2 OT</a:t>
            </a:r>
            <a:endParaRPr lang="en-US" sz="4000" dirty="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5</a:t>
            </a:fld>
            <a:endParaRPr kumimoji="0"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3577276" y="2715606"/>
            <a:ext cx="1776922" cy="8758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weak</a:t>
            </a:r>
            <a:r>
              <a:rPr lang="de-DE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string</a:t>
            </a:r>
            <a:r>
              <a:rPr lang="de-DE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erasure</a:t>
            </a:r>
            <a:endParaRPr lang="de-DE" sz="24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 bwMode="auto">
          <a:xfrm>
            <a:off x="969327" y="3112272"/>
            <a:ext cx="2336356" cy="375558"/>
            <a:chOff x="1063227" y="1644824"/>
            <a:chExt cx="2336356" cy="375558"/>
          </a:xfrm>
        </p:grpSpPr>
        <p:sp>
          <p:nvSpPr>
            <p:cNvPr id="81" name="Line 4"/>
            <p:cNvSpPr>
              <a:spLocks noChangeShapeType="1"/>
            </p:cNvSpPr>
            <p:nvPr/>
          </p:nvSpPr>
          <p:spPr bwMode="auto">
            <a:xfrm>
              <a:off x="2848285" y="1808220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63227" y="1644824"/>
              <a:ext cx="1744396" cy="37555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oup 103"/>
          <p:cNvGrpSpPr/>
          <p:nvPr/>
        </p:nvGrpSpPr>
        <p:grpSpPr>
          <a:xfrm>
            <a:off x="5605783" y="2868801"/>
            <a:ext cx="2835794" cy="842884"/>
            <a:chOff x="5808172" y="1714488"/>
            <a:chExt cx="2835794" cy="842884"/>
          </a:xfrm>
        </p:grpSpPr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5808172" y="2143116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106" name="Picture 105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88520" y="1714488"/>
              <a:ext cx="2155446" cy="3756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7" name="Picture 10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17082" y="2214554"/>
              <a:ext cx="513201" cy="34281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0" name="Rectangle 298"/>
          <p:cNvSpPr>
            <a:spLocks noChangeArrowheads="1"/>
          </p:cNvSpPr>
          <p:nvPr/>
        </p:nvSpPr>
        <p:spPr bwMode="auto">
          <a:xfrm>
            <a:off x="268514" y="6224539"/>
            <a:ext cx="8570686" cy="6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secure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identification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protocol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as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presented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Serge)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works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5" name="Picture 5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85654" y="3965965"/>
            <a:ext cx="2738717" cy="726188"/>
          </a:xfrm>
          <a:prstGeom prst="rect">
            <a:avLst/>
          </a:prstGeom>
          <a:noFill/>
          <a:ln/>
          <a:effectLst/>
        </p:spPr>
      </p:pic>
      <p:grpSp>
        <p:nvGrpSpPr>
          <p:cNvPr id="58" name="Group 57"/>
          <p:cNvGrpSpPr/>
          <p:nvPr/>
        </p:nvGrpSpPr>
        <p:grpSpPr bwMode="auto">
          <a:xfrm>
            <a:off x="3430359" y="4013869"/>
            <a:ext cx="2080083" cy="353083"/>
            <a:chOff x="3430360" y="2678625"/>
            <a:chExt cx="2080083" cy="35308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3430360" y="3031708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6" name="Picture 5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76370" y="2678625"/>
              <a:ext cx="726548" cy="28021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6" name="Picture 4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188" y="5014477"/>
            <a:ext cx="1508762" cy="279959"/>
          </a:xfrm>
          <a:prstGeom prst="rect">
            <a:avLst/>
          </a:prstGeom>
          <a:noFill/>
          <a:ln/>
          <a:effectLst/>
        </p:spPr>
      </p:pic>
      <p:grpSp>
        <p:nvGrpSpPr>
          <p:cNvPr id="47" name="Group 57"/>
          <p:cNvGrpSpPr/>
          <p:nvPr/>
        </p:nvGrpSpPr>
        <p:grpSpPr>
          <a:xfrm>
            <a:off x="3331634" y="4822824"/>
            <a:ext cx="2318466" cy="1248396"/>
            <a:chOff x="3433232" y="3799106"/>
            <a:chExt cx="2318466" cy="1248396"/>
          </a:xfrm>
        </p:grpSpPr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3546472" y="4134742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10034" y="3799106"/>
              <a:ext cx="725883" cy="2799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33232" y="4321619"/>
              <a:ext cx="2318466" cy="72588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9" name="Picture 5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536" y="4289630"/>
            <a:ext cx="2848754" cy="306659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5591" y="5780760"/>
            <a:ext cx="2569371" cy="306715"/>
          </a:xfrm>
          <a:prstGeom prst="rect">
            <a:avLst/>
          </a:prstGeom>
          <a:noFill/>
          <a:ln/>
          <a:effectLst/>
        </p:spPr>
      </p:pic>
      <p:sp>
        <p:nvSpPr>
          <p:cNvPr id="53" name="Rectangle 298"/>
          <p:cNvSpPr>
            <a:spLocks noChangeArrowheads="1"/>
          </p:cNvSpPr>
          <p:nvPr/>
        </p:nvSpPr>
        <p:spPr bwMode="auto">
          <a:xfrm>
            <a:off x="1524001" y="962622"/>
            <a:ext cx="7620000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[Wiesner ~70, Bennett Brassard Crepeau Skubiszewska 92]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607220" y="1494612"/>
            <a:ext cx="1690449" cy="8572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0" dirty="0" smtClean="0"/>
              <a:t>1-2 OT</a:t>
            </a:r>
            <a:endParaRPr lang="de-DE" sz="3600" b="0" dirty="0"/>
          </a:p>
        </p:txBody>
      </p:sp>
      <p:grpSp>
        <p:nvGrpSpPr>
          <p:cNvPr id="66" name="Group 18"/>
          <p:cNvGrpSpPr/>
          <p:nvPr/>
        </p:nvGrpSpPr>
        <p:grpSpPr>
          <a:xfrm>
            <a:off x="1810868" y="1445752"/>
            <a:ext cx="1677203" cy="471949"/>
            <a:chOff x="1810868" y="1214422"/>
            <a:chExt cx="1677203" cy="471949"/>
          </a:xfrm>
        </p:grpSpPr>
        <p:sp>
          <p:nvSpPr>
            <p:cNvPr id="67" name="Line 4"/>
            <p:cNvSpPr>
              <a:spLocks noChangeShapeType="1"/>
            </p:cNvSpPr>
            <p:nvPr/>
          </p:nvSpPr>
          <p:spPr bwMode="auto">
            <a:xfrm>
              <a:off x="2936773" y="1606409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8" name="Rectangle 298"/>
            <p:cNvSpPr>
              <a:spLocks noChangeArrowheads="1"/>
            </p:cNvSpPr>
            <p:nvPr/>
          </p:nvSpPr>
          <p:spPr bwMode="auto">
            <a:xfrm>
              <a:off x="1810868" y="1214422"/>
              <a:ext cx="126093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S</a:t>
              </a:r>
              <a:r>
                <a:rPr lang="de-CH" sz="3600" b="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0 </a:t>
              </a:r>
              <a:r>
                <a:rPr lang="de-CH" sz="3600" b="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, S</a:t>
              </a:r>
              <a:r>
                <a:rPr lang="de-CH" sz="3600" b="0" baseline="-25000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1</a:t>
              </a:r>
              <a:endParaRPr lang="de-CH" sz="3600" b="0" baseline="-25000" dirty="0">
                <a:solidFill>
                  <a:srgbClr val="0000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69" name="Group 20"/>
          <p:cNvGrpSpPr/>
          <p:nvPr/>
        </p:nvGrpSpPr>
        <p:grpSpPr>
          <a:xfrm>
            <a:off x="5463288" y="1731504"/>
            <a:ext cx="1279035" cy="471949"/>
            <a:chOff x="5606164" y="1814043"/>
            <a:chExt cx="1279035" cy="471949"/>
          </a:xfrm>
        </p:grpSpPr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5606164" y="2202745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1" name="Rectangle 298"/>
            <p:cNvSpPr>
              <a:spLocks noChangeArrowheads="1"/>
            </p:cNvSpPr>
            <p:nvPr/>
          </p:nvSpPr>
          <p:spPr bwMode="auto">
            <a:xfrm>
              <a:off x="6243993" y="1814043"/>
              <a:ext cx="641206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3600" b="0" baseline="-25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CH" sz="3600" b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19"/>
          <p:cNvGrpSpPr/>
          <p:nvPr/>
        </p:nvGrpSpPr>
        <p:grpSpPr>
          <a:xfrm>
            <a:off x="5429256" y="1302876"/>
            <a:ext cx="1201173" cy="471949"/>
            <a:chOff x="5561920" y="1242539"/>
            <a:chExt cx="1201173" cy="471949"/>
          </a:xfrm>
        </p:grpSpPr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5561920" y="1626483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4" name="Rectangle 298"/>
            <p:cNvSpPr>
              <a:spLocks noChangeArrowheads="1"/>
            </p:cNvSpPr>
            <p:nvPr/>
          </p:nvSpPr>
          <p:spPr bwMode="auto">
            <a:xfrm>
              <a:off x="6215074" y="1242539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600" b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CH" sz="3600" b="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75" name="Picture 74" descr="AliceBlue.eps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857224" y="1374314"/>
            <a:ext cx="1045960" cy="1066075"/>
          </a:xfrm>
          <a:prstGeom prst="rect">
            <a:avLst/>
          </a:prstGeom>
        </p:spPr>
      </p:pic>
      <p:pic>
        <p:nvPicPr>
          <p:cNvPr id="76" name="Picture 75" descr="honestBob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858016" y="1517190"/>
            <a:ext cx="1285884" cy="9129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189" y="0"/>
            <a:ext cx="485778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Rate Comparison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 dirty="0"/>
          </a:p>
        </p:txBody>
      </p:sp>
      <p:sp>
        <p:nvSpPr>
          <p:cNvPr id="56" name="Rectangle 298"/>
          <p:cNvSpPr>
            <a:spLocks noChangeArrowheads="1"/>
          </p:cNvSpPr>
          <p:nvPr/>
        </p:nvSpPr>
        <p:spPr bwMode="auto">
          <a:xfrm>
            <a:off x="370114" y="1052601"/>
            <a:ext cx="8570686" cy="14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goal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1-2 OT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    -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bit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strings</a:t>
            </a: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scenario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de-CH" sz="2400" b="0" dirty="0" smtClean="0">
                <a:solidFill>
                  <a:srgbClr val="FF0000"/>
                </a:solidFill>
                <a:latin typeface="Tw Cen MT"/>
                <a:cs typeface="Calibri" pitchFamily="34" charset="0"/>
              </a:rPr>
              <a:t>n=10</a:t>
            </a:r>
            <a:r>
              <a:rPr lang="de-CH" sz="2400" b="0" baseline="30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10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(ca. 30 sec), 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security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error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de-CH" sz="2400" b="0" dirty="0" smtClean="0">
                <a:latin typeface="Tw Cen MT"/>
                <a:cs typeface="Calibri" pitchFamily="34" charset="0"/>
              </a:rPr>
              <a:t>10</a:t>
            </a:r>
            <a:r>
              <a:rPr lang="de-CH" sz="2400" b="0" baseline="30000" dirty="0" smtClean="0">
                <a:latin typeface="Calibri"/>
                <a:cs typeface="Calibri" pitchFamily="34" charset="0"/>
              </a:rPr>
              <a:t>-8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storage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noise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                    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where</a:t>
            </a:r>
            <a:endParaRPr lang="de-CH" sz="2400" b="0" baseline="30000" dirty="0" smtClean="0">
              <a:latin typeface="Calibri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400" b="0" baseline="30000" dirty="0" smtClean="0">
              <a:solidFill>
                <a:srgbClr val="0000FF"/>
              </a:solidFill>
              <a:latin typeface="Calibri"/>
              <a:cs typeface="Calibri" pitchFamily="34" charset="0"/>
            </a:endParaRPr>
          </a:p>
        </p:txBody>
      </p:sp>
      <p:pic>
        <p:nvPicPr>
          <p:cNvPr id="58" name="Picture 5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77579" y="2012230"/>
            <a:ext cx="1249881" cy="348641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0301" y="2011300"/>
            <a:ext cx="3052612" cy="34886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25388" y="1128309"/>
            <a:ext cx="180360" cy="289011"/>
          </a:xfrm>
          <a:prstGeom prst="rect">
            <a:avLst/>
          </a:prstGeom>
          <a:noFill/>
          <a:ln/>
          <a:effectLst/>
        </p:spPr>
      </p:pic>
      <p:grpSp>
        <p:nvGrpSpPr>
          <p:cNvPr id="16" name="Group 15"/>
          <p:cNvGrpSpPr/>
          <p:nvPr/>
        </p:nvGrpSpPr>
        <p:grpSpPr>
          <a:xfrm>
            <a:off x="1487455" y="2537763"/>
            <a:ext cx="7193838" cy="3814330"/>
            <a:chOff x="1707795" y="2504712"/>
            <a:chExt cx="7193838" cy="3814330"/>
          </a:xfrm>
        </p:grpSpPr>
        <p:pic>
          <p:nvPicPr>
            <p:cNvPr id="1026" name="Picture 2" descr="D:\workpaper\noisyident\OTrateCompare1010.ep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07795" y="2903978"/>
              <a:ext cx="5568039" cy="3415064"/>
            </a:xfrm>
            <a:prstGeom prst="rect">
              <a:avLst/>
            </a:prstGeom>
            <a:noFill/>
          </p:spPr>
        </p:pic>
        <p:pic>
          <p:nvPicPr>
            <p:cNvPr id="72" name="Picture 7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08001" y="2504712"/>
              <a:ext cx="436004" cy="3191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4" name="Picture 7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61003" y="5970400"/>
              <a:ext cx="144753" cy="14475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Rounded Rectangle 13"/>
            <p:cNvSpPr/>
            <p:nvPr/>
          </p:nvSpPr>
          <p:spPr>
            <a:xfrm>
              <a:off x="4329629" y="3481332"/>
              <a:ext cx="4549967" cy="539827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Interactive </a:t>
              </a:r>
              <a:r>
                <a:rPr lang="de-CH" b="0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Hashing</a:t>
              </a:r>
              <a:r>
                <a:rPr lang="de-CH" b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Min-</a:t>
              </a:r>
              <a:r>
                <a:rPr lang="de-CH" b="0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Entropy</a:t>
              </a:r>
              <a:r>
                <a:rPr lang="de-CH" b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Sampling [KWW 09]</a:t>
              </a:r>
              <a:endParaRPr lang="de-CH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318615" y="2732185"/>
              <a:ext cx="4583018" cy="5398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Simple Protocol </a:t>
              </a:r>
              <a:endParaRPr lang="de-CH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189" y="0"/>
            <a:ext cx="485778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Rate Comparison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7</a:t>
            </a:fld>
            <a:endParaRPr kumimoji="0" lang="en-US" dirty="0"/>
          </a:p>
        </p:txBody>
      </p:sp>
      <p:sp>
        <p:nvSpPr>
          <p:cNvPr id="56" name="Rectangle 298"/>
          <p:cNvSpPr>
            <a:spLocks noChangeArrowheads="1"/>
          </p:cNvSpPr>
          <p:nvPr/>
        </p:nvSpPr>
        <p:spPr bwMode="auto">
          <a:xfrm>
            <a:off x="370114" y="1052601"/>
            <a:ext cx="8570686" cy="14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goal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1-2 OT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    -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bit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strings</a:t>
            </a: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scenario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de-CH" sz="2400" b="0" dirty="0" smtClean="0">
                <a:solidFill>
                  <a:srgbClr val="FF0000"/>
                </a:solidFill>
                <a:latin typeface="Tw Cen MT"/>
                <a:cs typeface="Calibri" pitchFamily="34" charset="0"/>
              </a:rPr>
              <a:t>n=10</a:t>
            </a:r>
            <a:r>
              <a:rPr lang="de-CH" sz="2400" b="0" baseline="30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15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(ca. 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days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), 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security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error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de-CH" sz="2400" b="0" dirty="0" smtClean="0">
                <a:latin typeface="Tw Cen MT"/>
                <a:cs typeface="Calibri" pitchFamily="34" charset="0"/>
              </a:rPr>
              <a:t>10</a:t>
            </a:r>
            <a:r>
              <a:rPr lang="de-CH" sz="2400" b="0" baseline="30000" dirty="0" smtClean="0">
                <a:latin typeface="Calibri"/>
                <a:cs typeface="Calibri" pitchFamily="34" charset="0"/>
              </a:rPr>
              <a:t>-8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storage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noise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                    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where</a:t>
            </a:r>
            <a:endParaRPr lang="de-CH" sz="2400" b="0" baseline="30000" dirty="0" smtClean="0">
              <a:latin typeface="Calibri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400" b="0" baseline="30000" dirty="0" smtClean="0">
              <a:solidFill>
                <a:srgbClr val="0000FF"/>
              </a:solidFill>
              <a:latin typeface="Calibri"/>
              <a:cs typeface="Calibri" pitchFamily="34" charset="0"/>
            </a:endParaRP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25388" y="1128309"/>
            <a:ext cx="180360" cy="289011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8678" y="2537763"/>
            <a:ext cx="436004" cy="319155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51680" y="6003451"/>
            <a:ext cx="144753" cy="144753"/>
          </a:xfrm>
          <a:prstGeom prst="rect">
            <a:avLst/>
          </a:prstGeom>
          <a:noFill/>
          <a:ln/>
          <a:effectLst/>
        </p:spPr>
      </p:pic>
      <p:sp>
        <p:nvSpPr>
          <p:cNvPr id="14" name="Rounded Rectangle 13"/>
          <p:cNvSpPr/>
          <p:nvPr/>
        </p:nvSpPr>
        <p:spPr>
          <a:xfrm>
            <a:off x="4120306" y="3514383"/>
            <a:ext cx="4549967" cy="539827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Interactive </a:t>
            </a:r>
            <a:r>
              <a:rPr lang="de-CH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Hashing</a:t>
            </a:r>
            <a:r>
              <a:rPr lang="de-CH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Min-</a:t>
            </a:r>
            <a:r>
              <a:rPr lang="de-CH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Entropy</a:t>
            </a:r>
            <a:r>
              <a:rPr lang="de-CH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Sampling [KWW 09]</a:t>
            </a:r>
            <a:endParaRPr lang="de-CH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9292" y="2765236"/>
            <a:ext cx="4583018" cy="5398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Simple Protocol </a:t>
            </a:r>
            <a:endParaRPr lang="de-CH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 descr="D:\workpaper\noisyident\OTrateCompare1015.ep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91442" y="2940241"/>
            <a:ext cx="5570367" cy="3416492"/>
          </a:xfrm>
          <a:prstGeom prst="rect">
            <a:avLst/>
          </a:prstGeom>
          <a:noFill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77579" y="2012230"/>
            <a:ext cx="1249881" cy="34864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0301" y="2011300"/>
            <a:ext cx="3052612" cy="3488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Min-Entropy Splitting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8</a:t>
            </a:fld>
            <a:endParaRPr kumimoji="0" lang="en-US" dirty="0"/>
          </a:p>
        </p:txBody>
      </p:sp>
      <p:sp>
        <p:nvSpPr>
          <p:cNvPr id="88" name="Rectangle 298"/>
          <p:cNvSpPr>
            <a:spLocks noChangeArrowheads="1"/>
          </p:cNvSpPr>
          <p:nvPr/>
        </p:nvSpPr>
        <p:spPr bwMode="auto">
          <a:xfrm>
            <a:off x="426558" y="1230467"/>
            <a:ext cx="85142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classical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version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de-CH" sz="2400" b="0" dirty="0" smtClean="0">
                <a:latin typeface="Calibri" pitchFamily="34" charset="0"/>
                <a:cs typeface="Calibri" pitchFamily="34" charset="0"/>
              </a:rPr>
            </a:b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Wullschleger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, Damgaard Fehr Renner </a:t>
            </a:r>
            <a:r>
              <a:rPr lang="de-CH" sz="2000" b="0" dirty="0" err="1" smtClean="0">
                <a:latin typeface="Calibri" pitchFamily="34" charset="0"/>
                <a:cs typeface="Calibri" pitchFamily="34" charset="0"/>
              </a:rPr>
              <a:t>Salvail</a:t>
            </a:r>
            <a:r>
              <a:rPr lang="de-CH" sz="2000" b="0" dirty="0" smtClean="0">
                <a:latin typeface="Calibri" pitchFamily="34" charset="0"/>
                <a:cs typeface="Calibri" pitchFamily="34" charset="0"/>
              </a:rPr>
              <a:t> S) </a:t>
            </a:r>
            <a:endParaRPr lang="de-CH" sz="2000" b="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proof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Shannon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entropy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proof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min-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entropy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 3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lines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quantum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information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wrong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general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, but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weaker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version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? </a:t>
            </a:r>
          </a:p>
        </p:txBody>
      </p:sp>
      <p:pic>
        <p:nvPicPr>
          <p:cNvPr id="37" name="Picture 3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0851" y="2147019"/>
            <a:ext cx="2096065" cy="306863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5509" y="2598844"/>
            <a:ext cx="4781353" cy="307013"/>
          </a:xfrm>
          <a:prstGeom prst="rect">
            <a:avLst/>
          </a:prstGeom>
          <a:noFill/>
          <a:ln/>
          <a:effectLst/>
        </p:spPr>
      </p:pic>
      <p:grpSp>
        <p:nvGrpSpPr>
          <p:cNvPr id="29" name="Group 107"/>
          <p:cNvGrpSpPr/>
          <p:nvPr/>
        </p:nvGrpSpPr>
        <p:grpSpPr>
          <a:xfrm>
            <a:off x="6894515" y="1050529"/>
            <a:ext cx="1454565" cy="1477522"/>
            <a:chOff x="3899399" y="1499099"/>
            <a:chExt cx="1116601" cy="1116601"/>
          </a:xfrm>
        </p:grpSpPr>
        <p:sp>
          <p:nvSpPr>
            <p:cNvPr id="30" name="Oval 29"/>
            <p:cNvSpPr/>
            <p:nvPr/>
          </p:nvSpPr>
          <p:spPr>
            <a:xfrm>
              <a:off x="3899399" y="1499099"/>
              <a:ext cx="1116601" cy="11166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10"/>
            <p:cNvSpPr/>
            <p:nvPr/>
          </p:nvSpPr>
          <p:spPr>
            <a:xfrm>
              <a:off x="4062922" y="1662621"/>
              <a:ext cx="789555" cy="78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>
                  <a:latin typeface="Calibri" pitchFamily="34" charset="0"/>
                  <a:cs typeface="Calibri" pitchFamily="34" charset="0"/>
                </a:rPr>
                <a:t>Min-Entropy Splitting</a:t>
              </a:r>
              <a:endParaRPr lang="en-US" sz="2000" b="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0" name="Picture 3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1823" y="3810565"/>
            <a:ext cx="6875106" cy="306864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39982" y="5518179"/>
            <a:ext cx="2376103" cy="306864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0483" y="5518315"/>
            <a:ext cx="5061534" cy="307013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0231" y="5992041"/>
            <a:ext cx="2936255" cy="307048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Connector 50"/>
          <p:cNvCxnSpPr/>
          <p:nvPr/>
        </p:nvCxnSpPr>
        <p:spPr>
          <a:xfrm rot="5400000">
            <a:off x="3459297" y="5629619"/>
            <a:ext cx="418641" cy="881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276437" y="2448754"/>
            <a:ext cx="3867563" cy="1193606"/>
            <a:chOff x="5276437" y="4064194"/>
            <a:chExt cx="3867563" cy="1193606"/>
          </a:xfrm>
        </p:grpSpPr>
        <p:sp>
          <p:nvSpPr>
            <p:cNvPr id="52" name="Rounded Rectangle 51"/>
            <p:cNvSpPr/>
            <p:nvPr/>
          </p:nvSpPr>
          <p:spPr>
            <a:xfrm>
              <a:off x="7802880" y="4389120"/>
              <a:ext cx="1341120" cy="6810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0" dirty="0" smtClean="0"/>
                <a:t>1-2 OT</a:t>
              </a:r>
              <a:endParaRPr lang="de-DE" sz="2400" b="0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76437" y="4479141"/>
              <a:ext cx="523182" cy="523182"/>
              <a:chOff x="5106668" y="1733585"/>
              <a:chExt cx="647628" cy="647628"/>
            </a:xfrm>
          </p:grpSpPr>
          <p:sp>
            <p:nvSpPr>
              <p:cNvPr id="54" name="Plus 53"/>
              <p:cNvSpPr/>
              <p:nvPr/>
            </p:nvSpPr>
            <p:spPr>
              <a:xfrm>
                <a:off x="5106668" y="1733585"/>
                <a:ext cx="647628" cy="647628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Plus 12"/>
              <p:cNvSpPr/>
              <p:nvPr/>
            </p:nvSpPr>
            <p:spPr>
              <a:xfrm>
                <a:off x="5192511" y="1981238"/>
                <a:ext cx="475942" cy="1523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7146084" y="4420119"/>
              <a:ext cx="688959" cy="618545"/>
              <a:chOff x="6892667" y="1733585"/>
              <a:chExt cx="721353" cy="647628"/>
            </a:xfrm>
          </p:grpSpPr>
          <p:sp>
            <p:nvSpPr>
              <p:cNvPr id="57" name="Equal 56"/>
              <p:cNvSpPr/>
              <p:nvPr/>
            </p:nvSpPr>
            <p:spPr>
              <a:xfrm>
                <a:off x="6892667" y="1733585"/>
                <a:ext cx="647628" cy="647628"/>
              </a:xfrm>
              <a:prstGeom prst="mathEqual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Equal 16"/>
              <p:cNvSpPr/>
              <p:nvPr/>
            </p:nvSpPr>
            <p:spPr>
              <a:xfrm>
                <a:off x="7138078" y="1866996"/>
                <a:ext cx="475942" cy="3808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937334" y="4064194"/>
              <a:ext cx="1175060" cy="1193606"/>
              <a:chOff x="3899399" y="1499099"/>
              <a:chExt cx="1116601" cy="1116601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899399" y="1499099"/>
                <a:ext cx="1116601" cy="1116601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Oval 10"/>
              <p:cNvSpPr/>
              <p:nvPr/>
            </p:nvSpPr>
            <p:spPr>
              <a:xfrm>
                <a:off x="4062922" y="1662621"/>
                <a:ext cx="789555" cy="7895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0" kern="1200" dirty="0" smtClean="0">
                    <a:latin typeface="Calibri" pitchFamily="34" charset="0"/>
                    <a:cs typeface="Calibri" pitchFamily="34" charset="0"/>
                  </a:rPr>
                  <a:t>Privacy Amplification</a:t>
                </a:r>
                <a:endParaRPr lang="en-US" sz="2000" b="0" kern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 dirty="0"/>
          </a:p>
        </p:txBody>
      </p:sp>
      <p:sp>
        <p:nvSpPr>
          <p:cNvPr id="120" name="Rectangle 298"/>
          <p:cNvSpPr>
            <a:spLocks noChangeArrowheads="1"/>
          </p:cNvSpPr>
          <p:nvPr/>
        </p:nvSpPr>
        <p:spPr bwMode="auto">
          <a:xfrm>
            <a:off x="268514" y="1375333"/>
            <a:ext cx="8570686" cy="39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take-home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messages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experimentalists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interactive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hashing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strictly</a:t>
            </a:r>
            <a:r>
              <a:rPr lang="de-CH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necessary</a:t>
            </a:r>
            <a:endParaRPr lang="de-CH" sz="24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original simple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protocols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remain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secure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noisy-storage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model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take-home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messages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theorists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min-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entropy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splitting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an 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alternative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way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proving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security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noisy-storage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model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does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hold </a:t>
            </a:r>
            <a:r>
              <a:rPr lang="de-CH" sz="2400" b="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quantum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side</a:t>
            </a:r>
            <a:r>
              <a:rPr lang="de-CH" sz="24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information</a:t>
            </a: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42" name="Rectangle 298"/>
          <p:cNvSpPr>
            <a:spLocks noChangeArrowheads="1"/>
          </p:cNvSpPr>
          <p:nvPr/>
        </p:nvSpPr>
        <p:spPr bwMode="auto">
          <a:xfrm>
            <a:off x="246478" y="5706740"/>
            <a:ext cx="8644133" cy="7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Calibri" pitchFamily="34" charset="0"/>
                <a:cs typeface="Calibri" pitchFamily="34" charset="0"/>
              </a:rPr>
              <a:t>http://arxiv.org/abs/1002.1495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uiExpand="1" build="p"/>
      <p:bldP spid="4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RIS@E6F5WDLFUVWXY596" val="2652"/>
  <p:tag name="PREAMBLE" val="\documentclass{article}&#10;\pagestyle{empty}&#10;\usepackage{xspace,amssymb,amsfonts,amsmath}&#10;\usepackage{qip}&#10;%\usepackage{tabularx}&#10;\usepackage[usenames]{color}&#10;%\usepackage{TeX4PPT}&#10;&#10;\newcommand{\set}[1]{\{#1\}}&#10;\newcommand{\ip}[1]{\langle#1\rangle}     % inner product&#10;&#10;\newcommand{\UH}{{\cal F}}      % u2 class&#10;\newcommand{\hf}{f}             % hash function&#10;\newcommand{\Hf}{F}             % hash function (as random variable)&#10;\newcommand{\univ}{two-universal\xspace}&#10;&#10;\renewcommand{\S}{\ensuremath{{\sf A}}} % honest sender Alice&#10;\renewcommand{\R}{\ensuremath{{\sf B}}} % honest receiver Bob&#10;\newcommand{\dS}{\ensuremath{\tilde{\sf A}}} % malicious Alice&#10;\newcommand{\dR}{\ensuremath{\tilde{\sf B}}} % malicious Bob&#10;&#10;&#10;\newcommand{\ep}{\varepsilon} % shortcut for varepsilon&#10;\renewcommand{\H}{\operatorname{H}} % Entropy&#10;\newcommand{\dist}{\operatorname{d}}   % distance from uniform&#10;\newcommand{\Inf}{\operatorname{I}}  % mutual information&#10;\newcommand{\hms}{\H_{\infty}^{\ep}} % smoot min entropy&#10; \newcommand{\E}{\operatorname{E}}&#10;\newcommand{\assign}{\ensuremath{\kern.5ex\raisebox{.1ex}{\mbox{\rm:}}\kern -.3em =}}&#10;&#10;\newcommand{\onetwo}[1][2]{\mbox{\textsl{1\hspace{-0.1ex}-#1}}}&#10;\def\-{\hspace{-0.1ex}-\hspace{-0.1ex}}           &#10;\newcommand{\pOT}{\textsl{OT}}                    &#10;\newcommand{\OT}[1][2]{\textsl{\onetwo[#1]\:OT}}     &#10; &#10;\newcommand{\Rand}{\textsl{Rand}}            &#10;\newcommand{\StringOT}[1][2]{\textsl{\onetwo[#1]\:OT\,$^{\ell}$}\xspace}    \newcommand{\MaybeStringOT}[1][2]{\onetwo[#1]\:(\textsl{String})\textsl{\,OT}}    \newcommand{\lStringOT}[1][2]{\textsl{\onetwo[#1]\:OT\,$^{\ell}$}\xspace}    &#10;\newcommand{\RandOT}[1][2]{\Rand\:\OT[#1]}                  \newcommand{\RandStringOT}[1][2]{\Rand\:\StringOT[#1]}&#10;\newcommand{\RandlStringOT}[1][2]{\Rand\:\lStringOT[#1]}&#10;&#10;\renewcommand{\c}[1]{\color{#1}}&#10;\newcommand{\red}{\c{red}}&#10;\newcommand{\blue}{\c{blue}}&#10;\definecolor{compress}{rgb}{0.2,0.6,0.4}&#10;\newcommand{\green}{\c{compress}}&#10;\definecolor{lf}{rgb}{0,0,1}&#10;\definecolor{other}{rgb}{0.1,0.9,0.1}&#10;&#10;\newcommand{\epr}{{\sc epr}}&#10;\newcommand{\unif}{\text{\sc unif}}&#10;&#10;\newcommand{\rs}{\ensuremath{\boldsymbol{Q}}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X_0 &amp;\assign X|_{\mathcal{J}_0}, &#10;X_1 \assign X|_{\mathcal{J}_1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2"/>
  <p:tag name="PICTUREFILESIZE" val="55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S_C &amp;\assign M_C \oplus F_C(X_C)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2"/>
  <p:tag name="PICTUREFILESIZE" val="67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2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M_0 &amp;\assign S_0 \oplus F_0(X_0)\\&#10;M_1 &amp;\assign S_1 \oplus F_1(X_1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120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J}_0, \mathcal{J}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5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mathcal{I} \subseteq \{1,\ldots,n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36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X_{\mathcal{I}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8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 \blue&#10;X \in \{0,1\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1"/>
  <p:tag name="PICTUREFILESIZE" val="39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F}=\mathcal{N}_r^{\otimes 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mathcal{N}_r(\rho) = r \rho + (1-r) \mathbb{I} /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5"/>
  <p:tag name="PICTUREFILESIZE" val="74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mathcal{I} \subseteq \{1,\ldots,n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36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ell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ell/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1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r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1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ell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ell/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1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r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1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F}=\mathcal{N}_r^{\otimes 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7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workshop}&#10;\begin{document}&#10;\begin{align*}&#10;\mathcal{N}_r(\rho) = r \rho + (1-r) \mathbb{I} /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5"/>
  <p:tag name="PICTUREFILESIZE" val="74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(X_0 X_1) \geq \alph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4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Rightarrow \; \exists D \in \{0,1\} \mbox{ s.t. } \hmin(X_D D) \geq \alpha/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1"/>
  <p:tag name="PICTUREFILESIZE" val="111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X_{\mathcal{I}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8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alpha \leq H(X_0 X_1) = H(X_0) + H(X_1|X_0) \leq H(X_0) + H(X_1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6"/>
  <p:tag name="PICTUREFILESIZE" val="135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(X_0 X_1 {\red | E} ) \geq \alph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5"/>
  <p:tag name="PICTUREFILESIZE" val="62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Rightarrow \; \exists D \in \{0,1\} \mbox{ s.t. } \hmin(X_D D {\red | E}) \geq \alpha/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1"/>
  <p:tag name="PICTUREFILESIZE" val="120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(X_D D {\red | E}) \geq \alpha/10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5"/>
  <p:tag name="PICTUREFILESIZE" val="77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 &amp;\in_R \set{+,\times}^n \\&#10;X &amp;\in_R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83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' \in_R \set{+,\times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5"/>
  <p:tag name="PICTUREFILESIZE" val="47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leadsto X' \in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47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I}_C &amp;\assign \Set{i}{\Theta_i = \Theta'_i} \\&#10;\mathcal{I}_{1-C} &amp;\assign \Set{i}{\Theta_i \neq \Theta'_i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6"/>
  <p:tag name="PICTUREFILESIZE" val="108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 \in_R \mathcal{F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369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X_0 &amp;\assign X|_{\mathcal{I}_0}, &#10;X_1 \assign X|_{\mathcal{I}_1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54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 \blue&#10;X=X_1,\ldots,X_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1"/>
  <p:tag name="PICTUREFILESIZE" val="36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S_C &amp;\assign M_C \oplus F_C(X'_C)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2"/>
  <p:tag name="PICTUREFILESIZE" val="71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2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M_0 &amp;\assign S_0 \oplus F_0(X_0)\\&#10;M_1 &amp;\assign S_1 \oplus F_1(X_1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1207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I}_0, \mathcal{I}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2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ket{X_1}_{\Theta_1} \ldots \ket{X_n}_{\Theta_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1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^\eps(X_0 X_1|\Theta K) \geq n/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5"/>
  <p:tag name="PICTUREFILESIZE" val="825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(X|\Theta K \mathcal{F}(E)) \geq -\log P_{\mathrm{succ}}^{\mathcal{F}}(\lfloor \hmin(X|\Theta K) \rfloor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6"/>
  <p:tag name="PICTUREFILESIZE" val="159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(X_0 X_1|\Theta K) \geq n/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5"/>
  <p:tag name="PICTUREFILESIZE" val="80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Rightarrow \; \exists D \in \{0,1\} \mbox{ s.t. } \hmin(X_D D | \Theta K) \geq n/4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0"/>
  <p:tag name="PICTUREFILESIZE" val="127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mathcal{I} \subseteq \{1,\ldots,n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368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(X_D D|\Theta K) \geq -\log P_{\mathrm{succ}}^{\mathcal{F}}(n/4) \geq n \cdot \gamma^\mathcal{N}(1/4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9"/>
  <p:tag name="PICTUREFILESIZE" val="157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X_{\mathcal{I}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8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 \blue&#10;X=X_1,\ldots,X_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1"/>
  <p:tag name="PICTUREFILESIZE" val="36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J}_C &amp;\assign \mathcal{I} \\&#10;\mathcal{J}_{1-C} &amp;\assign \{1,\ldots,n\} \setminus \mathcal{I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8"/>
  <p:tag name="PICTUREFILESIZE" val="8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 \in_R \mathcal{F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369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 Darker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9B74"/>
      </a:accent4>
      <a:accent5>
        <a:srgbClr val="54A838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363</Words>
  <Application>Microsoft Office PowerPoint</Application>
  <PresentationFormat>On-screen Show (4:3)</PresentationFormat>
  <Paragraphs>111</Paragraphs>
  <Slides>11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Tw Cen MT</vt:lpstr>
      <vt:lpstr>Wingdings</vt:lpstr>
      <vt:lpstr>Calibri</vt:lpstr>
      <vt:lpstr>cmmi10</vt:lpstr>
      <vt:lpstr>Wingdings 2</vt:lpstr>
      <vt:lpstr>Median</vt:lpstr>
      <vt:lpstr>Simple Protocols  for OT and Secure Identification in the Noisy-Storage Model (arxiv: 1002.1495)</vt:lpstr>
      <vt:lpstr>Goal: 1-out-of-2 Oblivious Transfer</vt:lpstr>
      <vt:lpstr>Previous Approach (KWW ‘09)</vt:lpstr>
      <vt:lpstr>Alternative Approach</vt:lpstr>
      <vt:lpstr>Standard Protocol for 1-2 OT</vt:lpstr>
      <vt:lpstr>Rate Comparison</vt:lpstr>
      <vt:lpstr>Rate Comparison</vt:lpstr>
      <vt:lpstr>Min-Entropy Splitting</vt:lpstr>
      <vt:lpstr>Summary</vt:lpstr>
      <vt:lpstr>Goal: 1-out-of-2 Oblivious Transfer</vt:lpstr>
      <vt:lpstr>Proof Strategy Against Dishonest Bob</vt:lpstr>
    </vt:vector>
  </TitlesOfParts>
  <Company>DAIMI, 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TeX4PPT</dc:title>
  <dc:creator>Christian Schaffner</dc:creator>
  <cp:lastModifiedBy>Christian Schaffner</cp:lastModifiedBy>
  <cp:revision>520</cp:revision>
  <dcterms:created xsi:type="dcterms:W3CDTF">2002-10-02T04:22:54Z</dcterms:created>
  <dcterms:modified xsi:type="dcterms:W3CDTF">2010-03-24T16:06:52Z</dcterms:modified>
</cp:coreProperties>
</file>