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handoutMasterIdLst>
    <p:handoutMasterId r:id="rId26"/>
  </p:handoutMasterIdLst>
  <p:sldIdLst>
    <p:sldId id="610" r:id="rId3"/>
    <p:sldId id="612" r:id="rId4"/>
    <p:sldId id="621" r:id="rId5"/>
    <p:sldId id="628" r:id="rId6"/>
    <p:sldId id="629" r:id="rId7"/>
    <p:sldId id="620" r:id="rId8"/>
    <p:sldId id="622" r:id="rId9"/>
    <p:sldId id="618" r:id="rId10"/>
    <p:sldId id="623" r:id="rId11"/>
    <p:sldId id="624" r:id="rId12"/>
    <p:sldId id="640" r:id="rId13"/>
    <p:sldId id="613" r:id="rId14"/>
    <p:sldId id="630" r:id="rId15"/>
    <p:sldId id="631" r:id="rId16"/>
    <p:sldId id="636" r:id="rId17"/>
    <p:sldId id="637" r:id="rId18"/>
    <p:sldId id="639" r:id="rId19"/>
    <p:sldId id="633" r:id="rId20"/>
    <p:sldId id="634" r:id="rId21"/>
    <p:sldId id="606" r:id="rId22"/>
    <p:sldId id="638" r:id="rId23"/>
    <p:sldId id="611" r:id="rId24"/>
  </p:sldIdLst>
  <p:sldSz cx="9144000" cy="6858000" type="screen4x3"/>
  <p:notesSz cx="7102475" cy="10234613"/>
  <p:custDataLst>
    <p:tags r:id="rId27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FCF2CA"/>
    <a:srgbClr val="EAFF00"/>
    <a:srgbClr val="D1FF02"/>
    <a:srgbClr val="AFFF00"/>
    <a:srgbClr val="66FF33"/>
    <a:srgbClr val="00FF00"/>
    <a:srgbClr val="33CC33"/>
    <a:srgbClr val="CB3A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588" autoAdjust="0"/>
    <p:restoredTop sz="93790" autoAdjust="0"/>
  </p:normalViewPr>
  <p:slideViewPr>
    <p:cSldViewPr>
      <p:cViewPr varScale="1">
        <p:scale>
          <a:sx n="89" d="100"/>
          <a:sy n="89" d="100"/>
        </p:scale>
        <p:origin x="168" y="432"/>
      </p:cViewPr>
      <p:guideLst>
        <p:guide orient="horz"/>
        <p:guide pos="2880"/>
      </p:guideLst>
    </p:cSldViewPr>
  </p:slideViewPr>
  <p:outlineViewPr>
    <p:cViewPr>
      <p:scale>
        <a:sx n="33" d="100"/>
        <a:sy n="33" d="100"/>
      </p:scale>
      <p:origin x="0" y="8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tags" Target="tags/tag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7739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3" y="1"/>
            <a:ext cx="3077739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5253BB7A-AB84-447A-8A52-A6E534AB0A3F}" type="datetimeFigureOut">
              <a:rPr lang="de-DE" smtClean="0"/>
              <a:pPr/>
              <a:t>20.03.17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7739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3" y="9721107"/>
            <a:ext cx="3077739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96F97FC2-EACC-4989-A7F1-799486D7DADB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33957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7739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3" y="1"/>
            <a:ext cx="3077739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90C0CCFA-FE42-460C-A8EB-CC5209EDF7AA}" type="datetimeFigureOut">
              <a:rPr lang="de-DE" smtClean="0"/>
              <a:pPr/>
              <a:t>20.03.17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861441"/>
            <a:ext cx="568198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7739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3" y="9721107"/>
            <a:ext cx="3077739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7122273A-84D1-44AD-B2F4-5DC40384FCD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8568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B955F2-2634-44A8-A66D-EF2C534540B4}" type="slidenum">
              <a:rPr lang="en-US" smtClean="0"/>
              <a:pPr>
                <a:defRPr/>
              </a:pPr>
              <a:t>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106161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information </a:t>
            </a:r>
            <a:r>
              <a:rPr lang="en-US" dirty="0" err="1" smtClean="0"/>
              <a:t>vs</a:t>
            </a:r>
            <a:r>
              <a:rPr lang="en-US" dirty="0" smtClean="0"/>
              <a:t> disturbance trade-off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481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16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link to BB84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7258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17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0759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0" baseline="0" dirty="0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B955F2-2634-44A8-A66D-EF2C534540B4}" type="slidenum">
              <a:rPr lang="en-US" smtClean="0"/>
              <a:pPr>
                <a:defRPr/>
              </a:pPr>
              <a:t>18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890635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0" baseline="0" dirty="0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B955F2-2634-44A8-A66D-EF2C534540B4}" type="slidenum">
              <a:rPr lang="en-US" smtClean="0"/>
              <a:pPr>
                <a:defRPr/>
              </a:pPr>
              <a:t>19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1728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2273A-84D1-44AD-B2F4-5DC40384FCDA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5793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You are all familiar with classical bits who can be 0 or 1. In quantum</a:t>
            </a:r>
            <a:r>
              <a:rPr lang="en-US" baseline="0" dirty="0" smtClean="0"/>
              <a:t> mechanics, we like to think of them as orthogonal directions: say horizontal for 0, and vertical for 1.</a:t>
            </a:r>
          </a:p>
          <a:p>
            <a:pPr eaLnBrk="1" hangingPunct="1"/>
            <a:r>
              <a:rPr lang="en-US" baseline="0" dirty="0" smtClean="0"/>
              <a:t>Now, a quantum bit can be both 0 and 1 at the same time, it can be in a “superposition” of them, you can think of them as these two  45-degree directions.</a:t>
            </a:r>
          </a:p>
          <a:p>
            <a:pPr eaLnBrk="1" hangingPunct="1"/>
            <a:r>
              <a:rPr lang="en-US" baseline="0" dirty="0" smtClean="0"/>
              <a:t>This ability to be in superposition yields a more powerful computational model, the most famous example being </a:t>
            </a:r>
            <a:r>
              <a:rPr lang="en-US" baseline="0" dirty="0" err="1" smtClean="0"/>
              <a:t>Shor’s</a:t>
            </a:r>
            <a:r>
              <a:rPr lang="en-US" baseline="0" dirty="0" smtClean="0"/>
              <a:t> algorithm which allows to factor large integer number efficiently on a quantum computer.</a:t>
            </a:r>
          </a:p>
          <a:p>
            <a:pPr eaLnBrk="1" hangingPunct="1"/>
            <a:endParaRPr lang="en-US" baseline="0" dirty="0" smtClean="0"/>
          </a:p>
          <a:p>
            <a:pPr eaLnBrk="1" hangingPunct="1"/>
            <a:r>
              <a:rPr lang="en-US" baseline="0" dirty="0" smtClean="0"/>
              <a:t>Another peculiarity of quantum mechanics is the “no-cloning theorem” which says that if we have an unknown quantum state, say one of our four states here, and we want to make a perfect clone of this state (like with Dolly the sheep). That is not allowed by quantum mechanics. You see, the inability of copying information already smells like cryptography, and indeed.</a:t>
            </a:r>
          </a:p>
          <a:p>
            <a:pPr eaLnBrk="1" hangingPunct="1"/>
            <a:endParaRPr lang="en-US" baseline="0" dirty="0" smtClean="0"/>
          </a:p>
          <a:p>
            <a:pPr eaLnBrk="1" hangingPunct="1"/>
            <a:endParaRPr lang="en-US" dirty="0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B955F2-2634-44A8-A66D-EF2C534540B4}" type="slidenum">
              <a:rPr lang="en-US" smtClean="0"/>
              <a:pPr>
                <a:defRPr/>
              </a:pPr>
              <a:t>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96668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9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Fastest algorithms for ECC need O(</a:t>
            </a:r>
            <a:r>
              <a:rPr lang="en-US" dirty="0" err="1" smtClean="0"/>
              <a:t>sqrt</a:t>
            </a:r>
            <a:r>
              <a:rPr lang="en-US" dirty="0" smtClean="0"/>
              <a:t>(n))</a:t>
            </a:r>
            <a:r>
              <a:rPr lang="en-US" baseline="0" dirty="0" smtClean="0"/>
              <a:t> steps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394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0" baseline="0" dirty="0" smtClean="0"/>
              <a:t>The majority of the current work in quantum cryptography is spent on securing communication between Alice and Bob who want to communicate over an insecure line overheard by Eve.</a:t>
            </a:r>
          </a:p>
          <a:p>
            <a:pPr eaLnBrk="1" hangingPunct="1"/>
            <a:r>
              <a:rPr lang="en-US" b="0" baseline="0" dirty="0" smtClean="0"/>
              <a:t>For this problem, quantum cryptography offers a solution called “Quantum Key Distribution” which exploits the no-cloning theorem.</a:t>
            </a:r>
          </a:p>
          <a:p>
            <a:pPr eaLnBrk="1" hangingPunct="1"/>
            <a:r>
              <a:rPr lang="en-US" b="0" baseline="0" dirty="0" smtClean="0"/>
              <a:t>On the other hand, the standard classical solution for securely communicating on the internet is the RSA public-key scheme, whose security is based on the difficulty of factoring large integers. If a quantum computer is built, </a:t>
            </a:r>
            <a:r>
              <a:rPr lang="en-US" b="0" baseline="0" dirty="0" err="1" smtClean="0"/>
              <a:t>Shor’s</a:t>
            </a:r>
            <a:r>
              <a:rPr lang="en-US" b="0" baseline="0" dirty="0" smtClean="0"/>
              <a:t> factoring algorithm would render basically all of the internet communication insecure.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B955F2-2634-44A8-A66D-EF2C534540B4}" type="slidenum">
              <a:rPr lang="en-US" smtClean="0"/>
              <a:pPr>
                <a:defRPr/>
              </a:pPr>
              <a:t>10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3146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2273A-84D1-44AD-B2F4-5DC40384FCDA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801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0" baseline="0" dirty="0" smtClean="0"/>
              <a:t>The majority of the current work in quantum cryptography is spent on securing communication between Alice and Bob who want to communicate over an insecure line overheard by Eve.</a:t>
            </a:r>
          </a:p>
          <a:p>
            <a:pPr eaLnBrk="1" hangingPunct="1"/>
            <a:r>
              <a:rPr lang="en-US" b="0" baseline="0" dirty="0" smtClean="0"/>
              <a:t>For this problem, quantum cryptography offers a solution called “Quantum Key Distribution” which exploits the no-cloning theorem.</a:t>
            </a:r>
          </a:p>
          <a:p>
            <a:pPr eaLnBrk="1" hangingPunct="1"/>
            <a:r>
              <a:rPr lang="en-US" b="0" baseline="0" dirty="0" smtClean="0"/>
              <a:t>On the other hand, the standard classical solution for securely communicating on the internet is the RSA public-key scheme, whose security is based on the difficulty of factoring large integers. If a quantum computer is built, </a:t>
            </a:r>
            <a:r>
              <a:rPr lang="en-US" b="0" baseline="0" dirty="0" err="1" smtClean="0"/>
              <a:t>Shor’s</a:t>
            </a:r>
            <a:r>
              <a:rPr lang="en-US" b="0" baseline="0" dirty="0" smtClean="0"/>
              <a:t> factoring algorithm would render basically all of the internet communication insecure.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B955F2-2634-44A8-A66D-EF2C534540B4}" type="slidenum">
              <a:rPr lang="en-US" smtClean="0"/>
              <a:pPr>
                <a:defRPr/>
              </a:pPr>
              <a:t>12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22890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13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link to BB84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68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0" baseline="0" dirty="0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B955F2-2634-44A8-A66D-EF2C534540B4}" type="slidenum">
              <a:rPr lang="en-US" smtClean="0"/>
              <a:pPr>
                <a:defRPr/>
              </a:pPr>
              <a:t>14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63547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www.qusoft.org/" TargetMode="External"/><Relationship Id="rId3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gif"/><Relationship Id="rId3" Type="http://schemas.openxmlformats.org/officeDocument/2006/relationships/image" Target="../media/image3.gi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20" y="285730"/>
            <a:ext cx="857256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20.03.17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43108" y="2500306"/>
            <a:ext cx="6400800" cy="7143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Clicks to edit Master subtitle style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20.03.17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20.03.17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5"/>
            <a:ext cx="8229600" cy="11398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2"/>
            <a:ext cx="4038600" cy="2189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2"/>
            <a:ext cx="4038600" cy="2189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20.03.17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20.03.17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20.03.17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20.03.17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20.03.17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20.03.17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20.03.17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929222"/>
          </a:xfrm>
          <a:prstGeom prst="rect">
            <a:avLst/>
          </a:prstGeom>
        </p:spPr>
        <p:txBody>
          <a:bodyPr/>
          <a:lstStyle>
            <a:lvl1pPr>
              <a:buClr>
                <a:srgbClr val="70AD1A"/>
              </a:buClr>
              <a:buSzPct val="100000"/>
              <a:buFont typeface="Wingdings" charset="2"/>
              <a:buChar char="Ø"/>
              <a:defRPr sz="2800">
                <a:latin typeface="+mn-lt"/>
              </a:defRPr>
            </a:lvl1pPr>
            <a:lvl2pPr>
              <a:buClr>
                <a:srgbClr val="F8A30E"/>
              </a:buClr>
              <a:buFont typeface="Wingdings" charset="2"/>
              <a:buChar char="Ø"/>
              <a:defRPr sz="2400">
                <a:latin typeface="+mn-lt"/>
              </a:defRPr>
            </a:lvl2pPr>
            <a:lvl3pPr>
              <a:buClr>
                <a:srgbClr val="F8A30E"/>
              </a:buClr>
              <a:buFont typeface="Wingdings" charset="2"/>
              <a:buChar char="Ø"/>
              <a:defRPr sz="2000">
                <a:latin typeface="+mn-lt"/>
              </a:defRPr>
            </a:lvl3pPr>
            <a:lvl4pPr>
              <a:buClr>
                <a:srgbClr val="F8A30E"/>
              </a:buClr>
              <a:buFont typeface="Wingdings" charset="2"/>
              <a:buChar char="Ø"/>
              <a:defRPr sz="1800">
                <a:latin typeface="+mn-lt"/>
              </a:defRPr>
            </a:lvl4pPr>
            <a:lvl5pPr>
              <a:buClr>
                <a:srgbClr val="F8A30E"/>
              </a:buClr>
              <a:buFont typeface="Wingdings" charset="2"/>
              <a:buChar char="Ø"/>
              <a:defRPr sz="1600"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20.03.17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5956" y="142852"/>
            <a:ext cx="7572428" cy="928694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9" name="Slide Number Placeholder 15"/>
          <p:cNvSpPr txBox="1">
            <a:spLocks/>
          </p:cNvSpPr>
          <p:nvPr userDrawn="1"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B5E19-F10A-4C2F-BF6F-11C513378A2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>
            <a:hlinkClick r:id="rId2"/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53636" y="28097"/>
            <a:ext cx="866330" cy="2295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20.03.17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20.03.17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20.03.17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20.03.17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20.03.17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596" y="1571612"/>
            <a:ext cx="4038600" cy="4525963"/>
          </a:xfrm>
          <a:prstGeom prst="rect">
            <a:avLst/>
          </a:prstGeom>
        </p:spPr>
        <p:txBody>
          <a:bodyPr/>
          <a:lstStyle>
            <a:lvl1pPr>
              <a:buFontTx/>
              <a:buBlip>
                <a:blip r:embed="rId2"/>
              </a:buBlip>
              <a:defRPr sz="2400">
                <a:latin typeface="Comic Sans MS" pitchFamily="66" charset="0"/>
              </a:defRPr>
            </a:lvl1pPr>
            <a:lvl2pPr>
              <a:buFontTx/>
              <a:buBlip>
                <a:blip r:embed="rId3"/>
              </a:buBlip>
              <a:defRPr sz="2000">
                <a:latin typeface="Comic Sans MS" pitchFamily="66" charset="0"/>
              </a:defRPr>
            </a:lvl2pPr>
            <a:lvl3pPr>
              <a:defRPr sz="1800">
                <a:latin typeface="Comic Sans MS" pitchFamily="66" charset="0"/>
              </a:defRPr>
            </a:lvl3pPr>
            <a:lvl4pPr>
              <a:defRPr sz="1600">
                <a:latin typeface="Comic Sans MS" pitchFamily="66" charset="0"/>
              </a:defRPr>
            </a:lvl4pPr>
            <a:lvl5pPr>
              <a:defRPr sz="1400">
                <a:latin typeface="Comic Sans MS" pitchFamily="66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20.03.17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4876" y="1571612"/>
            <a:ext cx="4038600" cy="4525963"/>
          </a:xfrm>
          <a:prstGeom prst="rect">
            <a:avLst/>
          </a:prstGeom>
        </p:spPr>
        <p:txBody>
          <a:bodyPr/>
          <a:lstStyle>
            <a:lvl1pPr>
              <a:buFontTx/>
              <a:buBlip>
                <a:blip r:embed="rId2"/>
              </a:buBlip>
              <a:defRPr sz="2400">
                <a:latin typeface="Comic Sans MS" pitchFamily="66" charset="0"/>
              </a:defRPr>
            </a:lvl1pPr>
            <a:lvl2pPr>
              <a:buFontTx/>
              <a:buBlip>
                <a:blip r:embed="rId3"/>
              </a:buBlip>
              <a:defRPr sz="2000">
                <a:latin typeface="Comic Sans MS" pitchFamily="66" charset="0"/>
              </a:defRPr>
            </a:lvl2pPr>
            <a:lvl3pPr>
              <a:defRPr sz="1800">
                <a:latin typeface="Comic Sans MS" pitchFamily="66" charset="0"/>
              </a:defRPr>
            </a:lvl3pPr>
            <a:lvl4pPr>
              <a:defRPr sz="1600">
                <a:latin typeface="Comic Sans MS" pitchFamily="66" charset="0"/>
              </a:defRPr>
            </a:lvl4pPr>
            <a:lvl5pPr>
              <a:defRPr sz="1400">
                <a:latin typeface="Comic Sans MS" pitchFamily="66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95536" y="142852"/>
            <a:ext cx="7572428" cy="928694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20.03.17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20.03.17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23529" y="142852"/>
            <a:ext cx="7572428" cy="928694"/>
          </a:xfrm>
          <a:prstGeom prst="rect">
            <a:avLst/>
          </a:prstGeom>
        </p:spPr>
        <p:txBody>
          <a:bodyPr/>
          <a:lstStyle>
            <a:lvl1pPr algn="l">
              <a:defRPr lang="en-US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20.03.17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20.03.17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20.03.17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hyperlink" Target="http://www.qusoft.org/" TargetMode="Externa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1B856-4A37-4E2C-BC39-5564AF927A60}" type="datetimeFigureOut">
              <a:rPr lang="de-DE" smtClean="0"/>
              <a:pPr/>
              <a:t>20.03.17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7" name="Picture 6">
            <a:hlinkClick r:id="rId14"/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253636" y="28097"/>
            <a:ext cx="866330" cy="22951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F2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0E5AA-39C7-4B8A-8B6C-7C5389F208B5}" type="datetimeFigureOut">
              <a:rPr lang="de-DE" smtClean="0"/>
              <a:pPr/>
              <a:t>20.03.17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5" Type="http://schemas.openxmlformats.org/officeDocument/2006/relationships/hyperlink" Target="http://www.qusoft.org/" TargetMode="External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emf"/><Relationship Id="rId5" Type="http://schemas.openxmlformats.org/officeDocument/2006/relationships/hyperlink" Target="http://www.qusoft.org/" TargetMode="External"/><Relationship Id="rId6" Type="http://schemas.openxmlformats.org/officeDocument/2006/relationships/image" Target="../media/image1.png"/><Relationship Id="rId7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4" Type="http://schemas.openxmlformats.org/officeDocument/2006/relationships/tags" Target="../tags/tag7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0.xml"/><Relationship Id="rId7" Type="http://schemas.openxmlformats.org/officeDocument/2006/relationships/image" Target="../media/image32.jpe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Relationship Id="rId11" Type="http://schemas.openxmlformats.org/officeDocument/2006/relationships/image" Target="../media/image36.png"/><Relationship Id="rId1" Type="http://schemas.openxmlformats.org/officeDocument/2006/relationships/tags" Target="../tags/tag4.xml"/><Relationship Id="rId2" Type="http://schemas.openxmlformats.org/officeDocument/2006/relationships/tags" Target="../tags/tag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hyperlink" Target="http://dx.doi.org/10.1016/j.tcs.2014.05.025" TargetMode="External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37.wmf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3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0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qusoft.org/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45.emf"/><Relationship Id="rId6" Type="http://schemas.openxmlformats.org/officeDocument/2006/relationships/image" Target="../media/image46.emf"/><Relationship Id="rId7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1.png"/><Relationship Id="rId6" Type="http://schemas.openxmlformats.org/officeDocument/2006/relationships/image" Target="../media/image43.png"/><Relationship Id="rId7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wo.nl/" TargetMode="External"/><Relationship Id="rId4" Type="http://schemas.openxmlformats.org/officeDocument/2006/relationships/image" Target="../media/image4.png"/><Relationship Id="rId5" Type="http://schemas.openxmlformats.org/officeDocument/2006/relationships/hyperlink" Target="http://www.cwi.nl/" TargetMode="External"/><Relationship Id="rId6" Type="http://schemas.openxmlformats.org/officeDocument/2006/relationships/image" Target="../media/image5.emf"/><Relationship Id="rId7" Type="http://schemas.openxmlformats.org/officeDocument/2006/relationships/hyperlink" Target="http://www.uva.nl/" TargetMode="External"/><Relationship Id="rId8" Type="http://schemas.openxmlformats.org/officeDocument/2006/relationships/image" Target="../media/image6.emf"/><Relationship Id="rId9" Type="http://schemas.openxmlformats.org/officeDocument/2006/relationships/hyperlink" Target="http://www.qusoft.org/" TargetMode="External"/><Relationship Id="rId10" Type="http://schemas.openxmlformats.org/officeDocument/2006/relationships/image" Target="../media/image1.png"/><Relationship Id="rId11" Type="http://schemas.openxmlformats.org/officeDocument/2006/relationships/hyperlink" Target="http://arxiv.org/abs/1510.06120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hyperlink" Target="http://en.wikipedia.org/wiki/Scytale" TargetMode="External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3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Relationship Id="rId3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8.emf"/><Relationship Id="rId1" Type="http://schemas.openxmlformats.org/officeDocument/2006/relationships/tags" Target="../tags/tag2.xml"/><Relationship Id="rId2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571472" y="404664"/>
            <a:ext cx="8143932" cy="1152128"/>
          </a:xfrm>
        </p:spPr>
        <p:txBody>
          <a:bodyPr/>
          <a:lstStyle/>
          <a:p>
            <a:r>
              <a:rPr lang="en-US" sz="4800" dirty="0">
                <a:latin typeface="Gill Sans Light" charset="0"/>
                <a:ea typeface="Gill Sans Light" charset="0"/>
                <a:cs typeface="Gill Sans Light" charset="0"/>
              </a:rPr>
              <a:t>Quantum Cryptography</a:t>
            </a:r>
            <a:endParaRPr lang="en-US" sz="40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395536" y="1628800"/>
            <a:ext cx="8208912" cy="3456384"/>
          </a:xfrm>
        </p:spPr>
        <p:txBody>
          <a:bodyPr>
            <a:normAutofit fontScale="92500" lnSpcReduction="20000"/>
          </a:bodyPr>
          <a:lstStyle/>
          <a:p>
            <a:r>
              <a:rPr lang="en-US" sz="3900" dirty="0">
                <a:solidFill>
                  <a:schemeClr val="tx2"/>
                </a:solidFill>
              </a:rPr>
              <a:t>Christian Schaffner</a:t>
            </a:r>
          </a:p>
          <a:p>
            <a:endParaRPr lang="en-US" sz="3500" dirty="0">
              <a:solidFill>
                <a:schemeClr val="tx2"/>
              </a:solidFill>
            </a:endParaRPr>
          </a:p>
          <a:p>
            <a:pPr algn="r"/>
            <a:r>
              <a:rPr lang="en-US" sz="2600" dirty="0" smtClean="0">
                <a:solidFill>
                  <a:schemeClr val="tx2"/>
                </a:solidFill>
              </a:rPr>
              <a:t>Research Center for Quantum Software</a:t>
            </a:r>
            <a:br>
              <a:rPr lang="en-US" sz="2600" dirty="0" smtClean="0">
                <a:solidFill>
                  <a:schemeClr val="tx2"/>
                </a:solidFill>
              </a:rPr>
            </a:br>
            <a:endParaRPr lang="en-US" sz="2600" dirty="0" smtClean="0">
              <a:solidFill>
                <a:schemeClr val="tx2"/>
              </a:solidFill>
            </a:endParaRPr>
          </a:p>
          <a:p>
            <a:pPr algn="l"/>
            <a:r>
              <a:rPr lang="en-US" sz="2600" dirty="0" smtClean="0">
                <a:solidFill>
                  <a:schemeClr val="tx2"/>
                </a:solidFill>
              </a:rPr>
              <a:t>Institute for Logic, Language and Computation (ILLC)</a:t>
            </a:r>
          </a:p>
          <a:p>
            <a:pPr algn="l"/>
            <a:r>
              <a:rPr lang="en-US" sz="2600" dirty="0" smtClean="0">
                <a:solidFill>
                  <a:schemeClr val="tx2"/>
                </a:solidFill>
              </a:rPr>
              <a:t>University of Amsterdam</a:t>
            </a:r>
          </a:p>
          <a:p>
            <a:endParaRPr lang="en-US" dirty="0" smtClean="0">
              <a:solidFill>
                <a:schemeClr val="tx2"/>
              </a:solidFill>
            </a:endParaRPr>
          </a:p>
          <a:p>
            <a:pPr algn="r"/>
            <a:r>
              <a:rPr lang="en-US" sz="2600" dirty="0" smtClean="0">
                <a:solidFill>
                  <a:schemeClr val="tx2"/>
                </a:solidFill>
              </a:rPr>
              <a:t>Centrum </a:t>
            </a:r>
            <a:r>
              <a:rPr lang="en-US" sz="2600" dirty="0" err="1" smtClean="0">
                <a:solidFill>
                  <a:schemeClr val="tx2"/>
                </a:solidFill>
              </a:rPr>
              <a:t>Wiskunde</a:t>
            </a:r>
            <a:r>
              <a:rPr lang="en-US" sz="2600" dirty="0" smtClean="0">
                <a:solidFill>
                  <a:schemeClr val="tx2"/>
                </a:solidFill>
              </a:rPr>
              <a:t> &amp; </a:t>
            </a:r>
            <a:r>
              <a:rPr lang="en-US" sz="2600" dirty="0" err="1" smtClean="0">
                <a:solidFill>
                  <a:schemeClr val="tx2"/>
                </a:solidFill>
              </a:rPr>
              <a:t>Informatica</a:t>
            </a:r>
            <a:endParaRPr lang="en-US" sz="2600" dirty="0" smtClean="0">
              <a:solidFill>
                <a:schemeClr val="tx2"/>
              </a:solidFill>
            </a:endParaRPr>
          </a:p>
          <a:p>
            <a:endParaRPr lang="en-US" dirty="0"/>
          </a:p>
        </p:txBody>
      </p:sp>
      <p:pic>
        <p:nvPicPr>
          <p:cNvPr id="8" name="Picture 43" descr="nwo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5373218"/>
            <a:ext cx="1650868" cy="1270393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224" y="4273408"/>
            <a:ext cx="1981200" cy="8934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288" y="3049272"/>
            <a:ext cx="1131996" cy="1224136"/>
          </a:xfrm>
          <a:prstGeom prst="rect">
            <a:avLst/>
          </a:prstGeom>
        </p:spPr>
      </p:pic>
      <p:sp>
        <p:nvSpPr>
          <p:cNvPr id="16" name="Subtitle 2"/>
          <p:cNvSpPr txBox="1">
            <a:spLocks/>
          </p:cNvSpPr>
          <p:nvPr/>
        </p:nvSpPr>
        <p:spPr>
          <a:xfrm>
            <a:off x="251520" y="5517232"/>
            <a:ext cx="5472608" cy="93610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600" i="1" dirty="0">
                <a:solidFill>
                  <a:schemeClr val="tx2"/>
                </a:solidFill>
              </a:rPr>
              <a:t>ICT OPEN 2017</a:t>
            </a:r>
          </a:p>
          <a:p>
            <a:pPr algn="l"/>
            <a:r>
              <a:rPr lang="en-US" sz="2600" i="1" dirty="0">
                <a:solidFill>
                  <a:schemeClr val="tx2"/>
                </a:solidFill>
              </a:rPr>
              <a:t>Tuesday, 21 March 2017</a:t>
            </a:r>
          </a:p>
          <a:p>
            <a:pPr algn="l"/>
            <a:endParaRPr lang="en-US" sz="2600" dirty="0">
              <a:solidFill>
                <a:schemeClr val="tx2"/>
              </a:solidFill>
            </a:endParaRPr>
          </a:p>
          <a:p>
            <a:pPr algn="l"/>
            <a:endParaRPr lang="en-US" dirty="0">
              <a:solidFill>
                <a:schemeClr val="tx2"/>
              </a:solidFill>
            </a:endParaRPr>
          </a:p>
          <a:p>
            <a:pPr algn="l"/>
            <a:endParaRPr lang="en-US" dirty="0"/>
          </a:p>
        </p:txBody>
      </p:sp>
      <p:pic>
        <p:nvPicPr>
          <p:cNvPr id="2" name="Picture 1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648" y="2384884"/>
            <a:ext cx="2174437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1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899594" y="5476582"/>
            <a:ext cx="5400598" cy="707123"/>
            <a:chOff x="899594" y="5476582"/>
            <a:chExt cx="5400598" cy="707123"/>
          </a:xfrm>
        </p:grpSpPr>
        <p:sp>
          <p:nvSpPr>
            <p:cNvPr id="8" name="TextBox 7"/>
            <p:cNvSpPr txBox="1"/>
            <p:nvPr/>
          </p:nvSpPr>
          <p:spPr>
            <a:xfrm>
              <a:off x="899594" y="5476582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time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1691680" y="5661248"/>
              <a:ext cx="4608512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691680" y="5537407"/>
              <a:ext cx="0" cy="247682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1400986" y="5814373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2017</a:t>
              </a:r>
            </a:p>
          </p:txBody>
        </p:sp>
      </p:grpSp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589672" y="217163"/>
            <a:ext cx="8153400" cy="990600"/>
          </a:xfrm>
        </p:spPr>
        <p:txBody>
          <a:bodyPr/>
          <a:lstStyle/>
          <a:p>
            <a:pPr eaLnBrk="1" hangingPunct="1"/>
            <a:r>
              <a:rPr lang="en-US" sz="4000" dirty="0"/>
              <a:t>When do we need to worry?</a:t>
            </a:r>
          </a:p>
        </p:txBody>
      </p:sp>
      <p:sp>
        <p:nvSpPr>
          <p:cNvPr id="19" name="Shape 554"/>
          <p:cNvSpPr/>
          <p:nvPr/>
        </p:nvSpPr>
        <p:spPr>
          <a:xfrm>
            <a:off x="6958207" y="6456790"/>
            <a:ext cx="2052550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1600" dirty="0"/>
              <a:t>Slide by </a:t>
            </a:r>
            <a:r>
              <a:rPr lang="en-US" sz="1600"/>
              <a:t>Michele </a:t>
            </a:r>
            <a:r>
              <a:rPr lang="en-US" sz="1600" dirty="0" err="1"/>
              <a:t>Mosca</a:t>
            </a:r>
            <a:endParaRPr sz="1600" dirty="0"/>
          </a:p>
        </p:txBody>
      </p:sp>
      <p:sp>
        <p:nvSpPr>
          <p:cNvPr id="5" name="Rectangle 298"/>
          <p:cNvSpPr>
            <a:spLocks noChangeArrowheads="1"/>
          </p:cNvSpPr>
          <p:nvPr/>
        </p:nvSpPr>
        <p:spPr bwMode="auto">
          <a:xfrm>
            <a:off x="302359" y="1177741"/>
            <a:ext cx="6429883" cy="3403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Depends on: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How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long do you need to keep your secrets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secure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? </a:t>
            </a:r>
            <a:r>
              <a:rPr lang="en-US" sz="24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(x years)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How much time will it take to re-tool the existing infrastructure? </a:t>
            </a:r>
            <a:r>
              <a:rPr lang="en-US" sz="2400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(y years)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How long will it take for a large-scale quantum computer to be built? </a:t>
            </a:r>
            <a:r>
              <a:rPr lang="en-US" sz="2400" dirty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(z years</a:t>
            </a:r>
            <a:r>
              <a:rPr lang="en-US" sz="2400" dirty="0" smtClean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n-US" sz="2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Theorem (</a:t>
            </a:r>
            <a:r>
              <a:rPr lang="en-US" sz="24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Mosca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): If x + y &gt; z, then worry.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531" y="1376258"/>
            <a:ext cx="1618250" cy="163170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91680" y="4658592"/>
            <a:ext cx="1728192" cy="328682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/>
              <a:t>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46506" y="4658592"/>
            <a:ext cx="2160240" cy="328682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dirty="0"/>
              <a:t>x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93972" y="5138137"/>
            <a:ext cx="3096000" cy="3276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dirty="0" err="1"/>
              <a:t>z</a:t>
            </a:r>
            <a:endParaRPr lang="nl-NL" dirty="0"/>
          </a:p>
        </p:txBody>
      </p:sp>
      <p:grpSp>
        <p:nvGrpSpPr>
          <p:cNvPr id="6" name="Group 5"/>
          <p:cNvGrpSpPr/>
          <p:nvPr/>
        </p:nvGrpSpPr>
        <p:grpSpPr>
          <a:xfrm>
            <a:off x="4790316" y="5002953"/>
            <a:ext cx="1794357" cy="436394"/>
            <a:chOff x="4790316" y="5002953"/>
            <a:chExt cx="1794357" cy="436394"/>
          </a:xfrm>
        </p:grpSpPr>
        <p:sp>
          <p:nvSpPr>
            <p:cNvPr id="10" name="Right Brace 9"/>
            <p:cNvSpPr/>
            <p:nvPr/>
          </p:nvSpPr>
          <p:spPr>
            <a:xfrm rot="5400000">
              <a:off x="5144525" y="4648744"/>
              <a:ext cx="108012" cy="816430"/>
            </a:xfrm>
            <a:prstGeom prst="rightBrace">
              <a:avLst>
                <a:gd name="adj1" fmla="val 50662"/>
                <a:gd name="adj2" fmla="val 46140"/>
              </a:avLst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860034" y="5070015"/>
              <a:ext cx="17246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secrets revealed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499994" y="5537407"/>
            <a:ext cx="652743" cy="646298"/>
            <a:chOff x="4499994" y="5537407"/>
            <a:chExt cx="652743" cy="646298"/>
          </a:xfrm>
        </p:grpSpPr>
        <p:sp>
          <p:nvSpPr>
            <p:cNvPr id="18" name="TextBox 17"/>
            <p:cNvSpPr txBox="1"/>
            <p:nvPr/>
          </p:nvSpPr>
          <p:spPr>
            <a:xfrm>
              <a:off x="4499994" y="5814373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2027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4790688" y="5537407"/>
              <a:ext cx="0" cy="247682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98"/>
          <p:cNvSpPr>
            <a:spLocks noChangeArrowheads="1"/>
          </p:cNvSpPr>
          <p:nvPr/>
        </p:nvSpPr>
        <p:spPr bwMode="auto">
          <a:xfrm>
            <a:off x="204932" y="6226129"/>
            <a:ext cx="6429883" cy="461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Corollary: If x &gt; z or y &gt; z, you are in big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trouble!</a:t>
            </a:r>
            <a:endParaRPr lang="en-US" sz="2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5148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9" grpId="0" animBg="1"/>
      <p:bldP spid="12" grpId="0" animBg="1"/>
      <p:bldP spid="13" grpId="0" animBg="1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3568" y="476672"/>
            <a:ext cx="7572428" cy="928694"/>
          </a:xfrm>
        </p:spPr>
        <p:txBody>
          <a:bodyPr/>
          <a:lstStyle/>
          <a:p>
            <a:r>
              <a:rPr lang="en-US" sz="4000" dirty="0" smtClean="0"/>
              <a:t>Talk Outline</a:t>
            </a:r>
            <a:endParaRPr lang="de-DE" sz="4000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25861" y="3901244"/>
            <a:ext cx="2894012" cy="64807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248" y="3212976"/>
            <a:ext cx="1008112" cy="1016495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83568" y="1700808"/>
            <a:ext cx="8424936" cy="46085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 err="1" smtClean="0"/>
              <a:t>Classical</a:t>
            </a:r>
            <a:r>
              <a:rPr lang="fr-CH" sz="3300" dirty="0" smtClean="0"/>
              <a:t> </a:t>
            </a:r>
            <a:r>
              <a:rPr lang="fr-CH" sz="3300" dirty="0" err="1" smtClean="0"/>
              <a:t>Cryptography</a:t>
            </a:r>
            <a:endParaRPr lang="fr-CH" sz="3300" dirty="0" smtClean="0"/>
          </a:p>
          <a:p>
            <a:pPr marL="342900" lvl="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3300" dirty="0">
                <a:cs typeface="Arial" charset="0"/>
              </a:rPr>
              <a:t>Impact of Quantum Computers on </a:t>
            </a:r>
            <a:r>
              <a:rPr lang="en-US" sz="3300" dirty="0" smtClean="0">
                <a:cs typeface="Arial" charset="0"/>
              </a:rPr>
              <a:t>Crypto</a:t>
            </a:r>
          </a:p>
          <a:p>
            <a:pPr marL="342900" lvl="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3300" dirty="0">
                <a:cs typeface="Arial" charset="0"/>
              </a:rPr>
              <a:t>When do we need to worry</a:t>
            </a:r>
            <a:r>
              <a:rPr lang="en-US" sz="3300" dirty="0" smtClean="0">
                <a:cs typeface="Arial" charset="0"/>
              </a:rPr>
              <a:t>?</a:t>
            </a:r>
            <a:endParaRPr lang="en-US" sz="3300" dirty="0">
              <a:cs typeface="Arial" charset="0"/>
            </a:endParaRPr>
          </a:p>
          <a:p>
            <a:pPr marL="342900" lvl="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Solutions</a:t>
            </a:r>
          </a:p>
          <a:p>
            <a:pPr marL="342900" lvl="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Quantum </a:t>
            </a:r>
            <a:r>
              <a:rPr lang="en-US" sz="3300" dirty="0" smtClean="0">
                <a:cs typeface="Arial" charset="0"/>
              </a:rPr>
              <a:t>Future</a:t>
            </a:r>
            <a:endParaRPr lang="en-US" sz="33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023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67771" y="375332"/>
            <a:ext cx="8383402" cy="990600"/>
          </a:xfrm>
        </p:spPr>
        <p:txBody>
          <a:bodyPr/>
          <a:lstStyle/>
          <a:p>
            <a:pPr eaLnBrk="1" hangingPunct="1"/>
            <a:r>
              <a:rPr lang="en-US" sz="4000" dirty="0"/>
              <a:t>Solution: Quantum-Safe Cryptography</a:t>
            </a:r>
          </a:p>
        </p:txBody>
      </p:sp>
      <p:sp>
        <p:nvSpPr>
          <p:cNvPr id="7" name="Rectangle 298"/>
          <p:cNvSpPr>
            <a:spLocks noChangeArrowheads="1"/>
          </p:cNvSpPr>
          <p:nvPr/>
        </p:nvSpPr>
        <p:spPr bwMode="auto">
          <a:xfrm>
            <a:off x="329051" y="1188141"/>
            <a:ext cx="7599956" cy="1937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07504" y="1268760"/>
            <a:ext cx="4032448" cy="5188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800" dirty="0" smtClean="0"/>
              <a:t>Conventional quantum-safe cryptography</a:t>
            </a:r>
          </a:p>
          <a:p>
            <a:pPr algn="ctr"/>
            <a:r>
              <a:rPr lang="en-US" sz="2800" dirty="0" smtClean="0"/>
              <a:t>(post-quantum crypto)</a:t>
            </a:r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Can be deployed without quantum technologies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Believed to be secure against quantum attacks of the future</a:t>
            </a:r>
            <a:endParaRPr lang="en-US" sz="2000" dirty="0"/>
          </a:p>
        </p:txBody>
      </p:sp>
      <p:sp>
        <p:nvSpPr>
          <p:cNvPr id="9" name="Shape 554"/>
          <p:cNvSpPr/>
          <p:nvPr/>
        </p:nvSpPr>
        <p:spPr>
          <a:xfrm>
            <a:off x="6958207" y="6456790"/>
            <a:ext cx="2052550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1600" dirty="0"/>
              <a:t>Slide by </a:t>
            </a:r>
            <a:r>
              <a:rPr lang="en-US" sz="1600"/>
              <a:t>Michele </a:t>
            </a:r>
            <a:r>
              <a:rPr lang="en-US" sz="1600" dirty="0" err="1"/>
              <a:t>Mosca</a:t>
            </a:r>
            <a:endParaRPr sz="1600" dirty="0"/>
          </a:p>
        </p:txBody>
      </p:sp>
      <p:sp>
        <p:nvSpPr>
          <p:cNvPr id="4" name="Cross 3"/>
          <p:cNvSpPr/>
          <p:nvPr/>
        </p:nvSpPr>
        <p:spPr>
          <a:xfrm>
            <a:off x="4204476" y="3125783"/>
            <a:ext cx="720080" cy="720080"/>
          </a:xfrm>
          <a:prstGeom prst="plus">
            <a:avLst>
              <a:gd name="adj" fmla="val 36640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ounded Rectangle 12"/>
          <p:cNvSpPr/>
          <p:nvPr/>
        </p:nvSpPr>
        <p:spPr>
          <a:xfrm>
            <a:off x="4989081" y="1268760"/>
            <a:ext cx="4032448" cy="518803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Quantum Cryptography</a:t>
            </a:r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Requires some quantum technology (but no large-scale quantum computer)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Typically no computational assumptions</a:t>
            </a:r>
            <a:endParaRPr lang="en-US" sz="2000" dirty="0"/>
          </a:p>
        </p:txBody>
      </p:sp>
      <p:grpSp>
        <p:nvGrpSpPr>
          <p:cNvPr id="8" name="Group 7"/>
          <p:cNvGrpSpPr/>
          <p:nvPr/>
        </p:nvGrpSpPr>
        <p:grpSpPr>
          <a:xfrm>
            <a:off x="5853970" y="5301208"/>
            <a:ext cx="2304256" cy="460694"/>
            <a:chOff x="3419872" y="1096098"/>
            <a:chExt cx="2304256" cy="460694"/>
          </a:xfrm>
        </p:grpSpPr>
        <p:grpSp>
          <p:nvGrpSpPr>
            <p:cNvPr id="11" name="Group 28"/>
            <p:cNvGrpSpPr/>
            <p:nvPr/>
          </p:nvGrpSpPr>
          <p:grpSpPr>
            <a:xfrm>
              <a:off x="3419872" y="1096098"/>
              <a:ext cx="457692" cy="460694"/>
              <a:chOff x="4214810" y="2000240"/>
              <a:chExt cx="457692" cy="460694"/>
            </a:xfrm>
          </p:grpSpPr>
          <p:sp>
            <p:nvSpPr>
              <p:cNvPr id="25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6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2" name="Group 28"/>
            <p:cNvGrpSpPr/>
            <p:nvPr/>
          </p:nvGrpSpPr>
          <p:grpSpPr>
            <a:xfrm>
              <a:off x="4343154" y="1096098"/>
              <a:ext cx="457692" cy="460694"/>
              <a:chOff x="4214810" y="2000240"/>
              <a:chExt cx="457692" cy="460694"/>
            </a:xfrm>
          </p:grpSpPr>
          <p:sp>
            <p:nvSpPr>
              <p:cNvPr id="23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4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4" name="Group 28"/>
            <p:cNvGrpSpPr/>
            <p:nvPr/>
          </p:nvGrpSpPr>
          <p:grpSpPr>
            <a:xfrm>
              <a:off x="3881513" y="1096098"/>
              <a:ext cx="457692" cy="460694"/>
              <a:chOff x="4214810" y="2000240"/>
              <a:chExt cx="457692" cy="460694"/>
            </a:xfrm>
          </p:grpSpPr>
          <p:sp>
            <p:nvSpPr>
              <p:cNvPr id="21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5" name="Group 133"/>
            <p:cNvGrpSpPr/>
            <p:nvPr/>
          </p:nvGrpSpPr>
          <p:grpSpPr>
            <a:xfrm>
              <a:off x="5266436" y="1096098"/>
              <a:ext cx="457692" cy="460694"/>
              <a:chOff x="7597837" y="2707419"/>
              <a:chExt cx="457692" cy="460694"/>
            </a:xfrm>
          </p:grpSpPr>
          <p:sp>
            <p:nvSpPr>
              <p:cNvPr id="19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0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6" name="Group 28"/>
            <p:cNvGrpSpPr/>
            <p:nvPr/>
          </p:nvGrpSpPr>
          <p:grpSpPr>
            <a:xfrm>
              <a:off x="4804795" y="1096098"/>
              <a:ext cx="457692" cy="460694"/>
              <a:chOff x="4214810" y="2000240"/>
              <a:chExt cx="457692" cy="460694"/>
            </a:xfrm>
          </p:grpSpPr>
          <p:sp>
            <p:nvSpPr>
              <p:cNvPr id="17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8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27" name="Shape 1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3608" y="4906899"/>
            <a:ext cx="1917480" cy="98956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61197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596997" y="257615"/>
            <a:ext cx="8229600" cy="720725"/>
          </a:xfrm>
        </p:spPr>
        <p:txBody>
          <a:bodyPr>
            <a:normAutofit fontScale="90000"/>
          </a:bodyPr>
          <a:lstStyle/>
          <a:p>
            <a:pPr algn="l"/>
            <a:r>
              <a:rPr lang="fr-CH" dirty="0" smtClean="0"/>
              <a:t>Quantum Cryptography Landscape</a:t>
            </a:r>
            <a:endParaRPr lang="en-US" dirty="0"/>
          </a:p>
        </p:txBody>
      </p:sp>
      <p:sp>
        <p:nvSpPr>
          <p:cNvPr id="56" name="Slide Number Placeholder 15"/>
          <p:cNvSpPr txBox="1">
            <a:spLocks/>
          </p:cNvSpPr>
          <p:nvPr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defRPr/>
            </a:pPr>
            <a:fld id="{2BBB5E19-F10A-4C2F-BF6F-11C513378A2E}" type="slidenum">
              <a:rPr lang="en-US" sz="1400">
                <a:solidFill>
                  <a:schemeClr val="tx1">
                    <a:tint val="75000"/>
                  </a:schemeClr>
                </a:solidFill>
              </a:rPr>
              <a:pPr algn="ctr">
                <a:defRPr/>
              </a:pPr>
              <a:t>13</a:t>
            </a:fld>
            <a:endParaRPr lang="en-US" sz="1400" dirty="0">
              <a:solidFill>
                <a:schemeClr val="tx1">
                  <a:tint val="75000"/>
                </a:schemeClr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5956769"/>
              </p:ext>
            </p:extLst>
          </p:nvPr>
        </p:nvGraphicFramePr>
        <p:xfrm>
          <a:off x="1043608" y="983700"/>
          <a:ext cx="7200800" cy="568566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550283"/>
                <a:gridCol w="2490277"/>
                <a:gridCol w="2160240"/>
              </a:tblGrid>
              <a:tr h="895799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Security level</a:t>
                      </a:r>
                    </a:p>
                    <a:p>
                      <a:pPr algn="l"/>
                      <a:endParaRPr lang="en-US" dirty="0" smtClean="0"/>
                    </a:p>
                    <a:p>
                      <a:pPr algn="l"/>
                      <a:r>
                        <a:rPr lang="en-US" dirty="0" smtClean="0"/>
                        <a:t>systems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Conventional attacks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Quantum attacks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554100">
                <a:tc>
                  <a:txBody>
                    <a:bodyPr/>
                    <a:lstStyle/>
                    <a:p>
                      <a:r>
                        <a:rPr lang="en-US" dirty="0" smtClean="0"/>
                        <a:t>Symmetric-key encryption (AES-256)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256 bits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128 bits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rgbClr val="EAFF00"/>
                    </a:solidFill>
                  </a:tcPr>
                </a:tc>
              </a:tr>
              <a:tr h="554100">
                <a:tc>
                  <a:txBody>
                    <a:bodyPr/>
                    <a:lstStyle/>
                    <a:p>
                      <a:r>
                        <a:rPr lang="en-US" dirty="0" smtClean="0"/>
                        <a:t>Hash </a:t>
                      </a:r>
                      <a:r>
                        <a:rPr lang="en-US" smtClean="0"/>
                        <a:t>functions </a:t>
                      </a:r>
                      <a:br>
                        <a:rPr lang="en-US" smtClean="0"/>
                      </a:br>
                      <a:r>
                        <a:rPr lang="en-US" smtClean="0"/>
                        <a:t>(SHA3-256)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128 bits</a:t>
                      </a:r>
                      <a:endParaRPr lang="en-US" sz="18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85 bits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AFF00"/>
                    </a:solidFill>
                  </a:tcPr>
                </a:tc>
              </a:tr>
              <a:tr h="554100">
                <a:tc>
                  <a:txBody>
                    <a:bodyPr/>
                    <a:lstStyle/>
                    <a:p>
                      <a:r>
                        <a:rPr lang="en-US" dirty="0" smtClean="0"/>
                        <a:t>Public-key</a:t>
                      </a:r>
                      <a:r>
                        <a:rPr lang="en-US" baseline="0" dirty="0" smtClean="0"/>
                        <a:t> crypto </a:t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(key exchange, digital signatures, encryption)</a:t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(RS</a:t>
                      </a:r>
                      <a:r>
                        <a:rPr lang="is-IS" baseline="0" dirty="0" smtClean="0"/>
                        <a:t>A-2048)</a:t>
                      </a:r>
                      <a:endParaRPr lang="en-US" dirty="0"/>
                    </a:p>
                  </a:txBody>
                  <a:tcPr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112 bits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~ 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0 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bits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554100">
                <a:tc>
                  <a:txBody>
                    <a:bodyPr/>
                    <a:lstStyle/>
                    <a:p>
                      <a:r>
                        <a:rPr lang="en-US" dirty="0" smtClean="0"/>
                        <a:t>Hash-based signatures</a:t>
                      </a:r>
                      <a:endParaRPr lang="en-US" dirty="0"/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probably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probably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</a:tr>
              <a:tr h="55410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McEliece</a:t>
                      </a:r>
                      <a:endParaRPr lang="en-US" dirty="0"/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probably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probably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</a:tr>
              <a:tr h="554100">
                <a:tc>
                  <a:txBody>
                    <a:bodyPr/>
                    <a:lstStyle/>
                    <a:p>
                      <a:r>
                        <a:rPr lang="en-US" dirty="0" smtClean="0"/>
                        <a:t>Lattice-based</a:t>
                      </a:r>
                      <a:endParaRPr lang="en-US" dirty="0"/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probably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probably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54100">
                <a:tc>
                  <a:txBody>
                    <a:bodyPr/>
                    <a:lstStyle/>
                    <a:p>
                      <a:r>
                        <a:rPr lang="en-US" dirty="0" smtClean="0"/>
                        <a:t>Quantum Key</a:t>
                      </a:r>
                      <a:r>
                        <a:rPr lang="en-US" baseline="0" dirty="0" smtClean="0"/>
                        <a:t> Distribution (QKD)</a:t>
                      </a:r>
                      <a:endParaRPr lang="en-US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provable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provable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33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 rot="5400000">
            <a:off x="7542553" y="5354796"/>
            <a:ext cx="2198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Qantum</a:t>
            </a:r>
            <a:r>
              <a:rPr lang="en-US" dirty="0" smtClean="0"/>
              <a:t>-safe Crypto</a:t>
            </a:r>
            <a:endParaRPr lang="en-US" dirty="0"/>
          </a:p>
        </p:txBody>
      </p:sp>
      <p:sp>
        <p:nvSpPr>
          <p:cNvPr id="5" name="Isosceles Triangle 4"/>
          <p:cNvSpPr/>
          <p:nvPr/>
        </p:nvSpPr>
        <p:spPr>
          <a:xfrm>
            <a:off x="100223" y="1814304"/>
            <a:ext cx="720080" cy="4824536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 technical difficulty (€)</a:t>
            </a:r>
          </a:p>
        </p:txBody>
      </p:sp>
    </p:spTree>
    <p:extLst>
      <p:ext uri="{BB962C8B-B14F-4D97-AF65-F5344CB8AC3E}">
        <p14:creationId xmlns:p14="http://schemas.microsoft.com/office/powerpoint/2010/main" val="15691961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67771" y="375332"/>
            <a:ext cx="8383402" cy="9906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Conventional Quantum-Safe Crypto</a:t>
            </a:r>
            <a:endParaRPr lang="en-US" sz="4000" dirty="0"/>
          </a:p>
        </p:txBody>
      </p:sp>
      <p:sp>
        <p:nvSpPr>
          <p:cNvPr id="7" name="Rectangle 298"/>
          <p:cNvSpPr>
            <a:spLocks noChangeArrowheads="1"/>
          </p:cNvSpPr>
          <p:nvPr/>
        </p:nvSpPr>
        <p:spPr bwMode="auto">
          <a:xfrm>
            <a:off x="302356" y="1199519"/>
            <a:ext cx="8518115" cy="150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6" name="Rectangle 298"/>
          <p:cNvSpPr>
            <a:spLocks noChangeArrowheads="1"/>
          </p:cNvSpPr>
          <p:nvPr/>
        </p:nvSpPr>
        <p:spPr bwMode="auto">
          <a:xfrm>
            <a:off x="302356" y="1092218"/>
            <a:ext cx="8518115" cy="1531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Wanted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: new assumptions to replace factoring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and discrete logarithms in order to build conventional public-key cryptography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76" y="2623398"/>
            <a:ext cx="5832648" cy="28551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0" y="5658497"/>
            <a:ext cx="3760334" cy="1086136"/>
          </a:xfrm>
          <a:prstGeom prst="rect">
            <a:avLst/>
          </a:prstGeom>
        </p:spPr>
      </p:pic>
      <p:pic>
        <p:nvPicPr>
          <p:cNvPr id="10" name="Picture 9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20147" y="8354320"/>
            <a:ext cx="1456330" cy="385819"/>
          </a:xfrm>
          <a:prstGeom prst="rect">
            <a:avLst/>
          </a:prstGeom>
        </p:spPr>
      </p:pic>
      <p:pic>
        <p:nvPicPr>
          <p:cNvPr id="1026" name="Picture 2" descr="ttps://pqcrypto.eu.org/eu-flag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978" y="5949280"/>
            <a:ext cx="1084493" cy="72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52" y="5805264"/>
            <a:ext cx="2492262" cy="66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0946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66799" y="3864071"/>
            <a:ext cx="4092947" cy="1460099"/>
            <a:chOff x="2366797" y="3864069"/>
            <a:chExt cx="4092947" cy="1460099"/>
          </a:xfrm>
        </p:grpSpPr>
        <p:grpSp>
          <p:nvGrpSpPr>
            <p:cNvPr id="16" name="Group 75"/>
            <p:cNvGrpSpPr/>
            <p:nvPr/>
          </p:nvGrpSpPr>
          <p:grpSpPr>
            <a:xfrm>
              <a:off x="2366797" y="3864069"/>
              <a:ext cx="4092947" cy="1460099"/>
              <a:chOff x="2366797" y="3864069"/>
              <a:chExt cx="4092947" cy="1460099"/>
            </a:xfrm>
          </p:grpSpPr>
          <p:sp>
            <p:nvSpPr>
              <p:cNvPr id="341142" name="Line 150"/>
              <p:cNvSpPr>
                <a:spLocks noChangeShapeType="1"/>
              </p:cNvSpPr>
              <p:nvPr/>
            </p:nvSpPr>
            <p:spPr bwMode="auto">
              <a:xfrm flipH="1">
                <a:off x="2366797" y="4557242"/>
                <a:ext cx="877836" cy="66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91" name="Rectangle 22"/>
              <p:cNvSpPr>
                <a:spLocks noChangeArrowheads="1"/>
              </p:cNvSpPr>
              <p:nvPr/>
            </p:nvSpPr>
            <p:spPr bwMode="auto">
              <a:xfrm>
                <a:off x="3254214" y="3864069"/>
                <a:ext cx="2305928" cy="1460099"/>
              </a:xfrm>
              <a:prstGeom prst="rect">
                <a:avLst/>
              </a:prstGeom>
              <a:noFill/>
              <a:ln w="381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" name="Line 150"/>
              <p:cNvSpPr>
                <a:spLocks noChangeShapeType="1"/>
              </p:cNvSpPr>
              <p:nvPr/>
            </p:nvSpPr>
            <p:spPr bwMode="auto">
              <a:xfrm flipH="1">
                <a:off x="5581908" y="4925951"/>
                <a:ext cx="877836" cy="66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106" name="Line 150"/>
              <p:cNvSpPr>
                <a:spLocks noChangeShapeType="1"/>
              </p:cNvSpPr>
              <p:nvPr/>
            </p:nvSpPr>
            <p:spPr bwMode="auto">
              <a:xfrm flipH="1">
                <a:off x="5567159" y="4114790"/>
                <a:ext cx="877836" cy="66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  <p:pic>
          <p:nvPicPr>
            <p:cNvPr id="67" name="Picture 9" descr="dolly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79912" y="3970435"/>
              <a:ext cx="1368152" cy="1258765"/>
            </a:xfrm>
            <a:prstGeom prst="rect">
              <a:avLst/>
            </a:prstGeom>
            <a:noFill/>
          </p:spPr>
        </p:pic>
      </p:grpSp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395290" y="188913"/>
            <a:ext cx="8713787" cy="647700"/>
          </a:xfrm>
        </p:spPr>
        <p:txBody>
          <a:bodyPr>
            <a:noAutofit/>
          </a:bodyPr>
          <a:lstStyle/>
          <a:p>
            <a:r>
              <a:rPr lang="en-US" sz="4000" dirty="0"/>
              <a:t>No-Cloning Theorem</a:t>
            </a:r>
          </a:p>
        </p:txBody>
      </p:sp>
      <p:grpSp>
        <p:nvGrpSpPr>
          <p:cNvPr id="13" name="Group 97"/>
          <p:cNvGrpSpPr/>
          <p:nvPr/>
        </p:nvGrpSpPr>
        <p:grpSpPr>
          <a:xfrm>
            <a:off x="1476009" y="4154893"/>
            <a:ext cx="719137" cy="720725"/>
            <a:chOff x="1018819" y="3771443"/>
            <a:chExt cx="719137" cy="720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41146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0" name="Text Box 21"/>
            <p:cNvSpPr txBox="1">
              <a:spLocks noChangeArrowheads="1"/>
            </p:cNvSpPr>
            <p:nvPr/>
          </p:nvSpPr>
          <p:spPr bwMode="auto">
            <a:xfrm>
              <a:off x="1173932" y="3838580"/>
              <a:ext cx="4041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200" dirty="0">
                  <a:cs typeface="Arial" charset="0"/>
                </a:rPr>
                <a:t>?</a:t>
              </a:r>
              <a:endParaRPr lang="de-CH" sz="3200" dirty="0">
                <a:cs typeface="Arial" charset="0"/>
              </a:endParaRPr>
            </a:p>
          </p:txBody>
        </p:sp>
      </p:grpSp>
      <p:grpSp>
        <p:nvGrpSpPr>
          <p:cNvPr id="14" name="Group 98"/>
          <p:cNvGrpSpPr/>
          <p:nvPr/>
        </p:nvGrpSpPr>
        <p:grpSpPr>
          <a:xfrm>
            <a:off x="6593660" y="3697693"/>
            <a:ext cx="719137" cy="720725"/>
            <a:chOff x="1018819" y="3771443"/>
            <a:chExt cx="719137" cy="720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0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01" name="Text Box 21"/>
            <p:cNvSpPr txBox="1">
              <a:spLocks noChangeArrowheads="1"/>
            </p:cNvSpPr>
            <p:nvPr/>
          </p:nvSpPr>
          <p:spPr bwMode="auto">
            <a:xfrm>
              <a:off x="1173932" y="3838580"/>
              <a:ext cx="4041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200" dirty="0">
                  <a:cs typeface="Arial" charset="0"/>
                </a:rPr>
                <a:t>?</a:t>
              </a:r>
              <a:endParaRPr lang="de-CH" sz="3200" dirty="0">
                <a:cs typeface="Arial" charset="0"/>
              </a:endParaRPr>
            </a:p>
          </p:txBody>
        </p:sp>
      </p:grpSp>
      <p:grpSp>
        <p:nvGrpSpPr>
          <p:cNvPr id="15" name="Group 101"/>
          <p:cNvGrpSpPr/>
          <p:nvPr/>
        </p:nvGrpSpPr>
        <p:grpSpPr>
          <a:xfrm>
            <a:off x="6623157" y="4553099"/>
            <a:ext cx="719137" cy="720725"/>
            <a:chOff x="1018819" y="3771443"/>
            <a:chExt cx="719137" cy="720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3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04" name="Text Box 21"/>
            <p:cNvSpPr txBox="1">
              <a:spLocks noChangeArrowheads="1"/>
            </p:cNvSpPr>
            <p:nvPr/>
          </p:nvSpPr>
          <p:spPr bwMode="auto">
            <a:xfrm>
              <a:off x="1173932" y="3838580"/>
              <a:ext cx="4041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200" dirty="0">
                  <a:cs typeface="Arial" charset="0"/>
                </a:rPr>
                <a:t>?</a:t>
              </a:r>
              <a:endParaRPr lang="de-CH" sz="3200" dirty="0">
                <a:cs typeface="Arial" charset="0"/>
              </a:endParaRPr>
            </a:p>
          </p:txBody>
        </p:sp>
      </p:grpSp>
      <p:grpSp>
        <p:nvGrpSpPr>
          <p:cNvPr id="17" name="Group 74"/>
          <p:cNvGrpSpPr/>
          <p:nvPr/>
        </p:nvGrpSpPr>
        <p:grpSpPr>
          <a:xfrm>
            <a:off x="2771801" y="3429000"/>
            <a:ext cx="5184576" cy="2232248"/>
            <a:chOff x="2809127" y="3501009"/>
            <a:chExt cx="3326202" cy="2232248"/>
          </a:xfrm>
        </p:grpSpPr>
        <p:sp>
          <p:nvSpPr>
            <p:cNvPr id="92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05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80" name="Group 28"/>
          <p:cNvGrpSpPr/>
          <p:nvPr/>
        </p:nvGrpSpPr>
        <p:grpSpPr>
          <a:xfrm>
            <a:off x="2699792" y="1052736"/>
            <a:ext cx="720000" cy="720000"/>
            <a:chOff x="4214810" y="2000240"/>
            <a:chExt cx="457692" cy="460694"/>
          </a:xfrm>
        </p:grpSpPr>
        <p:sp>
          <p:nvSpPr>
            <p:cNvPr id="81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82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539552" y="980728"/>
            <a:ext cx="720000" cy="720000"/>
            <a:chOff x="7597837" y="2707419"/>
            <a:chExt cx="457692" cy="460694"/>
          </a:xfrm>
        </p:grpSpPr>
        <p:sp>
          <p:nvSpPr>
            <p:cNvPr id="114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15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6" name="Group 28"/>
          <p:cNvGrpSpPr/>
          <p:nvPr/>
        </p:nvGrpSpPr>
        <p:grpSpPr>
          <a:xfrm>
            <a:off x="539553" y="1988800"/>
            <a:ext cx="720000" cy="720000"/>
            <a:chOff x="4214810" y="2000240"/>
            <a:chExt cx="457692" cy="460694"/>
          </a:xfrm>
        </p:grpSpPr>
        <p:sp>
          <p:nvSpPr>
            <p:cNvPr id="117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18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9" name="Group 28"/>
          <p:cNvGrpSpPr/>
          <p:nvPr/>
        </p:nvGrpSpPr>
        <p:grpSpPr>
          <a:xfrm>
            <a:off x="2699792" y="1988840"/>
            <a:ext cx="720000" cy="720000"/>
            <a:chOff x="4214810" y="2000240"/>
            <a:chExt cx="457692" cy="460694"/>
          </a:xfrm>
        </p:grpSpPr>
        <p:sp>
          <p:nvSpPr>
            <p:cNvPr id="120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21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22" name="Group 10"/>
          <p:cNvGrpSpPr>
            <a:grpSpLocks/>
          </p:cNvGrpSpPr>
          <p:nvPr/>
        </p:nvGrpSpPr>
        <p:grpSpPr bwMode="auto">
          <a:xfrm>
            <a:off x="5651030" y="2060278"/>
            <a:ext cx="865187" cy="792162"/>
            <a:chOff x="2148" y="2341"/>
            <a:chExt cx="545" cy="499"/>
          </a:xfrm>
        </p:grpSpPr>
        <p:sp>
          <p:nvSpPr>
            <p:cNvPr id="123" name="Oval 11"/>
            <p:cNvSpPr>
              <a:spLocks noChangeArrowheads="1"/>
            </p:cNvSpPr>
            <p:nvPr/>
          </p:nvSpPr>
          <p:spPr bwMode="auto">
            <a:xfrm>
              <a:off x="2239" y="2432"/>
              <a:ext cx="363" cy="3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 useBgFill="1">
          <p:nvSpPr>
            <p:cNvPr id="124" name="Rectangle 12"/>
            <p:cNvSpPr>
              <a:spLocks noChangeArrowheads="1"/>
            </p:cNvSpPr>
            <p:nvPr/>
          </p:nvSpPr>
          <p:spPr bwMode="auto">
            <a:xfrm>
              <a:off x="2148" y="2568"/>
              <a:ext cx="545" cy="272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 b="1">
                <a:cs typeface="Arial" charset="0"/>
              </a:endParaRPr>
            </a:p>
          </p:txBody>
        </p:sp>
        <p:sp>
          <p:nvSpPr>
            <p:cNvPr id="125" name="Line 13"/>
            <p:cNvSpPr>
              <a:spLocks noChangeShapeType="1"/>
            </p:cNvSpPr>
            <p:nvPr/>
          </p:nvSpPr>
          <p:spPr bwMode="auto">
            <a:xfrm flipV="1">
              <a:off x="2420" y="2341"/>
              <a:ext cx="136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126" name="Rectangle 22"/>
          <p:cNvSpPr>
            <a:spLocks noChangeArrowheads="1"/>
          </p:cNvSpPr>
          <p:nvPr/>
        </p:nvSpPr>
        <p:spPr bwMode="auto">
          <a:xfrm>
            <a:off x="5660555" y="1988842"/>
            <a:ext cx="865187" cy="1008063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7" name="Group 139"/>
          <p:cNvGrpSpPr>
            <a:grpSpLocks/>
          </p:cNvGrpSpPr>
          <p:nvPr/>
        </p:nvGrpSpPr>
        <p:grpSpPr bwMode="auto">
          <a:xfrm>
            <a:off x="6947172" y="2075586"/>
            <a:ext cx="865188" cy="792163"/>
            <a:chOff x="2154" y="1933"/>
            <a:chExt cx="545" cy="499"/>
          </a:xfrm>
        </p:grpSpPr>
        <p:sp>
          <p:nvSpPr>
            <p:cNvPr id="128" name="Oval 140"/>
            <p:cNvSpPr>
              <a:spLocks noChangeArrowheads="1"/>
            </p:cNvSpPr>
            <p:nvPr/>
          </p:nvSpPr>
          <p:spPr bwMode="auto">
            <a:xfrm>
              <a:off x="2245" y="2024"/>
              <a:ext cx="363" cy="3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 useBgFill="1">
          <p:nvSpPr>
            <p:cNvPr id="129" name="Rectangle 141"/>
            <p:cNvSpPr>
              <a:spLocks noChangeArrowheads="1"/>
            </p:cNvSpPr>
            <p:nvPr/>
          </p:nvSpPr>
          <p:spPr bwMode="auto">
            <a:xfrm>
              <a:off x="2154" y="2160"/>
              <a:ext cx="545" cy="272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 b="1">
                <a:latin typeface="cmsy10" pitchFamily="34" charset="0"/>
                <a:cs typeface="Arial" charset="0"/>
              </a:endParaRPr>
            </a:p>
          </p:txBody>
        </p:sp>
        <p:sp>
          <p:nvSpPr>
            <p:cNvPr id="130" name="Line 142"/>
            <p:cNvSpPr>
              <a:spLocks noChangeShapeType="1"/>
            </p:cNvSpPr>
            <p:nvPr/>
          </p:nvSpPr>
          <p:spPr bwMode="auto">
            <a:xfrm flipV="1">
              <a:off x="2426" y="1933"/>
              <a:ext cx="136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131" name="Rectangle 149"/>
          <p:cNvSpPr>
            <a:spLocks noChangeArrowheads="1"/>
          </p:cNvSpPr>
          <p:nvPr/>
        </p:nvSpPr>
        <p:spPr bwMode="auto">
          <a:xfrm>
            <a:off x="6947172" y="1988270"/>
            <a:ext cx="865188" cy="1008062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2" name="Group 90"/>
          <p:cNvGrpSpPr/>
          <p:nvPr/>
        </p:nvGrpSpPr>
        <p:grpSpPr>
          <a:xfrm>
            <a:off x="5850239" y="2439230"/>
            <a:ext cx="504000" cy="504000"/>
            <a:chOff x="6948264" y="2780928"/>
            <a:chExt cx="457692" cy="460694"/>
          </a:xfrm>
        </p:grpSpPr>
        <p:sp>
          <p:nvSpPr>
            <p:cNvPr id="133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34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35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36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37" name="Group 136"/>
          <p:cNvGrpSpPr/>
          <p:nvPr/>
        </p:nvGrpSpPr>
        <p:grpSpPr>
          <a:xfrm>
            <a:off x="7141930" y="2436996"/>
            <a:ext cx="504000" cy="504000"/>
            <a:chOff x="4427984" y="692696"/>
            <a:chExt cx="457692" cy="460694"/>
          </a:xfrm>
        </p:grpSpPr>
        <p:sp>
          <p:nvSpPr>
            <p:cNvPr id="138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39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40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141" name="Picture 14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475658" y="2132858"/>
            <a:ext cx="690067" cy="446227"/>
          </a:xfrm>
          <a:prstGeom prst="rect">
            <a:avLst/>
          </a:prstGeom>
          <a:noFill/>
          <a:ln/>
          <a:effectLst/>
        </p:spPr>
      </p:pic>
      <p:pic>
        <p:nvPicPr>
          <p:cNvPr id="142" name="Picture 14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707906" y="2148853"/>
            <a:ext cx="690067" cy="446227"/>
          </a:xfrm>
          <a:prstGeom prst="rect">
            <a:avLst/>
          </a:prstGeom>
          <a:noFill/>
          <a:ln/>
          <a:effectLst/>
        </p:spPr>
      </p:pic>
      <p:pic>
        <p:nvPicPr>
          <p:cNvPr id="143" name="Picture 142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475658" y="1196752"/>
            <a:ext cx="690067" cy="487680"/>
          </a:xfrm>
          <a:prstGeom prst="rect">
            <a:avLst/>
          </a:prstGeom>
          <a:noFill/>
          <a:ln/>
          <a:effectLst/>
        </p:spPr>
      </p:pic>
      <p:pic>
        <p:nvPicPr>
          <p:cNvPr id="144" name="Picture 143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707906" y="1167408"/>
            <a:ext cx="690067" cy="487680"/>
          </a:xfrm>
          <a:prstGeom prst="rect">
            <a:avLst/>
          </a:prstGeom>
          <a:noFill/>
          <a:ln/>
          <a:effectLst/>
        </p:spPr>
      </p:pic>
      <p:sp>
        <p:nvSpPr>
          <p:cNvPr id="59" name="Content Placeholder 1"/>
          <p:cNvSpPr txBox="1">
            <a:spLocks/>
          </p:cNvSpPr>
          <p:nvPr/>
        </p:nvSpPr>
        <p:spPr>
          <a:xfrm>
            <a:off x="4932040" y="1124744"/>
            <a:ext cx="2880320" cy="648072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2400" dirty="0">
                <a:cs typeface="Arial" charset="0"/>
              </a:rPr>
              <a:t>Q</a:t>
            </a:r>
            <a:r>
              <a:rPr lang="en-US" sz="2400" dirty="0" err="1">
                <a:cs typeface="Arial" charset="0"/>
              </a:rPr>
              <a:t>uantum</a:t>
            </a:r>
            <a:r>
              <a:rPr lang="en-US" sz="2400" dirty="0">
                <a:cs typeface="Arial" charset="0"/>
              </a:rPr>
              <a:t> operations: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endParaRPr lang="en-US" sz="2400" dirty="0">
              <a:cs typeface="Arial" charset="0"/>
            </a:endParaRPr>
          </a:p>
        </p:txBody>
      </p:sp>
      <p:sp>
        <p:nvSpPr>
          <p:cNvPr id="64" name="Rectangle 22"/>
          <p:cNvSpPr>
            <a:spLocks noChangeArrowheads="1"/>
          </p:cNvSpPr>
          <p:nvPr/>
        </p:nvSpPr>
        <p:spPr bwMode="auto">
          <a:xfrm>
            <a:off x="7884368" y="980728"/>
            <a:ext cx="649188" cy="719262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Content Placeholder 1"/>
          <p:cNvSpPr txBox="1">
            <a:spLocks/>
          </p:cNvSpPr>
          <p:nvPr/>
        </p:nvSpPr>
        <p:spPr>
          <a:xfrm>
            <a:off x="7956376" y="923838"/>
            <a:ext cx="648072" cy="79208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4400" dirty="0">
                <a:cs typeface="Arial" charset="0"/>
              </a:rPr>
              <a:t>U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endParaRPr lang="en-US" sz="2800" dirty="0">
              <a:cs typeface="Arial" charset="0"/>
            </a:endParaRPr>
          </a:p>
        </p:txBody>
      </p:sp>
      <p:sp>
        <p:nvSpPr>
          <p:cNvPr id="66" name="Text Box 21"/>
          <p:cNvSpPr txBox="1">
            <a:spLocks noChangeArrowheads="1"/>
          </p:cNvSpPr>
          <p:nvPr/>
        </p:nvSpPr>
        <p:spPr bwMode="auto">
          <a:xfrm>
            <a:off x="683568" y="5877272"/>
            <a:ext cx="65527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cs typeface="Arial" charset="0"/>
              </a:rPr>
              <a:t>Proof: copying is a </a:t>
            </a:r>
            <a:r>
              <a:rPr lang="en-US" sz="2800" dirty="0">
                <a:solidFill>
                  <a:srgbClr val="0000FF"/>
                </a:solidFill>
                <a:cs typeface="Arial" charset="0"/>
              </a:rPr>
              <a:t>non-linear operation</a:t>
            </a:r>
            <a:endParaRPr lang="de-CH" sz="2800" dirty="0">
              <a:solidFill>
                <a:srgbClr val="0000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3678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C -0.08577 0.07523 -0.17153 0.15069 -0.1941 0.22662 C -0.21667 0.30254 -0.14479 0.41759 -0.1349 0.45555 " pathEditMode="relative" ptsTypes="aaA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48148E-6 C 0.09149 0.09283 0.18316 0.18588 0.2 0.26296 C 0.21667 0.34051 0.15885 0.40232 0.10087 0.46435 " pathEditMode="relative" ptsTypes="aaA">
                                      <p:cBhvr>
                                        <p:cTn id="1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81481E-6 C -0.06128 0.07453 -0.12239 0.1493 -0.14496 0.20208 C -0.16753 0.25486 -0.15139 0.28564 -0.13507 0.31666 " pathEditMode="relative" ptsTypes="aaA">
                                      <p:cBhvr>
                                        <p:cTn id="1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59259E-6 C 0.06476 0.06852 0.12951 0.13704 0.14653 0.18982 C 0.16354 0.2426 0.13299 0.27963 0.10243 0.31667 " pathEditMode="relative" ptsTypes="aaA">
                                      <p:cBhvr>
                                        <p:cTn id="1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188642"/>
            <a:ext cx="8229600" cy="720725"/>
          </a:xfrm>
        </p:spPr>
        <p:txBody>
          <a:bodyPr>
            <a:normAutofit fontScale="90000"/>
          </a:bodyPr>
          <a:lstStyle/>
          <a:p>
            <a:pPr algn="l"/>
            <a:r>
              <a:rPr lang="fr-CH" dirty="0" smtClean="0"/>
              <a:t>Quantum Key Distribution (QKD)</a:t>
            </a:r>
            <a:endParaRPr lang="en-US" dirty="0"/>
          </a:p>
        </p:txBody>
      </p:sp>
      <p:sp>
        <p:nvSpPr>
          <p:cNvPr id="518150" name="Line 6"/>
          <p:cNvSpPr>
            <a:spLocks noChangeShapeType="1"/>
          </p:cNvSpPr>
          <p:nvPr/>
        </p:nvSpPr>
        <p:spPr bwMode="auto">
          <a:xfrm>
            <a:off x="3130552" y="1989138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18152" name="Line 8"/>
          <p:cNvSpPr>
            <a:spLocks noChangeShapeType="1"/>
          </p:cNvSpPr>
          <p:nvPr/>
        </p:nvSpPr>
        <p:spPr bwMode="auto">
          <a:xfrm>
            <a:off x="3130552" y="2276475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518183" name="Picture 39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95801" y="3461025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518184" name="Picture 40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638283" y="3402015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518185" name="Freeform 41"/>
          <p:cNvSpPr>
            <a:spLocks/>
          </p:cNvSpPr>
          <p:nvPr/>
        </p:nvSpPr>
        <p:spPr bwMode="auto">
          <a:xfrm rot="563765">
            <a:off x="930329" y="2583391"/>
            <a:ext cx="303212" cy="774700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121" y="121"/>
              </a:cxn>
              <a:cxn ang="0">
                <a:pos x="7" y="215"/>
              </a:cxn>
              <a:cxn ang="0">
                <a:pos x="81" y="349"/>
              </a:cxn>
              <a:cxn ang="0">
                <a:pos x="87" y="551"/>
              </a:cxn>
            </a:cxnLst>
            <a:rect l="0" t="0" r="r" b="b"/>
            <a:pathLst>
              <a:path w="132" h="551">
                <a:moveTo>
                  <a:pt x="74" y="0"/>
                </a:moveTo>
                <a:cubicBezTo>
                  <a:pt x="82" y="20"/>
                  <a:pt x="132" y="85"/>
                  <a:pt x="121" y="121"/>
                </a:cubicBezTo>
                <a:cubicBezTo>
                  <a:pt x="110" y="157"/>
                  <a:pt x="14" y="177"/>
                  <a:pt x="7" y="215"/>
                </a:cubicBezTo>
                <a:cubicBezTo>
                  <a:pt x="0" y="253"/>
                  <a:pt x="68" y="293"/>
                  <a:pt x="81" y="349"/>
                </a:cubicBezTo>
                <a:cubicBezTo>
                  <a:pt x="94" y="405"/>
                  <a:pt x="86" y="509"/>
                  <a:pt x="87" y="551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8186" name="Freeform 42"/>
          <p:cNvSpPr>
            <a:spLocks/>
          </p:cNvSpPr>
          <p:nvPr/>
        </p:nvSpPr>
        <p:spPr bwMode="auto">
          <a:xfrm>
            <a:off x="7816337" y="2598123"/>
            <a:ext cx="217488" cy="730250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121" y="121"/>
              </a:cxn>
              <a:cxn ang="0">
                <a:pos x="7" y="215"/>
              </a:cxn>
              <a:cxn ang="0">
                <a:pos x="81" y="349"/>
              </a:cxn>
              <a:cxn ang="0">
                <a:pos x="87" y="551"/>
              </a:cxn>
            </a:cxnLst>
            <a:rect l="0" t="0" r="r" b="b"/>
            <a:pathLst>
              <a:path w="132" h="551">
                <a:moveTo>
                  <a:pt x="74" y="0"/>
                </a:moveTo>
                <a:cubicBezTo>
                  <a:pt x="82" y="20"/>
                  <a:pt x="132" y="85"/>
                  <a:pt x="121" y="121"/>
                </a:cubicBezTo>
                <a:cubicBezTo>
                  <a:pt x="110" y="157"/>
                  <a:pt x="14" y="177"/>
                  <a:pt x="7" y="215"/>
                </a:cubicBezTo>
                <a:cubicBezTo>
                  <a:pt x="0" y="253"/>
                  <a:pt x="68" y="293"/>
                  <a:pt x="81" y="349"/>
                </a:cubicBezTo>
                <a:cubicBezTo>
                  <a:pt x="94" y="405"/>
                  <a:pt x="86" y="509"/>
                  <a:pt x="87" y="551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870155" y="1061882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Alice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7978878" y="2329716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Bob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4085305" y="3923072"/>
            <a:ext cx="899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Eve</a:t>
            </a: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396626" y="4437112"/>
            <a:ext cx="856786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Offers an </a:t>
            </a:r>
            <a:r>
              <a:rPr lang="en-US" sz="2400" dirty="0">
                <a:solidFill>
                  <a:srgbClr val="0000FF"/>
                </a:solidFill>
                <a:cs typeface="Arial" charset="0"/>
              </a:rPr>
              <a:t>quantum solution </a:t>
            </a:r>
            <a:r>
              <a:rPr lang="en-US" sz="2400" dirty="0">
                <a:cs typeface="Arial" charset="0"/>
              </a:rPr>
              <a:t>to the key-exchange problem which does </a:t>
            </a:r>
            <a:r>
              <a:rPr lang="en-US" sz="2400" dirty="0">
                <a:solidFill>
                  <a:srgbClr val="0000FF"/>
                </a:solidFill>
                <a:cs typeface="Arial" charset="0"/>
              </a:rPr>
              <a:t>not </a:t>
            </a:r>
            <a:r>
              <a:rPr lang="en-US" sz="2400" dirty="0">
                <a:cs typeface="Arial" charset="0"/>
              </a:rPr>
              <a:t>rely on </a:t>
            </a:r>
            <a:r>
              <a:rPr lang="en-US" sz="2400" dirty="0">
                <a:solidFill>
                  <a:srgbClr val="0000FF"/>
                </a:solidFill>
                <a:cs typeface="Arial" charset="0"/>
              </a:rPr>
              <a:t>computational assumptions </a:t>
            </a:r>
            <a:r>
              <a:rPr lang="en-US" sz="2400" dirty="0">
                <a:cs typeface="Arial" charset="0"/>
              </a:rPr>
              <a:t>(such as factoring, discrete logarithms, security of AES, SHA-3 etc.)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Puts the players into the starting position to use symmetric-key cryptography (encryption, authentication etc.).</a:t>
            </a: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827584" y="1484784"/>
            <a:ext cx="1059740" cy="1080120"/>
          </a:xfrm>
          <a:prstGeom prst="rect">
            <a:avLst/>
          </a:prstGeom>
        </p:spPr>
      </p:pic>
      <p:pic>
        <p:nvPicPr>
          <p:cNvPr id="38" name="Picture 37" descr="QueenOfHearts.png"/>
          <p:cNvPicPr>
            <a:picLocks noChangeAspect="1"/>
          </p:cNvPicPr>
          <p:nvPr/>
        </p:nvPicPr>
        <p:blipFill>
          <a:blip r:embed="rId5" cstate="print"/>
          <a:srcRect l="6597" r="7636"/>
          <a:stretch>
            <a:fillRect/>
          </a:stretch>
        </p:blipFill>
        <p:spPr>
          <a:xfrm>
            <a:off x="3707906" y="2780928"/>
            <a:ext cx="1280649" cy="1083626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130552" y="1096098"/>
            <a:ext cx="2881313" cy="532702"/>
            <a:chOff x="3130550" y="1096098"/>
            <a:chExt cx="2881313" cy="532702"/>
          </a:xfrm>
        </p:grpSpPr>
        <p:sp>
          <p:nvSpPr>
            <p:cNvPr id="518151" name="Line 7"/>
            <p:cNvSpPr>
              <a:spLocks noChangeShapeType="1"/>
            </p:cNvSpPr>
            <p:nvPr/>
          </p:nvSpPr>
          <p:spPr bwMode="auto">
            <a:xfrm>
              <a:off x="3130550" y="1628800"/>
              <a:ext cx="28813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grpSp>
          <p:nvGrpSpPr>
            <p:cNvPr id="39" name="Group 28"/>
            <p:cNvGrpSpPr/>
            <p:nvPr/>
          </p:nvGrpSpPr>
          <p:grpSpPr>
            <a:xfrm>
              <a:off x="3419872" y="1096098"/>
              <a:ext cx="457692" cy="460694"/>
              <a:chOff x="4214810" y="2000240"/>
              <a:chExt cx="457692" cy="460694"/>
            </a:xfrm>
          </p:grpSpPr>
          <p:sp>
            <p:nvSpPr>
              <p:cNvPr id="4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1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2" name="Group 28"/>
            <p:cNvGrpSpPr/>
            <p:nvPr/>
          </p:nvGrpSpPr>
          <p:grpSpPr>
            <a:xfrm>
              <a:off x="4343154" y="1096098"/>
              <a:ext cx="457692" cy="460694"/>
              <a:chOff x="4214810" y="2000240"/>
              <a:chExt cx="457692" cy="460694"/>
            </a:xfrm>
          </p:grpSpPr>
          <p:sp>
            <p:nvSpPr>
              <p:cNvPr id="43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4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5" name="Group 28"/>
            <p:cNvGrpSpPr/>
            <p:nvPr/>
          </p:nvGrpSpPr>
          <p:grpSpPr>
            <a:xfrm>
              <a:off x="3881513" y="1096098"/>
              <a:ext cx="457692" cy="460694"/>
              <a:chOff x="4214810" y="2000240"/>
              <a:chExt cx="457692" cy="460694"/>
            </a:xfrm>
          </p:grpSpPr>
          <p:sp>
            <p:nvSpPr>
              <p:cNvPr id="46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7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8" name="Group 133"/>
            <p:cNvGrpSpPr/>
            <p:nvPr/>
          </p:nvGrpSpPr>
          <p:grpSpPr>
            <a:xfrm>
              <a:off x="5266436" y="1096098"/>
              <a:ext cx="457692" cy="460694"/>
              <a:chOff x="7597837" y="2707419"/>
              <a:chExt cx="457692" cy="460694"/>
            </a:xfrm>
          </p:grpSpPr>
          <p:sp>
            <p:nvSpPr>
              <p:cNvPr id="49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0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51" name="Group 28"/>
            <p:cNvGrpSpPr/>
            <p:nvPr/>
          </p:nvGrpSpPr>
          <p:grpSpPr>
            <a:xfrm>
              <a:off x="4804795" y="1096098"/>
              <a:ext cx="457692" cy="460694"/>
              <a:chOff x="4214810" y="2000240"/>
              <a:chExt cx="457692" cy="460694"/>
            </a:xfrm>
          </p:grpSpPr>
          <p:sp>
            <p:nvSpPr>
              <p:cNvPr id="52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3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sp>
        <p:nvSpPr>
          <p:cNvPr id="37" name="Content Placeholder 1"/>
          <p:cNvSpPr txBox="1">
            <a:spLocks/>
          </p:cNvSpPr>
          <p:nvPr/>
        </p:nvSpPr>
        <p:spPr>
          <a:xfrm>
            <a:off x="467544" y="692696"/>
            <a:ext cx="8496944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dirty="0">
                <a:cs typeface="Arial" charset="0"/>
                <a:hlinkClick r:id="rId6"/>
              </a:rPr>
              <a:t>[</a:t>
            </a:r>
            <a:r>
              <a:rPr lang="en-US" sz="2000" dirty="0">
                <a:cs typeface="Arial" charset="0"/>
                <a:hlinkClick r:id="rId6"/>
              </a:rPr>
              <a:t>Bennett Brassard 84]</a:t>
            </a:r>
            <a:endParaRPr lang="en-US" sz="2000" dirty="0"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 r="50930"/>
          <a:stretch>
            <a:fillRect/>
          </a:stretch>
        </p:blipFill>
        <p:spPr bwMode="auto">
          <a:xfrm>
            <a:off x="8244408" y="-1"/>
            <a:ext cx="936103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7" cstate="print"/>
          <a:srcRect l="49070"/>
          <a:stretch>
            <a:fillRect/>
          </a:stretch>
        </p:blipFill>
        <p:spPr bwMode="auto">
          <a:xfrm>
            <a:off x="7236296" y="2"/>
            <a:ext cx="971600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6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6298" y="1556792"/>
            <a:ext cx="1285425" cy="914208"/>
          </a:xfrm>
          <a:prstGeom prst="rect">
            <a:avLst/>
          </a:prstGeom>
          <a:noFill/>
        </p:spPr>
      </p:pic>
      <p:sp>
        <p:nvSpPr>
          <p:cNvPr id="56" name="Slide Number Placeholder 15"/>
          <p:cNvSpPr txBox="1">
            <a:spLocks/>
          </p:cNvSpPr>
          <p:nvPr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defRPr/>
            </a:pPr>
            <a:fld id="{2BBB5E19-F10A-4C2F-BF6F-11C513378A2E}" type="slidenum">
              <a:rPr lang="en-US" sz="1400">
                <a:solidFill>
                  <a:schemeClr val="tx1">
                    <a:tint val="75000"/>
                  </a:schemeClr>
                </a:solidFill>
              </a:rPr>
              <a:pPr algn="ctr">
                <a:defRPr/>
              </a:pPr>
              <a:t>16</a:t>
            </a:fld>
            <a:endParaRPr lang="en-US" sz="14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23528" y="386104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199819" y="3861048"/>
            <a:ext cx="169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61" name="AutoShape 109"/>
          <p:cNvSpPr>
            <a:spLocks noChangeArrowheads="1"/>
          </p:cNvSpPr>
          <p:nvPr/>
        </p:nvSpPr>
        <p:spPr bwMode="auto">
          <a:xfrm>
            <a:off x="4932040" y="2708920"/>
            <a:ext cx="1368152" cy="648072"/>
          </a:xfrm>
          <a:prstGeom prst="cloudCallout">
            <a:avLst>
              <a:gd name="adj1" fmla="val -68259"/>
              <a:gd name="adj2" fmla="val 35277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sz="2400" dirty="0">
                <a:latin typeface="Consolas"/>
                <a:cs typeface="Consolas"/>
              </a:rPr>
              <a:t>?</a:t>
            </a:r>
          </a:p>
        </p:txBody>
      </p:sp>
      <p:sp>
        <p:nvSpPr>
          <p:cNvPr id="62" name="Line 6"/>
          <p:cNvSpPr>
            <a:spLocks noChangeShapeType="1"/>
          </p:cNvSpPr>
          <p:nvPr/>
        </p:nvSpPr>
        <p:spPr bwMode="auto">
          <a:xfrm>
            <a:off x="3130552" y="2564904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18171" name="Line 27"/>
          <p:cNvSpPr>
            <a:spLocks noChangeShapeType="1"/>
          </p:cNvSpPr>
          <p:nvPr/>
        </p:nvSpPr>
        <p:spPr bwMode="auto">
          <a:xfrm flipV="1">
            <a:off x="4232788" y="1700808"/>
            <a:ext cx="267205" cy="1027644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90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8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18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150" grpId="0" animBg="1"/>
      <p:bldP spid="518152" grpId="0" animBg="1"/>
      <p:bldP spid="518185" grpId="0" animBg="1"/>
      <p:bldP spid="518186" grpId="0" animBg="1"/>
      <p:bldP spid="79" grpId="0"/>
      <p:bldP spid="80" grpId="0" build="p"/>
      <p:bldP spid="57" grpId="0"/>
      <p:bldP spid="60" grpId="0"/>
      <p:bldP spid="61" grpId="0" animBg="1"/>
      <p:bldP spid="62" grpId="0" animBg="1"/>
      <p:bldP spid="51817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843" y="2646217"/>
            <a:ext cx="1803400" cy="850900"/>
          </a:xfrm>
          <a:prstGeom prst="rect">
            <a:avLst/>
          </a:prstGeom>
        </p:spPr>
      </p:pic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188640"/>
            <a:ext cx="8229600" cy="720725"/>
          </a:xfrm>
        </p:spPr>
        <p:txBody>
          <a:bodyPr>
            <a:normAutofit fontScale="90000"/>
          </a:bodyPr>
          <a:lstStyle/>
          <a:p>
            <a:pPr algn="l"/>
            <a:r>
              <a:rPr lang="fr-CH" dirty="0" smtClean="0"/>
              <a:t>Quantum Key Distribution (QKD)</a:t>
            </a:r>
            <a:endParaRPr lang="en-US" dirty="0"/>
          </a:p>
        </p:txBody>
      </p:sp>
      <p:sp>
        <p:nvSpPr>
          <p:cNvPr id="518150" name="Line 6"/>
          <p:cNvSpPr>
            <a:spLocks noChangeShapeType="1"/>
          </p:cNvSpPr>
          <p:nvPr/>
        </p:nvSpPr>
        <p:spPr bwMode="auto">
          <a:xfrm>
            <a:off x="3130550" y="1989138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18152" name="Line 8"/>
          <p:cNvSpPr>
            <a:spLocks noChangeShapeType="1"/>
          </p:cNvSpPr>
          <p:nvPr/>
        </p:nvSpPr>
        <p:spPr bwMode="auto">
          <a:xfrm>
            <a:off x="3130550" y="2276475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18171" name="Line 27"/>
          <p:cNvSpPr>
            <a:spLocks noChangeShapeType="1"/>
          </p:cNvSpPr>
          <p:nvPr/>
        </p:nvSpPr>
        <p:spPr bwMode="auto">
          <a:xfrm flipV="1">
            <a:off x="4427984" y="1700808"/>
            <a:ext cx="216024" cy="1368152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518183" name="Picture 39" descr="BS00996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95801" y="3461023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518184" name="Picture 40" descr="BS00996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638283" y="3402013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518185" name="Freeform 41"/>
          <p:cNvSpPr>
            <a:spLocks/>
          </p:cNvSpPr>
          <p:nvPr/>
        </p:nvSpPr>
        <p:spPr bwMode="auto">
          <a:xfrm rot="563765">
            <a:off x="930329" y="2583391"/>
            <a:ext cx="303212" cy="774700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121" y="121"/>
              </a:cxn>
              <a:cxn ang="0">
                <a:pos x="7" y="215"/>
              </a:cxn>
              <a:cxn ang="0">
                <a:pos x="81" y="349"/>
              </a:cxn>
              <a:cxn ang="0">
                <a:pos x="87" y="551"/>
              </a:cxn>
            </a:cxnLst>
            <a:rect l="0" t="0" r="r" b="b"/>
            <a:pathLst>
              <a:path w="132" h="551">
                <a:moveTo>
                  <a:pt x="74" y="0"/>
                </a:moveTo>
                <a:cubicBezTo>
                  <a:pt x="82" y="20"/>
                  <a:pt x="132" y="85"/>
                  <a:pt x="121" y="121"/>
                </a:cubicBezTo>
                <a:cubicBezTo>
                  <a:pt x="110" y="157"/>
                  <a:pt x="14" y="177"/>
                  <a:pt x="7" y="215"/>
                </a:cubicBezTo>
                <a:cubicBezTo>
                  <a:pt x="0" y="253"/>
                  <a:pt x="68" y="293"/>
                  <a:pt x="81" y="349"/>
                </a:cubicBezTo>
                <a:cubicBezTo>
                  <a:pt x="94" y="405"/>
                  <a:pt x="86" y="509"/>
                  <a:pt x="87" y="551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8186" name="Freeform 42"/>
          <p:cNvSpPr>
            <a:spLocks/>
          </p:cNvSpPr>
          <p:nvPr/>
        </p:nvSpPr>
        <p:spPr bwMode="auto">
          <a:xfrm>
            <a:off x="7816337" y="2598123"/>
            <a:ext cx="217488" cy="730250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121" y="121"/>
              </a:cxn>
              <a:cxn ang="0">
                <a:pos x="7" y="215"/>
              </a:cxn>
              <a:cxn ang="0">
                <a:pos x="81" y="349"/>
              </a:cxn>
              <a:cxn ang="0">
                <a:pos x="87" y="551"/>
              </a:cxn>
            </a:cxnLst>
            <a:rect l="0" t="0" r="r" b="b"/>
            <a:pathLst>
              <a:path w="132" h="551">
                <a:moveTo>
                  <a:pt x="74" y="0"/>
                </a:moveTo>
                <a:cubicBezTo>
                  <a:pt x="82" y="20"/>
                  <a:pt x="132" y="85"/>
                  <a:pt x="121" y="121"/>
                </a:cubicBezTo>
                <a:cubicBezTo>
                  <a:pt x="110" y="157"/>
                  <a:pt x="14" y="177"/>
                  <a:pt x="7" y="215"/>
                </a:cubicBezTo>
                <a:cubicBezTo>
                  <a:pt x="0" y="253"/>
                  <a:pt x="68" y="293"/>
                  <a:pt x="81" y="349"/>
                </a:cubicBezTo>
                <a:cubicBezTo>
                  <a:pt x="94" y="405"/>
                  <a:pt x="86" y="509"/>
                  <a:pt x="87" y="551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870155" y="1061882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Alice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978878" y="2329716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Bob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157311" y="4355120"/>
            <a:ext cx="899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Eve</a:t>
            </a: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396626" y="5157192"/>
            <a:ext cx="835183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cs typeface="Arial" charset="0"/>
              </a:rPr>
              <a:t>technically feasible: </a:t>
            </a:r>
            <a:r>
              <a:rPr lang="en-US" sz="2400" dirty="0" smtClean="0">
                <a:solidFill>
                  <a:srgbClr val="0000FF"/>
                </a:solidFill>
                <a:cs typeface="Arial" charset="0"/>
              </a:rPr>
              <a:t>no quantum computer required</a:t>
            </a:r>
            <a:r>
              <a:rPr lang="en-US" sz="2400" dirty="0" smtClean="0">
                <a:cs typeface="Arial" charset="0"/>
              </a:rPr>
              <a:t>, </a:t>
            </a:r>
            <a:br>
              <a:rPr lang="en-US" sz="2400" dirty="0" smtClean="0">
                <a:cs typeface="Arial" charset="0"/>
              </a:rPr>
            </a:br>
            <a:r>
              <a:rPr lang="en-US" sz="2400" dirty="0" smtClean="0">
                <a:cs typeface="Arial" charset="0"/>
              </a:rPr>
              <a:t>only quantum communication</a:t>
            </a:r>
            <a:endParaRPr lang="de-CH" sz="2400" b="0" dirty="0">
              <a:cs typeface="Arial" charset="0"/>
            </a:endParaRP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827584" y="1484784"/>
            <a:ext cx="1059740" cy="1080120"/>
          </a:xfrm>
          <a:prstGeom prst="rect">
            <a:avLst/>
          </a:prstGeom>
        </p:spPr>
      </p:pic>
      <p:pic>
        <p:nvPicPr>
          <p:cNvPr id="38" name="Picture 37" descr="QueenOfHearts.png"/>
          <p:cNvPicPr>
            <a:picLocks noChangeAspect="1"/>
          </p:cNvPicPr>
          <p:nvPr/>
        </p:nvPicPr>
        <p:blipFill>
          <a:blip r:embed="rId6" cstate="print"/>
          <a:srcRect l="6597" r="7636"/>
          <a:stretch>
            <a:fillRect/>
          </a:stretch>
        </p:blipFill>
        <p:spPr>
          <a:xfrm>
            <a:off x="3779912" y="3212976"/>
            <a:ext cx="1280649" cy="1083626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130550" y="1096098"/>
            <a:ext cx="2881313" cy="532702"/>
            <a:chOff x="3130550" y="1096098"/>
            <a:chExt cx="2881313" cy="532702"/>
          </a:xfrm>
        </p:grpSpPr>
        <p:sp>
          <p:nvSpPr>
            <p:cNvPr id="518151" name="Line 7"/>
            <p:cNvSpPr>
              <a:spLocks noChangeShapeType="1"/>
            </p:cNvSpPr>
            <p:nvPr/>
          </p:nvSpPr>
          <p:spPr bwMode="auto">
            <a:xfrm>
              <a:off x="3130550" y="1628800"/>
              <a:ext cx="28813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grpSp>
          <p:nvGrpSpPr>
            <p:cNvPr id="39" name="Group 28"/>
            <p:cNvGrpSpPr/>
            <p:nvPr/>
          </p:nvGrpSpPr>
          <p:grpSpPr>
            <a:xfrm>
              <a:off x="3419872" y="1096098"/>
              <a:ext cx="457692" cy="460694"/>
              <a:chOff x="4214810" y="2000240"/>
              <a:chExt cx="457692" cy="460694"/>
            </a:xfrm>
          </p:grpSpPr>
          <p:sp>
            <p:nvSpPr>
              <p:cNvPr id="4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1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2" name="Group 28"/>
            <p:cNvGrpSpPr/>
            <p:nvPr/>
          </p:nvGrpSpPr>
          <p:grpSpPr>
            <a:xfrm>
              <a:off x="4343154" y="1096098"/>
              <a:ext cx="457692" cy="460694"/>
              <a:chOff x="4214810" y="2000240"/>
              <a:chExt cx="457692" cy="460694"/>
            </a:xfrm>
          </p:grpSpPr>
          <p:sp>
            <p:nvSpPr>
              <p:cNvPr id="43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4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5" name="Group 28"/>
            <p:cNvGrpSpPr/>
            <p:nvPr/>
          </p:nvGrpSpPr>
          <p:grpSpPr>
            <a:xfrm>
              <a:off x="3881513" y="1096098"/>
              <a:ext cx="457692" cy="460694"/>
              <a:chOff x="4214810" y="2000240"/>
              <a:chExt cx="457692" cy="460694"/>
            </a:xfrm>
          </p:grpSpPr>
          <p:sp>
            <p:nvSpPr>
              <p:cNvPr id="46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7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8" name="Group 133"/>
            <p:cNvGrpSpPr/>
            <p:nvPr/>
          </p:nvGrpSpPr>
          <p:grpSpPr>
            <a:xfrm>
              <a:off x="5266436" y="1096098"/>
              <a:ext cx="457692" cy="460694"/>
              <a:chOff x="7597837" y="2707419"/>
              <a:chExt cx="457692" cy="460694"/>
            </a:xfrm>
          </p:grpSpPr>
          <p:sp>
            <p:nvSpPr>
              <p:cNvPr id="49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0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51" name="Group 28"/>
            <p:cNvGrpSpPr/>
            <p:nvPr/>
          </p:nvGrpSpPr>
          <p:grpSpPr>
            <a:xfrm>
              <a:off x="4804795" y="1096098"/>
              <a:ext cx="457692" cy="460694"/>
              <a:chOff x="4214810" y="2000240"/>
              <a:chExt cx="457692" cy="460694"/>
            </a:xfrm>
          </p:grpSpPr>
          <p:sp>
            <p:nvSpPr>
              <p:cNvPr id="52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3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56" name="Picture 4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475656" y="2348880"/>
            <a:ext cx="1993314" cy="1008112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37" name="Content Placeholder 1"/>
          <p:cNvSpPr txBox="1">
            <a:spLocks/>
          </p:cNvSpPr>
          <p:nvPr/>
        </p:nvSpPr>
        <p:spPr>
          <a:xfrm>
            <a:off x="467544" y="692696"/>
            <a:ext cx="8496944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noProof="0" dirty="0" smtClean="0">
                <a:cs typeface="Arial" charset="0"/>
              </a:rPr>
              <a:t>[</a:t>
            </a:r>
            <a:r>
              <a:rPr lang="en-US" sz="2000" dirty="0" smtClean="0">
                <a:cs typeface="Arial" charset="0"/>
              </a:rPr>
              <a:t>Bennett Brassard 84</a:t>
            </a:r>
            <a:r>
              <a:rPr lang="en-US" sz="2000" noProof="0" dirty="0" smtClean="0">
                <a:cs typeface="Arial" charset="0"/>
              </a:rPr>
              <a:t>]</a:t>
            </a:r>
            <a:endParaRPr lang="en-US" sz="2000" dirty="0" smtClean="0"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 r="50930"/>
          <a:stretch>
            <a:fillRect/>
          </a:stretch>
        </p:blipFill>
        <p:spPr bwMode="auto">
          <a:xfrm>
            <a:off x="8244408" y="-1"/>
            <a:ext cx="936103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8" cstate="print"/>
          <a:srcRect l="49070"/>
          <a:stretch>
            <a:fillRect/>
          </a:stretch>
        </p:blipFill>
        <p:spPr bwMode="auto">
          <a:xfrm>
            <a:off x="7236296" y="0"/>
            <a:ext cx="971600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6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6296" y="1556792"/>
            <a:ext cx="1285425" cy="914208"/>
          </a:xfrm>
          <a:prstGeom prst="rect">
            <a:avLst/>
          </a:prstGeom>
          <a:noFill/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2893" y="1544277"/>
            <a:ext cx="6494119" cy="4868211"/>
          </a:xfrm>
          <a:prstGeom prst="rect">
            <a:avLst/>
          </a:prstGeom>
        </p:spPr>
      </p:pic>
      <p:sp>
        <p:nvSpPr>
          <p:cNvPr id="55" name="Slide Number Placeholder 15"/>
          <p:cNvSpPr txBox="1">
            <a:spLocks/>
          </p:cNvSpPr>
          <p:nvPr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B5E19-F10A-4C2F-BF6F-11C513378A2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2414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67771" y="260648"/>
            <a:ext cx="8383402" cy="9906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Quantum </a:t>
            </a:r>
            <a:r>
              <a:rPr lang="en-US" sz="4000" dirty="0" smtClean="0"/>
              <a:t>Networks</a:t>
            </a:r>
            <a:endParaRPr lang="en-US" sz="4000" dirty="0"/>
          </a:p>
        </p:txBody>
      </p:sp>
      <p:sp>
        <p:nvSpPr>
          <p:cNvPr id="7" name="Rectangle 298"/>
          <p:cNvSpPr>
            <a:spLocks noChangeArrowheads="1"/>
          </p:cNvSpPr>
          <p:nvPr/>
        </p:nvSpPr>
        <p:spPr bwMode="auto">
          <a:xfrm>
            <a:off x="302356" y="1199519"/>
            <a:ext cx="8518115" cy="150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6" name="Rectangle 298"/>
          <p:cNvSpPr>
            <a:spLocks noChangeArrowheads="1"/>
          </p:cNvSpPr>
          <p:nvPr/>
        </p:nvSpPr>
        <p:spPr bwMode="auto">
          <a:xfrm>
            <a:off x="146629" y="1108551"/>
            <a:ext cx="5421772" cy="4569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2000km QKD backbone network between Beijing and Shanghai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first QKD satellite launched </a:t>
            </a:r>
            <a:b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 2016 from China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Applied for funding to build the first quantum network in NL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Quantum entanglement allows to generate secure keys (like QKD)</a:t>
            </a:r>
            <a:endParaRPr lang="en-US" sz="28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8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9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20147" y="8354320"/>
            <a:ext cx="1456330" cy="3858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-1" t="31366" r="39665" b="29232"/>
          <a:stretch/>
        </p:blipFill>
        <p:spPr>
          <a:xfrm>
            <a:off x="5543749" y="4373659"/>
            <a:ext cx="3252603" cy="21518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634" y="4958984"/>
            <a:ext cx="4392488" cy="1619129"/>
          </a:xfrm>
          <a:prstGeom prst="rect">
            <a:avLst/>
          </a:prstGeom>
        </p:spPr>
      </p:pic>
      <p:pic>
        <p:nvPicPr>
          <p:cNvPr id="1028" name="Picture 4" descr="ttps://www.csiac.org/wp-content/uploads/2016/07/QKD-Figure4-1024x498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4"/>
          <a:stretch/>
        </p:blipFill>
        <p:spPr bwMode="auto">
          <a:xfrm>
            <a:off x="5220072" y="1108550"/>
            <a:ext cx="3899958" cy="294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4316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719" t="38529" r="46601" b="37986"/>
          <a:stretch/>
        </p:blipFill>
        <p:spPr>
          <a:xfrm>
            <a:off x="5932201" y="908719"/>
            <a:ext cx="2744256" cy="1239341"/>
          </a:xfrm>
          <a:prstGeom prst="rect">
            <a:avLst/>
          </a:prstGeom>
        </p:spPr>
      </p:pic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27500" y="188640"/>
            <a:ext cx="8383402" cy="9906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Secure Computing in Quantum Cloud</a:t>
            </a:r>
            <a:endParaRPr lang="en-US" sz="4000" dirty="0"/>
          </a:p>
        </p:txBody>
      </p:sp>
      <p:sp>
        <p:nvSpPr>
          <p:cNvPr id="7" name="Rectangle 298"/>
          <p:cNvSpPr>
            <a:spLocks noChangeArrowheads="1"/>
          </p:cNvSpPr>
          <p:nvPr/>
        </p:nvSpPr>
        <p:spPr bwMode="auto">
          <a:xfrm>
            <a:off x="271654" y="1700808"/>
            <a:ext cx="8518115" cy="150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6" name="Rectangle 298"/>
          <p:cNvSpPr>
            <a:spLocks noChangeArrowheads="1"/>
          </p:cNvSpPr>
          <p:nvPr/>
        </p:nvSpPr>
        <p:spPr bwMode="auto">
          <a:xfrm>
            <a:off x="312942" y="1157461"/>
            <a:ext cx="8518115" cy="1531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Distributed quantum computing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800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Recent result: quantum homomorphic encryption allows for secure delegated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quantum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computation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0" y="3264520"/>
            <a:ext cx="4300790" cy="22275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3274" y="5895429"/>
            <a:ext cx="79491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Y</a:t>
            </a:r>
            <a:r>
              <a:rPr lang="en-US" sz="1600" dirty="0"/>
              <a:t>. </a:t>
            </a:r>
            <a:r>
              <a:rPr lang="en-US" sz="1600" dirty="0" err="1"/>
              <a:t>Dulek</a:t>
            </a:r>
            <a:r>
              <a:rPr lang="en-US" sz="1600" dirty="0"/>
              <a:t>, C. </a:t>
            </a:r>
            <a:r>
              <a:rPr lang="en-US" sz="1600" dirty="0" err="1"/>
              <a:t>Schaffner</a:t>
            </a:r>
            <a:r>
              <a:rPr lang="en-US" sz="1600" dirty="0"/>
              <a:t>, and F. </a:t>
            </a:r>
            <a:r>
              <a:rPr lang="en-US" sz="1600" dirty="0" err="1"/>
              <a:t>Speelman</a:t>
            </a:r>
            <a:r>
              <a:rPr lang="en-US" sz="1600" dirty="0"/>
              <a:t>, </a:t>
            </a:r>
            <a:r>
              <a:rPr lang="en-US" sz="1600" dirty="0" smtClean="0"/>
              <a:t>arXiv:1603.09717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i="1" dirty="0" smtClean="0"/>
              <a:t>Quantum </a:t>
            </a:r>
            <a:r>
              <a:rPr lang="en-US" sz="1600" i="1" dirty="0"/>
              <a:t>homomorphic encryption for polynomial-sized </a:t>
            </a:r>
            <a:r>
              <a:rPr lang="en-US" sz="1600" i="1" dirty="0" smtClean="0"/>
              <a:t>circuits</a:t>
            </a:r>
            <a:r>
              <a:rPr lang="en-US" sz="1600" dirty="0" smtClean="0"/>
              <a:t>, in CRYPTO 2016, QIP 2017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24293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build="p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95300" y="404664"/>
            <a:ext cx="8153400" cy="990600"/>
          </a:xfrm>
        </p:spPr>
        <p:txBody>
          <a:bodyPr/>
          <a:lstStyle/>
          <a:p>
            <a:pPr eaLnBrk="1" hangingPunct="1"/>
            <a:r>
              <a:rPr lang="en-US" sz="4000" dirty="0"/>
              <a:t>Keynote: Quantum Computer</a:t>
            </a:r>
          </a:p>
        </p:txBody>
      </p:sp>
      <p:pic>
        <p:nvPicPr>
          <p:cNvPr id="1026" name="Picture 2" descr="http://www.ictopen.nl/binaries/content/gallery/ict-open-nl/2017/barbara-terhal.jpg/barbara-terhal.jpg/subsites%3Agaleri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90" y="1265189"/>
            <a:ext cx="1530424" cy="196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55776" y="1282799"/>
            <a:ext cx="62464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Barbara </a:t>
            </a:r>
            <a:r>
              <a:rPr lang="en-US" sz="3200" dirty="0" err="1"/>
              <a:t>Terhal</a:t>
            </a:r>
            <a:endParaRPr lang="en-US" sz="3200" dirty="0"/>
          </a:p>
          <a:p>
            <a:r>
              <a:rPr lang="en-US" sz="3200" b="1" i="1" dirty="0"/>
              <a:t>Where we stand with </a:t>
            </a:r>
            <a:r>
              <a:rPr lang="en-US" sz="3200" b="1" i="1" dirty="0" smtClean="0"/>
              <a:t>building</a:t>
            </a:r>
            <a:endParaRPr lang="nl-NL" sz="3200" dirty="0"/>
          </a:p>
        </p:txBody>
      </p:sp>
      <p:sp>
        <p:nvSpPr>
          <p:cNvPr id="41" name="Rectangle 40"/>
          <p:cNvSpPr/>
          <p:nvPr/>
        </p:nvSpPr>
        <p:spPr>
          <a:xfrm>
            <a:off x="528092" y="5301208"/>
            <a:ext cx="76328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This talk:</a:t>
            </a:r>
          </a:p>
          <a:p>
            <a:r>
              <a:rPr lang="en-US" sz="3200" b="1" i="1" dirty="0"/>
              <a:t>What are the effects on cryptography?</a:t>
            </a:r>
            <a:endParaRPr lang="nl-NL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8306" y="2369145"/>
            <a:ext cx="5472022" cy="308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5296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928694"/>
          </a:xfrm>
        </p:spPr>
        <p:txBody>
          <a:bodyPr/>
          <a:lstStyle/>
          <a:p>
            <a:r>
              <a:rPr lang="en-US" sz="4000" dirty="0" smtClean="0"/>
              <a:t>Summary</a:t>
            </a:r>
            <a:endParaRPr lang="de-DE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51520" y="980728"/>
            <a:ext cx="8568952" cy="331236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 smtClean="0"/>
              <a:t>Cyber Security</a:t>
            </a:r>
            <a:endParaRPr lang="fr-CH" sz="3300" dirty="0"/>
          </a:p>
          <a:p>
            <a:pPr marL="342900" indent="-34290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endParaRPr lang="fr-CH" sz="3300" dirty="0"/>
          </a:p>
          <a:p>
            <a:pPr marL="342900" indent="-34290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endParaRPr lang="fr-CH" sz="2000" dirty="0"/>
          </a:p>
          <a:p>
            <a:pPr marL="342900" indent="-34290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endParaRPr lang="fr-CH" sz="2000" dirty="0" smtClean="0"/>
          </a:p>
          <a:p>
            <a:pPr marL="342900" indent="-34290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 smtClean="0"/>
              <a:t>Impact of Quantum </a:t>
            </a:r>
            <a:r>
              <a:rPr lang="fr-CH" sz="3300" dirty="0" err="1" smtClean="0"/>
              <a:t>Computing</a:t>
            </a:r>
            <a:r>
              <a:rPr lang="fr-CH" sz="3300" dirty="0" smtClean="0"/>
              <a:t> on crypto</a:t>
            </a:r>
            <a:endParaRPr lang="fr-CH" sz="3300" dirty="0"/>
          </a:p>
        </p:txBody>
      </p:sp>
      <p:grpSp>
        <p:nvGrpSpPr>
          <p:cNvPr id="42" name="Group 41"/>
          <p:cNvGrpSpPr/>
          <p:nvPr/>
        </p:nvGrpSpPr>
        <p:grpSpPr>
          <a:xfrm>
            <a:off x="4075082" y="692696"/>
            <a:ext cx="5105999" cy="2942630"/>
            <a:chOff x="3273884" y="1415451"/>
            <a:chExt cx="4120231" cy="4045547"/>
          </a:xfrm>
        </p:grpSpPr>
        <p:sp>
          <p:nvSpPr>
            <p:cNvPr id="45" name="Freeform 44"/>
            <p:cNvSpPr/>
            <p:nvPr/>
          </p:nvSpPr>
          <p:spPr>
            <a:xfrm>
              <a:off x="3273884" y="1415451"/>
              <a:ext cx="4120231" cy="3946550"/>
            </a:xfrm>
            <a:custGeom>
              <a:avLst/>
              <a:gdLst>
                <a:gd name="connsiteX0" fmla="*/ 0 w 4120231"/>
                <a:gd name="connsiteY0" fmla="*/ 2060116 h 4120231"/>
                <a:gd name="connsiteX1" fmla="*/ 2060116 w 4120231"/>
                <a:gd name="connsiteY1" fmla="*/ 0 h 4120231"/>
                <a:gd name="connsiteX2" fmla="*/ 4120232 w 4120231"/>
                <a:gd name="connsiteY2" fmla="*/ 2060116 h 4120231"/>
                <a:gd name="connsiteX3" fmla="*/ 2060116 w 4120231"/>
                <a:gd name="connsiteY3" fmla="*/ 4120232 h 4120231"/>
                <a:gd name="connsiteX4" fmla="*/ 0 w 4120231"/>
                <a:gd name="connsiteY4" fmla="*/ 2060116 h 4120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0231" h="4120231">
                  <a:moveTo>
                    <a:pt x="0" y="2060116"/>
                  </a:moveTo>
                  <a:cubicBezTo>
                    <a:pt x="0" y="922345"/>
                    <a:pt x="922345" y="0"/>
                    <a:pt x="2060116" y="0"/>
                  </a:cubicBezTo>
                  <a:cubicBezTo>
                    <a:pt x="3197887" y="0"/>
                    <a:pt x="4120232" y="922345"/>
                    <a:pt x="4120232" y="2060116"/>
                  </a:cubicBezTo>
                  <a:cubicBezTo>
                    <a:pt x="4120232" y="3197887"/>
                    <a:pt x="3197887" y="4120232"/>
                    <a:pt x="2060116" y="4120232"/>
                  </a:cubicBezTo>
                  <a:cubicBezTo>
                    <a:pt x="922345" y="4120232"/>
                    <a:pt x="0" y="3197887"/>
                    <a:pt x="0" y="2060116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none" lIns="1368000" tIns="108000" rIns="1389890" bIns="3345970" numCol="1" spcCol="1270" anchor="t" anchorCtr="0">
              <a:noAutofit/>
            </a:bodyPr>
            <a:lstStyle/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nl-NL" sz="1200" dirty="0" smtClean="0">
                <a:solidFill>
                  <a:schemeClr val="tx1"/>
                </a:solidFill>
              </a:endParaRPr>
            </a:p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200" dirty="0" smtClean="0">
                  <a:solidFill>
                    <a:schemeClr val="tx1"/>
                  </a:solidFill>
                </a:rPr>
                <a:t>Cloud </a:t>
              </a:r>
              <a:r>
                <a:rPr lang="nl-NL" sz="1200" dirty="0">
                  <a:solidFill>
                    <a:schemeClr val="tx1"/>
                  </a:solidFill>
                </a:rPr>
                <a:t>computing</a:t>
              </a:r>
            </a:p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200" dirty="0">
                  <a:solidFill>
                    <a:schemeClr val="tx1"/>
                  </a:solidFill>
                </a:rPr>
                <a:t>Internet of </a:t>
              </a:r>
              <a:r>
                <a:rPr lang="nl-NL" sz="1200" dirty="0" err="1">
                  <a:solidFill>
                    <a:schemeClr val="tx1"/>
                  </a:solidFill>
                </a:rPr>
                <a:t>Things</a:t>
              </a:r>
              <a:r>
                <a:rPr lang="nl-NL" sz="1200" dirty="0">
                  <a:solidFill>
                    <a:schemeClr val="tx1"/>
                  </a:solidFill>
                </a:rPr>
                <a:t> (</a:t>
              </a:r>
              <a:r>
                <a:rPr lang="nl-NL" sz="1200" dirty="0" err="1">
                  <a:solidFill>
                    <a:schemeClr val="tx1"/>
                  </a:solidFill>
                </a:rPr>
                <a:t>IoT</a:t>
              </a:r>
              <a:r>
                <a:rPr lang="nl-NL" sz="1200" dirty="0">
                  <a:solidFill>
                    <a:schemeClr val="tx1"/>
                  </a:solidFill>
                </a:rPr>
                <a:t>)</a:t>
              </a:r>
            </a:p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200" dirty="0" err="1">
                  <a:solidFill>
                    <a:schemeClr val="tx1"/>
                  </a:solidFill>
                </a:rPr>
                <a:t>Payment</a:t>
              </a:r>
              <a:r>
                <a:rPr lang="nl-NL" sz="1200" dirty="0">
                  <a:solidFill>
                    <a:schemeClr val="tx1"/>
                  </a:solidFill>
                </a:rPr>
                <a:t> </a:t>
              </a:r>
              <a:r>
                <a:rPr lang="nl-NL" sz="1200" dirty="0" smtClean="0">
                  <a:solidFill>
                    <a:schemeClr val="tx1"/>
                  </a:solidFill>
                </a:rPr>
                <a:t>systems, eHealth</a:t>
              </a:r>
              <a:endParaRPr lang="nl-NL" sz="1200" dirty="0">
                <a:solidFill>
                  <a:schemeClr val="tx1"/>
                </a:solidFill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3788913" y="2395235"/>
              <a:ext cx="3090173" cy="3065763"/>
            </a:xfrm>
            <a:custGeom>
              <a:avLst/>
              <a:gdLst>
                <a:gd name="connsiteX0" fmla="*/ 0 w 3090173"/>
                <a:gd name="connsiteY0" fmla="*/ 1545087 h 3090173"/>
                <a:gd name="connsiteX1" fmla="*/ 1545087 w 3090173"/>
                <a:gd name="connsiteY1" fmla="*/ 0 h 3090173"/>
                <a:gd name="connsiteX2" fmla="*/ 3090174 w 3090173"/>
                <a:gd name="connsiteY2" fmla="*/ 1545087 h 3090173"/>
                <a:gd name="connsiteX3" fmla="*/ 1545087 w 3090173"/>
                <a:gd name="connsiteY3" fmla="*/ 3090174 h 3090173"/>
                <a:gd name="connsiteX4" fmla="*/ 0 w 3090173"/>
                <a:gd name="connsiteY4" fmla="*/ 1545087 h 3090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0173" h="3090173">
                  <a:moveTo>
                    <a:pt x="0" y="1545087"/>
                  </a:moveTo>
                  <a:cubicBezTo>
                    <a:pt x="0" y="691759"/>
                    <a:pt x="691759" y="0"/>
                    <a:pt x="1545087" y="0"/>
                  </a:cubicBezTo>
                  <a:cubicBezTo>
                    <a:pt x="2398415" y="0"/>
                    <a:pt x="3090174" y="691759"/>
                    <a:pt x="3090174" y="1545087"/>
                  </a:cubicBezTo>
                  <a:cubicBezTo>
                    <a:pt x="3090174" y="2398415"/>
                    <a:pt x="2398415" y="3090174"/>
                    <a:pt x="1545087" y="3090174"/>
                  </a:cubicBezTo>
                  <a:cubicBezTo>
                    <a:pt x="691759" y="3090174"/>
                    <a:pt x="0" y="2398415"/>
                    <a:pt x="0" y="1545087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5625133"/>
                <a:satOff val="-8440"/>
                <a:lumOff val="-1373"/>
                <a:alphaOff val="0"/>
              </a:schemeClr>
            </a:fillRef>
            <a:effectRef idx="2">
              <a:schemeClr val="accent3">
                <a:hueOff val="5625133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none" lIns="910420" tIns="278480" rIns="910421" bIns="2402974" numCol="1" spcCol="1270" anchor="t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nl-NL" sz="1200" dirty="0" smtClean="0">
                <a:solidFill>
                  <a:schemeClr val="tx1"/>
                </a:solidFill>
              </a:endParaRPr>
            </a:p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200" dirty="0" smtClean="0">
                  <a:solidFill>
                    <a:schemeClr val="tx1"/>
                  </a:solidFill>
                </a:rPr>
                <a:t>Auto-updates </a:t>
              </a:r>
              <a:r>
                <a:rPr lang="nl-NL" sz="1200" dirty="0">
                  <a:solidFill>
                    <a:schemeClr val="tx1"/>
                  </a:solidFill>
                </a:rPr>
                <a:t>– Digital </a:t>
              </a:r>
              <a:r>
                <a:rPr lang="nl-NL" sz="1200" dirty="0" err="1">
                  <a:solidFill>
                    <a:schemeClr val="tx1"/>
                  </a:solidFill>
                </a:rPr>
                <a:t>Signatures</a:t>
              </a:r>
              <a:endParaRPr lang="nl-NL" sz="1200" dirty="0">
                <a:solidFill>
                  <a:schemeClr val="tx1"/>
                </a:solidFill>
              </a:endParaRPr>
            </a:p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200" dirty="0">
                  <a:solidFill>
                    <a:schemeClr val="tx1"/>
                  </a:solidFill>
                </a:rPr>
                <a:t>Secure </a:t>
              </a:r>
              <a:r>
                <a:rPr lang="nl-NL" sz="1200" dirty="0" err="1">
                  <a:solidFill>
                    <a:schemeClr val="tx1"/>
                  </a:solidFill>
                </a:rPr>
                <a:t>Browsing</a:t>
              </a:r>
              <a:r>
                <a:rPr lang="nl-NL" sz="1200" dirty="0">
                  <a:solidFill>
                    <a:schemeClr val="tx1"/>
                  </a:solidFill>
                </a:rPr>
                <a:t> - TLS/SSL</a:t>
              </a:r>
            </a:p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200" dirty="0">
                  <a:solidFill>
                    <a:schemeClr val="tx1"/>
                  </a:solidFill>
                </a:rPr>
                <a:t>VPN – </a:t>
              </a:r>
              <a:r>
                <a:rPr lang="nl-NL" sz="1200" dirty="0" err="1">
                  <a:solidFill>
                    <a:schemeClr val="tx1"/>
                  </a:solidFill>
                </a:rPr>
                <a:t>IPSec</a:t>
              </a:r>
              <a:endParaRPr lang="nl-NL" sz="1200" dirty="0">
                <a:solidFill>
                  <a:schemeClr val="tx1"/>
                </a:solidFill>
              </a:endParaRPr>
            </a:p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200" dirty="0">
                  <a:solidFill>
                    <a:schemeClr val="tx1"/>
                  </a:solidFill>
                </a:rPr>
                <a:t>Secure email – s/MIME, PGP</a:t>
              </a:r>
            </a:p>
          </p:txBody>
        </p:sp>
        <p:sp>
          <p:nvSpPr>
            <p:cNvPr id="47" name="Freeform 46"/>
            <p:cNvSpPr/>
            <p:nvPr/>
          </p:nvSpPr>
          <p:spPr>
            <a:xfrm>
              <a:off x="4283959" y="4151806"/>
              <a:ext cx="2060115" cy="1253478"/>
            </a:xfrm>
            <a:custGeom>
              <a:avLst/>
              <a:gdLst>
                <a:gd name="connsiteX0" fmla="*/ 0 w 2060115"/>
                <a:gd name="connsiteY0" fmla="*/ 577234 h 1154468"/>
                <a:gd name="connsiteX1" fmla="*/ 1030058 w 2060115"/>
                <a:gd name="connsiteY1" fmla="*/ 0 h 1154468"/>
                <a:gd name="connsiteX2" fmla="*/ 2060116 w 2060115"/>
                <a:gd name="connsiteY2" fmla="*/ 577234 h 1154468"/>
                <a:gd name="connsiteX3" fmla="*/ 1030058 w 2060115"/>
                <a:gd name="connsiteY3" fmla="*/ 1154468 h 1154468"/>
                <a:gd name="connsiteX4" fmla="*/ 0 w 2060115"/>
                <a:gd name="connsiteY4" fmla="*/ 577234 h 1154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0115" h="1154468">
                  <a:moveTo>
                    <a:pt x="0" y="577234"/>
                  </a:moveTo>
                  <a:cubicBezTo>
                    <a:pt x="0" y="258436"/>
                    <a:pt x="461173" y="0"/>
                    <a:pt x="1030058" y="0"/>
                  </a:cubicBezTo>
                  <a:cubicBezTo>
                    <a:pt x="1598943" y="0"/>
                    <a:pt x="2060116" y="258436"/>
                    <a:pt x="2060116" y="577234"/>
                  </a:cubicBezTo>
                  <a:cubicBezTo>
                    <a:pt x="2060116" y="896032"/>
                    <a:pt x="1598943" y="1154468"/>
                    <a:pt x="1030058" y="1154468"/>
                  </a:cubicBezTo>
                  <a:cubicBezTo>
                    <a:pt x="461173" y="1154468"/>
                    <a:pt x="0" y="896032"/>
                    <a:pt x="0" y="577234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1250266"/>
                <a:satOff val="-16880"/>
                <a:lumOff val="-2745"/>
                <a:alphaOff val="0"/>
              </a:schemeClr>
            </a:fillRef>
            <a:effectRef idx="2">
              <a:schemeClr val="accent3">
                <a:hueOff val="11250266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7041" tIns="373961" rIns="387041" bIns="373961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400" dirty="0"/>
                <a:t>RSA, DSA, DH, ECDH, </a:t>
              </a:r>
              <a:r>
                <a:rPr lang="is-IS" sz="1400" dirty="0"/>
                <a:t>…</a:t>
              </a:r>
              <a:r>
                <a:rPr lang="nl-NL" sz="1400" dirty="0"/>
                <a:t/>
              </a:r>
              <a:br>
                <a:rPr lang="nl-NL" sz="1400" dirty="0"/>
              </a:br>
              <a:r>
                <a:rPr lang="nl-NL" sz="1400" dirty="0"/>
                <a:t>AES, 3-DES, SHA, </a:t>
              </a:r>
              <a:r>
                <a:rPr lang="is-IS" sz="1400" dirty="0"/>
                <a:t>…</a:t>
              </a:r>
              <a:endParaRPr lang="nl-NL" sz="1400" dirty="0"/>
            </a:p>
          </p:txBody>
        </p:sp>
      </p:grpSp>
      <p:pic>
        <p:nvPicPr>
          <p:cNvPr id="48" name="Shape 1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6134" y="1785672"/>
            <a:ext cx="2622205" cy="135325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543787"/>
              </p:ext>
            </p:extLst>
          </p:nvPr>
        </p:nvGraphicFramePr>
        <p:xfrm>
          <a:off x="282377" y="4365104"/>
          <a:ext cx="6120680" cy="210858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167741"/>
                <a:gridCol w="2116735"/>
                <a:gridCol w="1836204"/>
              </a:tblGrid>
              <a:tr h="895799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Security level</a:t>
                      </a:r>
                    </a:p>
                    <a:p>
                      <a:pPr algn="l"/>
                      <a:endParaRPr lang="en-US" dirty="0" smtClean="0"/>
                    </a:p>
                    <a:p>
                      <a:pPr algn="l"/>
                      <a:r>
                        <a:rPr lang="en-US" dirty="0" smtClean="0"/>
                        <a:t>systems</a:t>
                      </a:r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Conventional attacks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Quantum attacks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4100">
                <a:tc>
                  <a:txBody>
                    <a:bodyPr/>
                    <a:lstStyle/>
                    <a:p>
                      <a:r>
                        <a:rPr lang="en-US" dirty="0" smtClean="0"/>
                        <a:t>Symmetric-key crypto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128 bits</a:t>
                      </a:r>
                      <a:endParaRPr lang="en-US" sz="18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reduced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F00"/>
                    </a:solidFill>
                  </a:tcPr>
                </a:tc>
              </a:tr>
              <a:tr h="554100">
                <a:tc>
                  <a:txBody>
                    <a:bodyPr/>
                    <a:lstStyle/>
                    <a:p>
                      <a:r>
                        <a:rPr lang="en-US" dirty="0" smtClean="0"/>
                        <a:t>Public-key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smtClean="0"/>
                        <a:t>crypto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112 bits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broken!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581" y="4397496"/>
            <a:ext cx="1618250" cy="16317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24749" y="6133603"/>
            <a:ext cx="2786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Thm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: If 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x + y &gt; z, then worry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4056374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928694"/>
          </a:xfrm>
        </p:spPr>
        <p:txBody>
          <a:bodyPr/>
          <a:lstStyle/>
          <a:p>
            <a:r>
              <a:rPr lang="en-US" sz="4000" dirty="0" smtClean="0"/>
              <a:t>Summary</a:t>
            </a:r>
            <a:endParaRPr lang="de-DE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51520" y="980728"/>
            <a:ext cx="8568952" cy="386505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 smtClean="0"/>
              <a:t>Quantum-</a:t>
            </a:r>
            <a:r>
              <a:rPr lang="fr-CH" sz="3300" dirty="0" err="1" smtClean="0"/>
              <a:t>safe</a:t>
            </a:r>
            <a:r>
              <a:rPr lang="fr-CH" sz="3300" dirty="0" smtClean="0"/>
              <a:t> crypto:</a:t>
            </a:r>
            <a:endParaRPr lang="fr-CH" sz="3300" dirty="0"/>
          </a:p>
          <a:p>
            <a:pPr marL="342900" indent="-34290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endParaRPr lang="fr-CH" sz="3300" dirty="0"/>
          </a:p>
          <a:p>
            <a:pPr marL="342900" indent="-34290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endParaRPr lang="fr-CH" sz="2000" dirty="0"/>
          </a:p>
          <a:p>
            <a:pPr marL="342900" indent="-34290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endParaRPr lang="fr-CH" sz="2000" dirty="0" smtClean="0"/>
          </a:p>
          <a:p>
            <a:pPr marL="342900" indent="-34290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 smtClean="0"/>
              <a:t>Quantum Key Distribution, Quantum Cloud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2653" y="1655663"/>
            <a:ext cx="4032448" cy="18002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nl-NL" sz="2800" dirty="0" err="1" smtClean="0"/>
              <a:t>Conventional</a:t>
            </a:r>
            <a:r>
              <a:rPr lang="nl-NL" sz="2800" dirty="0" smtClean="0"/>
              <a:t> </a:t>
            </a:r>
            <a:r>
              <a:rPr lang="nl-NL" sz="2800" dirty="0" err="1" smtClean="0"/>
              <a:t>quantum</a:t>
            </a:r>
            <a:r>
              <a:rPr lang="nl-NL" sz="2800" dirty="0" smtClean="0"/>
              <a:t>-safe </a:t>
            </a:r>
            <a:r>
              <a:rPr lang="nl-NL" sz="2800" dirty="0" err="1" smtClean="0"/>
              <a:t>cryptography</a:t>
            </a:r>
            <a:endParaRPr lang="nl-NL" sz="2800" dirty="0" smtClean="0"/>
          </a:p>
          <a:p>
            <a:pPr algn="ctr"/>
            <a:r>
              <a:rPr lang="nl-NL" sz="2800" dirty="0" smtClean="0"/>
              <a:t>(post-</a:t>
            </a:r>
            <a:r>
              <a:rPr lang="nl-NL" sz="2800" dirty="0" err="1" smtClean="0"/>
              <a:t>quantum</a:t>
            </a:r>
            <a:r>
              <a:rPr lang="nl-NL" sz="2800" dirty="0" smtClean="0"/>
              <a:t> crypto</a:t>
            </a:r>
            <a:r>
              <a:rPr lang="nl-NL" sz="2800" dirty="0" smtClean="0"/>
              <a:t>)</a:t>
            </a:r>
            <a:endParaRPr lang="nl-NL" sz="2800" dirty="0" smtClean="0"/>
          </a:p>
        </p:txBody>
      </p:sp>
      <p:sp>
        <p:nvSpPr>
          <p:cNvPr id="13" name="Rounded Rectangle 12"/>
          <p:cNvSpPr/>
          <p:nvPr/>
        </p:nvSpPr>
        <p:spPr>
          <a:xfrm>
            <a:off x="5038899" y="1628799"/>
            <a:ext cx="4032448" cy="1827063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nl-NL" sz="2800" dirty="0" smtClean="0"/>
              <a:t>Quantum </a:t>
            </a:r>
            <a:r>
              <a:rPr lang="nl-NL" sz="2800" dirty="0" err="1" smtClean="0"/>
              <a:t>Cryptography</a:t>
            </a:r>
            <a:endParaRPr lang="nl-NL" dirty="0"/>
          </a:p>
        </p:txBody>
      </p:sp>
      <p:sp>
        <p:nvSpPr>
          <p:cNvPr id="14" name="Cross 13"/>
          <p:cNvSpPr/>
          <p:nvPr/>
        </p:nvSpPr>
        <p:spPr>
          <a:xfrm>
            <a:off x="4211960" y="2168860"/>
            <a:ext cx="720080" cy="720080"/>
          </a:xfrm>
          <a:prstGeom prst="plus">
            <a:avLst>
              <a:gd name="adj" fmla="val 36640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5" name="Group 14"/>
          <p:cNvGrpSpPr/>
          <p:nvPr/>
        </p:nvGrpSpPr>
        <p:grpSpPr>
          <a:xfrm>
            <a:off x="323528" y="4561090"/>
            <a:ext cx="5112568" cy="1660868"/>
            <a:chOff x="1763688" y="1528146"/>
            <a:chExt cx="6192316" cy="2011635"/>
          </a:xfrm>
        </p:grpSpPr>
        <p:pic>
          <p:nvPicPr>
            <p:cNvPr id="16" name="Picture 39" descr="BS00996_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flipH="1">
              <a:off x="1763688" y="2636912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40" descr="BS00996_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flipH="1">
              <a:off x="7308304" y="2780928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7" descr="AliceBlue.eps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flipH="1">
              <a:off x="2123727" y="1556792"/>
              <a:ext cx="989091" cy="1008112"/>
            </a:xfrm>
            <a:prstGeom prst="rect">
              <a:avLst/>
            </a:prstGeom>
          </p:spPr>
        </p:pic>
        <p:pic>
          <p:nvPicPr>
            <p:cNvPr id="19" name="Picture 18" descr="QueenOfHearts.png"/>
            <p:cNvPicPr>
              <a:picLocks noChangeAspect="1"/>
            </p:cNvPicPr>
            <p:nvPr/>
          </p:nvPicPr>
          <p:blipFill>
            <a:blip r:embed="rId4" cstate="print"/>
            <a:srcRect l="6597" r="7636"/>
            <a:stretch>
              <a:fillRect/>
            </a:stretch>
          </p:blipFill>
          <p:spPr>
            <a:xfrm>
              <a:off x="5292080" y="2564904"/>
              <a:ext cx="1152128" cy="974877"/>
            </a:xfrm>
            <a:prstGeom prst="rect">
              <a:avLst/>
            </a:prstGeom>
          </p:spPr>
        </p:pic>
        <p:pic>
          <p:nvPicPr>
            <p:cNvPr id="20" name="Picture 6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588224" y="1772816"/>
              <a:ext cx="1214965" cy="864096"/>
            </a:xfrm>
            <a:prstGeom prst="rect">
              <a:avLst/>
            </a:prstGeom>
            <a:noFill/>
          </p:spPr>
        </p:pic>
        <p:pic>
          <p:nvPicPr>
            <p:cNvPr id="21" name="Picture 4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2843808" y="2492896"/>
              <a:ext cx="1368152" cy="691938"/>
            </a:xfrm>
            <a:prstGeom prst="rect">
              <a:avLst/>
            </a:prstGeom>
            <a:noFill/>
            <a:ln w="9525" cap="flat" cmpd="sng">
              <a:noFill/>
              <a:prstDash val="solid"/>
              <a:miter lim="800000"/>
              <a:headEnd/>
              <a:tailEnd/>
            </a:ln>
            <a:effectLst/>
          </p:spPr>
        </p:pic>
        <p:sp>
          <p:nvSpPr>
            <p:cNvPr id="22" name="Line 6"/>
            <p:cNvSpPr>
              <a:spLocks noChangeShapeType="1"/>
            </p:cNvSpPr>
            <p:nvPr/>
          </p:nvSpPr>
          <p:spPr bwMode="auto">
            <a:xfrm>
              <a:off x="3275856" y="2204864"/>
              <a:ext cx="28813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med" len="med"/>
              <a:tailEnd type="triangle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23" name="Line 8"/>
            <p:cNvSpPr>
              <a:spLocks noChangeShapeType="1"/>
            </p:cNvSpPr>
            <p:nvPr/>
          </p:nvSpPr>
          <p:spPr bwMode="auto">
            <a:xfrm>
              <a:off x="3274863" y="2348880"/>
              <a:ext cx="28813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3275856" y="1528146"/>
              <a:ext cx="2881313" cy="532702"/>
              <a:chOff x="3130550" y="1096098"/>
              <a:chExt cx="2881313" cy="532702"/>
            </a:xfrm>
          </p:grpSpPr>
          <p:sp>
            <p:nvSpPr>
              <p:cNvPr id="26" name="Line 7"/>
              <p:cNvSpPr>
                <a:spLocks noChangeShapeType="1"/>
              </p:cNvSpPr>
              <p:nvPr/>
            </p:nvSpPr>
            <p:spPr bwMode="auto">
              <a:xfrm>
                <a:off x="3130550" y="1628800"/>
                <a:ext cx="2881313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 lIns="0" tIns="0" rIns="0" bIns="0" anchor="ctr"/>
              <a:lstStyle/>
              <a:p>
                <a:endParaRPr lang="en-US"/>
              </a:p>
            </p:txBody>
          </p:sp>
          <p:grpSp>
            <p:nvGrpSpPr>
              <p:cNvPr id="27" name="Group 28"/>
              <p:cNvGrpSpPr/>
              <p:nvPr/>
            </p:nvGrpSpPr>
            <p:grpSpPr>
              <a:xfrm>
                <a:off x="3419872" y="1096098"/>
                <a:ext cx="457692" cy="460694"/>
                <a:chOff x="4214810" y="2000240"/>
                <a:chExt cx="457692" cy="460694"/>
              </a:xfrm>
            </p:grpSpPr>
            <p:sp>
              <p:nvSpPr>
                <p:cNvPr id="40" name="Oval 2"/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41" name="Line 5"/>
                <p:cNvSpPr>
                  <a:spLocks noChangeShapeType="1"/>
                </p:cNvSpPr>
                <p:nvPr/>
              </p:nvSpPr>
              <p:spPr bwMode="auto">
                <a:xfrm rot="27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28" name="Group 28"/>
              <p:cNvGrpSpPr/>
              <p:nvPr/>
            </p:nvGrpSpPr>
            <p:grpSpPr>
              <a:xfrm>
                <a:off x="4343154" y="1096098"/>
                <a:ext cx="457692" cy="460694"/>
                <a:chOff x="4214810" y="2000240"/>
                <a:chExt cx="457692" cy="460694"/>
              </a:xfrm>
            </p:grpSpPr>
            <p:sp>
              <p:nvSpPr>
                <p:cNvPr id="38" name="Oval 2"/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9" name="Line 5"/>
                <p:cNvSpPr>
                  <a:spLocks noChangeShapeType="1"/>
                </p:cNvSpPr>
                <p:nvPr/>
              </p:nvSpPr>
              <p:spPr bwMode="auto">
                <a:xfrm rot="81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29" name="Group 28"/>
              <p:cNvGrpSpPr/>
              <p:nvPr/>
            </p:nvGrpSpPr>
            <p:grpSpPr>
              <a:xfrm>
                <a:off x="3881513" y="1096098"/>
                <a:ext cx="457692" cy="460694"/>
                <a:chOff x="4214810" y="2000240"/>
                <a:chExt cx="457692" cy="460694"/>
              </a:xfrm>
            </p:grpSpPr>
            <p:sp>
              <p:nvSpPr>
                <p:cNvPr id="36" name="Oval 2"/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7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30" name="Group 133"/>
              <p:cNvGrpSpPr/>
              <p:nvPr/>
            </p:nvGrpSpPr>
            <p:grpSpPr>
              <a:xfrm>
                <a:off x="5266436" y="1096098"/>
                <a:ext cx="457692" cy="460694"/>
                <a:chOff x="7597837" y="2707419"/>
                <a:chExt cx="457692" cy="460694"/>
              </a:xfrm>
            </p:grpSpPr>
            <p:sp>
              <p:nvSpPr>
                <p:cNvPr id="34" name="Oval 2"/>
                <p:cNvSpPr>
                  <a:spLocks noChangeArrowheads="1"/>
                </p:cNvSpPr>
                <p:nvPr/>
              </p:nvSpPr>
              <p:spPr bwMode="auto">
                <a:xfrm>
                  <a:off x="7597837" y="2707419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5" name="Line 5"/>
                <p:cNvSpPr>
                  <a:spLocks noChangeShapeType="1"/>
                </p:cNvSpPr>
                <p:nvPr/>
              </p:nvSpPr>
              <p:spPr bwMode="auto">
                <a:xfrm rot="5400000">
                  <a:off x="7827188" y="2754097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31" name="Group 28"/>
              <p:cNvGrpSpPr/>
              <p:nvPr/>
            </p:nvGrpSpPr>
            <p:grpSpPr>
              <a:xfrm>
                <a:off x="4804795" y="1096098"/>
                <a:ext cx="457692" cy="460694"/>
                <a:chOff x="4214810" y="2000240"/>
                <a:chExt cx="457692" cy="460694"/>
              </a:xfrm>
            </p:grpSpPr>
            <p:sp>
              <p:nvSpPr>
                <p:cNvPr id="32" name="Oval 2"/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3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  <p:sp>
          <p:nvSpPr>
            <p:cNvPr id="25" name="Line 27"/>
            <p:cNvSpPr>
              <a:spLocks noChangeShapeType="1"/>
            </p:cNvSpPr>
            <p:nvPr/>
          </p:nvSpPr>
          <p:spPr bwMode="auto">
            <a:xfrm>
              <a:off x="4716016" y="2060848"/>
              <a:ext cx="504056" cy="936104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6103" y="4599629"/>
            <a:ext cx="2919597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48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479902" y="555700"/>
            <a:ext cx="8143932" cy="1152128"/>
          </a:xfrm>
        </p:spPr>
        <p:txBody>
          <a:bodyPr/>
          <a:lstStyle/>
          <a:p>
            <a:r>
              <a:rPr lang="en-US" sz="4800" dirty="0"/>
              <a:t>Thank you for your attention!</a:t>
            </a:r>
            <a:endParaRPr lang="en-US" sz="40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11560" y="2321095"/>
            <a:ext cx="6400800" cy="714380"/>
          </a:xfrm>
        </p:spPr>
        <p:txBody>
          <a:bodyPr/>
          <a:lstStyle/>
          <a:p>
            <a:r>
              <a:rPr lang="en-US" sz="5400" dirty="0"/>
              <a:t>Questions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6648" y="1628802"/>
            <a:ext cx="1925712" cy="2240665"/>
          </a:xfrm>
          <a:prstGeom prst="rect">
            <a:avLst/>
          </a:prstGeom>
        </p:spPr>
      </p:pic>
      <p:pic>
        <p:nvPicPr>
          <p:cNvPr id="5" name="Picture 43" descr="nwologo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5301208"/>
            <a:ext cx="1492596" cy="1148598"/>
          </a:xfrm>
          <a:prstGeom prst="rect">
            <a:avLst/>
          </a:prstGeom>
          <a:noFill/>
        </p:spPr>
      </p:pic>
      <p:pic>
        <p:nvPicPr>
          <p:cNvPr id="6" name="Picture 5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4048" y="5517232"/>
            <a:ext cx="1981200" cy="893482"/>
          </a:xfrm>
          <a:prstGeom prst="rect">
            <a:avLst/>
          </a:prstGeom>
        </p:spPr>
      </p:pic>
      <p:pic>
        <p:nvPicPr>
          <p:cNvPr id="7" name="Picture 6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9872" y="5229200"/>
            <a:ext cx="1131996" cy="1224136"/>
          </a:xfrm>
          <a:prstGeom prst="rect">
            <a:avLst/>
          </a:prstGeom>
        </p:spPr>
      </p:pic>
      <p:pic>
        <p:nvPicPr>
          <p:cNvPr id="8" name="Picture 7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9552" y="5517232"/>
            <a:ext cx="2446242" cy="6480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4511" y="4319998"/>
            <a:ext cx="85349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dirty="0">
                <a:cs typeface="Arial" charset="0"/>
              </a:rPr>
              <a:t>check </a:t>
            </a:r>
            <a:r>
              <a:rPr lang="en-US" dirty="0">
                <a:cs typeface="Arial" charset="0"/>
                <a:hlinkClick r:id="rId11"/>
              </a:rPr>
              <a:t>http://arxiv.org/abs/1510.06120</a:t>
            </a:r>
            <a:r>
              <a:rPr lang="en-US" dirty="0">
                <a:cs typeface="Arial" charset="0"/>
              </a:rPr>
              <a:t> for a </a:t>
            </a:r>
            <a:r>
              <a:rPr lang="en-US" dirty="0" smtClean="0">
                <a:cs typeface="Arial" charset="0"/>
              </a:rPr>
              <a:t>recent survey on quantum </a:t>
            </a:r>
            <a:r>
              <a:rPr lang="en-US" dirty="0">
                <a:cs typeface="Arial" charset="0"/>
              </a:rPr>
              <a:t>cryptography beyond key distribution</a:t>
            </a:r>
          </a:p>
        </p:txBody>
      </p:sp>
    </p:spTree>
    <p:extLst>
      <p:ext uri="{BB962C8B-B14F-4D97-AF65-F5344CB8AC3E}">
        <p14:creationId xmlns:p14="http://schemas.microsoft.com/office/powerpoint/2010/main" val="194687049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3568" y="476672"/>
            <a:ext cx="7572428" cy="928694"/>
          </a:xfrm>
        </p:spPr>
        <p:txBody>
          <a:bodyPr/>
          <a:lstStyle/>
          <a:p>
            <a:r>
              <a:rPr lang="en-US" sz="4000" dirty="0" smtClean="0"/>
              <a:t>Talk Outline</a:t>
            </a:r>
            <a:endParaRPr lang="de-DE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18878" y="1484761"/>
            <a:ext cx="7625531" cy="4032473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300"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2400"/>
            </a:lvl2pPr>
            <a:lvl3pPr marL="1143000" indent="-228600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2000"/>
            </a:lvl3pPr>
            <a:lvl4pPr marL="1600200" indent="-228600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</a:lvl4pPr>
            <a:lvl5pPr marL="2057400" indent="-228600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16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lnSpc>
                <a:spcPct val="130000"/>
              </a:lnSpc>
            </a:pPr>
            <a:r>
              <a:rPr lang="en-US" dirty="0"/>
              <a:t>Classical Cryptography</a:t>
            </a:r>
          </a:p>
          <a:p>
            <a:pPr>
              <a:lnSpc>
                <a:spcPct val="130000"/>
              </a:lnSpc>
            </a:pPr>
            <a:r>
              <a:rPr lang="en-US" dirty="0"/>
              <a:t>Impact of Quantum Computers on Crypto</a:t>
            </a:r>
          </a:p>
          <a:p>
            <a:pPr>
              <a:lnSpc>
                <a:spcPct val="130000"/>
              </a:lnSpc>
            </a:pPr>
            <a:r>
              <a:rPr lang="en-US" sz="3600" dirty="0"/>
              <a:t>When do we need to worry</a:t>
            </a:r>
            <a:r>
              <a:rPr lang="en-US" sz="3600" dirty="0" smtClean="0"/>
              <a:t>?</a:t>
            </a:r>
          </a:p>
          <a:p>
            <a:pPr>
              <a:lnSpc>
                <a:spcPct val="130000"/>
              </a:lnSpc>
            </a:pPr>
            <a:r>
              <a:rPr lang="en-US" dirty="0" smtClean="0"/>
              <a:t>Solutions</a:t>
            </a:r>
            <a:endParaRPr lang="en-US" dirty="0"/>
          </a:p>
          <a:p>
            <a:pPr>
              <a:lnSpc>
                <a:spcPct val="130000"/>
              </a:lnSpc>
            </a:pPr>
            <a:r>
              <a:rPr lang="en-US" dirty="0" smtClean="0"/>
              <a:t>Quantum Future</a:t>
            </a:r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9551" y="1556792"/>
            <a:ext cx="7704857" cy="64807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248" y="3212976"/>
            <a:ext cx="1008112" cy="101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059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136" y="175132"/>
            <a:ext cx="7952740" cy="805596"/>
          </a:xfrm>
        </p:spPr>
        <p:txBody>
          <a:bodyPr>
            <a:noAutofit/>
          </a:bodyPr>
          <a:lstStyle/>
          <a:p>
            <a:r>
              <a:rPr lang="en-US" dirty="0"/>
              <a:t>Ancient Cryptography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85509" y="4141474"/>
            <a:ext cx="3235346" cy="2219680"/>
            <a:chOff x="785509" y="4141474"/>
            <a:chExt cx="3235346" cy="221968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17973" y="4141474"/>
              <a:ext cx="1316277" cy="1733098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785509" y="5899489"/>
              <a:ext cx="3235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cs typeface="Arial" pitchFamily="34" charset="0"/>
                </a:rPr>
                <a:t>Caesar Cipher (ROT4)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603607" y="815241"/>
            <a:ext cx="2482876" cy="2205901"/>
            <a:chOff x="5603607" y="815239"/>
            <a:chExt cx="2482876" cy="220590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50631" y="1198929"/>
              <a:ext cx="1361863" cy="1822211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5603607" y="815239"/>
              <a:ext cx="2482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cs typeface="Arial" pitchFamily="34" charset="0"/>
                </a:rPr>
                <a:t>Blaise de </a:t>
              </a:r>
              <a:r>
                <a:rPr lang="en-US" sz="2400" dirty="0" err="1">
                  <a:cs typeface="Arial" pitchFamily="34" charset="0"/>
                </a:rPr>
                <a:t>Vigenère</a:t>
              </a:r>
              <a:endParaRPr lang="en-US" sz="2400" dirty="0">
                <a:cs typeface="Arial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26018" y="1081130"/>
            <a:ext cx="8917983" cy="3682970"/>
            <a:chOff x="226016" y="1081130"/>
            <a:chExt cx="8917983" cy="3682970"/>
          </a:xfrm>
        </p:grpSpPr>
        <p:sp>
          <p:nvSpPr>
            <p:cNvPr id="30" name="Line 7"/>
            <p:cNvSpPr>
              <a:spLocks noChangeShapeType="1"/>
            </p:cNvSpPr>
            <p:nvPr/>
          </p:nvSpPr>
          <p:spPr bwMode="auto">
            <a:xfrm>
              <a:off x="226016" y="3573463"/>
              <a:ext cx="8917983" cy="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34" name="Line 7"/>
            <p:cNvSpPr>
              <a:spLocks noChangeShapeType="1"/>
            </p:cNvSpPr>
            <p:nvPr/>
          </p:nvSpPr>
          <p:spPr bwMode="auto">
            <a:xfrm>
              <a:off x="2100743" y="3571607"/>
              <a:ext cx="0" cy="490787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804794" y="3144828"/>
              <a:ext cx="7426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50 BC</a:t>
              </a:r>
              <a:endParaRPr lang="en-US" dirty="0">
                <a:cs typeface="Consolas"/>
              </a:endParaRPr>
            </a:p>
          </p:txBody>
        </p:sp>
        <p:sp>
          <p:nvSpPr>
            <p:cNvPr id="38" name="Line 7"/>
            <p:cNvSpPr>
              <a:spLocks noChangeShapeType="1"/>
            </p:cNvSpPr>
            <p:nvPr/>
          </p:nvSpPr>
          <p:spPr bwMode="auto">
            <a:xfrm flipV="1">
              <a:off x="514815" y="3077409"/>
              <a:ext cx="13482" cy="48893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19171" y="3693062"/>
              <a:ext cx="9593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500 BC</a:t>
              </a:r>
              <a:endParaRPr lang="en-US" dirty="0">
                <a:cs typeface="Consolas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0521" y="1571916"/>
              <a:ext cx="2215654" cy="1266295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406740" y="1081130"/>
              <a:ext cx="1584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cs typeface="Arial" pitchFamily="34" charset="0"/>
                  <a:hlinkClick r:id="rId5"/>
                </a:rPr>
                <a:t>Scytale</a:t>
              </a:r>
              <a:endParaRPr lang="en-US" sz="2400" dirty="0">
                <a:cs typeface="Arial" pitchFamily="34" charset="0"/>
              </a:endParaRPr>
            </a:p>
          </p:txBody>
        </p:sp>
        <p:sp>
          <p:nvSpPr>
            <p:cNvPr id="43" name="Line 7"/>
            <p:cNvSpPr>
              <a:spLocks noChangeShapeType="1"/>
            </p:cNvSpPr>
            <p:nvPr/>
          </p:nvSpPr>
          <p:spPr bwMode="auto">
            <a:xfrm flipV="1">
              <a:off x="3673189" y="3082677"/>
              <a:ext cx="13482" cy="48893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45" name="Line 7"/>
            <p:cNvSpPr>
              <a:spLocks noChangeShapeType="1"/>
            </p:cNvSpPr>
            <p:nvPr/>
          </p:nvSpPr>
          <p:spPr bwMode="auto">
            <a:xfrm flipV="1">
              <a:off x="6831563" y="3084532"/>
              <a:ext cx="13482" cy="48893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214574" y="3639520"/>
              <a:ext cx="988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cs typeface="Arial" pitchFamily="34" charset="0"/>
                </a:rPr>
                <a:t>500 AD</a:t>
              </a:r>
              <a:endParaRPr lang="en-US" dirty="0">
                <a:cs typeface="Consolas"/>
              </a:endParaRPr>
            </a:p>
          </p:txBody>
        </p:sp>
        <p:sp>
          <p:nvSpPr>
            <p:cNvPr id="49" name="Line 7"/>
            <p:cNvSpPr>
              <a:spLocks noChangeShapeType="1"/>
            </p:cNvSpPr>
            <p:nvPr/>
          </p:nvSpPr>
          <p:spPr bwMode="auto">
            <a:xfrm>
              <a:off x="5259117" y="3571607"/>
              <a:ext cx="0" cy="490787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752233" y="3122905"/>
              <a:ext cx="988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1000 AD</a:t>
              </a:r>
              <a:endParaRPr lang="en-US" dirty="0">
                <a:cs typeface="Consolas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923178" y="3114303"/>
              <a:ext cx="988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2015 AD</a:t>
              </a:r>
              <a:endParaRPr lang="en-US" dirty="0">
                <a:cs typeface="Consolas"/>
              </a:endParaRPr>
            </a:p>
          </p:txBody>
        </p:sp>
        <p:sp>
          <p:nvSpPr>
            <p:cNvPr id="52" name="Line 7"/>
            <p:cNvSpPr>
              <a:spLocks noChangeShapeType="1"/>
            </p:cNvSpPr>
            <p:nvPr/>
          </p:nvSpPr>
          <p:spPr bwMode="auto">
            <a:xfrm>
              <a:off x="8417490" y="3578793"/>
              <a:ext cx="0" cy="490787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315038" y="3700248"/>
              <a:ext cx="988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1500 AD</a:t>
              </a:r>
              <a:endParaRPr lang="en-US" dirty="0">
                <a:cs typeface="Consolas"/>
              </a:endParaRPr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6799" y="4289500"/>
              <a:ext cx="1791447" cy="474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624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5356761" y="3358874"/>
            <a:ext cx="3787239" cy="40873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69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136" y="31068"/>
            <a:ext cx="7952740" cy="805596"/>
          </a:xfrm>
        </p:spPr>
        <p:txBody>
          <a:bodyPr>
            <a:noAutofit/>
          </a:bodyPr>
          <a:lstStyle/>
          <a:p>
            <a:r>
              <a:rPr lang="en-US" dirty="0"/>
              <a:t>Ancient Cryptography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673189" y="926494"/>
            <a:ext cx="2482876" cy="2187811"/>
            <a:chOff x="3673189" y="926492"/>
            <a:chExt cx="2482876" cy="218781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48873" y="1404420"/>
              <a:ext cx="1209629" cy="1709883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3673189" y="926492"/>
              <a:ext cx="2482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cs typeface="Arial" pitchFamily="34" charset="0"/>
                </a:rPr>
                <a:t>Claude Shannon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043185" y="4157540"/>
            <a:ext cx="3000315" cy="2188550"/>
            <a:chOff x="4043183" y="4157540"/>
            <a:chExt cx="3000315" cy="218855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43183" y="4157540"/>
              <a:ext cx="1283647" cy="1712483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4127599" y="5876583"/>
              <a:ext cx="11148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/>
                <a:t>Enigma</a:t>
              </a:r>
              <a:endParaRPr lang="en-US" sz="2400" dirty="0">
                <a:cs typeface="Arial" pitchFamily="34" charset="0"/>
              </a:endParaRPr>
            </a:p>
          </p:txBody>
        </p:sp>
        <p:pic>
          <p:nvPicPr>
            <p:cNvPr id="2050" name="Picture 2" descr="mage resul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8502" y="4469164"/>
              <a:ext cx="1348337" cy="1348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5356760" y="5884425"/>
              <a:ext cx="16867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/>
                <a:t>Alan Turing</a:t>
              </a:r>
              <a:endParaRPr lang="en-US" sz="2400" dirty="0">
                <a:cs typeface="Arial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69093" y="1129343"/>
            <a:ext cx="2482876" cy="1761049"/>
            <a:chOff x="5869093" y="1129341"/>
            <a:chExt cx="2482876" cy="1761049"/>
          </a:xfrm>
        </p:grpSpPr>
        <p:pic>
          <p:nvPicPr>
            <p:cNvPr id="2052" name="Picture 4" descr="mage resul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9093" y="1591007"/>
              <a:ext cx="2143982" cy="1299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5869093" y="1129341"/>
              <a:ext cx="2482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cs typeface="Arial" pitchFamily="34" charset="0"/>
                </a:rPr>
                <a:t>Diffie</a:t>
              </a:r>
              <a:r>
                <a:rPr lang="en-US" sz="2400" dirty="0">
                  <a:cs typeface="Arial" pitchFamily="34" charset="0"/>
                </a:rPr>
                <a:t> / Hellman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" y="828462"/>
            <a:ext cx="9143999" cy="3935638"/>
            <a:chOff x="0" y="828462"/>
            <a:chExt cx="9143999" cy="3935638"/>
          </a:xfrm>
        </p:grpSpPr>
        <p:sp>
          <p:nvSpPr>
            <p:cNvPr id="30" name="Line 7"/>
            <p:cNvSpPr>
              <a:spLocks noChangeShapeType="1"/>
            </p:cNvSpPr>
            <p:nvPr/>
          </p:nvSpPr>
          <p:spPr bwMode="auto">
            <a:xfrm>
              <a:off x="226016" y="3573463"/>
              <a:ext cx="8917983" cy="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34" name="Line 7"/>
            <p:cNvSpPr>
              <a:spLocks noChangeShapeType="1"/>
            </p:cNvSpPr>
            <p:nvPr/>
          </p:nvSpPr>
          <p:spPr bwMode="auto">
            <a:xfrm>
              <a:off x="2100743" y="3571607"/>
              <a:ext cx="0" cy="490787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804794" y="3144828"/>
              <a:ext cx="7426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1850</a:t>
              </a:r>
              <a:endParaRPr lang="en-US" dirty="0">
                <a:cs typeface="Consolas"/>
              </a:endParaRPr>
            </a:p>
          </p:txBody>
        </p:sp>
        <p:sp>
          <p:nvSpPr>
            <p:cNvPr id="38" name="Line 7"/>
            <p:cNvSpPr>
              <a:spLocks noChangeShapeType="1"/>
            </p:cNvSpPr>
            <p:nvPr/>
          </p:nvSpPr>
          <p:spPr bwMode="auto">
            <a:xfrm flipV="1">
              <a:off x="514815" y="3077409"/>
              <a:ext cx="13482" cy="48893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48112" y="3654690"/>
              <a:ext cx="9593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1800</a:t>
              </a:r>
              <a:endParaRPr lang="en-US" dirty="0">
                <a:cs typeface="Consolas"/>
              </a:endParaRPr>
            </a:p>
          </p:txBody>
        </p:sp>
        <p:sp>
          <p:nvSpPr>
            <p:cNvPr id="43" name="Line 7"/>
            <p:cNvSpPr>
              <a:spLocks noChangeShapeType="1"/>
            </p:cNvSpPr>
            <p:nvPr/>
          </p:nvSpPr>
          <p:spPr bwMode="auto">
            <a:xfrm flipV="1">
              <a:off x="3673189" y="3082677"/>
              <a:ext cx="13482" cy="48893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338603" y="3652834"/>
              <a:ext cx="988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1900</a:t>
              </a:r>
              <a:endParaRPr lang="en-US" dirty="0">
                <a:cs typeface="Consolas"/>
              </a:endParaRPr>
            </a:p>
          </p:txBody>
        </p:sp>
        <p:sp>
          <p:nvSpPr>
            <p:cNvPr id="49" name="Line 7"/>
            <p:cNvSpPr>
              <a:spLocks noChangeShapeType="1"/>
            </p:cNvSpPr>
            <p:nvPr/>
          </p:nvSpPr>
          <p:spPr bwMode="auto">
            <a:xfrm>
              <a:off x="5259117" y="3571607"/>
              <a:ext cx="0" cy="490787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902545" y="3137208"/>
              <a:ext cx="988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1950</a:t>
              </a:r>
              <a:endParaRPr lang="en-US" dirty="0">
                <a:cs typeface="Consolas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119891" y="3129426"/>
              <a:ext cx="6936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cs typeface="Arial" pitchFamily="34" charset="0"/>
                </a:rPr>
                <a:t>2015</a:t>
              </a:r>
              <a:endParaRPr lang="en-US" dirty="0">
                <a:cs typeface="Consolas"/>
              </a:endParaRPr>
            </a:p>
          </p:txBody>
        </p:sp>
        <p:sp>
          <p:nvSpPr>
            <p:cNvPr id="52" name="Line 7"/>
            <p:cNvSpPr>
              <a:spLocks noChangeShapeType="1"/>
            </p:cNvSpPr>
            <p:nvPr/>
          </p:nvSpPr>
          <p:spPr bwMode="auto">
            <a:xfrm>
              <a:off x="8417490" y="3578793"/>
              <a:ext cx="0" cy="490787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6799" y="4289500"/>
              <a:ext cx="1791447" cy="4746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0" y="828462"/>
              <a:ext cx="2482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cs typeface="Arial" pitchFamily="34" charset="0"/>
                </a:rPr>
                <a:t>Charles Babbage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341" y="1299383"/>
              <a:ext cx="1338174" cy="1755547"/>
            </a:xfrm>
            <a:prstGeom prst="rect">
              <a:avLst/>
            </a:prstGeom>
          </p:spPr>
        </p:pic>
        <p:sp>
          <p:nvSpPr>
            <p:cNvPr id="37" name="Line 7"/>
            <p:cNvSpPr>
              <a:spLocks noChangeShapeType="1"/>
            </p:cNvSpPr>
            <p:nvPr/>
          </p:nvSpPr>
          <p:spPr bwMode="auto">
            <a:xfrm flipV="1">
              <a:off x="6200129" y="3084532"/>
              <a:ext cx="13482" cy="48893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926697" y="3662913"/>
              <a:ext cx="6859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1976</a:t>
              </a:r>
              <a:endParaRPr lang="en-US" dirty="0">
                <a:cs typeface="Consolas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48112" y="4091657"/>
            <a:ext cx="3538558" cy="2246593"/>
            <a:chOff x="148112" y="4091655"/>
            <a:chExt cx="3538558" cy="224659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82696" y="4124279"/>
              <a:ext cx="1228809" cy="1681958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934673" y="5876583"/>
              <a:ext cx="27519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/>
                <a:t>Auguste </a:t>
              </a:r>
              <a:r>
                <a:rPr lang="nl-NL" sz="2400" dirty="0" err="1"/>
                <a:t>Kerckhoffs</a:t>
              </a:r>
              <a:endParaRPr lang="en-US" sz="2400" dirty="0">
                <a:cs typeface="Arial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48112" y="4091655"/>
              <a:ext cx="2269029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“A cryptosystem should be secure even if everything about the system, except the key, is public knowledge”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9073" y="5913618"/>
            <a:ext cx="669509" cy="44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9128" y="2784376"/>
            <a:ext cx="5956848" cy="3744416"/>
            <a:chOff x="-3421" y="2708920"/>
            <a:chExt cx="5956848" cy="374441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199" b="8062"/>
            <a:stretch/>
          </p:blipFill>
          <p:spPr>
            <a:xfrm>
              <a:off x="-3421" y="2708920"/>
              <a:ext cx="5956848" cy="3744416"/>
            </a:xfrm>
            <a:prstGeom prst="rect">
              <a:avLst/>
            </a:prstGeom>
          </p:spPr>
        </p:pic>
        <p:sp>
          <p:nvSpPr>
            <p:cNvPr id="2" name="Oval 1"/>
            <p:cNvSpPr/>
            <p:nvPr/>
          </p:nvSpPr>
          <p:spPr>
            <a:xfrm>
              <a:off x="146704" y="2924944"/>
              <a:ext cx="536864" cy="288032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1440160"/>
          </a:xfrm>
        </p:spPr>
        <p:txBody>
          <a:bodyPr/>
          <a:lstStyle/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>
                <a:cs typeface="Arial" charset="0"/>
              </a:rPr>
              <a:t>is </a:t>
            </a:r>
            <a:r>
              <a:rPr lang="en-US" sz="2600" dirty="0">
                <a:solidFill>
                  <a:srgbClr val="0000FF"/>
                </a:solidFill>
                <a:cs typeface="Arial" charset="0"/>
              </a:rPr>
              <a:t>everywhere</a:t>
            </a:r>
            <a:r>
              <a:rPr lang="en-US" sz="2600" dirty="0">
                <a:cs typeface="Arial" charset="0"/>
              </a:rPr>
              <a:t>!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>
                <a:cs typeface="Arial" charset="0"/>
              </a:rPr>
              <a:t>is concerned with all settings where people </a:t>
            </a:r>
            <a:r>
              <a:rPr lang="en-US" sz="2600" dirty="0">
                <a:solidFill>
                  <a:srgbClr val="0000FF"/>
                </a:solidFill>
                <a:cs typeface="Arial" charset="0"/>
              </a:rPr>
              <a:t>do not trust </a:t>
            </a:r>
            <a:r>
              <a:rPr lang="en-US" sz="2600" dirty="0">
                <a:cs typeface="Arial" charset="0"/>
              </a:rPr>
              <a:t>each other </a:t>
            </a:r>
          </a:p>
        </p:txBody>
      </p:sp>
      <p:sp>
        <p:nvSpPr>
          <p:cNvPr id="456843" name="Rectangle 139"/>
          <p:cNvSpPr>
            <a:spLocks noGrp="1" noChangeArrowheads="1"/>
          </p:cNvSpPr>
          <p:nvPr>
            <p:ph type="title"/>
          </p:nvPr>
        </p:nvSpPr>
        <p:spPr>
          <a:xfrm>
            <a:off x="467544" y="188642"/>
            <a:ext cx="8229600" cy="905233"/>
          </a:xfrm>
          <a:noFill/>
          <a:ln/>
        </p:spPr>
        <p:txBody>
          <a:bodyPr>
            <a:normAutofit/>
          </a:bodyPr>
          <a:lstStyle/>
          <a:p>
            <a:r>
              <a:rPr lang="en-US" sz="4000" dirty="0"/>
              <a:t>Modern Cryptography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72" y="3284984"/>
            <a:ext cx="2959100" cy="2743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94" y="4032046"/>
            <a:ext cx="2823912" cy="18791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2080" y="4437112"/>
            <a:ext cx="3492500" cy="233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0730" y="2021754"/>
            <a:ext cx="38227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5886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467544" y="901382"/>
            <a:ext cx="8229600" cy="2239587"/>
          </a:xfrm>
        </p:spPr>
        <p:txBody>
          <a:bodyPr/>
          <a:lstStyle/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/>
              <a:t>“Cyber Security in the Netherlands is an important focal area that provides security, safety and privacy solutions </a:t>
            </a:r>
            <a:r>
              <a:rPr lang="en-US" sz="2400" dirty="0" smtClean="0"/>
              <a:t>that </a:t>
            </a:r>
            <a:r>
              <a:rPr lang="en-US" sz="2400" dirty="0"/>
              <a:t>are vital for our economy including but not limited to critical infrastructures, smart cities, cloud computing, online services and e-government.”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600" dirty="0">
              <a:cs typeface="Arial" charset="0"/>
            </a:endParaRPr>
          </a:p>
        </p:txBody>
      </p:sp>
      <p:sp>
        <p:nvSpPr>
          <p:cNvPr id="456843" name="Rectangle 139"/>
          <p:cNvSpPr>
            <a:spLocks noGrp="1" noChangeArrowheads="1"/>
          </p:cNvSpPr>
          <p:nvPr>
            <p:ph type="title"/>
          </p:nvPr>
        </p:nvSpPr>
        <p:spPr>
          <a:xfrm>
            <a:off x="467544" y="188642"/>
            <a:ext cx="8229600" cy="905233"/>
          </a:xfrm>
          <a:noFill/>
          <a:ln/>
        </p:spPr>
        <p:txBody>
          <a:bodyPr>
            <a:normAutofit/>
          </a:bodyPr>
          <a:lstStyle/>
          <a:p>
            <a:r>
              <a:rPr lang="en-US" sz="4000" dirty="0"/>
              <a:t>Cyber Security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2442" y="2578176"/>
            <a:ext cx="2993912" cy="155166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02105" y="2865021"/>
            <a:ext cx="5504499" cy="3992981"/>
            <a:chOff x="3273884" y="1340768"/>
            <a:chExt cx="4120231" cy="4120231"/>
          </a:xfrm>
        </p:grpSpPr>
        <p:sp>
          <p:nvSpPr>
            <p:cNvPr id="19" name="Freeform 18"/>
            <p:cNvSpPr/>
            <p:nvPr/>
          </p:nvSpPr>
          <p:spPr>
            <a:xfrm>
              <a:off x="3273884" y="1340768"/>
              <a:ext cx="4120231" cy="4120231"/>
            </a:xfrm>
            <a:custGeom>
              <a:avLst/>
              <a:gdLst>
                <a:gd name="connsiteX0" fmla="*/ 0 w 4120231"/>
                <a:gd name="connsiteY0" fmla="*/ 2060116 h 4120231"/>
                <a:gd name="connsiteX1" fmla="*/ 2060116 w 4120231"/>
                <a:gd name="connsiteY1" fmla="*/ 0 h 4120231"/>
                <a:gd name="connsiteX2" fmla="*/ 4120232 w 4120231"/>
                <a:gd name="connsiteY2" fmla="*/ 2060116 h 4120231"/>
                <a:gd name="connsiteX3" fmla="*/ 2060116 w 4120231"/>
                <a:gd name="connsiteY3" fmla="*/ 4120232 h 4120231"/>
                <a:gd name="connsiteX4" fmla="*/ 0 w 4120231"/>
                <a:gd name="connsiteY4" fmla="*/ 2060116 h 4120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0231" h="4120231">
                  <a:moveTo>
                    <a:pt x="0" y="2060116"/>
                  </a:moveTo>
                  <a:cubicBezTo>
                    <a:pt x="0" y="922345"/>
                    <a:pt x="922345" y="0"/>
                    <a:pt x="2060116" y="0"/>
                  </a:cubicBezTo>
                  <a:cubicBezTo>
                    <a:pt x="3197887" y="0"/>
                    <a:pt x="4120232" y="922345"/>
                    <a:pt x="4120232" y="2060116"/>
                  </a:cubicBezTo>
                  <a:cubicBezTo>
                    <a:pt x="4120232" y="3197887"/>
                    <a:pt x="3197887" y="4120232"/>
                    <a:pt x="2060116" y="4120232"/>
                  </a:cubicBezTo>
                  <a:cubicBezTo>
                    <a:pt x="922345" y="4120232"/>
                    <a:pt x="0" y="3197887"/>
                    <a:pt x="0" y="2060116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none" lIns="1368000" tIns="108000" rIns="1389890" bIns="3345970" numCol="1" spcCol="1270" anchor="t" anchorCtr="0">
              <a:noAutofit/>
            </a:bodyPr>
            <a:lstStyle/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600" dirty="0">
                  <a:solidFill>
                    <a:schemeClr val="tx1"/>
                  </a:solidFill>
                </a:rPr>
                <a:t>Cloud computing</a:t>
              </a:r>
            </a:p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600" dirty="0">
                  <a:solidFill>
                    <a:schemeClr val="tx1"/>
                  </a:solidFill>
                </a:rPr>
                <a:t>Internet of </a:t>
              </a:r>
              <a:r>
                <a:rPr lang="nl-NL" sz="1600" dirty="0" err="1">
                  <a:solidFill>
                    <a:schemeClr val="tx1"/>
                  </a:solidFill>
                </a:rPr>
                <a:t>Things</a:t>
              </a:r>
              <a:r>
                <a:rPr lang="nl-NL" sz="1600" dirty="0">
                  <a:solidFill>
                    <a:schemeClr val="tx1"/>
                  </a:solidFill>
                </a:rPr>
                <a:t> (</a:t>
              </a:r>
              <a:r>
                <a:rPr lang="nl-NL" sz="1600" dirty="0" err="1">
                  <a:solidFill>
                    <a:schemeClr val="tx1"/>
                  </a:solidFill>
                </a:rPr>
                <a:t>IoT</a:t>
              </a:r>
              <a:r>
                <a:rPr lang="nl-NL" sz="1600" dirty="0">
                  <a:solidFill>
                    <a:schemeClr val="tx1"/>
                  </a:solidFill>
                </a:rPr>
                <a:t>)</a:t>
              </a:r>
            </a:p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600" dirty="0" err="1">
                  <a:solidFill>
                    <a:schemeClr val="tx1"/>
                  </a:solidFill>
                </a:rPr>
                <a:t>Payment</a:t>
              </a:r>
              <a:r>
                <a:rPr lang="nl-NL" sz="1600" dirty="0">
                  <a:solidFill>
                    <a:schemeClr val="tx1"/>
                  </a:solidFill>
                </a:rPr>
                <a:t> systems</a:t>
              </a:r>
            </a:p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600" dirty="0">
                  <a:solidFill>
                    <a:schemeClr val="tx1"/>
                  </a:solidFill>
                </a:rPr>
                <a:t>eHealth</a:t>
              </a:r>
            </a:p>
          </p:txBody>
        </p:sp>
        <p:sp>
          <p:nvSpPr>
            <p:cNvPr id="20" name="Freeform 19"/>
            <p:cNvSpPr/>
            <p:nvPr/>
          </p:nvSpPr>
          <p:spPr>
            <a:xfrm>
              <a:off x="3788913" y="2645895"/>
              <a:ext cx="3090173" cy="2815103"/>
            </a:xfrm>
            <a:custGeom>
              <a:avLst/>
              <a:gdLst>
                <a:gd name="connsiteX0" fmla="*/ 0 w 3090173"/>
                <a:gd name="connsiteY0" fmla="*/ 1545087 h 3090173"/>
                <a:gd name="connsiteX1" fmla="*/ 1545087 w 3090173"/>
                <a:gd name="connsiteY1" fmla="*/ 0 h 3090173"/>
                <a:gd name="connsiteX2" fmla="*/ 3090174 w 3090173"/>
                <a:gd name="connsiteY2" fmla="*/ 1545087 h 3090173"/>
                <a:gd name="connsiteX3" fmla="*/ 1545087 w 3090173"/>
                <a:gd name="connsiteY3" fmla="*/ 3090174 h 3090173"/>
                <a:gd name="connsiteX4" fmla="*/ 0 w 3090173"/>
                <a:gd name="connsiteY4" fmla="*/ 1545087 h 3090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0173" h="3090173">
                  <a:moveTo>
                    <a:pt x="0" y="1545087"/>
                  </a:moveTo>
                  <a:cubicBezTo>
                    <a:pt x="0" y="691759"/>
                    <a:pt x="691759" y="0"/>
                    <a:pt x="1545087" y="0"/>
                  </a:cubicBezTo>
                  <a:cubicBezTo>
                    <a:pt x="2398415" y="0"/>
                    <a:pt x="3090174" y="691759"/>
                    <a:pt x="3090174" y="1545087"/>
                  </a:cubicBezTo>
                  <a:cubicBezTo>
                    <a:pt x="3090174" y="2398415"/>
                    <a:pt x="2398415" y="3090174"/>
                    <a:pt x="1545087" y="3090174"/>
                  </a:cubicBezTo>
                  <a:cubicBezTo>
                    <a:pt x="691759" y="3090174"/>
                    <a:pt x="0" y="2398415"/>
                    <a:pt x="0" y="1545087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5625133"/>
                <a:satOff val="-8440"/>
                <a:lumOff val="-1373"/>
                <a:alphaOff val="0"/>
              </a:schemeClr>
            </a:fillRef>
            <a:effectRef idx="2">
              <a:schemeClr val="accent3">
                <a:hueOff val="5625133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none" lIns="910420" tIns="278480" rIns="910421" bIns="2402974" numCol="1" spcCol="1270" anchor="t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600" dirty="0">
                  <a:solidFill>
                    <a:schemeClr val="tx1"/>
                  </a:solidFill>
                </a:rPr>
                <a:t>Auto-updates – Digital </a:t>
              </a:r>
              <a:r>
                <a:rPr lang="nl-NL" sz="1600" dirty="0" err="1">
                  <a:solidFill>
                    <a:schemeClr val="tx1"/>
                  </a:solidFill>
                </a:rPr>
                <a:t>Signatures</a:t>
              </a:r>
              <a:endParaRPr lang="nl-NL" sz="1600" dirty="0">
                <a:solidFill>
                  <a:schemeClr val="tx1"/>
                </a:solidFill>
              </a:endParaRPr>
            </a:p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600" dirty="0">
                  <a:solidFill>
                    <a:schemeClr val="tx1"/>
                  </a:solidFill>
                </a:rPr>
                <a:t>Secure </a:t>
              </a:r>
              <a:r>
                <a:rPr lang="nl-NL" sz="1600" dirty="0" err="1">
                  <a:solidFill>
                    <a:schemeClr val="tx1"/>
                  </a:solidFill>
                </a:rPr>
                <a:t>Browsing</a:t>
              </a:r>
              <a:r>
                <a:rPr lang="nl-NL" sz="1600" dirty="0">
                  <a:solidFill>
                    <a:schemeClr val="tx1"/>
                  </a:solidFill>
                </a:rPr>
                <a:t> - TLS/SSL</a:t>
              </a:r>
            </a:p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600" dirty="0">
                  <a:solidFill>
                    <a:schemeClr val="tx1"/>
                  </a:solidFill>
                </a:rPr>
                <a:t>VPN – </a:t>
              </a:r>
              <a:r>
                <a:rPr lang="nl-NL" sz="1600" dirty="0" err="1">
                  <a:solidFill>
                    <a:schemeClr val="tx1"/>
                  </a:solidFill>
                </a:rPr>
                <a:t>IPSec</a:t>
              </a:r>
              <a:endParaRPr lang="nl-NL" sz="1600" dirty="0">
                <a:solidFill>
                  <a:schemeClr val="tx1"/>
                </a:solidFill>
              </a:endParaRPr>
            </a:p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600" dirty="0">
                  <a:solidFill>
                    <a:schemeClr val="tx1"/>
                  </a:solidFill>
                </a:rPr>
                <a:t>Secure email – s/MIME, PGP</a:t>
              </a:r>
            </a:p>
          </p:txBody>
        </p:sp>
        <p:sp>
          <p:nvSpPr>
            <p:cNvPr id="21" name="Freeform 20"/>
            <p:cNvSpPr/>
            <p:nvPr/>
          </p:nvSpPr>
          <p:spPr>
            <a:xfrm>
              <a:off x="4283959" y="4151806"/>
              <a:ext cx="2060115" cy="1253478"/>
            </a:xfrm>
            <a:custGeom>
              <a:avLst/>
              <a:gdLst>
                <a:gd name="connsiteX0" fmla="*/ 0 w 2060115"/>
                <a:gd name="connsiteY0" fmla="*/ 577234 h 1154468"/>
                <a:gd name="connsiteX1" fmla="*/ 1030058 w 2060115"/>
                <a:gd name="connsiteY1" fmla="*/ 0 h 1154468"/>
                <a:gd name="connsiteX2" fmla="*/ 2060116 w 2060115"/>
                <a:gd name="connsiteY2" fmla="*/ 577234 h 1154468"/>
                <a:gd name="connsiteX3" fmla="*/ 1030058 w 2060115"/>
                <a:gd name="connsiteY3" fmla="*/ 1154468 h 1154468"/>
                <a:gd name="connsiteX4" fmla="*/ 0 w 2060115"/>
                <a:gd name="connsiteY4" fmla="*/ 577234 h 1154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0115" h="1154468">
                  <a:moveTo>
                    <a:pt x="0" y="577234"/>
                  </a:moveTo>
                  <a:cubicBezTo>
                    <a:pt x="0" y="258436"/>
                    <a:pt x="461173" y="0"/>
                    <a:pt x="1030058" y="0"/>
                  </a:cubicBezTo>
                  <a:cubicBezTo>
                    <a:pt x="1598943" y="0"/>
                    <a:pt x="2060116" y="258436"/>
                    <a:pt x="2060116" y="577234"/>
                  </a:cubicBezTo>
                  <a:cubicBezTo>
                    <a:pt x="2060116" y="896032"/>
                    <a:pt x="1598943" y="1154468"/>
                    <a:pt x="1030058" y="1154468"/>
                  </a:cubicBezTo>
                  <a:cubicBezTo>
                    <a:pt x="461173" y="1154468"/>
                    <a:pt x="0" y="896032"/>
                    <a:pt x="0" y="577234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1250266"/>
                <a:satOff val="-16880"/>
                <a:lumOff val="-2745"/>
                <a:alphaOff val="0"/>
              </a:schemeClr>
            </a:fillRef>
            <a:effectRef idx="2">
              <a:schemeClr val="accent3">
                <a:hueOff val="11250266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7041" tIns="373961" rIns="387041" bIns="373961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600" dirty="0"/>
                <a:t>RSA, DSA, DH, ECDH, </a:t>
              </a:r>
              <a:r>
                <a:rPr lang="is-IS" sz="1600" dirty="0"/>
                <a:t>…</a:t>
              </a:r>
              <a:r>
                <a:rPr lang="nl-NL" sz="1600" dirty="0"/>
                <a:t/>
              </a:r>
              <a:br>
                <a:rPr lang="nl-NL" sz="1600" dirty="0"/>
              </a:br>
              <a:r>
                <a:rPr lang="nl-NL" sz="1600" dirty="0"/>
                <a:t>AES, 3-DES, SHA, </a:t>
              </a:r>
              <a:r>
                <a:rPr lang="is-IS" sz="1600" dirty="0"/>
                <a:t>…</a:t>
              </a:r>
              <a:endParaRPr lang="nl-NL" sz="1600" dirty="0"/>
            </a:p>
          </p:txBody>
        </p:sp>
      </p:grpSp>
      <p:sp>
        <p:nvSpPr>
          <p:cNvPr id="26" name="Shape 554"/>
          <p:cNvSpPr/>
          <p:nvPr/>
        </p:nvSpPr>
        <p:spPr>
          <a:xfrm>
            <a:off x="6090938" y="6373051"/>
            <a:ext cx="2927789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1600" dirty="0"/>
              <a:t>Based on slides by Michele </a:t>
            </a:r>
            <a:r>
              <a:rPr lang="en-US" sz="1600" dirty="0" err="1"/>
              <a:t>Mosca</a:t>
            </a:r>
            <a:endParaRPr sz="1600" dirty="0"/>
          </a:p>
        </p:txBody>
      </p:sp>
      <p:pic>
        <p:nvPicPr>
          <p:cNvPr id="10" name="Shape 1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0938" y="4596670"/>
            <a:ext cx="2622205" cy="135325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8534902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298"/>
          <p:cNvSpPr>
            <a:spLocks noChangeArrowheads="1"/>
          </p:cNvSpPr>
          <p:nvPr/>
        </p:nvSpPr>
        <p:spPr bwMode="auto">
          <a:xfrm>
            <a:off x="185715" y="3391188"/>
            <a:ext cx="8772569" cy="3565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Classical bit: 0 or 1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Quantum bit: can be in </a:t>
            </a:r>
            <a:br>
              <a:rPr lang="en-US" sz="2800" dirty="0">
                <a:latin typeface="Calibri" pitchFamily="34" charset="0"/>
                <a:cs typeface="Calibri" pitchFamily="34" charset="0"/>
              </a:rPr>
            </a:br>
            <a:r>
              <a:rPr lang="en-US" sz="280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superposition of 0 and 1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Yields a more </a:t>
            </a:r>
            <a:r>
              <a:rPr lang="en-US" sz="280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powerful computational model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: 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1. </a:t>
            </a:r>
            <a:r>
              <a:rPr lang="en-US" sz="2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Shor’s algorithm allows to efficiently factor integers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2. </a:t>
            </a:r>
            <a:r>
              <a:rPr lang="en-US" sz="2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Grover’s algorithm allows to search 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faster</a:t>
            </a:r>
            <a:endParaRPr lang="en-US" sz="28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540769" y="199028"/>
            <a:ext cx="8153400" cy="990600"/>
          </a:xfrm>
        </p:spPr>
        <p:txBody>
          <a:bodyPr/>
          <a:lstStyle/>
          <a:p>
            <a:pPr eaLnBrk="1" hangingPunct="1"/>
            <a:r>
              <a:rPr lang="en-US" sz="4000" dirty="0"/>
              <a:t>Quantum Effects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788024" y="3068960"/>
            <a:ext cx="3480016" cy="1614151"/>
            <a:chOff x="4951792" y="1029568"/>
            <a:chExt cx="3480016" cy="1614151"/>
          </a:xfrm>
        </p:grpSpPr>
        <p:grpSp>
          <p:nvGrpSpPr>
            <p:cNvPr id="76" name="Group 28"/>
            <p:cNvGrpSpPr/>
            <p:nvPr/>
          </p:nvGrpSpPr>
          <p:grpSpPr>
            <a:xfrm>
              <a:off x="7112032" y="1101576"/>
              <a:ext cx="720000" cy="720000"/>
              <a:chOff x="4214810" y="2000240"/>
              <a:chExt cx="457692" cy="460694"/>
            </a:xfrm>
          </p:grpSpPr>
          <p:sp>
            <p:nvSpPr>
              <p:cNvPr id="77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78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4951792" y="1029568"/>
              <a:ext cx="720000" cy="720000"/>
              <a:chOff x="7597837" y="2707419"/>
              <a:chExt cx="457692" cy="460694"/>
            </a:xfrm>
          </p:grpSpPr>
          <p:sp>
            <p:nvSpPr>
              <p:cNvPr id="80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1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82" name="Group 28"/>
            <p:cNvGrpSpPr/>
            <p:nvPr/>
          </p:nvGrpSpPr>
          <p:grpSpPr>
            <a:xfrm>
              <a:off x="4951793" y="1923679"/>
              <a:ext cx="720000" cy="720000"/>
              <a:chOff x="4214810" y="2000240"/>
              <a:chExt cx="457692" cy="460694"/>
            </a:xfrm>
          </p:grpSpPr>
          <p:sp>
            <p:nvSpPr>
              <p:cNvPr id="83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4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85" name="Group 28"/>
            <p:cNvGrpSpPr/>
            <p:nvPr/>
          </p:nvGrpSpPr>
          <p:grpSpPr>
            <a:xfrm>
              <a:off x="7112032" y="1923719"/>
              <a:ext cx="720000" cy="720000"/>
              <a:chOff x="4214810" y="2000240"/>
              <a:chExt cx="457692" cy="460694"/>
            </a:xfrm>
          </p:grpSpPr>
          <p:sp>
            <p:nvSpPr>
              <p:cNvPr id="86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7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pic>
          <p:nvPicPr>
            <p:cNvPr id="10" name="Picture 9" descr="TP_tmp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02219" y="1218135"/>
              <a:ext cx="430720" cy="468174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11" name="Picture 10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000587" y="1209308"/>
              <a:ext cx="431221" cy="468718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r="15806" b="58717"/>
          <a:stretch/>
        </p:blipFill>
        <p:spPr>
          <a:xfrm>
            <a:off x="5059270" y="1239650"/>
            <a:ext cx="3996335" cy="11048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/>
          <a:srcRect l="-1" t="39851" r="-2697" b="181"/>
          <a:stretch/>
        </p:blipFill>
        <p:spPr>
          <a:xfrm>
            <a:off x="273394" y="1124744"/>
            <a:ext cx="4874630" cy="16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500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611560" y="466674"/>
            <a:ext cx="8352928" cy="833603"/>
          </a:xfrm>
        </p:spPr>
        <p:txBody>
          <a:bodyPr>
            <a:normAutofit fontScale="90000"/>
          </a:bodyPr>
          <a:lstStyle/>
          <a:p>
            <a:pPr algn="l"/>
            <a:r>
              <a:rPr lang="fr-CH" dirty="0" err="1" smtClean="0"/>
              <a:t>Current</a:t>
            </a:r>
            <a:r>
              <a:rPr lang="fr-CH" dirty="0" smtClean="0"/>
              <a:t> Crypto </a:t>
            </a:r>
            <a:r>
              <a:rPr lang="fr-CH" dirty="0" err="1" smtClean="0"/>
              <a:t>under</a:t>
            </a:r>
            <a:r>
              <a:rPr lang="fr-CH" dirty="0" smtClean="0"/>
              <a:t> Quantum </a:t>
            </a:r>
            <a:r>
              <a:rPr lang="fr-CH" dirty="0" err="1" smtClean="0"/>
              <a:t>Attacks</a:t>
            </a:r>
            <a:endParaRPr lang="en-US" dirty="0"/>
          </a:p>
        </p:txBody>
      </p:sp>
      <p:sp>
        <p:nvSpPr>
          <p:cNvPr id="56" name="Slide Number Placeholder 15"/>
          <p:cNvSpPr txBox="1">
            <a:spLocks/>
          </p:cNvSpPr>
          <p:nvPr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defRPr/>
            </a:pPr>
            <a:fld id="{2BBB5E19-F10A-4C2F-BF6F-11C513378A2E}" type="slidenum">
              <a:rPr lang="en-US" sz="1400">
                <a:solidFill>
                  <a:schemeClr val="tx1">
                    <a:tint val="75000"/>
                  </a:schemeClr>
                </a:solidFill>
              </a:rPr>
              <a:pPr algn="ctr">
                <a:defRPr/>
              </a:pPr>
              <a:t>9</a:t>
            </a:fld>
            <a:endParaRPr lang="en-US" sz="1400" dirty="0">
              <a:solidFill>
                <a:schemeClr val="tx1">
                  <a:tint val="75000"/>
                </a:schemeClr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6455343"/>
              </p:ext>
            </p:extLst>
          </p:nvPr>
        </p:nvGraphicFramePr>
        <p:xfrm>
          <a:off x="1043608" y="1175628"/>
          <a:ext cx="7200800" cy="402336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550283"/>
                <a:gridCol w="2490277"/>
                <a:gridCol w="2160240"/>
              </a:tblGrid>
              <a:tr h="895799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Security level</a:t>
                      </a:r>
                    </a:p>
                    <a:p>
                      <a:pPr algn="l"/>
                      <a:endParaRPr lang="en-US" dirty="0" smtClean="0"/>
                    </a:p>
                    <a:p>
                      <a:pPr algn="l"/>
                      <a:r>
                        <a:rPr lang="en-US" dirty="0" smtClean="0"/>
                        <a:t>systems</a:t>
                      </a:r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Conventional attacks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Quantum attacks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4100">
                <a:tc>
                  <a:txBody>
                    <a:bodyPr/>
                    <a:lstStyle/>
                    <a:p>
                      <a:r>
                        <a:rPr lang="en-US" dirty="0" smtClean="0"/>
                        <a:t>Symmetric-key encryption (AES-256)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256 bits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128 bits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F00"/>
                    </a:solidFill>
                  </a:tcPr>
                </a:tc>
              </a:tr>
              <a:tr h="554100">
                <a:tc>
                  <a:txBody>
                    <a:bodyPr/>
                    <a:lstStyle/>
                    <a:p>
                      <a:r>
                        <a:rPr lang="en-US" dirty="0" smtClean="0"/>
                        <a:t>Hash </a:t>
                      </a:r>
                      <a:r>
                        <a:rPr lang="en-US" smtClean="0"/>
                        <a:t>functions </a:t>
                      </a:r>
                      <a:br>
                        <a:rPr lang="en-US" smtClean="0"/>
                      </a:br>
                      <a:r>
                        <a:rPr lang="en-US" smtClean="0"/>
                        <a:t>(SHA3-256)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128 bits</a:t>
                      </a:r>
                      <a:endParaRPr lang="en-US" sz="18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85 bits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F00"/>
                    </a:solidFill>
                  </a:tcPr>
                </a:tc>
              </a:tr>
              <a:tr h="554100">
                <a:tc>
                  <a:txBody>
                    <a:bodyPr/>
                    <a:lstStyle/>
                    <a:p>
                      <a:r>
                        <a:rPr lang="en-US" dirty="0" smtClean="0"/>
                        <a:t>Public-key</a:t>
                      </a:r>
                      <a:r>
                        <a:rPr lang="en-US" baseline="0" dirty="0" smtClean="0"/>
                        <a:t> crypto </a:t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(key exchange, digital signatures, encryption)</a:t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(RS</a:t>
                      </a:r>
                      <a:r>
                        <a:rPr lang="is-IS" baseline="0" dirty="0" smtClean="0"/>
                        <a:t>A-2048)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112 bits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~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 0 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bits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  <a:tr h="554100">
                <a:tc>
                  <a:txBody>
                    <a:bodyPr/>
                    <a:lstStyle/>
                    <a:p>
                      <a:r>
                        <a:rPr lang="en-US" dirty="0" smtClean="0"/>
                        <a:t>Public-key</a:t>
                      </a:r>
                      <a:r>
                        <a:rPr lang="en-US" baseline="0" dirty="0" smtClean="0"/>
                        <a:t> crypto </a:t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(ECC-256</a:t>
                      </a:r>
                      <a:r>
                        <a:rPr lang="is-IS" baseline="0" dirty="0" smtClean="0"/>
                        <a:t>)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128 bits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~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 0 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bits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298"/>
          <p:cNvSpPr>
            <a:spLocks noChangeArrowheads="1"/>
          </p:cNvSpPr>
          <p:nvPr/>
        </p:nvSpPr>
        <p:spPr bwMode="auto">
          <a:xfrm>
            <a:off x="533400" y="5229200"/>
            <a:ext cx="7970812" cy="150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Products, services, businesses relying on security either stop functioning or do not provide expected levels of security</a:t>
            </a:r>
            <a:endParaRPr lang="en-US" sz="2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485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STEPHANIE20WEHNER@KDJFIGQU8FWXY5L9" val="2812"/>
  <p:tag name="FIRSTCHRIS@C02FJ266DH2T3PP7" val="4422"/>
  <p:tag name="FIRSTCSCHAFF1@C02KDURWDNCT3PP7" val="5009"/>
  <p:tag name="DEFAULTDISPLAYSOURCE" val="\documentclass{article}\pagestyle{empty}&#10;\begin{document}&#10;&#10;\end{document}&#10;"/>
  <p:tag name="EMBEDFONTS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Huge&#10;\begin{align*}&#10;\ket{0}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23"/>
  <p:tag name="PICTUREFILESIZE" val="804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Huge&#10;\begin{align*}&#10;\ket{1}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23"/>
  <p:tag name="PICTUREFILESIZE" val="684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17600</TotalTime>
  <Words>1250</Words>
  <Application>Microsoft Macintosh PowerPoint</Application>
  <PresentationFormat>On-screen Show (4:3)</PresentationFormat>
  <Paragraphs>258</Paragraphs>
  <Slides>22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Calibri</vt:lpstr>
      <vt:lpstr>cmsy10</vt:lpstr>
      <vt:lpstr>Comic Sans MS</vt:lpstr>
      <vt:lpstr>Consolas</vt:lpstr>
      <vt:lpstr>Gill Sans Light</vt:lpstr>
      <vt:lpstr>Wingdings</vt:lpstr>
      <vt:lpstr>Arial</vt:lpstr>
      <vt:lpstr>Office Theme</vt:lpstr>
      <vt:lpstr>Custom Design</vt:lpstr>
      <vt:lpstr>Quantum Cryptography</vt:lpstr>
      <vt:lpstr>Keynote: Quantum Computer</vt:lpstr>
      <vt:lpstr>Talk Outline</vt:lpstr>
      <vt:lpstr>Ancient Cryptography</vt:lpstr>
      <vt:lpstr>Ancient Cryptography</vt:lpstr>
      <vt:lpstr>Modern Cryptography</vt:lpstr>
      <vt:lpstr>Cyber Security</vt:lpstr>
      <vt:lpstr>Quantum Effects</vt:lpstr>
      <vt:lpstr>Current Crypto under Quantum Attacks</vt:lpstr>
      <vt:lpstr>When do we need to worry?</vt:lpstr>
      <vt:lpstr>Talk Outline</vt:lpstr>
      <vt:lpstr>Solution: Quantum-Safe Cryptography</vt:lpstr>
      <vt:lpstr>Quantum Cryptography Landscape</vt:lpstr>
      <vt:lpstr>Conventional Quantum-Safe Crypto</vt:lpstr>
      <vt:lpstr>No-Cloning Theorem</vt:lpstr>
      <vt:lpstr>Quantum Key Distribution (QKD)</vt:lpstr>
      <vt:lpstr>Quantum Key Distribution (QKD)</vt:lpstr>
      <vt:lpstr>Quantum Networks</vt:lpstr>
      <vt:lpstr>Secure Computing in Quantum Cloud</vt:lpstr>
      <vt:lpstr>Summary</vt:lpstr>
      <vt:lpstr>Summary</vt:lpstr>
      <vt:lpstr>Thank you for your attention!</vt:lpstr>
    </vt:vector>
  </TitlesOfParts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Noisy Storage talk</dc:title>
  <dc:creator>Christian Schaffner</dc:creator>
  <cp:lastModifiedBy>Christian Schaffner</cp:lastModifiedBy>
  <cp:revision>1876</cp:revision>
  <cp:lastPrinted>2017-01-13T17:55:05Z</cp:lastPrinted>
  <dcterms:created xsi:type="dcterms:W3CDTF">2010-01-20T16:17:28Z</dcterms:created>
  <dcterms:modified xsi:type="dcterms:W3CDTF">2017-03-20T22:27:18Z</dcterms:modified>
</cp:coreProperties>
</file>