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9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0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1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2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3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19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20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52"/>
  </p:notesMasterIdLst>
  <p:handoutMasterIdLst>
    <p:handoutMasterId r:id="rId53"/>
  </p:handoutMasterIdLst>
  <p:sldIdLst>
    <p:sldId id="466" r:id="rId3"/>
    <p:sldId id="452" r:id="rId4"/>
    <p:sldId id="425" r:id="rId5"/>
    <p:sldId id="426" r:id="rId6"/>
    <p:sldId id="427" r:id="rId7"/>
    <p:sldId id="428" r:id="rId8"/>
    <p:sldId id="429" r:id="rId9"/>
    <p:sldId id="430" r:id="rId10"/>
    <p:sldId id="467" r:id="rId11"/>
    <p:sldId id="431" r:id="rId12"/>
    <p:sldId id="468" r:id="rId13"/>
    <p:sldId id="435" r:id="rId14"/>
    <p:sldId id="436" r:id="rId15"/>
    <p:sldId id="493" r:id="rId16"/>
    <p:sldId id="469" r:id="rId17"/>
    <p:sldId id="438" r:id="rId18"/>
    <p:sldId id="410" r:id="rId19"/>
    <p:sldId id="417" r:id="rId20"/>
    <p:sldId id="418" r:id="rId21"/>
    <p:sldId id="471" r:id="rId22"/>
    <p:sldId id="420" r:id="rId23"/>
    <p:sldId id="473" r:id="rId24"/>
    <p:sldId id="474" r:id="rId25"/>
    <p:sldId id="475" r:id="rId26"/>
    <p:sldId id="476" r:id="rId27"/>
    <p:sldId id="421" r:id="rId28"/>
    <p:sldId id="445" r:id="rId29"/>
    <p:sldId id="477" r:id="rId30"/>
    <p:sldId id="478" r:id="rId31"/>
    <p:sldId id="479" r:id="rId32"/>
    <p:sldId id="450" r:id="rId33"/>
    <p:sldId id="480" r:id="rId34"/>
    <p:sldId id="481" r:id="rId35"/>
    <p:sldId id="482" r:id="rId36"/>
    <p:sldId id="483" r:id="rId37"/>
    <p:sldId id="494" r:id="rId38"/>
    <p:sldId id="495" r:id="rId39"/>
    <p:sldId id="485" r:id="rId40"/>
    <p:sldId id="496" r:id="rId41"/>
    <p:sldId id="497" r:id="rId42"/>
    <p:sldId id="488" r:id="rId43"/>
    <p:sldId id="490" r:id="rId44"/>
    <p:sldId id="499" r:id="rId45"/>
    <p:sldId id="491" r:id="rId46"/>
    <p:sldId id="500" r:id="rId47"/>
    <p:sldId id="492" r:id="rId48"/>
    <p:sldId id="433" r:id="rId49"/>
    <p:sldId id="458" r:id="rId50"/>
    <p:sldId id="440" r:id="rId51"/>
  </p:sldIdLst>
  <p:sldSz cx="9144000" cy="6858000" type="screen4x3"/>
  <p:notesSz cx="7102475" cy="10234613"/>
  <p:custDataLst>
    <p:tags r:id="rId5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66FF33"/>
    <a:srgbClr val="00FF00"/>
    <a:srgbClr val="33CC33"/>
    <a:srgbClr val="CB3A13"/>
    <a:srgbClr val="B3A6FE"/>
    <a:srgbClr val="D1C8DE"/>
    <a:srgbClr val="CCC1DA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0" autoAdjust="0"/>
    <p:restoredTop sz="86689" autoAdjust="0"/>
  </p:normalViewPr>
  <p:slideViewPr>
    <p:cSldViewPr>
      <p:cViewPr varScale="1">
        <p:scale>
          <a:sx n="85" d="100"/>
          <a:sy n="85" d="100"/>
        </p:scale>
        <p:origin x="-1688" y="-9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8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tags" Target="tags/tag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253BB7A-AB84-447A-8A52-A6E534AB0A3F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6F97FC2-EACC-4989-A7F1-799486D7DAD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395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0C0CCFA-FE42-460C-A8EB-CC5209EDF7AA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122273A-84D1-44AD-B2F4-5DC40384FCD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56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20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21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23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appears</a:t>
            </a:r>
            <a:r>
              <a:rPr lang="en-US" baseline="0" dirty="0" smtClean="0"/>
              <a:t> INSTANTANEOUSLY on the other side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24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26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27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29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30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273A-84D1-44AD-B2F4-5DC40384FCDA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7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5253C-43CE-4FA5-8D1D-B63F9AFD406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49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36792-19C2-4404-847B-F48B87598B05}" type="slidenum">
              <a:rPr lang="en-US"/>
              <a:pPr/>
              <a:t>12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36792-19C2-4404-847B-F48B87598B05}" type="slidenum">
              <a:rPr lang="en-US"/>
              <a:pPr/>
              <a:t>13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16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17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18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19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3108" y="2500306"/>
            <a:ext cx="6400800" cy="714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Clicks to edit Master subtitle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  <a:prstGeom prst="rect">
            <a:avLst/>
          </a:prstGeom>
        </p:spPr>
        <p:txBody>
          <a:bodyPr/>
          <a:lstStyle>
            <a:lvl1pPr>
              <a:buClr>
                <a:srgbClr val="70AD1A"/>
              </a:buClr>
              <a:buSzPct val="100000"/>
              <a:buFont typeface="Wingdings" charset="2"/>
              <a:buChar char="Ø"/>
              <a:defRPr sz="2800">
                <a:latin typeface="+mn-lt"/>
              </a:defRPr>
            </a:lvl1pPr>
            <a:lvl2pPr>
              <a:buClr>
                <a:srgbClr val="F8A30E"/>
              </a:buClr>
              <a:buFont typeface="Wingdings" charset="2"/>
              <a:buChar char="Ø"/>
              <a:defRPr sz="2400">
                <a:latin typeface="+mn-lt"/>
              </a:defRPr>
            </a:lvl2pPr>
            <a:lvl3pPr>
              <a:buClr>
                <a:srgbClr val="F8A30E"/>
              </a:buClr>
              <a:buFont typeface="Wingdings" charset="2"/>
              <a:buChar char="Ø"/>
              <a:defRPr sz="2000">
                <a:latin typeface="+mn-lt"/>
              </a:defRPr>
            </a:lvl3pPr>
            <a:lvl4pPr>
              <a:buClr>
                <a:srgbClr val="F8A30E"/>
              </a:buClr>
              <a:buFont typeface="Wingdings" charset="2"/>
              <a:buChar char="Ø"/>
              <a:defRPr sz="1800">
                <a:latin typeface="+mn-lt"/>
              </a:defRPr>
            </a:lvl4pPr>
            <a:lvl5pPr>
              <a:buClr>
                <a:srgbClr val="F8A30E"/>
              </a:buClr>
              <a:buFont typeface="Wingdings" charset="2"/>
              <a:buChar char="Ø"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595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9" name="Slide Number Placeholder 15"/>
          <p:cNvSpPr txBox="1">
            <a:spLocks/>
          </p:cNvSpPr>
          <p:nvPr userDrawn="1"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487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B856-4A37-4E2C-BC39-5564AF927A60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E5AA-39C7-4B8A-8B6C-7C5389F208B5}" type="datetimeFigureOut">
              <a:rPr lang="de-DE" smtClean="0"/>
              <a:pPr/>
              <a:t>13/2/12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.xml"/><Relationship Id="rId7" Type="http://schemas.openxmlformats.org/officeDocument/2006/relationships/image" Target="../media/image15.jpe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6.jpeg"/><Relationship Id="rId13" Type="http://schemas.openxmlformats.org/officeDocument/2006/relationships/image" Target="../media/image11.png"/><Relationship Id="rId14" Type="http://schemas.openxmlformats.org/officeDocument/2006/relationships/image" Target="../media/image10.png"/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tags" Target="../tags/tag3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emf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" Type="http://schemas.openxmlformats.org/officeDocument/2006/relationships/tags" Target="../tags/tag3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Relationship Id="rId5" Type="http://schemas.openxmlformats.org/officeDocument/2006/relationships/tags" Target="../tags/tag37.xml"/><Relationship Id="rId6" Type="http://schemas.openxmlformats.org/officeDocument/2006/relationships/tags" Target="../tags/tag38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8.xml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20" Type="http://schemas.openxmlformats.org/officeDocument/2006/relationships/image" Target="../media/image37.png"/><Relationship Id="rId21" Type="http://schemas.openxmlformats.org/officeDocument/2006/relationships/image" Target="../media/image38.png"/><Relationship Id="rId22" Type="http://schemas.openxmlformats.org/officeDocument/2006/relationships/image" Target="../media/image33.png"/><Relationship Id="rId23" Type="http://schemas.openxmlformats.org/officeDocument/2006/relationships/image" Target="../media/image34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29.png"/><Relationship Id="rId27" Type="http://schemas.openxmlformats.org/officeDocument/2006/relationships/image" Target="../media/image30.png"/><Relationship Id="rId10" Type="http://schemas.openxmlformats.org/officeDocument/2006/relationships/tags" Target="../tags/tag48.xml"/><Relationship Id="rId11" Type="http://schemas.openxmlformats.org/officeDocument/2006/relationships/tags" Target="../tags/tag49.xml"/><Relationship Id="rId12" Type="http://schemas.openxmlformats.org/officeDocument/2006/relationships/tags" Target="../tags/tag50.xml"/><Relationship Id="rId13" Type="http://schemas.openxmlformats.org/officeDocument/2006/relationships/tags" Target="../tags/tag5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9.xml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36.png"/><Relationship Id="rId1" Type="http://schemas.openxmlformats.org/officeDocument/2006/relationships/tags" Target="../tags/tag39.xml"/><Relationship Id="rId2" Type="http://schemas.openxmlformats.org/officeDocument/2006/relationships/tags" Target="../tags/tag40.xml"/><Relationship Id="rId3" Type="http://schemas.openxmlformats.org/officeDocument/2006/relationships/tags" Target="../tags/tag41.xml"/><Relationship Id="rId4" Type="http://schemas.openxmlformats.org/officeDocument/2006/relationships/tags" Target="../tags/tag42.xml"/><Relationship Id="rId5" Type="http://schemas.openxmlformats.org/officeDocument/2006/relationships/tags" Target="../tags/tag43.xml"/><Relationship Id="rId6" Type="http://schemas.openxmlformats.org/officeDocument/2006/relationships/tags" Target="../tags/tag44.xml"/><Relationship Id="rId7" Type="http://schemas.openxmlformats.org/officeDocument/2006/relationships/tags" Target="../tags/tag45.xml"/><Relationship Id="rId8" Type="http://schemas.openxmlformats.org/officeDocument/2006/relationships/tags" Target="../tags/tag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20" Type="http://schemas.openxmlformats.org/officeDocument/2006/relationships/image" Target="../media/image32.png"/><Relationship Id="rId21" Type="http://schemas.openxmlformats.org/officeDocument/2006/relationships/image" Target="../media/image33.png"/><Relationship Id="rId22" Type="http://schemas.openxmlformats.org/officeDocument/2006/relationships/image" Target="../media/image34.png"/><Relationship Id="rId23" Type="http://schemas.openxmlformats.org/officeDocument/2006/relationships/image" Target="../media/image39.png"/><Relationship Id="rId24" Type="http://schemas.openxmlformats.org/officeDocument/2006/relationships/image" Target="../media/image40.png"/><Relationship Id="rId25" Type="http://schemas.openxmlformats.org/officeDocument/2006/relationships/image" Target="../media/image15.jpeg"/><Relationship Id="rId26" Type="http://schemas.openxmlformats.org/officeDocument/2006/relationships/image" Target="../media/image41.png"/><Relationship Id="rId27" Type="http://schemas.openxmlformats.org/officeDocument/2006/relationships/image" Target="../media/image42.png"/><Relationship Id="rId10" Type="http://schemas.openxmlformats.org/officeDocument/2006/relationships/tags" Target="../tags/tag61.xml"/><Relationship Id="rId11" Type="http://schemas.openxmlformats.org/officeDocument/2006/relationships/tags" Target="../tags/tag62.xml"/><Relationship Id="rId12" Type="http://schemas.openxmlformats.org/officeDocument/2006/relationships/slideLayout" Target="../slideLayouts/slideLayout2.xml"/><Relationship Id="rId13" Type="http://schemas.openxmlformats.org/officeDocument/2006/relationships/notesSlide" Target="../notesSlides/notesSlide10.xml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9" Type="http://schemas.openxmlformats.org/officeDocument/2006/relationships/image" Target="../media/image31.png"/><Relationship Id="rId1" Type="http://schemas.openxmlformats.org/officeDocument/2006/relationships/tags" Target="../tags/tag52.xml"/><Relationship Id="rId2" Type="http://schemas.openxmlformats.org/officeDocument/2006/relationships/tags" Target="../tags/tag53.xml"/><Relationship Id="rId3" Type="http://schemas.openxmlformats.org/officeDocument/2006/relationships/tags" Target="../tags/tag54.xml"/><Relationship Id="rId4" Type="http://schemas.openxmlformats.org/officeDocument/2006/relationships/tags" Target="../tags/tag55.xml"/><Relationship Id="rId5" Type="http://schemas.openxmlformats.org/officeDocument/2006/relationships/tags" Target="../tags/tag56.xml"/><Relationship Id="rId6" Type="http://schemas.openxmlformats.org/officeDocument/2006/relationships/tags" Target="../tags/tag57.xml"/><Relationship Id="rId7" Type="http://schemas.openxmlformats.org/officeDocument/2006/relationships/tags" Target="../tags/tag58.xml"/><Relationship Id="rId8" Type="http://schemas.openxmlformats.org/officeDocument/2006/relationships/tags" Target="../tags/tag59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15.jpeg"/><Relationship Id="rId1" Type="http://schemas.openxmlformats.org/officeDocument/2006/relationships/tags" Target="../tags/tag66.xml"/><Relationship Id="rId2" Type="http://schemas.openxmlformats.org/officeDocument/2006/relationships/tags" Target="../tags/tag67.xml"/><Relationship Id="rId3" Type="http://schemas.openxmlformats.org/officeDocument/2006/relationships/tags" Target="../tags/tag68.xml"/><Relationship Id="rId4" Type="http://schemas.openxmlformats.org/officeDocument/2006/relationships/tags" Target="../tags/tag69.xml"/><Relationship Id="rId5" Type="http://schemas.openxmlformats.org/officeDocument/2006/relationships/tags" Target="../tags/tag70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2.xml"/><Relationship Id="rId8" Type="http://schemas.openxmlformats.org/officeDocument/2006/relationships/image" Target="../media/image29.png"/><Relationship Id="rId9" Type="http://schemas.openxmlformats.org/officeDocument/2006/relationships/image" Target="../media/image46.png"/><Relationship Id="rId10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52.png"/><Relationship Id="rId1" Type="http://schemas.openxmlformats.org/officeDocument/2006/relationships/tags" Target="../tags/tag71.xml"/><Relationship Id="rId2" Type="http://schemas.openxmlformats.org/officeDocument/2006/relationships/tags" Target="../tags/tag72.xml"/><Relationship Id="rId3" Type="http://schemas.openxmlformats.org/officeDocument/2006/relationships/tags" Target="../tags/tag73.xml"/><Relationship Id="rId4" Type="http://schemas.openxmlformats.org/officeDocument/2006/relationships/tags" Target="../tags/tag7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3.xml"/><Relationship Id="rId7" Type="http://schemas.openxmlformats.org/officeDocument/2006/relationships/image" Target="../media/image50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51.png"/><Relationship Id="rId13" Type="http://schemas.openxmlformats.org/officeDocument/2006/relationships/image" Target="../media/image22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" Type="http://schemas.openxmlformats.org/officeDocument/2006/relationships/tags" Target="../tags/tag75.xml"/><Relationship Id="rId2" Type="http://schemas.openxmlformats.org/officeDocument/2006/relationships/tags" Target="../tags/tag76.xml"/><Relationship Id="rId3" Type="http://schemas.openxmlformats.org/officeDocument/2006/relationships/tags" Target="../tags/tag77.xml"/><Relationship Id="rId4" Type="http://schemas.openxmlformats.org/officeDocument/2006/relationships/tags" Target="../tags/tag78.xml"/><Relationship Id="rId5" Type="http://schemas.openxmlformats.org/officeDocument/2006/relationships/tags" Target="../tags/tag79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4.xml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.xml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" Type="http://schemas.openxmlformats.org/officeDocument/2006/relationships/tags" Target="../tags/tag80.xml"/><Relationship Id="rId2" Type="http://schemas.openxmlformats.org/officeDocument/2006/relationships/tags" Target="../tags/tag8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png"/><Relationship Id="rId12" Type="http://schemas.openxmlformats.org/officeDocument/2006/relationships/image" Target="../media/image67.jpeg"/><Relationship Id="rId1" Type="http://schemas.openxmlformats.org/officeDocument/2006/relationships/tags" Target="../tags/tag83.xml"/><Relationship Id="rId2" Type="http://schemas.openxmlformats.org/officeDocument/2006/relationships/tags" Target="../tags/tag84.xml"/><Relationship Id="rId3" Type="http://schemas.openxmlformats.org/officeDocument/2006/relationships/tags" Target="../tags/tag85.xml"/><Relationship Id="rId4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png"/><Relationship Id="rId12" Type="http://schemas.openxmlformats.org/officeDocument/2006/relationships/image" Target="../media/image69.png"/><Relationship Id="rId13" Type="http://schemas.openxmlformats.org/officeDocument/2006/relationships/image" Target="../media/image64.png"/><Relationship Id="rId14" Type="http://schemas.openxmlformats.org/officeDocument/2006/relationships/image" Target="../media/image70.png"/><Relationship Id="rId15" Type="http://schemas.openxmlformats.org/officeDocument/2006/relationships/image" Target="../media/image71.png"/><Relationship Id="rId16" Type="http://schemas.openxmlformats.org/officeDocument/2006/relationships/image" Target="../media/image72.png"/><Relationship Id="rId1" Type="http://schemas.openxmlformats.org/officeDocument/2006/relationships/tags" Target="../tags/tag86.xml"/><Relationship Id="rId2" Type="http://schemas.openxmlformats.org/officeDocument/2006/relationships/tags" Target="../tags/tag87.xml"/><Relationship Id="rId3" Type="http://schemas.openxmlformats.org/officeDocument/2006/relationships/tags" Target="../tags/tag88.xml"/><Relationship Id="rId4" Type="http://schemas.openxmlformats.org/officeDocument/2006/relationships/tags" Target="../tags/tag89.xml"/><Relationship Id="rId5" Type="http://schemas.openxmlformats.org/officeDocument/2006/relationships/tags" Target="../tags/tag90.xml"/><Relationship Id="rId6" Type="http://schemas.openxmlformats.org/officeDocument/2006/relationships/tags" Target="../tags/tag91.xml"/><Relationship Id="rId7" Type="http://schemas.openxmlformats.org/officeDocument/2006/relationships/slideLayout" Target="../slideLayouts/slideLayout6.xml"/><Relationship Id="rId8" Type="http://schemas.openxmlformats.org/officeDocument/2006/relationships/image" Target="../media/image68.jpeg"/><Relationship Id="rId9" Type="http://schemas.openxmlformats.org/officeDocument/2006/relationships/image" Target="../media/image67.jpeg"/><Relationship Id="rId10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png"/><Relationship Id="rId12" Type="http://schemas.openxmlformats.org/officeDocument/2006/relationships/image" Target="../media/image70.png"/><Relationship Id="rId13" Type="http://schemas.openxmlformats.org/officeDocument/2006/relationships/image" Target="../media/image71.png"/><Relationship Id="rId14" Type="http://schemas.openxmlformats.org/officeDocument/2006/relationships/image" Target="../media/image72.png"/><Relationship Id="rId1" Type="http://schemas.openxmlformats.org/officeDocument/2006/relationships/tags" Target="../tags/tag92.xml"/><Relationship Id="rId2" Type="http://schemas.openxmlformats.org/officeDocument/2006/relationships/tags" Target="../tags/tag93.xml"/><Relationship Id="rId3" Type="http://schemas.openxmlformats.org/officeDocument/2006/relationships/tags" Target="../tags/tag94.xml"/><Relationship Id="rId4" Type="http://schemas.openxmlformats.org/officeDocument/2006/relationships/tags" Target="../tags/tag95.xml"/><Relationship Id="rId5" Type="http://schemas.openxmlformats.org/officeDocument/2006/relationships/tags" Target="../tags/tag96.xml"/><Relationship Id="rId6" Type="http://schemas.openxmlformats.org/officeDocument/2006/relationships/slideLayout" Target="../slideLayouts/slideLayout6.xml"/><Relationship Id="rId7" Type="http://schemas.openxmlformats.org/officeDocument/2006/relationships/image" Target="../media/image67.jpe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20" Type="http://schemas.openxmlformats.org/officeDocument/2006/relationships/image" Target="../media/image76.png"/><Relationship Id="rId21" Type="http://schemas.openxmlformats.org/officeDocument/2006/relationships/image" Target="../media/image77.png"/><Relationship Id="rId22" Type="http://schemas.openxmlformats.org/officeDocument/2006/relationships/image" Target="../media/image78.png"/><Relationship Id="rId23" Type="http://schemas.openxmlformats.org/officeDocument/2006/relationships/image" Target="../media/image79.png"/><Relationship Id="rId24" Type="http://schemas.openxmlformats.org/officeDocument/2006/relationships/image" Target="../media/image80.png"/><Relationship Id="rId25" Type="http://schemas.openxmlformats.org/officeDocument/2006/relationships/image" Target="../media/image81.png"/><Relationship Id="rId26" Type="http://schemas.openxmlformats.org/officeDocument/2006/relationships/image" Target="../media/image82.png"/><Relationship Id="rId27" Type="http://schemas.openxmlformats.org/officeDocument/2006/relationships/image" Target="../media/image83.png"/><Relationship Id="rId28" Type="http://schemas.openxmlformats.org/officeDocument/2006/relationships/image" Target="../media/image84.png"/><Relationship Id="rId10" Type="http://schemas.openxmlformats.org/officeDocument/2006/relationships/tags" Target="../tags/tag106.xml"/><Relationship Id="rId11" Type="http://schemas.openxmlformats.org/officeDocument/2006/relationships/tags" Target="../tags/tag107.xml"/><Relationship Id="rId12" Type="http://schemas.openxmlformats.org/officeDocument/2006/relationships/tags" Target="../tags/tag108.xml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67.jpeg"/><Relationship Id="rId15" Type="http://schemas.openxmlformats.org/officeDocument/2006/relationships/image" Target="../media/image73.png"/><Relationship Id="rId16" Type="http://schemas.openxmlformats.org/officeDocument/2006/relationships/image" Target="../media/image63.png"/><Relationship Id="rId17" Type="http://schemas.openxmlformats.org/officeDocument/2006/relationships/image" Target="../media/image64.png"/><Relationship Id="rId18" Type="http://schemas.openxmlformats.org/officeDocument/2006/relationships/image" Target="../media/image74.png"/><Relationship Id="rId19" Type="http://schemas.openxmlformats.org/officeDocument/2006/relationships/image" Target="../media/image75.png"/><Relationship Id="rId1" Type="http://schemas.openxmlformats.org/officeDocument/2006/relationships/tags" Target="../tags/tag97.xml"/><Relationship Id="rId2" Type="http://schemas.openxmlformats.org/officeDocument/2006/relationships/tags" Target="../tags/tag98.xml"/><Relationship Id="rId3" Type="http://schemas.openxmlformats.org/officeDocument/2006/relationships/tags" Target="../tags/tag99.xml"/><Relationship Id="rId4" Type="http://schemas.openxmlformats.org/officeDocument/2006/relationships/tags" Target="../tags/tag100.xml"/><Relationship Id="rId5" Type="http://schemas.openxmlformats.org/officeDocument/2006/relationships/tags" Target="../tags/tag101.xml"/><Relationship Id="rId6" Type="http://schemas.openxmlformats.org/officeDocument/2006/relationships/tags" Target="../tags/tag102.xml"/><Relationship Id="rId7" Type="http://schemas.openxmlformats.org/officeDocument/2006/relationships/tags" Target="../tags/tag103.xml"/><Relationship Id="rId8" Type="http://schemas.openxmlformats.org/officeDocument/2006/relationships/tags" Target="../tags/tag10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png"/><Relationship Id="rId12" Type="http://schemas.openxmlformats.org/officeDocument/2006/relationships/image" Target="../media/image70.png"/><Relationship Id="rId13" Type="http://schemas.openxmlformats.org/officeDocument/2006/relationships/image" Target="../media/image71.png"/><Relationship Id="rId14" Type="http://schemas.openxmlformats.org/officeDocument/2006/relationships/image" Target="../media/image72.png"/><Relationship Id="rId1" Type="http://schemas.openxmlformats.org/officeDocument/2006/relationships/tags" Target="../tags/tag109.xml"/><Relationship Id="rId2" Type="http://schemas.openxmlformats.org/officeDocument/2006/relationships/tags" Target="../tags/tag110.xml"/><Relationship Id="rId3" Type="http://schemas.openxmlformats.org/officeDocument/2006/relationships/tags" Target="../tags/tag111.xml"/><Relationship Id="rId4" Type="http://schemas.openxmlformats.org/officeDocument/2006/relationships/tags" Target="../tags/tag112.xml"/><Relationship Id="rId5" Type="http://schemas.openxmlformats.org/officeDocument/2006/relationships/tags" Target="../tags/tag113.xml"/><Relationship Id="rId6" Type="http://schemas.openxmlformats.org/officeDocument/2006/relationships/slideLayout" Target="../slideLayouts/slideLayout6.xml"/><Relationship Id="rId7" Type="http://schemas.openxmlformats.org/officeDocument/2006/relationships/image" Target="../media/image67.jpe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4" Type="http://schemas.openxmlformats.org/officeDocument/2006/relationships/tags" Target="../tags/tag117.xm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9.xml"/><Relationship Id="rId7" Type="http://schemas.openxmlformats.org/officeDocument/2006/relationships/image" Target="../media/image67.jpe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" Type="http://schemas.openxmlformats.org/officeDocument/2006/relationships/tags" Target="../tags/tag114.xml"/><Relationship Id="rId2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4" Type="http://schemas.openxmlformats.org/officeDocument/2006/relationships/tags" Target="../tags/tag121.xml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Relationship Id="rId1" Type="http://schemas.openxmlformats.org/officeDocument/2006/relationships/tags" Target="../tags/tag118.xml"/><Relationship Id="rId2" Type="http://schemas.openxmlformats.org/officeDocument/2006/relationships/tags" Target="../tags/tag1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schaffner@uva.nl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93.png"/><Relationship Id="rId1" Type="http://schemas.openxmlformats.org/officeDocument/2006/relationships/tags" Target="../tags/tag122.xml"/><Relationship Id="rId2" Type="http://schemas.openxmlformats.org/officeDocument/2006/relationships/tags" Target="../tags/tag123.xml"/><Relationship Id="rId3" Type="http://schemas.openxmlformats.org/officeDocument/2006/relationships/tags" Target="../tags/tag124.xml"/><Relationship Id="rId4" Type="http://schemas.openxmlformats.org/officeDocument/2006/relationships/tags" Target="../tags/tag125.xml"/><Relationship Id="rId5" Type="http://schemas.openxmlformats.org/officeDocument/2006/relationships/tags" Target="../tags/tag126.xml"/><Relationship Id="rId6" Type="http://schemas.openxmlformats.org/officeDocument/2006/relationships/tags" Target="../tags/tag127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0.xml"/><Relationship Id="rId9" Type="http://schemas.openxmlformats.org/officeDocument/2006/relationships/image" Target="../media/image92.png"/><Relationship Id="rId10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94.png"/><Relationship Id="rId15" Type="http://schemas.openxmlformats.org/officeDocument/2006/relationships/image" Target="../media/image93.png"/><Relationship Id="rId1" Type="http://schemas.openxmlformats.org/officeDocument/2006/relationships/tags" Target="../tags/tag128.xml"/><Relationship Id="rId2" Type="http://schemas.openxmlformats.org/officeDocument/2006/relationships/tags" Target="../tags/tag129.xml"/><Relationship Id="rId3" Type="http://schemas.openxmlformats.org/officeDocument/2006/relationships/tags" Target="../tags/tag130.xml"/><Relationship Id="rId4" Type="http://schemas.openxmlformats.org/officeDocument/2006/relationships/tags" Target="../tags/tag131.xml"/><Relationship Id="rId5" Type="http://schemas.openxmlformats.org/officeDocument/2006/relationships/tags" Target="../tags/tag132.xml"/><Relationship Id="rId6" Type="http://schemas.openxmlformats.org/officeDocument/2006/relationships/tags" Target="../tags/tag133.xml"/><Relationship Id="rId7" Type="http://schemas.openxmlformats.org/officeDocument/2006/relationships/tags" Target="../tags/tag134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21.xml"/><Relationship Id="rId10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5.wmf"/><Relationship Id="rId5" Type="http://schemas.openxmlformats.org/officeDocument/2006/relationships/image" Target="../media/image11.png"/><Relationship Id="rId6" Type="http://schemas.openxmlformats.org/officeDocument/2006/relationships/image" Target="../media/image96.png"/><Relationship Id="rId7" Type="http://schemas.openxmlformats.org/officeDocument/2006/relationships/image" Target="../media/image16.png"/><Relationship Id="rId8" Type="http://schemas.openxmlformats.org/officeDocument/2006/relationships/image" Target="../media/image97.png"/><Relationship Id="rId9" Type="http://schemas.openxmlformats.org/officeDocument/2006/relationships/image" Target="../media/image9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7" Type="http://schemas.openxmlformats.org/officeDocument/2006/relationships/image" Target="../media/image7.wmf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9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7.wmf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7.wmf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tags" Target="../tags/tag19.xml"/><Relationship Id="rId7" Type="http://schemas.openxmlformats.org/officeDocument/2006/relationships/tags" Target="../tags/tag20.xml"/><Relationship Id="rId8" Type="http://schemas.openxmlformats.org/officeDocument/2006/relationships/tags" Target="../tags/tag21.xml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6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1472" y="208590"/>
            <a:ext cx="8143932" cy="2500330"/>
          </a:xfrm>
        </p:spPr>
        <p:txBody>
          <a:bodyPr/>
          <a:lstStyle/>
          <a:p>
            <a:r>
              <a:rPr lang="de-DE" sz="4800" dirty="0" smtClean="0">
                <a:solidFill>
                  <a:schemeClr val="tx1"/>
                </a:solidFill>
                <a:latin typeface="+mj-lt"/>
              </a:rPr>
              <a:t>Position-</a:t>
            </a:r>
            <a:r>
              <a:rPr lang="de-DE" sz="4800" dirty="0" err="1" smtClean="0">
                <a:solidFill>
                  <a:schemeClr val="tx1"/>
                </a:solidFill>
                <a:latin typeface="+mj-lt"/>
              </a:rPr>
              <a:t>Based</a:t>
            </a:r>
            <a:r>
              <a:rPr lang="de-DE" sz="4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de-DE" sz="4800" dirty="0" smtClean="0">
                <a:solidFill>
                  <a:schemeClr val="tx1"/>
                </a:solidFill>
                <a:latin typeface="+mj-lt"/>
              </a:rPr>
            </a:br>
            <a:r>
              <a:rPr lang="de-DE" sz="4800" dirty="0" smtClean="0">
                <a:solidFill>
                  <a:schemeClr val="tx1"/>
                </a:solidFill>
                <a:latin typeface="+mj-lt"/>
              </a:rPr>
              <a:t>Quantum </a:t>
            </a:r>
            <a:r>
              <a:rPr lang="de-DE" sz="4800" dirty="0" err="1" smtClean="0">
                <a:solidFill>
                  <a:schemeClr val="tx1"/>
                </a:solidFill>
                <a:latin typeface="+mj-lt"/>
              </a:rPr>
              <a:t>Cryptography</a:t>
            </a:r>
            <a:endParaRPr lang="de-DE" sz="4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43" descr="nw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5257800"/>
            <a:ext cx="1650868" cy="1270393"/>
          </a:xfrm>
          <a:prstGeom prst="rect">
            <a:avLst/>
          </a:prstGeom>
          <a:noFill/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827584" y="2636912"/>
            <a:ext cx="7924800" cy="182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Christian Schaffner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ILLC, University of Amsterdam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Centrum </a:t>
            </a:r>
            <a:r>
              <a:rPr lang="en-US" dirty="0" err="1" smtClean="0">
                <a:solidFill>
                  <a:schemeClr val="tx2"/>
                </a:solidFill>
              </a:rPr>
              <a:t>Wiskunde</a:t>
            </a:r>
            <a:r>
              <a:rPr lang="en-US" dirty="0" smtClean="0">
                <a:solidFill>
                  <a:schemeClr val="tx2"/>
                </a:solidFill>
              </a:rPr>
              <a:t> &amp; </a:t>
            </a:r>
            <a:r>
              <a:rPr lang="en-US" dirty="0" err="1" smtClean="0">
                <a:solidFill>
                  <a:schemeClr val="tx2"/>
                </a:solidFill>
              </a:rPr>
              <a:t>Informatica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4293096"/>
            <a:ext cx="1981200" cy="893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276872"/>
            <a:ext cx="1409290" cy="1524000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609600" y="5486400"/>
            <a:ext cx="3429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i="1" dirty="0" smtClean="0">
                <a:solidFill>
                  <a:schemeClr val="tx2"/>
                </a:solidFill>
              </a:rPr>
              <a:t>Logic Tea, ILLC</a:t>
            </a:r>
          </a:p>
          <a:p>
            <a:pPr algn="l"/>
            <a:r>
              <a:rPr lang="en-US" sz="2600" i="1" dirty="0" smtClean="0">
                <a:solidFill>
                  <a:schemeClr val="tx2"/>
                </a:solidFill>
              </a:rPr>
              <a:t>Tuesday, 14/02/2012</a:t>
            </a:r>
            <a:endParaRPr lang="en-US" sz="2600" i="1" dirty="0">
              <a:solidFill>
                <a:schemeClr val="tx2"/>
              </a:solidFill>
            </a:endParaRPr>
          </a:p>
          <a:p>
            <a:pPr algn="l"/>
            <a:endParaRPr lang="en-US" sz="2600" dirty="0" smtClean="0">
              <a:solidFill>
                <a:schemeClr val="tx2"/>
              </a:solidFill>
            </a:endParaRPr>
          </a:p>
          <a:p>
            <a:pPr algn="l"/>
            <a:endParaRPr lang="en-US" dirty="0" smtClean="0">
              <a:solidFill>
                <a:schemeClr val="tx2"/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7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6797" y="3864069"/>
            <a:ext cx="4092947" cy="1460099"/>
            <a:chOff x="2366797" y="3864069"/>
            <a:chExt cx="4092947" cy="1460099"/>
          </a:xfrm>
        </p:grpSpPr>
        <p:grpSp>
          <p:nvGrpSpPr>
            <p:cNvPr id="16" name="Group 75"/>
            <p:cNvGrpSpPr/>
            <p:nvPr/>
          </p:nvGrpSpPr>
          <p:grpSpPr>
            <a:xfrm>
              <a:off x="2366797" y="3864069"/>
              <a:ext cx="4092947" cy="1460099"/>
              <a:chOff x="2366797" y="3864069"/>
              <a:chExt cx="4092947" cy="1460099"/>
            </a:xfrm>
          </p:grpSpPr>
          <p:sp>
            <p:nvSpPr>
              <p:cNvPr id="341142" name="Line 150"/>
              <p:cNvSpPr>
                <a:spLocks noChangeShapeType="1"/>
              </p:cNvSpPr>
              <p:nvPr/>
            </p:nvSpPr>
            <p:spPr bwMode="auto">
              <a:xfrm flipH="1">
                <a:off x="2366797" y="4557242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91" name="Rectangle 22"/>
              <p:cNvSpPr>
                <a:spLocks noChangeArrowheads="1"/>
              </p:cNvSpPr>
              <p:nvPr/>
            </p:nvSpPr>
            <p:spPr bwMode="auto">
              <a:xfrm>
                <a:off x="3254214" y="3864069"/>
                <a:ext cx="2305928" cy="146009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150"/>
              <p:cNvSpPr>
                <a:spLocks noChangeShapeType="1"/>
              </p:cNvSpPr>
              <p:nvPr/>
            </p:nvSpPr>
            <p:spPr bwMode="auto">
              <a:xfrm flipH="1">
                <a:off x="5581908" y="4925951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06" name="Line 150"/>
              <p:cNvSpPr>
                <a:spLocks noChangeShapeType="1"/>
              </p:cNvSpPr>
              <p:nvPr/>
            </p:nvSpPr>
            <p:spPr bwMode="auto">
              <a:xfrm flipH="1">
                <a:off x="5567159" y="4114790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pic>
          <p:nvPicPr>
            <p:cNvPr id="67" name="Picture 9" descr="doll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79912" y="3970435"/>
              <a:ext cx="1368152" cy="1258765"/>
            </a:xfrm>
            <a:prstGeom prst="rect">
              <a:avLst/>
            </a:prstGeom>
            <a:noFill/>
          </p:spPr>
        </p:pic>
      </p:grp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No-Cloning Theorem</a:t>
            </a:r>
            <a:endParaRPr lang="en-US" sz="4000" dirty="0"/>
          </a:p>
        </p:txBody>
      </p:sp>
      <p:sp>
        <p:nvSpPr>
          <p:cNvPr id="341139" name="Line 147"/>
          <p:cNvSpPr>
            <a:spLocks noChangeShapeType="1"/>
          </p:cNvSpPr>
          <p:nvPr/>
        </p:nvSpPr>
        <p:spPr bwMode="auto">
          <a:xfrm rot="10800000">
            <a:off x="1408113" y="5157788"/>
            <a:ext cx="0" cy="574675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13" name="Group 97"/>
          <p:cNvGrpSpPr/>
          <p:nvPr/>
        </p:nvGrpSpPr>
        <p:grpSpPr>
          <a:xfrm>
            <a:off x="1476007" y="4154891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11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0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4" name="Group 98"/>
          <p:cNvGrpSpPr/>
          <p:nvPr/>
        </p:nvGrpSpPr>
        <p:grpSpPr>
          <a:xfrm>
            <a:off x="6593658" y="3697691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0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1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5" name="Group 101"/>
          <p:cNvGrpSpPr/>
          <p:nvPr/>
        </p:nvGrpSpPr>
        <p:grpSpPr>
          <a:xfrm>
            <a:off x="6623155" y="4553097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4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7" name="Group 74"/>
          <p:cNvGrpSpPr/>
          <p:nvPr/>
        </p:nvGrpSpPr>
        <p:grpSpPr>
          <a:xfrm>
            <a:off x="2771801" y="3429000"/>
            <a:ext cx="5184576" cy="2232248"/>
            <a:chOff x="2809127" y="3501009"/>
            <a:chExt cx="3326202" cy="2232248"/>
          </a:xfrm>
        </p:grpSpPr>
        <p:sp>
          <p:nvSpPr>
            <p:cNvPr id="92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05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80" name="Group 28"/>
          <p:cNvGrpSpPr/>
          <p:nvPr/>
        </p:nvGrpSpPr>
        <p:grpSpPr>
          <a:xfrm>
            <a:off x="2699792" y="1052736"/>
            <a:ext cx="720000" cy="720000"/>
            <a:chOff x="4214810" y="2000240"/>
            <a:chExt cx="457692" cy="460694"/>
          </a:xfrm>
        </p:grpSpPr>
        <p:sp>
          <p:nvSpPr>
            <p:cNvPr id="8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82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39552" y="980728"/>
            <a:ext cx="720000" cy="720000"/>
            <a:chOff x="7597837" y="2707419"/>
            <a:chExt cx="457692" cy="460694"/>
          </a:xfrm>
        </p:grpSpPr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539553" y="1988800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9" name="Group 28"/>
          <p:cNvGrpSpPr/>
          <p:nvPr/>
        </p:nvGrpSpPr>
        <p:grpSpPr>
          <a:xfrm>
            <a:off x="2699792" y="1988840"/>
            <a:ext cx="720000" cy="720000"/>
            <a:chOff x="4214810" y="2000240"/>
            <a:chExt cx="457692" cy="460694"/>
          </a:xfrm>
        </p:grpSpPr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2" name="Group 10"/>
          <p:cNvGrpSpPr>
            <a:grpSpLocks/>
          </p:cNvGrpSpPr>
          <p:nvPr/>
        </p:nvGrpSpPr>
        <p:grpSpPr bwMode="auto">
          <a:xfrm>
            <a:off x="5651028" y="2060278"/>
            <a:ext cx="865187" cy="792162"/>
            <a:chOff x="2148" y="2341"/>
            <a:chExt cx="545" cy="499"/>
          </a:xfrm>
        </p:grpSpPr>
        <p:sp>
          <p:nvSpPr>
            <p:cNvPr id="123" name="Oval 11"/>
            <p:cNvSpPr>
              <a:spLocks noChangeArrowheads="1"/>
            </p:cNvSpPr>
            <p:nvPr/>
          </p:nvSpPr>
          <p:spPr bwMode="auto">
            <a:xfrm>
              <a:off x="2239" y="2432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124" name="Rectangle 12"/>
            <p:cNvSpPr>
              <a:spLocks noChangeArrowheads="1"/>
            </p:cNvSpPr>
            <p:nvPr/>
          </p:nvSpPr>
          <p:spPr bwMode="auto">
            <a:xfrm>
              <a:off x="2148" y="2568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125" name="Line 13"/>
            <p:cNvSpPr>
              <a:spLocks noChangeShapeType="1"/>
            </p:cNvSpPr>
            <p:nvPr/>
          </p:nvSpPr>
          <p:spPr bwMode="auto">
            <a:xfrm flipV="1">
              <a:off x="2420" y="234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26" name="Rectangle 22"/>
          <p:cNvSpPr>
            <a:spLocks noChangeArrowheads="1"/>
          </p:cNvSpPr>
          <p:nvPr/>
        </p:nvSpPr>
        <p:spPr bwMode="auto">
          <a:xfrm>
            <a:off x="5660553" y="1988840"/>
            <a:ext cx="865187" cy="10080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" name="Group 139"/>
          <p:cNvGrpSpPr>
            <a:grpSpLocks/>
          </p:cNvGrpSpPr>
          <p:nvPr/>
        </p:nvGrpSpPr>
        <p:grpSpPr bwMode="auto">
          <a:xfrm>
            <a:off x="6947172" y="2075584"/>
            <a:ext cx="865188" cy="792163"/>
            <a:chOff x="2154" y="1933"/>
            <a:chExt cx="545" cy="499"/>
          </a:xfrm>
        </p:grpSpPr>
        <p:sp>
          <p:nvSpPr>
            <p:cNvPr id="128" name="Oval 140"/>
            <p:cNvSpPr>
              <a:spLocks noChangeArrowheads="1"/>
            </p:cNvSpPr>
            <p:nvPr/>
          </p:nvSpPr>
          <p:spPr bwMode="auto">
            <a:xfrm>
              <a:off x="2245" y="2024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129" name="Rectangle 141"/>
            <p:cNvSpPr>
              <a:spLocks noChangeArrowheads="1"/>
            </p:cNvSpPr>
            <p:nvPr/>
          </p:nvSpPr>
          <p:spPr bwMode="auto">
            <a:xfrm>
              <a:off x="2154" y="2160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cmsy10" pitchFamily="34" charset="0"/>
                <a:cs typeface="Arial" charset="0"/>
              </a:endParaRPr>
            </a:p>
          </p:txBody>
        </p:sp>
        <p:sp>
          <p:nvSpPr>
            <p:cNvPr id="130" name="Line 142"/>
            <p:cNvSpPr>
              <a:spLocks noChangeShapeType="1"/>
            </p:cNvSpPr>
            <p:nvPr/>
          </p:nvSpPr>
          <p:spPr bwMode="auto">
            <a:xfrm flipV="1">
              <a:off x="2426" y="193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31" name="Rectangle 149"/>
          <p:cNvSpPr>
            <a:spLocks noChangeArrowheads="1"/>
          </p:cNvSpPr>
          <p:nvPr/>
        </p:nvSpPr>
        <p:spPr bwMode="auto">
          <a:xfrm>
            <a:off x="6947172" y="1988270"/>
            <a:ext cx="865188" cy="10080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" name="Group 90"/>
          <p:cNvGrpSpPr/>
          <p:nvPr/>
        </p:nvGrpSpPr>
        <p:grpSpPr>
          <a:xfrm>
            <a:off x="5850239" y="2439230"/>
            <a:ext cx="504000" cy="504000"/>
            <a:chOff x="6948264" y="2780928"/>
            <a:chExt cx="457692" cy="460694"/>
          </a:xfrm>
        </p:grpSpPr>
        <p:sp>
          <p:nvSpPr>
            <p:cNvPr id="133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3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3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7141930" y="2436996"/>
            <a:ext cx="504000" cy="504000"/>
            <a:chOff x="4427984" y="692696"/>
            <a:chExt cx="457692" cy="460694"/>
          </a:xfrm>
        </p:grpSpPr>
        <p:sp>
          <p:nvSpPr>
            <p:cNvPr id="138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40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41" name="Picture 14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2132856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2" name="Picture 14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7904" y="2148851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3" name="Picture 14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1196752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7904" y="1167408"/>
            <a:ext cx="690067" cy="487680"/>
          </a:xfrm>
          <a:prstGeom prst="rect">
            <a:avLst/>
          </a:prstGeom>
          <a:noFill/>
          <a:ln/>
          <a:effectLst/>
        </p:spPr>
      </p:pic>
      <p:sp>
        <p:nvSpPr>
          <p:cNvPr id="59" name="Content Placeholder 1"/>
          <p:cNvSpPr txBox="1">
            <a:spLocks/>
          </p:cNvSpPr>
          <p:nvPr/>
        </p:nvSpPr>
        <p:spPr>
          <a:xfrm>
            <a:off x="4932040" y="1124744"/>
            <a:ext cx="2880320" cy="64807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quantum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operations: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4" name="Rectangle 22"/>
          <p:cNvSpPr>
            <a:spLocks noChangeArrowheads="1"/>
          </p:cNvSpPr>
          <p:nvPr/>
        </p:nvSpPr>
        <p:spPr bwMode="auto">
          <a:xfrm>
            <a:off x="7884368" y="980728"/>
            <a:ext cx="649188" cy="7192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Content Placeholder 1"/>
          <p:cNvSpPr txBox="1">
            <a:spLocks/>
          </p:cNvSpPr>
          <p:nvPr/>
        </p:nvSpPr>
        <p:spPr>
          <a:xfrm>
            <a:off x="7956376" y="923838"/>
            <a:ext cx="648072" cy="79208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683568" y="5877272"/>
            <a:ext cx="6552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cs typeface="Arial" charset="0"/>
              </a:rPr>
              <a:t>Proof: copying is a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non-linear operation</a:t>
            </a:r>
            <a:endParaRPr lang="de-CH" sz="2800" dirty="0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C -0.08577 0.07523 -0.17153 0.15069 -0.1941 0.22662 C -0.21667 0.30254 -0.14479 0.41759 -0.1349 0.45555 " pathEditMode="relative" ptsTypes="aaA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C 0.09149 0.09283 0.18316 0.18588 0.2 0.26296 C 0.21667 0.34051 0.15885 0.40232 0.10087 0.46435 " pathEditMode="relative" ptsTypes="aaA">
                                      <p:cBhvr>
                                        <p:cTn id="1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C -0.06128 0.07453 -0.12239 0.1493 -0.14496 0.20208 C -0.16753 0.25486 -0.15139 0.28564 -0.13507 0.31666 " pathEditMode="relative" ptsTypes="aaA">
                                      <p:cBhvr>
                                        <p:cTn id="1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C 0.06476 0.06852 0.12951 0.13704 0.14653 0.18982 C 0.16354 0.2426 0.13299 0.27963 0.10243 0.31667 " pathEditMode="relative" ptsTypes="aaA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Efficient quantum algorithm for </a:t>
            </a:r>
            <a:r>
              <a:rPr lang="en-US" sz="2600" dirty="0">
                <a:solidFill>
                  <a:srgbClr val="FF0000"/>
                </a:solidFill>
                <a:cs typeface="Arial" charset="0"/>
              </a:rPr>
              <a:t>factoring </a:t>
            </a:r>
            <a:r>
              <a:rPr lang="en-US" sz="2600" dirty="0">
                <a:cs typeface="Arial" charset="0"/>
              </a:rPr>
              <a:t>[Shor’94]</a:t>
            </a:r>
            <a:endParaRPr lang="en-US" sz="2600" dirty="0">
              <a:solidFill>
                <a:srgbClr val="FF0000"/>
              </a:solidFill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breaks </a:t>
            </a:r>
            <a:r>
              <a:rPr lang="en-US" sz="2600" dirty="0" smtClean="0">
                <a:cs typeface="Arial" charset="0"/>
              </a:rPr>
              <a:t>public-key </a:t>
            </a:r>
            <a:r>
              <a:rPr lang="en-US" sz="2600" dirty="0">
                <a:cs typeface="Arial" charset="0"/>
              </a:rPr>
              <a:t>cryptography (RSA</a:t>
            </a:r>
            <a:r>
              <a:rPr lang="en-US" sz="2600" dirty="0" smtClean="0">
                <a:cs typeface="Arial" charset="0"/>
              </a:rPr>
              <a:t>)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Fast quantum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search</a:t>
            </a:r>
            <a:r>
              <a:rPr lang="en-US" sz="2600" dirty="0" smtClean="0">
                <a:cs typeface="Arial" charset="0"/>
              </a:rPr>
              <a:t> algorithm    [Grover’96]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quadratic </a:t>
            </a:r>
            <a:r>
              <a:rPr lang="en-US" sz="2600" dirty="0">
                <a:solidFill>
                  <a:srgbClr val="0000FF"/>
                </a:solidFill>
                <a:cs typeface="Arial" charset="0"/>
              </a:rPr>
              <a:t>speedup</a:t>
            </a:r>
            <a:r>
              <a:rPr lang="en-US" sz="2600" dirty="0">
                <a:cs typeface="Arial" charset="0"/>
              </a:rPr>
              <a:t>, widely applicable 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Quantum communication complexity	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solidFill>
                  <a:srgbClr val="FF0000"/>
                </a:solidFill>
                <a:cs typeface="Arial" charset="0"/>
              </a:rPr>
              <a:t>exponential savings </a:t>
            </a:r>
            <a:r>
              <a:rPr lang="en-US" sz="2600" dirty="0">
                <a:cs typeface="Arial" charset="0"/>
              </a:rPr>
              <a:t>in communication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Quantum Cryptography [Bennett-Brassard’84,Ekert’91]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Quantum key </a:t>
            </a:r>
            <a:r>
              <a:rPr lang="en-US" sz="2600" dirty="0" smtClean="0">
                <a:cs typeface="Arial" charset="0"/>
              </a:rPr>
              <a:t>distribution</a:t>
            </a:r>
            <a:endParaRPr lang="en-US" sz="26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956" y="268058"/>
            <a:ext cx="7572428" cy="928694"/>
          </a:xfrm>
        </p:spPr>
        <p:txBody>
          <a:bodyPr/>
          <a:lstStyle/>
          <a:p>
            <a:r>
              <a:rPr lang="en-US" dirty="0" smtClean="0"/>
              <a:t>Early results of QIP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5229200"/>
            <a:ext cx="1993314" cy="10081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4653136"/>
            <a:ext cx="2941255" cy="2204864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43808" y="5229200"/>
            <a:ext cx="1993314" cy="10081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827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5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/>
          <a:lstStyle/>
          <a:p>
            <a:r>
              <a:rPr lang="en-US" dirty="0" smtClean="0"/>
              <a:t>EPR Pairs</a:t>
            </a:r>
            <a:endParaRPr lang="en-US" dirty="0"/>
          </a:p>
        </p:txBody>
      </p:sp>
      <p:sp>
        <p:nvSpPr>
          <p:cNvPr id="255030" name="Oval 54"/>
          <p:cNvSpPr>
            <a:spLocks noChangeArrowheads="1"/>
          </p:cNvSpPr>
          <p:nvPr/>
        </p:nvSpPr>
        <p:spPr bwMode="auto">
          <a:xfrm>
            <a:off x="1403648" y="2204864"/>
            <a:ext cx="1008062" cy="216024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55032" name="Oval 56"/>
          <p:cNvSpPr>
            <a:spLocks noChangeArrowheads="1"/>
          </p:cNvSpPr>
          <p:nvPr/>
        </p:nvSpPr>
        <p:spPr bwMode="auto">
          <a:xfrm>
            <a:off x="1548110" y="2302271"/>
            <a:ext cx="719138" cy="720725"/>
          </a:xfrm>
          <a:prstGeom prst="ellipse">
            <a:avLst/>
          </a:prstGeom>
          <a:solidFill>
            <a:srgbClr val="66FF33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>
              <a:solidFill>
                <a:schemeClr val="lt1"/>
              </a:solidFill>
            </a:endParaRPr>
          </a:p>
        </p:txBody>
      </p:sp>
      <p:sp>
        <p:nvSpPr>
          <p:cNvPr id="255033" name="Line 57"/>
          <p:cNvSpPr>
            <a:spLocks noChangeShapeType="1"/>
          </p:cNvSpPr>
          <p:nvPr/>
        </p:nvSpPr>
        <p:spPr bwMode="auto">
          <a:xfrm rot="10800000">
            <a:off x="1908473" y="2375296"/>
            <a:ext cx="0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34" name="Line 58"/>
          <p:cNvSpPr>
            <a:spLocks noChangeShapeType="1"/>
          </p:cNvSpPr>
          <p:nvPr/>
        </p:nvSpPr>
        <p:spPr bwMode="auto">
          <a:xfrm rot="-5400000">
            <a:off x="1907679" y="2374503"/>
            <a:ext cx="0" cy="5762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35" name="Line 59"/>
          <p:cNvSpPr>
            <a:spLocks noChangeShapeType="1"/>
          </p:cNvSpPr>
          <p:nvPr/>
        </p:nvSpPr>
        <p:spPr bwMode="auto">
          <a:xfrm rot="13500000">
            <a:off x="1906092" y="2374502"/>
            <a:ext cx="1588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36" name="Line 60"/>
          <p:cNvSpPr>
            <a:spLocks noChangeShapeType="1"/>
          </p:cNvSpPr>
          <p:nvPr/>
        </p:nvSpPr>
        <p:spPr bwMode="auto">
          <a:xfrm rot="-2700000">
            <a:off x="1903710" y="2375296"/>
            <a:ext cx="1588" cy="57626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grpSp>
        <p:nvGrpSpPr>
          <p:cNvPr id="61" name="Group 60"/>
          <p:cNvGrpSpPr/>
          <p:nvPr/>
        </p:nvGrpSpPr>
        <p:grpSpPr>
          <a:xfrm>
            <a:off x="2340149" y="2156991"/>
            <a:ext cx="2087562" cy="1008062"/>
            <a:chOff x="2340149" y="2156991"/>
            <a:chExt cx="2087562" cy="1008062"/>
          </a:xfrm>
        </p:grpSpPr>
        <p:grpSp>
          <p:nvGrpSpPr>
            <p:cNvPr id="102" name="Group 10"/>
            <p:cNvGrpSpPr>
              <a:grpSpLocks/>
            </p:cNvGrpSpPr>
            <p:nvPr/>
          </p:nvGrpSpPr>
          <p:grpSpPr bwMode="auto">
            <a:xfrm>
              <a:off x="2987849" y="2230016"/>
              <a:ext cx="865187" cy="792162"/>
              <a:chOff x="2148" y="2341"/>
              <a:chExt cx="545" cy="499"/>
            </a:xfrm>
          </p:grpSpPr>
          <p:sp>
            <p:nvSpPr>
              <p:cNvPr id="103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04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05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108" name="Group 90"/>
            <p:cNvGrpSpPr/>
            <p:nvPr/>
          </p:nvGrpSpPr>
          <p:grpSpPr>
            <a:xfrm>
              <a:off x="3187060" y="2608968"/>
              <a:ext cx="504000" cy="504000"/>
              <a:chOff x="6948264" y="2780928"/>
              <a:chExt cx="457692" cy="460694"/>
            </a:xfrm>
          </p:grpSpPr>
          <p:sp>
            <p:nvSpPr>
              <p:cNvPr id="109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10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111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2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sp>
          <p:nvSpPr>
            <p:cNvPr id="255031" name="Rectangle 55"/>
            <p:cNvSpPr>
              <a:spLocks noChangeArrowheads="1"/>
            </p:cNvSpPr>
            <p:nvPr/>
          </p:nvSpPr>
          <p:spPr bwMode="auto">
            <a:xfrm>
              <a:off x="2986261" y="2156991"/>
              <a:ext cx="865188" cy="10080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7" name="Line 61"/>
            <p:cNvSpPr>
              <a:spLocks noChangeShapeType="1"/>
            </p:cNvSpPr>
            <p:nvPr/>
          </p:nvSpPr>
          <p:spPr bwMode="auto">
            <a:xfrm flipH="1" flipV="1">
              <a:off x="2340149" y="2660228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8" name="Line 62"/>
            <p:cNvSpPr>
              <a:spLocks noChangeShapeType="1"/>
            </p:cNvSpPr>
            <p:nvPr/>
          </p:nvSpPr>
          <p:spPr bwMode="auto">
            <a:xfrm flipH="1">
              <a:off x="3853036" y="2661816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sp>
        <p:nvSpPr>
          <p:cNvPr id="255039" name="Line 63"/>
          <p:cNvSpPr>
            <a:spLocks noChangeShapeType="1"/>
          </p:cNvSpPr>
          <p:nvPr/>
        </p:nvSpPr>
        <p:spPr bwMode="auto">
          <a:xfrm flipH="1">
            <a:off x="2340149" y="3932287"/>
            <a:ext cx="2087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41" name="Text Box 65"/>
          <p:cNvSpPr txBox="1">
            <a:spLocks noChangeArrowheads="1"/>
          </p:cNvSpPr>
          <p:nvPr/>
        </p:nvSpPr>
        <p:spPr bwMode="auto">
          <a:xfrm>
            <a:off x="3924474" y="1772816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prob. ½ : 0</a:t>
            </a:r>
          </a:p>
        </p:txBody>
      </p:sp>
      <p:sp>
        <p:nvSpPr>
          <p:cNvPr id="255042" name="Text Box 66"/>
          <p:cNvSpPr txBox="1">
            <a:spLocks noChangeArrowheads="1"/>
          </p:cNvSpPr>
          <p:nvPr/>
        </p:nvSpPr>
        <p:spPr bwMode="auto">
          <a:xfrm>
            <a:off x="5796136" y="1772816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prob. ½ : 1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5273849" y="3429049"/>
            <a:ext cx="2106463" cy="1008063"/>
            <a:chOff x="5273849" y="3429049"/>
            <a:chExt cx="2106463" cy="1008063"/>
          </a:xfrm>
        </p:grpSpPr>
        <p:grpSp>
          <p:nvGrpSpPr>
            <p:cNvPr id="65" name="Group 64"/>
            <p:cNvGrpSpPr/>
            <p:nvPr/>
          </p:nvGrpSpPr>
          <p:grpSpPr>
            <a:xfrm>
              <a:off x="5940152" y="3429049"/>
              <a:ext cx="885403" cy="1008063"/>
              <a:chOff x="5940152" y="3429049"/>
              <a:chExt cx="885403" cy="1008063"/>
            </a:xfrm>
          </p:grpSpPr>
          <p:grpSp>
            <p:nvGrpSpPr>
              <p:cNvPr id="123" name="Group 10"/>
              <p:cNvGrpSpPr>
                <a:grpSpLocks/>
              </p:cNvGrpSpPr>
              <p:nvPr/>
            </p:nvGrpSpPr>
            <p:grpSpPr bwMode="auto">
              <a:xfrm>
                <a:off x="5960368" y="3475831"/>
                <a:ext cx="865187" cy="792162"/>
                <a:chOff x="2148" y="2341"/>
                <a:chExt cx="545" cy="499"/>
              </a:xfrm>
            </p:grpSpPr>
            <p:sp>
              <p:nvSpPr>
                <p:cNvPr id="124" name="Oval 11"/>
                <p:cNvSpPr>
                  <a:spLocks noChangeArrowheads="1"/>
                </p:cNvSpPr>
                <p:nvPr/>
              </p:nvSpPr>
              <p:spPr bwMode="auto">
                <a:xfrm>
                  <a:off x="2239" y="2432"/>
                  <a:ext cx="363" cy="363"/>
                </a:xfrm>
                <a:prstGeom prst="ellipse">
                  <a:avLst/>
                </a:prstGeom>
                <a:noFill/>
                <a:ln w="508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 useBgFill="1">
              <p:nvSpPr>
                <p:cNvPr id="125" name="Rectangle 12"/>
                <p:cNvSpPr>
                  <a:spLocks noChangeArrowheads="1"/>
                </p:cNvSpPr>
                <p:nvPr/>
              </p:nvSpPr>
              <p:spPr bwMode="auto">
                <a:xfrm>
                  <a:off x="2148" y="2568"/>
                  <a:ext cx="545" cy="272"/>
                </a:xfrm>
                <a:prstGeom prst="rect">
                  <a:avLst/>
                </a:prstGeom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4000" b="1">
                    <a:cs typeface="Arial" charset="0"/>
                  </a:endParaRPr>
                </a:p>
              </p:txBody>
            </p:sp>
            <p:sp>
              <p:nvSpPr>
                <p:cNvPr id="12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420" y="2341"/>
                  <a:ext cx="136" cy="18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90"/>
              <p:cNvGrpSpPr/>
              <p:nvPr/>
            </p:nvGrpSpPr>
            <p:grpSpPr>
              <a:xfrm>
                <a:off x="6159579" y="3854783"/>
                <a:ext cx="504000" cy="504000"/>
                <a:chOff x="6948264" y="2780928"/>
                <a:chExt cx="457692" cy="460694"/>
              </a:xfrm>
            </p:grpSpPr>
            <p:sp>
              <p:nvSpPr>
                <p:cNvPr id="128" name="Oval 2"/>
                <p:cNvSpPr>
                  <a:spLocks noChangeArrowheads="1"/>
                </p:cNvSpPr>
                <p:nvPr/>
              </p:nvSpPr>
              <p:spPr bwMode="auto">
                <a:xfrm>
                  <a:off x="6948264" y="2780928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129" name="Group 63"/>
                <p:cNvGrpSpPr/>
                <p:nvPr/>
              </p:nvGrpSpPr>
              <p:grpSpPr>
                <a:xfrm>
                  <a:off x="6991697" y="2814836"/>
                  <a:ext cx="360040" cy="367338"/>
                  <a:chOff x="-986264" y="2827606"/>
                  <a:chExt cx="360040" cy="367338"/>
                </a:xfrm>
              </p:grpSpPr>
              <p:sp>
                <p:nvSpPr>
                  <p:cNvPr id="130" name="Line 5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-815273" y="2827606"/>
                    <a:ext cx="0" cy="367338"/>
                  </a:xfrm>
                  <a:prstGeom prst="line">
                    <a:avLst/>
                  </a:prstGeom>
                  <a:noFill/>
                  <a:ln w="44450">
                    <a:solidFill>
                      <a:schemeClr val="tx1"/>
                    </a:solidFill>
                    <a:round/>
                    <a:headEnd type="triangle" w="med" len="sm"/>
                    <a:tailEnd type="triangle" w="med" len="sm"/>
                  </a:ln>
                  <a:effectLst/>
                </p:spPr>
                <p:txBody>
                  <a:bodyPr anchor="ctr" anchorCtr="1"/>
                  <a:lstStyle/>
                  <a:p>
                    <a:endParaRPr lang="de-DE"/>
                  </a:p>
                </p:txBody>
              </p:sp>
              <p:sp>
                <p:nvSpPr>
                  <p:cNvPr id="131" name="Line 5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-986264" y="3003776"/>
                    <a:ext cx="360040" cy="7298"/>
                  </a:xfrm>
                  <a:prstGeom prst="line">
                    <a:avLst/>
                  </a:prstGeom>
                  <a:noFill/>
                  <a:ln w="44450">
                    <a:solidFill>
                      <a:schemeClr val="tx1"/>
                    </a:solidFill>
                    <a:round/>
                    <a:headEnd type="triangle" w="med" len="sm"/>
                    <a:tailEnd type="triangle" w="med" len="sm"/>
                  </a:ln>
                  <a:effectLst/>
                </p:spPr>
                <p:txBody>
                  <a:bodyPr anchor="ctr" anchorCtr="1"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55064" name="Rectangle 88"/>
              <p:cNvSpPr>
                <a:spLocks noChangeArrowheads="1"/>
              </p:cNvSpPr>
              <p:nvPr/>
            </p:nvSpPr>
            <p:spPr bwMode="auto">
              <a:xfrm>
                <a:off x="5940152" y="3429049"/>
                <a:ext cx="865187" cy="1008063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255065" name="Line 89"/>
            <p:cNvSpPr>
              <a:spLocks noChangeShapeType="1"/>
            </p:cNvSpPr>
            <p:nvPr/>
          </p:nvSpPr>
          <p:spPr bwMode="auto">
            <a:xfrm flipH="1" flipV="1">
              <a:off x="5273849" y="3932287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66" name="Line 90"/>
            <p:cNvSpPr>
              <a:spLocks noChangeShapeType="1"/>
            </p:cNvSpPr>
            <p:nvPr/>
          </p:nvSpPr>
          <p:spPr bwMode="auto">
            <a:xfrm flipH="1">
              <a:off x="6805637" y="3933874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sp>
        <p:nvSpPr>
          <p:cNvPr id="255067" name="Text Box 91"/>
          <p:cNvSpPr txBox="1">
            <a:spLocks noChangeArrowheads="1"/>
          </p:cNvSpPr>
          <p:nvPr/>
        </p:nvSpPr>
        <p:spPr bwMode="auto">
          <a:xfrm>
            <a:off x="7361411" y="3643362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prob. 1 : 0</a:t>
            </a:r>
          </a:p>
        </p:txBody>
      </p:sp>
      <p:sp>
        <p:nvSpPr>
          <p:cNvPr id="255068" name="Oval 92"/>
          <p:cNvSpPr>
            <a:spLocks noChangeArrowheads="1"/>
          </p:cNvSpPr>
          <p:nvPr/>
        </p:nvSpPr>
        <p:spPr bwMode="auto">
          <a:xfrm>
            <a:off x="1548110" y="3572742"/>
            <a:ext cx="719138" cy="720725"/>
          </a:xfrm>
          <a:prstGeom prst="ellipse">
            <a:avLst/>
          </a:prstGeom>
          <a:solidFill>
            <a:srgbClr val="66FF33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>
              <a:solidFill>
                <a:schemeClr val="lt1"/>
              </a:solidFill>
            </a:endParaRPr>
          </a:p>
        </p:txBody>
      </p:sp>
      <p:sp>
        <p:nvSpPr>
          <p:cNvPr id="255069" name="Line 93"/>
          <p:cNvSpPr>
            <a:spLocks noChangeShapeType="1"/>
          </p:cNvSpPr>
          <p:nvPr/>
        </p:nvSpPr>
        <p:spPr bwMode="auto">
          <a:xfrm rot="10800000">
            <a:off x="1908473" y="3645767"/>
            <a:ext cx="0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70" name="Line 94"/>
          <p:cNvSpPr>
            <a:spLocks noChangeShapeType="1"/>
          </p:cNvSpPr>
          <p:nvPr/>
        </p:nvSpPr>
        <p:spPr bwMode="auto">
          <a:xfrm rot="-5400000">
            <a:off x="1907679" y="3644974"/>
            <a:ext cx="0" cy="5762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71" name="Line 95"/>
          <p:cNvSpPr>
            <a:spLocks noChangeShapeType="1"/>
          </p:cNvSpPr>
          <p:nvPr/>
        </p:nvSpPr>
        <p:spPr bwMode="auto">
          <a:xfrm rot="13500000">
            <a:off x="1906092" y="3644973"/>
            <a:ext cx="1588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72" name="Line 96"/>
          <p:cNvSpPr>
            <a:spLocks noChangeShapeType="1"/>
          </p:cNvSpPr>
          <p:nvPr/>
        </p:nvSpPr>
        <p:spPr bwMode="auto">
          <a:xfrm rot="-2700000">
            <a:off x="1903710" y="3645767"/>
            <a:ext cx="1588" cy="57626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39"/>
            <a:ext cx="4032448" cy="160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" name="Group 112"/>
          <p:cNvGrpSpPr/>
          <p:nvPr/>
        </p:nvGrpSpPr>
        <p:grpSpPr>
          <a:xfrm>
            <a:off x="4500020" y="2302024"/>
            <a:ext cx="720000" cy="720000"/>
            <a:chOff x="7597839" y="4231316"/>
            <a:chExt cx="457692" cy="720000"/>
          </a:xfrm>
        </p:grpSpPr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7597839" y="4231316"/>
              <a:ext cx="457692" cy="720000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5"/>
            <p:cNvSpPr>
              <a:spLocks noChangeShapeType="1"/>
            </p:cNvSpPr>
            <p:nvPr/>
          </p:nvSpPr>
          <p:spPr bwMode="auto">
            <a:xfrm rot="5400000">
              <a:off x="7827264" y="4397776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5940177" y="2302024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19" name="Content Placeholder 1"/>
          <p:cNvSpPr txBox="1">
            <a:spLocks/>
          </p:cNvSpPr>
          <p:nvPr/>
        </p:nvSpPr>
        <p:spPr>
          <a:xfrm>
            <a:off x="395536" y="692696"/>
            <a:ext cx="3600400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noProof="0" dirty="0" smtClean="0">
                <a:cs typeface="Arial" charset="0"/>
              </a:rPr>
              <a:t>Einstein </a:t>
            </a:r>
            <a:r>
              <a:rPr lang="en-US" sz="2000" noProof="0" dirty="0" err="1" smtClean="0">
                <a:cs typeface="Arial" charset="0"/>
              </a:rPr>
              <a:t>Podolsky</a:t>
            </a:r>
            <a:r>
              <a:rPr lang="en-US" sz="2000" noProof="0" dirty="0" smtClean="0">
                <a:cs typeface="Arial" charset="0"/>
              </a:rPr>
              <a:t> Rosen 1935]</a:t>
            </a:r>
            <a:endParaRPr lang="en-US" sz="2000" dirty="0" smtClean="0">
              <a:cs typeface="Arial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4500017" y="3547839"/>
            <a:ext cx="720000" cy="720000"/>
            <a:chOff x="7597837" y="2707419"/>
            <a:chExt cx="457692" cy="460694"/>
          </a:xfrm>
        </p:grpSpPr>
        <p:sp>
          <p:nvSpPr>
            <p:cNvPr id="121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32" name="Content Placeholder 1"/>
          <p:cNvSpPr txBox="1">
            <a:spLocks/>
          </p:cNvSpPr>
          <p:nvPr/>
        </p:nvSpPr>
        <p:spPr>
          <a:xfrm>
            <a:off x="395536" y="4509120"/>
            <a:ext cx="8429684" cy="216024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“</a:t>
            </a:r>
            <a:r>
              <a:rPr lang="en-US" sz="2600" dirty="0" err="1" smtClean="0">
                <a:cs typeface="Arial" charset="0"/>
              </a:rPr>
              <a:t>spukhafte</a:t>
            </a:r>
            <a:r>
              <a:rPr lang="en-US" sz="2600" dirty="0" smtClean="0">
                <a:cs typeface="Arial" charset="0"/>
              </a:rPr>
              <a:t> </a:t>
            </a:r>
            <a:r>
              <a:rPr lang="en-US" sz="2600" dirty="0" err="1" smtClean="0">
                <a:cs typeface="Arial" charset="0"/>
              </a:rPr>
              <a:t>Fernwirkung</a:t>
            </a:r>
            <a:r>
              <a:rPr lang="en-US" sz="2600" dirty="0" smtClean="0">
                <a:cs typeface="Arial" charset="0"/>
              </a:rPr>
              <a:t>” (spooky action at a distance)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EPR pairs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do not allow to communicate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(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 contradiction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to relativity theory)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noProof="0" dirty="0" smtClean="0">
                <a:cs typeface="Arial" charset="0"/>
              </a:rPr>
              <a:t>can provide a shared random bit</a:t>
            </a:r>
            <a:br>
              <a:rPr lang="en-US" sz="2600" noProof="0" dirty="0" smtClean="0">
                <a:cs typeface="Arial" charset="0"/>
              </a:rPr>
            </a:br>
            <a:r>
              <a:rPr lang="en-US" sz="2600" noProof="0" dirty="0" smtClean="0">
                <a:cs typeface="Arial" charset="0"/>
              </a:rPr>
              <a:t>(or other non-</a:t>
            </a:r>
            <a:r>
              <a:rPr lang="en-US" sz="2600" noProof="0" dirty="0" err="1" smtClean="0">
                <a:cs typeface="Arial" charset="0"/>
              </a:rPr>
              <a:t>signalling</a:t>
            </a:r>
            <a:r>
              <a:rPr lang="en-US" sz="2600" noProof="0" dirty="0" smtClean="0">
                <a:cs typeface="Arial" charset="0"/>
              </a:rPr>
              <a:t> correlations)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51520" y="3140968"/>
            <a:ext cx="7488832" cy="288032"/>
            <a:chOff x="251520" y="3140968"/>
            <a:chExt cx="7488832" cy="288032"/>
          </a:xfrm>
        </p:grpSpPr>
        <p:sp>
          <p:nvSpPr>
            <p:cNvPr id="140" name="Line 61"/>
            <p:cNvSpPr>
              <a:spLocks noChangeShapeType="1"/>
            </p:cNvSpPr>
            <p:nvPr/>
          </p:nvSpPr>
          <p:spPr bwMode="auto">
            <a:xfrm flipH="1">
              <a:off x="323528" y="3140968"/>
              <a:ext cx="216024" cy="288032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41" name="Line 61"/>
            <p:cNvSpPr>
              <a:spLocks noChangeShapeType="1"/>
            </p:cNvSpPr>
            <p:nvPr/>
          </p:nvSpPr>
          <p:spPr bwMode="auto">
            <a:xfrm flipH="1">
              <a:off x="251520" y="3284984"/>
              <a:ext cx="7488832" cy="0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42" name="Line 61"/>
            <p:cNvSpPr>
              <a:spLocks noChangeShapeType="1"/>
            </p:cNvSpPr>
            <p:nvPr/>
          </p:nvSpPr>
          <p:spPr bwMode="auto">
            <a:xfrm flipH="1">
              <a:off x="467544" y="3140968"/>
              <a:ext cx="216024" cy="288032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</p:grpSp>
      <p:pic>
        <p:nvPicPr>
          <p:cNvPr id="144" name="Picture 143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51520" y="1556792"/>
            <a:ext cx="1183899" cy="1206667"/>
          </a:xfrm>
          <a:prstGeom prst="rect">
            <a:avLst/>
          </a:prstGeom>
        </p:spPr>
      </p:pic>
      <p:pic>
        <p:nvPicPr>
          <p:cNvPr id="147" name="Picture 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3717032"/>
            <a:ext cx="1185639" cy="843305"/>
          </a:xfrm>
          <a:prstGeom prst="rect">
            <a:avLst/>
          </a:prstGeom>
          <a:noFill/>
        </p:spPr>
      </p:pic>
      <p:grpSp>
        <p:nvGrpSpPr>
          <p:cNvPr id="62" name="Group 28"/>
          <p:cNvGrpSpPr/>
          <p:nvPr/>
        </p:nvGrpSpPr>
        <p:grpSpPr>
          <a:xfrm>
            <a:off x="5940152" y="3573016"/>
            <a:ext cx="720000" cy="720000"/>
            <a:chOff x="4214810" y="2000240"/>
            <a:chExt cx="457692" cy="460694"/>
          </a:xfrm>
        </p:grpSpPr>
        <p:sp>
          <p:nvSpPr>
            <p:cNvPr id="6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255093" name="AutoShape 117"/>
          <p:cNvSpPr>
            <a:spLocks noChangeArrowheads="1"/>
          </p:cNvSpPr>
          <p:nvPr/>
        </p:nvSpPr>
        <p:spPr bwMode="auto">
          <a:xfrm>
            <a:off x="6102399" y="2535595"/>
            <a:ext cx="3438153" cy="1469469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tint val="95294"/>
                  <a:invGamma/>
                  <a:alpha val="5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cs typeface="Arial" charset="0"/>
              </a:rPr>
              <a:t>EPR magic!</a:t>
            </a:r>
            <a:endParaRPr lang="de-CH" sz="2800" dirty="0"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5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39" grpId="0" animBg="1"/>
      <p:bldP spid="255041" grpId="0"/>
      <p:bldP spid="255042" grpId="1"/>
      <p:bldP spid="255042" grpId="2"/>
      <p:bldP spid="255067" grpId="0"/>
      <p:bldP spid="132" grpId="0" build="p"/>
      <p:bldP spid="255093" grpId="0" animBg="1"/>
      <p:bldP spid="25509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5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/>
          <a:lstStyle/>
          <a:p>
            <a:r>
              <a:rPr lang="en-US" dirty="0" smtClean="0"/>
              <a:t>Quantum Teleportation</a:t>
            </a:r>
            <a:endParaRPr lang="en-US" dirty="0"/>
          </a:p>
        </p:txBody>
      </p:sp>
      <p:sp>
        <p:nvSpPr>
          <p:cNvPr id="255039" name="Line 63"/>
          <p:cNvSpPr>
            <a:spLocks noChangeShapeType="1"/>
          </p:cNvSpPr>
          <p:nvPr/>
        </p:nvSpPr>
        <p:spPr bwMode="auto">
          <a:xfrm flipH="1">
            <a:off x="2355389" y="3943335"/>
            <a:ext cx="2087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de-CH"/>
          </a:p>
        </p:txBody>
      </p:sp>
      <p:grpSp>
        <p:nvGrpSpPr>
          <p:cNvPr id="96" name="Group 95"/>
          <p:cNvGrpSpPr/>
          <p:nvPr/>
        </p:nvGrpSpPr>
        <p:grpSpPr>
          <a:xfrm>
            <a:off x="1418888" y="2215912"/>
            <a:ext cx="1008062" cy="2160240"/>
            <a:chOff x="1418888" y="2215912"/>
            <a:chExt cx="1008062" cy="2160240"/>
          </a:xfrm>
        </p:grpSpPr>
        <p:sp>
          <p:nvSpPr>
            <p:cNvPr id="255030" name="Oval 54"/>
            <p:cNvSpPr>
              <a:spLocks noChangeArrowheads="1"/>
            </p:cNvSpPr>
            <p:nvPr/>
          </p:nvSpPr>
          <p:spPr bwMode="auto">
            <a:xfrm>
              <a:off x="1418888" y="2215912"/>
              <a:ext cx="1008062" cy="21602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2" name="Oval 56"/>
            <p:cNvSpPr>
              <a:spLocks noChangeArrowheads="1"/>
            </p:cNvSpPr>
            <p:nvPr/>
          </p:nvSpPr>
          <p:spPr bwMode="auto">
            <a:xfrm>
              <a:off x="1563350" y="2313319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255033" name="Line 57"/>
            <p:cNvSpPr>
              <a:spLocks noChangeShapeType="1"/>
            </p:cNvSpPr>
            <p:nvPr/>
          </p:nvSpPr>
          <p:spPr bwMode="auto">
            <a:xfrm rot="10800000">
              <a:off x="1923713" y="2386344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4" name="Line 58"/>
            <p:cNvSpPr>
              <a:spLocks noChangeShapeType="1"/>
            </p:cNvSpPr>
            <p:nvPr/>
          </p:nvSpPr>
          <p:spPr bwMode="auto">
            <a:xfrm rot="-5400000">
              <a:off x="1922919" y="2385551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5" name="Line 59"/>
            <p:cNvSpPr>
              <a:spLocks noChangeShapeType="1"/>
            </p:cNvSpPr>
            <p:nvPr/>
          </p:nvSpPr>
          <p:spPr bwMode="auto">
            <a:xfrm rot="13500000">
              <a:off x="1921332" y="2385550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6" name="Line 60"/>
            <p:cNvSpPr>
              <a:spLocks noChangeShapeType="1"/>
            </p:cNvSpPr>
            <p:nvPr/>
          </p:nvSpPr>
          <p:spPr bwMode="auto">
            <a:xfrm rot="-2700000">
              <a:off x="1918950" y="2386344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68" name="Oval 92"/>
            <p:cNvSpPr>
              <a:spLocks noChangeArrowheads="1"/>
            </p:cNvSpPr>
            <p:nvPr/>
          </p:nvSpPr>
          <p:spPr bwMode="auto">
            <a:xfrm>
              <a:off x="1563350" y="3583790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255069" name="Line 93"/>
            <p:cNvSpPr>
              <a:spLocks noChangeShapeType="1"/>
            </p:cNvSpPr>
            <p:nvPr/>
          </p:nvSpPr>
          <p:spPr bwMode="auto">
            <a:xfrm rot="10800000">
              <a:off x="1923713" y="3656815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70" name="Line 94"/>
            <p:cNvSpPr>
              <a:spLocks noChangeShapeType="1"/>
            </p:cNvSpPr>
            <p:nvPr/>
          </p:nvSpPr>
          <p:spPr bwMode="auto">
            <a:xfrm rot="-5400000">
              <a:off x="1922919" y="3656022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71" name="Line 95"/>
            <p:cNvSpPr>
              <a:spLocks noChangeShapeType="1"/>
            </p:cNvSpPr>
            <p:nvPr/>
          </p:nvSpPr>
          <p:spPr bwMode="auto">
            <a:xfrm rot="13500000">
              <a:off x="1921332" y="3656021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72" name="Line 96"/>
            <p:cNvSpPr>
              <a:spLocks noChangeShapeType="1"/>
            </p:cNvSpPr>
            <p:nvPr/>
          </p:nvSpPr>
          <p:spPr bwMode="auto">
            <a:xfrm rot="-2700000">
              <a:off x="1918950" y="3656815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sp>
        <p:nvSpPr>
          <p:cNvPr id="119" name="Content Placeholder 1"/>
          <p:cNvSpPr txBox="1">
            <a:spLocks/>
          </p:cNvSpPr>
          <p:nvPr/>
        </p:nvSpPr>
        <p:spPr>
          <a:xfrm>
            <a:off x="395536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Cr</a:t>
            </a:r>
            <a:r>
              <a:rPr lang="de-CH" sz="2000" dirty="0" smtClean="0">
                <a:cs typeface="Arial" charset="0"/>
              </a:rPr>
              <a:t>é</a:t>
            </a:r>
            <a:r>
              <a:rPr lang="en-US" sz="2000" dirty="0" err="1" smtClean="0">
                <a:cs typeface="Arial" charset="0"/>
              </a:rPr>
              <a:t>peau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Jozsa</a:t>
            </a:r>
            <a:r>
              <a:rPr lang="en-US" sz="2000" dirty="0" smtClean="0">
                <a:cs typeface="Arial" charset="0"/>
              </a:rPr>
              <a:t> Peres </a:t>
            </a:r>
            <a:r>
              <a:rPr lang="en-US" sz="2000" dirty="0" err="1" smtClean="0">
                <a:cs typeface="Arial" charset="0"/>
              </a:rPr>
              <a:t>Wootters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noProof="0" dirty="0" smtClean="0">
                <a:cs typeface="Arial" charset="0"/>
              </a:rPr>
              <a:t>1993]</a:t>
            </a:r>
            <a:endParaRPr lang="en-US" sz="2000" dirty="0" smtClean="0">
              <a:cs typeface="Arial" charset="0"/>
            </a:endParaRPr>
          </a:p>
        </p:txBody>
      </p:sp>
      <p:sp>
        <p:nvSpPr>
          <p:cNvPr id="132" name="Content Placeholder 1"/>
          <p:cNvSpPr txBox="1">
            <a:spLocks/>
          </p:cNvSpPr>
          <p:nvPr/>
        </p:nvSpPr>
        <p:spPr>
          <a:xfrm>
            <a:off x="395536" y="4869160"/>
            <a:ext cx="8429684" cy="194421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does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not contradict relativity theory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teleported </a:t>
            </a:r>
            <a:r>
              <a:rPr lang="en-US" sz="2600" noProof="0" dirty="0" smtClean="0">
                <a:cs typeface="Arial" charset="0"/>
              </a:rPr>
              <a:t>state can only be recovered </a:t>
            </a:r>
            <a:br>
              <a:rPr lang="en-US" sz="2600" noProof="0" dirty="0" smtClean="0">
                <a:cs typeface="Arial" charset="0"/>
              </a:rPr>
            </a:br>
            <a:r>
              <a:rPr lang="en-US" sz="2600" noProof="0" dirty="0" smtClean="0">
                <a:cs typeface="Arial" charset="0"/>
              </a:rPr>
              <a:t>once the classical information </a:t>
            </a:r>
            <a:r>
              <a:rPr lang="en-US" sz="2600" noProof="0" dirty="0" smtClean="0">
                <a:latin typeface="cmmi10"/>
                <a:cs typeface="Arial" charset="0"/>
              </a:rPr>
              <a:t>¾</a:t>
            </a:r>
            <a:r>
              <a:rPr lang="en-US" sz="2600" noProof="0" dirty="0" smtClean="0">
                <a:cs typeface="Arial" charset="0"/>
              </a:rPr>
              <a:t> arrives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b="18621"/>
          <a:stretch>
            <a:fillRect/>
          </a:stretch>
        </p:blipFill>
        <p:spPr bwMode="auto">
          <a:xfrm>
            <a:off x="6353175" y="0"/>
            <a:ext cx="2790825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97"/>
          <p:cNvGrpSpPr/>
          <p:nvPr/>
        </p:nvGrpSpPr>
        <p:grpSpPr>
          <a:xfrm>
            <a:off x="1548607" y="1412776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55389" y="1351816"/>
            <a:ext cx="1583804" cy="1849348"/>
            <a:chOff x="2355389" y="1351816"/>
            <a:chExt cx="1583804" cy="1849348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003089" y="1423750"/>
              <a:ext cx="865187" cy="792162"/>
              <a:chOff x="2148" y="2341"/>
              <a:chExt cx="545" cy="499"/>
            </a:xfrm>
          </p:grpSpPr>
          <p:sp>
            <p:nvSpPr>
              <p:cNvPr id="103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04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05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255031" name="Rectangle 55"/>
            <p:cNvSpPr>
              <a:spLocks noChangeArrowheads="1"/>
            </p:cNvSpPr>
            <p:nvPr/>
          </p:nvSpPr>
          <p:spPr bwMode="auto">
            <a:xfrm>
              <a:off x="3001501" y="1351816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7" name="Line 61"/>
            <p:cNvSpPr>
              <a:spLocks noChangeShapeType="1"/>
            </p:cNvSpPr>
            <p:nvPr/>
          </p:nvSpPr>
          <p:spPr bwMode="auto">
            <a:xfrm flipH="1" flipV="1">
              <a:off x="2355389" y="2671276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59" name="Line 61"/>
            <p:cNvSpPr>
              <a:spLocks noChangeShapeType="1"/>
            </p:cNvSpPr>
            <p:nvPr/>
          </p:nvSpPr>
          <p:spPr bwMode="auto">
            <a:xfrm flipH="1" flipV="1">
              <a:off x="2355389" y="1783864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l="25971" t="1606" r="25971" b="56540"/>
            <a:stretch>
              <a:fillRect/>
            </a:stretch>
          </p:blipFill>
          <p:spPr bwMode="auto">
            <a:xfrm>
              <a:off x="3059857" y="1855872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Content Placeholder 1"/>
            <p:cNvSpPr txBox="1">
              <a:spLocks/>
            </p:cNvSpPr>
            <p:nvPr/>
          </p:nvSpPr>
          <p:spPr>
            <a:xfrm>
              <a:off x="3075097" y="2769116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grpSp>
        <p:nvGrpSpPr>
          <p:cNvPr id="4" name="Group 3"/>
          <p:cNvGrpSpPr/>
          <p:nvPr/>
        </p:nvGrpSpPr>
        <p:grpSpPr bwMode="auto">
          <a:xfrm>
            <a:off x="4053413" y="1844824"/>
            <a:ext cx="3302072" cy="409701"/>
            <a:chOff x="3867185" y="1844824"/>
            <a:chExt cx="3302072" cy="409701"/>
          </a:xfrm>
        </p:grpSpPr>
        <p:sp>
          <p:nvSpPr>
            <p:cNvPr id="255038" name="Line 62"/>
            <p:cNvSpPr>
              <a:spLocks noChangeShapeType="1"/>
            </p:cNvSpPr>
            <p:nvPr/>
          </p:nvSpPr>
          <p:spPr bwMode="auto">
            <a:xfrm flipH="1">
              <a:off x="3867185" y="2060848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2" name="Picture 1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3804" y="1844824"/>
              <a:ext cx="2495453" cy="40970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4" name="Group 97"/>
          <p:cNvGrpSpPr/>
          <p:nvPr/>
        </p:nvGrpSpPr>
        <p:grpSpPr>
          <a:xfrm>
            <a:off x="4515257" y="3584064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pic>
        <p:nvPicPr>
          <p:cNvPr id="3080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501008"/>
            <a:ext cx="892468" cy="892468"/>
          </a:xfrm>
          <a:prstGeom prst="rect">
            <a:avLst/>
          </a:prstGeom>
          <a:noFill/>
        </p:spPr>
      </p:pic>
      <p:grpSp>
        <p:nvGrpSpPr>
          <p:cNvPr id="90" name="Group 89"/>
          <p:cNvGrpSpPr/>
          <p:nvPr/>
        </p:nvGrpSpPr>
        <p:grpSpPr>
          <a:xfrm>
            <a:off x="5289089" y="3584064"/>
            <a:ext cx="2087562" cy="936104"/>
            <a:chOff x="5289089" y="3584064"/>
            <a:chExt cx="2087562" cy="936104"/>
          </a:xfrm>
        </p:grpSpPr>
        <p:sp>
          <p:nvSpPr>
            <p:cNvPr id="255064" name="Rectangle 88"/>
            <p:cNvSpPr>
              <a:spLocks noChangeArrowheads="1"/>
            </p:cNvSpPr>
            <p:nvPr/>
          </p:nvSpPr>
          <p:spPr bwMode="auto">
            <a:xfrm>
              <a:off x="5935201" y="3584064"/>
              <a:ext cx="865187" cy="79208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65" name="Line 89"/>
            <p:cNvSpPr>
              <a:spLocks noChangeShapeType="1"/>
            </p:cNvSpPr>
            <p:nvPr/>
          </p:nvSpPr>
          <p:spPr bwMode="auto">
            <a:xfrm flipH="1" flipV="1">
              <a:off x="5289089" y="3943335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66" name="Line 90"/>
            <p:cNvSpPr>
              <a:spLocks noChangeShapeType="1"/>
            </p:cNvSpPr>
            <p:nvPr/>
          </p:nvSpPr>
          <p:spPr bwMode="auto">
            <a:xfrm flipH="1">
              <a:off x="6801976" y="3944922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3084" name="Picture 12" descr="C:\Users\Chris\AppData\Local\Microsoft\Windows\Temporary Internet Files\Content.IE5\F9XHMMME\MC900431598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14514" y="4016112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80" name="Picture 79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170498" y="3800088"/>
              <a:ext cx="362968" cy="25749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1" name="Group 97"/>
          <p:cNvGrpSpPr/>
          <p:nvPr/>
        </p:nvGrpSpPr>
        <p:grpSpPr>
          <a:xfrm>
            <a:off x="7467585" y="3584064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2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83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372200" y="2287920"/>
            <a:ext cx="428630" cy="1285096"/>
            <a:chOff x="6372200" y="2287920"/>
            <a:chExt cx="428630" cy="1285096"/>
          </a:xfrm>
        </p:grpSpPr>
        <p:sp>
          <p:nvSpPr>
            <p:cNvPr id="86" name="Line 7"/>
            <p:cNvSpPr>
              <a:spLocks noChangeShapeType="1"/>
            </p:cNvSpPr>
            <p:nvPr/>
          </p:nvSpPr>
          <p:spPr bwMode="auto">
            <a:xfrm flipH="1">
              <a:off x="6372200" y="2287920"/>
              <a:ext cx="15264" cy="128509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8" name="Picture 87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58530" y="2647960"/>
              <a:ext cx="342300" cy="24282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1" name="Line 61"/>
          <p:cNvSpPr>
            <a:spLocks noChangeShapeType="1"/>
          </p:cNvSpPr>
          <p:nvPr/>
        </p:nvSpPr>
        <p:spPr bwMode="auto">
          <a:xfrm flipH="1">
            <a:off x="323528" y="3140968"/>
            <a:ext cx="216024" cy="288032"/>
          </a:xfrm>
          <a:prstGeom prst="line">
            <a:avLst/>
          </a:prstGeom>
          <a:noFill/>
          <a:ln w="57150" cap="rnd">
            <a:solidFill>
              <a:srgbClr val="7030A0"/>
            </a:solidFill>
            <a:prstDash val="lgDash"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endParaRPr lang="de-CH"/>
          </a:p>
        </p:txBody>
      </p:sp>
      <p:sp>
        <p:nvSpPr>
          <p:cNvPr id="52" name="Line 61"/>
          <p:cNvSpPr>
            <a:spLocks noChangeShapeType="1"/>
          </p:cNvSpPr>
          <p:nvPr/>
        </p:nvSpPr>
        <p:spPr bwMode="auto">
          <a:xfrm flipH="1">
            <a:off x="251520" y="3284984"/>
            <a:ext cx="7488832" cy="0"/>
          </a:xfrm>
          <a:prstGeom prst="line">
            <a:avLst/>
          </a:prstGeom>
          <a:noFill/>
          <a:ln w="57150" cap="rnd">
            <a:solidFill>
              <a:srgbClr val="7030A0"/>
            </a:solidFill>
            <a:prstDash val="lgDash"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endParaRPr lang="de-CH"/>
          </a:p>
        </p:txBody>
      </p:sp>
      <p:sp>
        <p:nvSpPr>
          <p:cNvPr id="53" name="Line 61"/>
          <p:cNvSpPr>
            <a:spLocks noChangeShapeType="1"/>
          </p:cNvSpPr>
          <p:nvPr/>
        </p:nvSpPr>
        <p:spPr bwMode="auto">
          <a:xfrm flipH="1">
            <a:off x="467544" y="3140968"/>
            <a:ext cx="216024" cy="288032"/>
          </a:xfrm>
          <a:prstGeom prst="line">
            <a:avLst/>
          </a:prstGeom>
          <a:noFill/>
          <a:ln w="57150" cap="rnd">
            <a:solidFill>
              <a:srgbClr val="7030A0"/>
            </a:solidFill>
            <a:prstDash val="lgDash"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endParaRPr lang="de-CH"/>
          </a:p>
        </p:txBody>
      </p:sp>
      <p:pic>
        <p:nvPicPr>
          <p:cNvPr id="62" name="Picture 2" descr="startrek-bea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32648" y="-27384"/>
            <a:ext cx="3347864" cy="4941322"/>
          </a:xfrm>
          <a:prstGeom prst="rect">
            <a:avLst/>
          </a:prstGeom>
          <a:noFill/>
        </p:spPr>
      </p:pic>
      <p:pic>
        <p:nvPicPr>
          <p:cNvPr id="79" name="Picture 78" descr="AliceBlue.eps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251520" y="1556792"/>
            <a:ext cx="1183899" cy="1206667"/>
          </a:xfrm>
          <a:prstGeom prst="rect">
            <a:avLst/>
          </a:prstGeom>
        </p:spPr>
      </p:pic>
      <p:pic>
        <p:nvPicPr>
          <p:cNvPr id="84" name="Picture 6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8" y="3717033"/>
            <a:ext cx="1214870" cy="86409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39" grpId="0" animBg="1"/>
      <p:bldP spid="119" grpId="0"/>
      <p:bldP spid="13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/>
              <a:t>What to Learn from 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628775"/>
            <a:ext cx="7625531" cy="4608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Quantum </a:t>
            </a:r>
            <a:r>
              <a:rPr lang="fr-CH" sz="3300" dirty="0" err="1" smtClean="0"/>
              <a:t>Computing</a:t>
            </a:r>
            <a:r>
              <a:rPr lang="fr-CH" sz="3300" dirty="0" smtClean="0"/>
              <a:t> &amp; </a:t>
            </a:r>
            <a:r>
              <a:rPr lang="fr-CH" sz="3300" dirty="0" err="1" smtClean="0"/>
              <a:t>Teleportation</a:t>
            </a:r>
            <a:endParaRPr lang="fr-CH" sz="3300" dirty="0" smtClean="0"/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>
                <a:cs typeface="Arial" charset="0"/>
              </a:rPr>
              <a:t>Position-Based Cryptography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>
                <a:cs typeface="Arial" charset="0"/>
              </a:rPr>
              <a:t>No-Go Theorem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>
                <a:cs typeface="Arial" charset="0"/>
              </a:rPr>
              <a:t>Garden-Hose Model</a:t>
            </a:r>
            <a:endParaRPr lang="de-CH" sz="3300" dirty="0"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2276872"/>
            <a:ext cx="7416824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669099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247956" cy="59097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How to Convince Someone of Your Presence at a Location</a:t>
            </a:r>
            <a:endParaRPr lang="en-US" sz="3000" dirty="0"/>
          </a:p>
        </p:txBody>
      </p:sp>
      <p:pic>
        <p:nvPicPr>
          <p:cNvPr id="4" name="Picture 2" descr="http://www.unmuseum.org/moonho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404" y="872489"/>
            <a:ext cx="7162800" cy="54795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0188" y="2196584"/>
            <a:ext cx="405906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The Great Moon Landing Hoax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0652" y="6477000"/>
            <a:ext cx="432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http://www.unmuseum.org/moonhoax.htm</a:t>
            </a:r>
            <a:endParaRPr lang="en-US" sz="18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677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5504"/>
            <a:ext cx="8496943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Basic Task: Position Verification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251520" y="1052736"/>
            <a:ext cx="8429684" cy="518457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Prove you are at a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certain location</a:t>
            </a:r>
            <a:r>
              <a:rPr lang="en-US" sz="2600" dirty="0" smtClean="0">
                <a:cs typeface="Arial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launching</a:t>
            </a:r>
            <a:r>
              <a:rPr lang="en-US" sz="2600" dirty="0">
                <a:cs typeface="Arial" charset="0"/>
              </a:rPr>
              <a:t>-missile command comes from within the Pentagon 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talking to South-Korea and </a:t>
            </a:r>
            <a:r>
              <a:rPr lang="en-US" sz="2600" dirty="0" smtClean="0">
                <a:cs typeface="Arial" charset="0"/>
              </a:rPr>
              <a:t>not </a:t>
            </a:r>
            <a:r>
              <a:rPr lang="en-US" sz="2600" dirty="0">
                <a:cs typeface="Arial" charset="0"/>
              </a:rPr>
              <a:t>North-Korea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pizza delivery </a:t>
            </a:r>
            <a:r>
              <a:rPr lang="en-US" sz="2600" dirty="0" smtClean="0">
                <a:cs typeface="Arial" charset="0"/>
              </a:rPr>
              <a:t>problem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…</a:t>
            </a:r>
            <a:endParaRPr lang="en-US" sz="26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solidFill>
                  <a:srgbClr val="0000FF"/>
                </a:solidFill>
                <a:cs typeface="Arial" charset="0"/>
              </a:rPr>
              <a:t>building block </a:t>
            </a:r>
            <a:r>
              <a:rPr lang="en-US" sz="2600" dirty="0">
                <a:cs typeface="Arial" charset="0"/>
              </a:rPr>
              <a:t>for </a:t>
            </a:r>
            <a:r>
              <a:rPr lang="en-US" sz="2600" dirty="0" smtClean="0">
                <a:cs typeface="Arial" charset="0"/>
              </a:rPr>
              <a:t>advanced cryptographic tasks:</a:t>
            </a:r>
            <a:endParaRPr lang="en-US" sz="26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authentication, position-based key-exchange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can </a:t>
            </a:r>
            <a:r>
              <a:rPr lang="en-US" sz="2600" dirty="0">
                <a:cs typeface="Arial" charset="0"/>
              </a:rPr>
              <a:t>only decipher message at specific </a:t>
            </a:r>
            <a:r>
              <a:rPr lang="en-US" sz="2600" dirty="0" smtClean="0">
                <a:cs typeface="Arial" charset="0"/>
              </a:rPr>
              <a:t>location</a:t>
            </a:r>
          </a:p>
          <a:p>
            <a:pPr marL="342900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085184"/>
            <a:ext cx="8640960" cy="151216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smtClean="0"/>
              <a:t>Can </a:t>
            </a:r>
            <a:r>
              <a:rPr lang="de-CH" sz="3200" dirty="0" err="1" smtClean="0"/>
              <a:t>the</a:t>
            </a:r>
            <a:r>
              <a:rPr lang="de-CH" sz="3200" dirty="0" smtClean="0"/>
              <a:t> </a:t>
            </a:r>
            <a:r>
              <a:rPr lang="de-CH" sz="3200" dirty="0" err="1" smtClean="0"/>
              <a:t>geographical</a:t>
            </a:r>
            <a:r>
              <a:rPr lang="de-CH" sz="3200" dirty="0" smtClean="0"/>
              <a:t> </a:t>
            </a:r>
            <a:r>
              <a:rPr lang="de-CH" sz="3200" dirty="0" err="1" smtClean="0"/>
              <a:t>location</a:t>
            </a:r>
            <a:r>
              <a:rPr lang="de-CH" sz="3200" dirty="0" smtClean="0"/>
              <a:t> </a:t>
            </a:r>
            <a:r>
              <a:rPr lang="de-CH" sz="3200" dirty="0" err="1" smtClean="0"/>
              <a:t>of</a:t>
            </a:r>
            <a:r>
              <a:rPr lang="de-CH" sz="3200" dirty="0" smtClean="0"/>
              <a:t> a </a:t>
            </a:r>
            <a:r>
              <a:rPr lang="de-CH" sz="3200" dirty="0" err="1" smtClean="0"/>
              <a:t>player</a:t>
            </a:r>
            <a:r>
              <a:rPr lang="de-CH" sz="3200" dirty="0" smtClean="0"/>
              <a:t> </a:t>
            </a:r>
            <a:r>
              <a:rPr lang="de-CH" sz="3200" dirty="0" err="1" smtClean="0"/>
              <a:t>be</a:t>
            </a:r>
            <a:r>
              <a:rPr lang="de-CH" sz="3200" dirty="0" smtClean="0"/>
              <a:t> </a:t>
            </a:r>
            <a:r>
              <a:rPr lang="de-CH" sz="3200" dirty="0" err="1" smtClean="0"/>
              <a:t>used</a:t>
            </a:r>
            <a:r>
              <a:rPr lang="de-CH" sz="3200" dirty="0" smtClean="0"/>
              <a:t> </a:t>
            </a:r>
            <a:r>
              <a:rPr lang="de-CH" sz="3200" dirty="0" err="1" smtClean="0"/>
              <a:t>as</a:t>
            </a:r>
            <a:r>
              <a:rPr lang="de-CH" sz="3200" dirty="0" smtClean="0"/>
              <a:t> </a:t>
            </a:r>
            <a:r>
              <a:rPr lang="de-CH" sz="3200" dirty="0" err="1" smtClean="0"/>
              <a:t>cryptographic</a:t>
            </a:r>
            <a:r>
              <a:rPr lang="de-CH" sz="3200" dirty="0" smtClean="0"/>
              <a:t> </a:t>
            </a:r>
            <a:r>
              <a:rPr lang="de-CH" sz="3200" dirty="0" err="1" smtClean="0"/>
              <a:t>credential</a:t>
            </a:r>
            <a:r>
              <a:rPr lang="de-CH" sz="3200" dirty="0" smtClean="0"/>
              <a:t> ?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  <p:bldP spid="7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116632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Basic task: Position Verification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3096344"/>
            <a:ext cx="8429684" cy="350100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Prover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wants to convince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verifiers that she is at a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particular position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assumptions:	</a:t>
            </a:r>
            <a:r>
              <a:rPr lang="en-US" sz="1600" dirty="0" smtClean="0">
                <a:solidFill>
                  <a:srgbClr val="0070C0"/>
                </a:solidFill>
                <a:cs typeface="Arial" charset="0"/>
                <a:sym typeface="Wingdings"/>
              </a:rPr>
              <a:t></a:t>
            </a:r>
            <a:r>
              <a:rPr lang="en-US" sz="2800" dirty="0" smtClean="0">
                <a:cs typeface="Arial" charset="0"/>
                <a:sym typeface="Wingdings"/>
              </a:rPr>
              <a:t>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communication at speed of light</a:t>
            </a:r>
          </a:p>
          <a:p>
            <a:pPr marL="3086100" lvl="6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"/>
              <a:defRPr/>
            </a:pPr>
            <a:r>
              <a:rPr lang="en-US" sz="2600" dirty="0" smtClean="0">
                <a:cs typeface="Arial" charset="0"/>
              </a:rPr>
              <a:t>instantaneous computation</a:t>
            </a:r>
          </a:p>
          <a:p>
            <a:pPr marL="3086100" lvl="6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verifiers can coordinate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no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coalition of (fake) </a:t>
            </a:r>
            <a:r>
              <a:rPr lang="en-US" sz="2800" dirty="0" err="1" smtClean="0">
                <a:solidFill>
                  <a:srgbClr val="FF0000"/>
                </a:solidFill>
                <a:cs typeface="Arial" charset="0"/>
              </a:rPr>
              <a:t>provers</a:t>
            </a:r>
            <a:r>
              <a:rPr lang="en-US" sz="2800" dirty="0" smtClean="0">
                <a:cs typeface="Arial" charset="0"/>
              </a:rPr>
              <a:t>, i.e. not at the claimed position, can convince verifiers</a:t>
            </a: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3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4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085430" y="980728"/>
            <a:ext cx="1494682" cy="2075458"/>
            <a:chOff x="4085430" y="980728"/>
            <a:chExt cx="1494682" cy="207545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430" y="980728"/>
              <a:ext cx="1062634" cy="1242259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4" name="Group 37"/>
          <p:cNvGrpSpPr/>
          <p:nvPr/>
        </p:nvGrpSpPr>
        <p:grpSpPr>
          <a:xfrm>
            <a:off x="5797376" y="1278566"/>
            <a:ext cx="1006872" cy="1293312"/>
            <a:chOff x="2483768" y="1275060"/>
            <a:chExt cx="1006872" cy="1293312"/>
          </a:xfrm>
        </p:grpSpPr>
        <p:pic>
          <p:nvPicPr>
            <p:cNvPr id="25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27" name="Group 38"/>
          <p:cNvGrpSpPr/>
          <p:nvPr/>
        </p:nvGrpSpPr>
        <p:grpSpPr>
          <a:xfrm>
            <a:off x="2577342" y="1052736"/>
            <a:ext cx="898460" cy="1519142"/>
            <a:chOff x="5815222" y="1049230"/>
            <a:chExt cx="898460" cy="151914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22" y="1049230"/>
              <a:ext cx="898460" cy="1155634"/>
            </a:xfrm>
            <a:prstGeom prst="rect">
              <a:avLst/>
            </a:prstGeom>
          </p:spPr>
        </p:pic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116632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First Try</a:t>
            </a:r>
            <a:endParaRPr lang="en-US" sz="4000" dirty="0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9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0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067944" y="961034"/>
            <a:ext cx="1512168" cy="2095152"/>
            <a:chOff x="4067944" y="961034"/>
            <a:chExt cx="1512168" cy="209515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961034"/>
              <a:ext cx="1002681" cy="1276915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5508104" y="3212976"/>
            <a:ext cx="2592288" cy="678052"/>
            <a:chOff x="5508104" y="3212976"/>
            <a:chExt cx="2592288" cy="678052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0" name="Picture 3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9" name="Group 68"/>
          <p:cNvGrpSpPr/>
          <p:nvPr/>
        </p:nvGrpSpPr>
        <p:grpSpPr>
          <a:xfrm>
            <a:off x="971600" y="3083950"/>
            <a:ext cx="2880320" cy="807077"/>
            <a:chOff x="971600" y="3083950"/>
            <a:chExt cx="2880320" cy="807077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2" name="Group 71"/>
          <p:cNvGrpSpPr/>
          <p:nvPr/>
        </p:nvGrpSpPr>
        <p:grpSpPr>
          <a:xfrm>
            <a:off x="1043608" y="4293791"/>
            <a:ext cx="2808312" cy="719385"/>
            <a:chOff x="1043608" y="4293791"/>
            <a:chExt cx="2808312" cy="719385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6" name="Picture 45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79263" y="4410990"/>
              <a:ext cx="238872" cy="16945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6" name="Group 75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9" name="Picture 4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22143" y="4485312"/>
              <a:ext cx="170137" cy="23983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7" name="Group 76"/>
          <p:cNvGrpSpPr/>
          <p:nvPr/>
        </p:nvGrpSpPr>
        <p:grpSpPr>
          <a:xfrm>
            <a:off x="2987824" y="3645024"/>
            <a:ext cx="383228" cy="864096"/>
            <a:chOff x="2987824" y="3645024"/>
            <a:chExt cx="383228" cy="864096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2987824" y="3645024"/>
              <a:ext cx="0" cy="86409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131498" y="4005064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9" name="Line 7"/>
          <p:cNvSpPr>
            <a:spLocks noChangeShapeType="1"/>
          </p:cNvSpPr>
          <p:nvPr/>
        </p:nvSpPr>
        <p:spPr bwMode="auto">
          <a:xfrm flipH="1">
            <a:off x="1043608" y="4509120"/>
            <a:ext cx="1944216" cy="504056"/>
          </a:xfrm>
          <a:prstGeom prst="line">
            <a:avLst/>
          </a:prstGeom>
          <a:noFill/>
          <a:ln w="476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5902708" y="3717032"/>
            <a:ext cx="325476" cy="864096"/>
            <a:chOff x="5902708" y="3717032"/>
            <a:chExt cx="325476" cy="864096"/>
          </a:xfrm>
        </p:grpSpPr>
        <p:sp>
          <p:nvSpPr>
            <p:cNvPr id="60" name="Line 7"/>
            <p:cNvSpPr>
              <a:spLocks noChangeShapeType="1"/>
            </p:cNvSpPr>
            <p:nvPr/>
          </p:nvSpPr>
          <p:spPr bwMode="auto">
            <a:xfrm>
              <a:off x="6228184" y="3717032"/>
              <a:ext cx="0" cy="86409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4" name="Picture 63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2708" y="4077072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6203950" y="4572000"/>
            <a:ext cx="1968450" cy="570202"/>
          </a:xfrm>
          <a:prstGeom prst="line">
            <a:avLst/>
          </a:prstGeom>
          <a:noFill/>
          <a:ln w="476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7" name="Arc 66"/>
          <p:cNvSpPr/>
          <p:nvPr/>
        </p:nvSpPr>
        <p:spPr>
          <a:xfrm>
            <a:off x="3779912" y="3933056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8" name="Arc 67"/>
          <p:cNvSpPr/>
          <p:nvPr/>
        </p:nvSpPr>
        <p:spPr>
          <a:xfrm flipH="1">
            <a:off x="4860032" y="3948296"/>
            <a:ext cx="720080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87" name="Group 86"/>
          <p:cNvGrpSpPr/>
          <p:nvPr/>
        </p:nvGrpSpPr>
        <p:grpSpPr>
          <a:xfrm>
            <a:off x="251520" y="2564904"/>
            <a:ext cx="792088" cy="3168352"/>
            <a:chOff x="251520" y="2420888"/>
            <a:chExt cx="792088" cy="3168352"/>
          </a:xfrm>
        </p:grpSpPr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251520" y="2420888"/>
              <a:ext cx="0" cy="31683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51520" y="3573016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time</a:t>
              </a:r>
              <a:endParaRPr lang="en-US" sz="2400" dirty="0"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528" y="4509120"/>
            <a:ext cx="575292" cy="103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16416" y="4653136"/>
            <a:ext cx="575292" cy="103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Group 37"/>
          <p:cNvGrpSpPr/>
          <p:nvPr/>
        </p:nvGrpSpPr>
        <p:grpSpPr>
          <a:xfrm>
            <a:off x="5797376" y="1278566"/>
            <a:ext cx="1006872" cy="1293312"/>
            <a:chOff x="2483768" y="1275060"/>
            <a:chExt cx="1006872" cy="1293312"/>
          </a:xfrm>
        </p:grpSpPr>
        <p:pic>
          <p:nvPicPr>
            <p:cNvPr id="51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55" name="Group 38"/>
          <p:cNvGrpSpPr/>
          <p:nvPr/>
        </p:nvGrpSpPr>
        <p:grpSpPr>
          <a:xfrm>
            <a:off x="2577343" y="1052736"/>
            <a:ext cx="898459" cy="1519142"/>
            <a:chOff x="5815223" y="1049230"/>
            <a:chExt cx="898459" cy="1519142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23" y="1049230"/>
              <a:ext cx="898459" cy="1155634"/>
            </a:xfrm>
            <a:prstGeom prst="rect">
              <a:avLst/>
            </a:prstGeom>
          </p:spPr>
        </p:pic>
        <p:sp>
          <p:nvSpPr>
            <p:cNvPr id="63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79" name="Content Placeholder 1"/>
          <p:cNvSpPr txBox="1">
            <a:spLocks/>
          </p:cNvSpPr>
          <p:nvPr/>
        </p:nvSpPr>
        <p:spPr>
          <a:xfrm>
            <a:off x="1043608" y="5589240"/>
            <a:ext cx="6768752" cy="64807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distance bounding [Brands </a:t>
            </a:r>
            <a:r>
              <a:rPr lang="en-US" sz="2800" dirty="0" err="1" smtClean="0">
                <a:cs typeface="Arial" charset="0"/>
              </a:rPr>
              <a:t>Chaum</a:t>
            </a:r>
            <a:r>
              <a:rPr lang="en-US" sz="2800" dirty="0" smtClean="0">
                <a:cs typeface="Arial" charset="0"/>
              </a:rPr>
              <a:t> ‘93]</a:t>
            </a:r>
            <a:endParaRPr lang="en-US" sz="2800" dirty="0" smtClean="0">
              <a:latin typeface="cmmi1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9" grpId="0" animBg="1"/>
      <p:bldP spid="66" grpId="0" animBg="1"/>
      <p:bldP spid="67" grpId="0" animBg="1"/>
      <p:bldP spid="68" grpId="0" animBg="1"/>
      <p:bldP spid="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Second Try</a:t>
            </a:r>
            <a:endParaRPr lang="en-US" sz="4000" dirty="0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1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139952" y="980728"/>
            <a:ext cx="1440160" cy="2075458"/>
            <a:chOff x="4139952" y="980728"/>
            <a:chExt cx="1440160" cy="207545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980728"/>
              <a:ext cx="1008112" cy="1283831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1043608" y="4293791"/>
            <a:ext cx="2808312" cy="719385"/>
            <a:chOff x="1043608" y="4293791"/>
            <a:chExt cx="2808312" cy="719385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0" name="Picture 49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13631" y="4410991"/>
              <a:ext cx="170137" cy="1701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1" name="Group 80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1" name="Picture 50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379411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9" name="Group 78"/>
          <p:cNvGrpSpPr/>
          <p:nvPr/>
        </p:nvGrpSpPr>
        <p:grpSpPr>
          <a:xfrm>
            <a:off x="3923928" y="3501008"/>
            <a:ext cx="1440160" cy="1224136"/>
            <a:chOff x="3923928" y="3501008"/>
            <a:chExt cx="1440160" cy="1224136"/>
          </a:xfrm>
        </p:grpSpPr>
        <p:sp>
          <p:nvSpPr>
            <p:cNvPr id="41" name="Rounded Rectangle 40"/>
            <p:cNvSpPr/>
            <p:nvPr/>
          </p:nvSpPr>
          <p:spPr>
            <a:xfrm>
              <a:off x="3923928" y="3501008"/>
              <a:ext cx="1440160" cy="122413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8" name="Picture 37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068283" y="3717032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6" name="Group 85"/>
          <p:cNvGrpSpPr/>
          <p:nvPr/>
        </p:nvGrpSpPr>
        <p:grpSpPr>
          <a:xfrm>
            <a:off x="2555776" y="4725144"/>
            <a:ext cx="1440160" cy="1224136"/>
            <a:chOff x="2555776" y="4725144"/>
            <a:chExt cx="1440160" cy="1224136"/>
          </a:xfrm>
        </p:grpSpPr>
        <p:sp>
          <p:nvSpPr>
            <p:cNvPr id="36" name="Rounded Rectangle 35"/>
            <p:cNvSpPr/>
            <p:nvPr/>
          </p:nvSpPr>
          <p:spPr>
            <a:xfrm>
              <a:off x="2555776" y="4725144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00131" y="4941168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7" name="Group 86"/>
          <p:cNvGrpSpPr/>
          <p:nvPr/>
        </p:nvGrpSpPr>
        <p:grpSpPr>
          <a:xfrm>
            <a:off x="5292080" y="4797152"/>
            <a:ext cx="1440160" cy="1224136"/>
            <a:chOff x="5292080" y="4797152"/>
            <a:chExt cx="1440160" cy="1224136"/>
          </a:xfrm>
        </p:grpSpPr>
        <p:sp>
          <p:nvSpPr>
            <p:cNvPr id="43" name="Rounded Rectangle 42"/>
            <p:cNvSpPr/>
            <p:nvPr/>
          </p:nvSpPr>
          <p:spPr>
            <a:xfrm>
              <a:off x="5292080" y="4797152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45" name="Picture 44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36435" y="5013176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2" name="Group 81"/>
          <p:cNvGrpSpPr/>
          <p:nvPr/>
        </p:nvGrpSpPr>
        <p:grpSpPr>
          <a:xfrm>
            <a:off x="2555776" y="3717032"/>
            <a:ext cx="360040" cy="720080"/>
            <a:chOff x="2627784" y="3717032"/>
            <a:chExt cx="360040" cy="720080"/>
          </a:xfrm>
        </p:grpSpPr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987824" y="371703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7" name="Picture 56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27784" y="386104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5" name="Group 84"/>
          <p:cNvGrpSpPr/>
          <p:nvPr/>
        </p:nvGrpSpPr>
        <p:grpSpPr>
          <a:xfrm>
            <a:off x="6228184" y="3789040"/>
            <a:ext cx="242433" cy="720080"/>
            <a:chOff x="6228184" y="3789040"/>
            <a:chExt cx="242433" cy="720080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6228184" y="3789040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00192" y="3933056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8" name="Group 77"/>
          <p:cNvGrpSpPr/>
          <p:nvPr/>
        </p:nvGrpSpPr>
        <p:grpSpPr>
          <a:xfrm>
            <a:off x="5508104" y="3212976"/>
            <a:ext cx="2592288" cy="678052"/>
            <a:chOff x="5508104" y="3212976"/>
            <a:chExt cx="2592288" cy="678052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6" name="Picture 65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7" name="Group 76"/>
          <p:cNvGrpSpPr/>
          <p:nvPr/>
        </p:nvGrpSpPr>
        <p:grpSpPr>
          <a:xfrm>
            <a:off x="971600" y="3083950"/>
            <a:ext cx="2880320" cy="807077"/>
            <a:chOff x="971600" y="3083950"/>
            <a:chExt cx="2880320" cy="807077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7" name="Picture 66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8" name="Line 7"/>
          <p:cNvSpPr>
            <a:spLocks noChangeShapeType="1"/>
          </p:cNvSpPr>
          <p:nvPr/>
        </p:nvSpPr>
        <p:spPr bwMode="auto">
          <a:xfrm flipH="1">
            <a:off x="1043608" y="4552950"/>
            <a:ext cx="1794842" cy="460226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6350000" y="4616450"/>
            <a:ext cx="1835150" cy="533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2895600" y="3573016"/>
            <a:ext cx="3359150" cy="1005334"/>
            <a:chOff x="2895600" y="3573016"/>
            <a:chExt cx="3359150" cy="1005334"/>
          </a:xfrm>
        </p:grpSpPr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2895600" y="3632200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9" name="Picture 5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91880" y="3573016"/>
              <a:ext cx="239554" cy="1699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3" name="Picture 6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68144" y="422108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4" name="Group 83"/>
          <p:cNvGrpSpPr/>
          <p:nvPr/>
        </p:nvGrpSpPr>
        <p:grpSpPr>
          <a:xfrm>
            <a:off x="2921000" y="3501008"/>
            <a:ext cx="3307184" cy="1026542"/>
            <a:chOff x="2921000" y="3501008"/>
            <a:chExt cx="3307184" cy="1026542"/>
          </a:xfrm>
        </p:grpSpPr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H="1">
              <a:off x="2921000" y="3717032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0" name="Picture 59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580112" y="3501008"/>
              <a:ext cx="170425" cy="24023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Picture 63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75856" y="4077072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1" name="Group 37"/>
          <p:cNvGrpSpPr/>
          <p:nvPr/>
        </p:nvGrpSpPr>
        <p:grpSpPr>
          <a:xfrm>
            <a:off x="5722888" y="1278566"/>
            <a:ext cx="1006872" cy="1293312"/>
            <a:chOff x="2483768" y="1275060"/>
            <a:chExt cx="1006872" cy="1293312"/>
          </a:xfrm>
        </p:grpSpPr>
        <p:pic>
          <p:nvPicPr>
            <p:cNvPr id="72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88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9" name="Group 38"/>
          <p:cNvGrpSpPr/>
          <p:nvPr/>
        </p:nvGrpSpPr>
        <p:grpSpPr>
          <a:xfrm>
            <a:off x="2483768" y="1028186"/>
            <a:ext cx="917546" cy="1543692"/>
            <a:chOff x="5796136" y="1024680"/>
            <a:chExt cx="917546" cy="1543692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1024680"/>
              <a:ext cx="917546" cy="1180184"/>
            </a:xfrm>
            <a:prstGeom prst="rect">
              <a:avLst/>
            </a:prstGeom>
          </p:spPr>
        </p:pic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76" name="Rounded Rectangle 75"/>
          <p:cNvSpPr/>
          <p:nvPr/>
        </p:nvSpPr>
        <p:spPr>
          <a:xfrm>
            <a:off x="539552" y="5445224"/>
            <a:ext cx="8352928" cy="125152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err="1" smtClean="0"/>
              <a:t>position</a:t>
            </a:r>
            <a:r>
              <a:rPr lang="de-CH" sz="3200" dirty="0" smtClean="0"/>
              <a:t> </a:t>
            </a:r>
            <a:r>
              <a:rPr lang="de-CH" sz="3200" dirty="0" err="1" smtClean="0"/>
              <a:t>verification</a:t>
            </a:r>
            <a:r>
              <a:rPr lang="de-CH" sz="3200" dirty="0" smtClean="0"/>
              <a:t> </a:t>
            </a:r>
            <a:r>
              <a:rPr lang="de-CH" sz="3200" dirty="0" err="1" smtClean="0"/>
              <a:t>is</a:t>
            </a:r>
            <a:r>
              <a:rPr lang="de-CH" sz="3200" dirty="0" smtClean="0"/>
              <a:t> </a:t>
            </a:r>
            <a:r>
              <a:rPr lang="de-CH" sz="3200" dirty="0" err="1" smtClean="0"/>
              <a:t>classically</a:t>
            </a:r>
            <a:r>
              <a:rPr lang="de-CH" sz="3200" dirty="0" smtClean="0"/>
              <a:t> </a:t>
            </a:r>
            <a:r>
              <a:rPr lang="de-CH" sz="3200" dirty="0" err="1" smtClean="0"/>
              <a:t>impossible</a:t>
            </a:r>
            <a:r>
              <a:rPr lang="de-CH" sz="3200" dirty="0" smtClean="0"/>
              <a:t> !</a:t>
            </a:r>
          </a:p>
          <a:p>
            <a:pPr marL="342900" lvl="0" indent="-342900" algn="ctr">
              <a:spcBef>
                <a:spcPct val="20000"/>
              </a:spcBef>
              <a:buClr>
                <a:srgbClr val="4F81BD"/>
              </a:buClr>
              <a:buSzPct val="65000"/>
              <a:defRPr/>
            </a:pPr>
            <a:r>
              <a:rPr lang="de-CH" sz="2000" dirty="0">
                <a:solidFill>
                  <a:prstClr val="black"/>
                </a:solidFill>
                <a:cs typeface="Arial" charset="0"/>
              </a:rPr>
              <a:t>[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Chandran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Goyal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Moriarty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Ostrovsky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:  CRYPTO </a:t>
            </a:r>
            <a:r>
              <a:rPr lang="fr-FR" sz="2000" dirty="0" smtClean="0">
                <a:solidFill>
                  <a:prstClr val="black"/>
                </a:solidFill>
                <a:cs typeface="Arial" charset="0"/>
              </a:rPr>
              <a:t>’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09]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8" grpId="0" animBg="1"/>
      <p:bldP spid="69" grpId="0" animBg="1"/>
      <p:bldP spid="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72428" cy="928694"/>
          </a:xfrm>
        </p:spPr>
        <p:txBody>
          <a:bodyPr/>
          <a:lstStyle/>
          <a:p>
            <a:r>
              <a:rPr lang="en-US" sz="4000" dirty="0" smtClean="0"/>
              <a:t>What will you Learn from 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8876" y="1484759"/>
            <a:ext cx="7625531" cy="460853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300"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400"/>
            </a:lvl2pPr>
            <a:lvl3pPr marL="11430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000"/>
            </a:lvl3pPr>
            <a:lvl4pPr marL="16002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</a:lvl4pPr>
            <a:lvl5pPr marL="20574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30000"/>
              </a:lnSpc>
            </a:pPr>
            <a:r>
              <a:rPr lang="fr-CH" dirty="0"/>
              <a:t>Quantum </a:t>
            </a:r>
            <a:r>
              <a:rPr lang="fr-CH" dirty="0" err="1"/>
              <a:t>Computing</a:t>
            </a:r>
            <a:r>
              <a:rPr lang="fr-CH" dirty="0"/>
              <a:t> &amp; </a:t>
            </a:r>
            <a:r>
              <a:rPr lang="fr-CH" dirty="0" err="1"/>
              <a:t>Teleportation</a:t>
            </a:r>
            <a:endParaRPr lang="fr-CH" dirty="0"/>
          </a:p>
          <a:p>
            <a:pPr>
              <a:lnSpc>
                <a:spcPct val="130000"/>
              </a:lnSpc>
            </a:pPr>
            <a:r>
              <a:rPr lang="fr-CH" dirty="0"/>
              <a:t>Position-</a:t>
            </a:r>
            <a:r>
              <a:rPr lang="fr-CH" dirty="0" err="1"/>
              <a:t>Based</a:t>
            </a:r>
            <a:r>
              <a:rPr lang="fr-CH" dirty="0"/>
              <a:t> </a:t>
            </a:r>
            <a:r>
              <a:rPr lang="fr-CH" dirty="0" err="1"/>
              <a:t>Cryptography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No-Go Theorem</a:t>
            </a:r>
          </a:p>
          <a:p>
            <a:pPr>
              <a:lnSpc>
                <a:spcPct val="130000"/>
              </a:lnSpc>
            </a:pPr>
            <a:r>
              <a:rPr lang="en-US" dirty="0"/>
              <a:t>Garden-Hose Model</a:t>
            </a:r>
            <a:endParaRPr lang="fr-CH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628800"/>
            <a:ext cx="7416824" cy="6480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 descr="startrek-be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348880"/>
            <a:ext cx="2952328" cy="43575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Equivalent Attacking Game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1331640" y="4437112"/>
            <a:ext cx="5688632" cy="17281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independent messages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Arial" charset="0"/>
              </a:rPr>
              <a:t>m</a:t>
            </a:r>
            <a:r>
              <a:rPr lang="en-US" sz="2800" baseline="-25000" dirty="0" smtClean="0">
                <a:solidFill>
                  <a:srgbClr val="FF0000"/>
                </a:solidFill>
                <a:latin typeface="Calibri"/>
                <a:cs typeface="Arial" charset="0"/>
              </a:rPr>
              <a:t>x</a:t>
            </a:r>
            <a:r>
              <a:rPr lang="en-US" sz="2800" dirty="0" smtClean="0">
                <a:cs typeface="Arial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Arial" charset="0"/>
              </a:rPr>
              <a:t>m</a:t>
            </a:r>
            <a:r>
              <a:rPr lang="en-US" sz="2800" baseline="-25000" dirty="0" smtClean="0">
                <a:solidFill>
                  <a:srgbClr val="FF0000"/>
                </a:solidFill>
                <a:latin typeface="Calibri"/>
                <a:cs typeface="Arial" charset="0"/>
              </a:rPr>
              <a:t>y</a:t>
            </a:r>
            <a:r>
              <a:rPr lang="en-US" sz="2800" dirty="0" smtClean="0">
                <a:cs typeface="Arial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copying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classical </a:t>
            </a:r>
            <a:r>
              <a:rPr lang="en-US" sz="2800" dirty="0" smtClean="0">
                <a:cs typeface="Arial" charset="0"/>
              </a:rPr>
              <a:t>information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this is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impossible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quantumly</a:t>
            </a:r>
            <a:endParaRPr lang="en-US" sz="2800" dirty="0" smtClean="0">
              <a:latin typeface="cmmi1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836712"/>
            <a:ext cx="842476" cy="1083626"/>
          </a:xfrm>
          <a:prstGeom prst="rect">
            <a:avLst/>
          </a:prstGeom>
        </p:spPr>
      </p:pic>
      <p:grpSp>
        <p:nvGrpSpPr>
          <p:cNvPr id="136" name="Group 135"/>
          <p:cNvGrpSpPr/>
          <p:nvPr/>
        </p:nvGrpSpPr>
        <p:grpSpPr>
          <a:xfrm>
            <a:off x="1043608" y="3141663"/>
            <a:ext cx="2808312" cy="719385"/>
            <a:chOff x="1043608" y="4293791"/>
            <a:chExt cx="2808312" cy="719385"/>
          </a:xfrm>
        </p:grpSpPr>
        <p:sp>
          <p:nvSpPr>
            <p:cNvPr id="137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38" name="Picture 137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13631" y="4410991"/>
              <a:ext cx="170137" cy="1701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2" name="Group 141"/>
          <p:cNvGrpSpPr/>
          <p:nvPr/>
        </p:nvGrpSpPr>
        <p:grpSpPr>
          <a:xfrm>
            <a:off x="5436096" y="3197987"/>
            <a:ext cx="2736304" cy="792088"/>
            <a:chOff x="5436096" y="4350115"/>
            <a:chExt cx="2736304" cy="792088"/>
          </a:xfrm>
        </p:grpSpPr>
        <p:sp>
          <p:nvSpPr>
            <p:cNvPr id="162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63" name="Picture 162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379411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64" name="Group 163"/>
          <p:cNvGrpSpPr/>
          <p:nvPr/>
        </p:nvGrpSpPr>
        <p:grpSpPr>
          <a:xfrm>
            <a:off x="3851920" y="836712"/>
            <a:ext cx="1440160" cy="1224136"/>
            <a:chOff x="2555776" y="4725144"/>
            <a:chExt cx="1440160" cy="1224136"/>
          </a:xfrm>
        </p:grpSpPr>
        <p:sp>
          <p:nvSpPr>
            <p:cNvPr id="168" name="Rounded Rectangle 167"/>
            <p:cNvSpPr/>
            <p:nvPr/>
          </p:nvSpPr>
          <p:spPr>
            <a:xfrm>
              <a:off x="2555776" y="4725144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69" name="Picture 168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00131" y="4941168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70" name="Group 169"/>
          <p:cNvGrpSpPr/>
          <p:nvPr/>
        </p:nvGrpSpPr>
        <p:grpSpPr>
          <a:xfrm>
            <a:off x="5508104" y="2060848"/>
            <a:ext cx="2592288" cy="678052"/>
            <a:chOff x="5508104" y="3212976"/>
            <a:chExt cx="2592288" cy="678052"/>
          </a:xfrm>
        </p:grpSpPr>
        <p:sp>
          <p:nvSpPr>
            <p:cNvPr id="177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78" name="Picture 177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82" name="Group 181"/>
          <p:cNvGrpSpPr/>
          <p:nvPr/>
        </p:nvGrpSpPr>
        <p:grpSpPr>
          <a:xfrm>
            <a:off x="971600" y="1931822"/>
            <a:ext cx="2880320" cy="807077"/>
            <a:chOff x="971600" y="3083950"/>
            <a:chExt cx="2880320" cy="807077"/>
          </a:xfrm>
        </p:grpSpPr>
        <p:sp>
          <p:nvSpPr>
            <p:cNvPr id="183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84" name="Picture 183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85" name="Group 184"/>
          <p:cNvGrpSpPr/>
          <p:nvPr/>
        </p:nvGrpSpPr>
        <p:grpSpPr>
          <a:xfrm>
            <a:off x="2555776" y="2564904"/>
            <a:ext cx="360040" cy="720080"/>
            <a:chOff x="2627784" y="3717032"/>
            <a:chExt cx="360040" cy="720080"/>
          </a:xfrm>
        </p:grpSpPr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2987824" y="371703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90" name="Picture 18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27784" y="386104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94" name="Group 193"/>
          <p:cNvGrpSpPr/>
          <p:nvPr/>
        </p:nvGrpSpPr>
        <p:grpSpPr>
          <a:xfrm>
            <a:off x="6228184" y="2636912"/>
            <a:ext cx="242433" cy="720080"/>
            <a:chOff x="6228184" y="3789040"/>
            <a:chExt cx="242433" cy="720080"/>
          </a:xfrm>
        </p:grpSpPr>
        <p:sp>
          <p:nvSpPr>
            <p:cNvPr id="195" name="Line 7"/>
            <p:cNvSpPr>
              <a:spLocks noChangeShapeType="1"/>
            </p:cNvSpPr>
            <p:nvPr/>
          </p:nvSpPr>
          <p:spPr bwMode="auto">
            <a:xfrm>
              <a:off x="6228184" y="3789040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96" name="Picture 195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00192" y="3933056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" name="TextBox 2"/>
          <p:cNvSpPr txBox="1"/>
          <p:nvPr/>
        </p:nvSpPr>
        <p:spPr bwMode="auto">
          <a:xfrm>
            <a:off x="2895600" y="2420888"/>
            <a:ext cx="3359150" cy="100533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921000" y="2348880"/>
            <a:ext cx="3307184" cy="1026542"/>
            <a:chOff x="2921000" y="2348880"/>
            <a:chExt cx="3307184" cy="1026542"/>
          </a:xfrm>
        </p:grpSpPr>
        <p:sp>
          <p:nvSpPr>
            <p:cNvPr id="202" name="Line 7"/>
            <p:cNvSpPr>
              <a:spLocks noChangeShapeType="1"/>
            </p:cNvSpPr>
            <p:nvPr/>
          </p:nvSpPr>
          <p:spPr bwMode="auto">
            <a:xfrm flipH="1">
              <a:off x="2921000" y="2564904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" name="Picture 5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64088" y="2348880"/>
              <a:ext cx="443105" cy="27268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895600" y="2348880"/>
            <a:ext cx="3359150" cy="1077342"/>
            <a:chOff x="2895600" y="2348880"/>
            <a:chExt cx="3359150" cy="1077342"/>
          </a:xfrm>
        </p:grpSpPr>
        <p:sp>
          <p:nvSpPr>
            <p:cNvPr id="198" name="Line 7"/>
            <p:cNvSpPr>
              <a:spLocks noChangeShapeType="1"/>
            </p:cNvSpPr>
            <p:nvPr/>
          </p:nvSpPr>
          <p:spPr bwMode="auto">
            <a:xfrm>
              <a:off x="2895600" y="2480072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" name="Picture 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75856" y="2348880"/>
              <a:ext cx="479108" cy="23955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" name="Picture 9" descr="dolly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804248" y="4581128"/>
            <a:ext cx="1944216" cy="1788772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348880"/>
            <a:ext cx="581774" cy="17111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6720" y="2348880"/>
            <a:ext cx="545360" cy="2385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Line 7"/>
          <p:cNvSpPr>
            <a:spLocks noChangeShapeType="1"/>
          </p:cNvSpPr>
          <p:nvPr/>
        </p:nvSpPr>
        <p:spPr bwMode="auto">
          <a:xfrm flipV="1">
            <a:off x="2267744" y="2708920"/>
            <a:ext cx="576064" cy="2376264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 flipV="1">
            <a:off x="2843808" y="2708920"/>
            <a:ext cx="3240360" cy="2376264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89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uiExpand="1" build="p"/>
      <p:bldP spid="45" grpId="0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395536" y="912188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4" name="Group 35"/>
          <p:cNvGrpSpPr/>
          <p:nvPr/>
        </p:nvGrpSpPr>
        <p:grpSpPr>
          <a:xfrm>
            <a:off x="7541017" y="912188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grpSp>
        <p:nvGrpSpPr>
          <p:cNvPr id="5" name="Group 36"/>
          <p:cNvGrpSpPr/>
          <p:nvPr/>
        </p:nvGrpSpPr>
        <p:grpSpPr>
          <a:xfrm>
            <a:off x="4067944" y="1052736"/>
            <a:ext cx="949854" cy="1515636"/>
            <a:chOff x="4211960" y="1052736"/>
            <a:chExt cx="949854" cy="151563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1052736"/>
              <a:ext cx="949854" cy="1209639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499992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508104" y="3189045"/>
            <a:ext cx="2592288" cy="701983"/>
            <a:chOff x="5508104" y="3189045"/>
            <a:chExt cx="2592288" cy="701983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01841" y="3189045"/>
              <a:ext cx="171250" cy="2740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65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Quantum Try</a:t>
            </a:r>
            <a:endParaRPr lang="en-US" sz="4000" dirty="0"/>
          </a:p>
        </p:txBody>
      </p:sp>
      <p:sp>
        <p:nvSpPr>
          <p:cNvPr id="59" name="Content Placeholder 1"/>
          <p:cNvSpPr txBox="1">
            <a:spLocks/>
          </p:cNvSpPr>
          <p:nvPr/>
        </p:nvSpPr>
        <p:spPr>
          <a:xfrm>
            <a:off x="971600" y="620688"/>
            <a:ext cx="6912768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[Kent Munro </a:t>
            </a:r>
            <a:r>
              <a:rPr lang="de-CH" sz="2000" noProof="0" dirty="0" err="1" smtClean="0">
                <a:cs typeface="Arial" charset="0"/>
              </a:rPr>
              <a:t>Spiller</a:t>
            </a:r>
            <a:r>
              <a:rPr lang="de-CH" sz="2000" noProof="0" dirty="0" smtClean="0">
                <a:cs typeface="Arial" charset="0"/>
              </a:rPr>
              <a:t> 03/10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8574" y="4598985"/>
            <a:ext cx="1092802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4598986"/>
            <a:ext cx="1119536" cy="279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1" name="Content Placeholder 1"/>
          <p:cNvSpPr txBox="1">
            <a:spLocks/>
          </p:cNvSpPr>
          <p:nvPr/>
        </p:nvSpPr>
        <p:spPr>
          <a:xfrm>
            <a:off x="395536" y="5517232"/>
            <a:ext cx="8429684" cy="112474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Let us study the attacking game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4427984" y="4077072"/>
            <a:ext cx="3744416" cy="1065131"/>
            <a:chOff x="4427984" y="4077072"/>
            <a:chExt cx="3744416" cy="1065131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20" name="Line 7"/>
            <p:cNvSpPr>
              <a:spLocks noChangeShapeType="1"/>
            </p:cNvSpPr>
            <p:nvPr/>
          </p:nvSpPr>
          <p:spPr bwMode="auto">
            <a:xfrm>
              <a:off x="4427984" y="4077072"/>
              <a:ext cx="864096" cy="216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3" name="Line 38"/>
            <p:cNvSpPr>
              <a:spLocks noChangeShapeType="1"/>
            </p:cNvSpPr>
            <p:nvPr/>
          </p:nvSpPr>
          <p:spPr bwMode="auto">
            <a:xfrm rot="13500000">
              <a:off x="7106110" y="4268053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06" name="Group 97"/>
            <p:cNvGrpSpPr/>
            <p:nvPr/>
          </p:nvGrpSpPr>
          <p:grpSpPr>
            <a:xfrm>
              <a:off x="6948264" y="422108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8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971600" y="2780928"/>
            <a:ext cx="2880320" cy="1110099"/>
            <a:chOff x="971600" y="2780928"/>
            <a:chExt cx="2880320" cy="1110099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57" name="Line 38"/>
            <p:cNvSpPr>
              <a:spLocks noChangeShapeType="1"/>
            </p:cNvSpPr>
            <p:nvPr/>
          </p:nvSpPr>
          <p:spPr bwMode="auto">
            <a:xfrm rot="13500000">
              <a:off x="1679867" y="272723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0" name="Group 97"/>
            <p:cNvGrpSpPr/>
            <p:nvPr/>
          </p:nvGrpSpPr>
          <p:grpSpPr>
            <a:xfrm>
              <a:off x="1763688" y="278092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2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1043608" y="3948296"/>
            <a:ext cx="3240360" cy="1064880"/>
            <a:chOff x="1043608" y="3948296"/>
            <a:chExt cx="3240360" cy="1064880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8" name="Arc 117"/>
            <p:cNvSpPr/>
            <p:nvPr/>
          </p:nvSpPr>
          <p:spPr>
            <a:xfrm>
              <a:off x="3635896" y="3948296"/>
              <a:ext cx="648072" cy="288032"/>
            </a:xfrm>
            <a:prstGeom prst="arc">
              <a:avLst>
                <a:gd name="adj1" fmla="val 16200000"/>
                <a:gd name="adj2" fmla="val 5908363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0" name="Line 38"/>
            <p:cNvSpPr>
              <a:spLocks noChangeShapeType="1"/>
            </p:cNvSpPr>
            <p:nvPr/>
          </p:nvSpPr>
          <p:spPr bwMode="auto">
            <a:xfrm rot="13500000">
              <a:off x="2281574" y="4124037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3" name="Group 97"/>
            <p:cNvGrpSpPr/>
            <p:nvPr/>
          </p:nvGrpSpPr>
          <p:grpSpPr>
            <a:xfrm>
              <a:off x="1907704" y="4077072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5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03" name="Group 37"/>
          <p:cNvGrpSpPr/>
          <p:nvPr/>
        </p:nvGrpSpPr>
        <p:grpSpPr>
          <a:xfrm>
            <a:off x="5722888" y="1271592"/>
            <a:ext cx="1006872" cy="1293312"/>
            <a:chOff x="2483768" y="1275060"/>
            <a:chExt cx="1006872" cy="1293312"/>
          </a:xfrm>
        </p:grpSpPr>
        <p:pic>
          <p:nvPicPr>
            <p:cNvPr id="10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105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16" name="Group 38"/>
          <p:cNvGrpSpPr/>
          <p:nvPr/>
        </p:nvGrpSpPr>
        <p:grpSpPr>
          <a:xfrm>
            <a:off x="2483768" y="1021212"/>
            <a:ext cx="917546" cy="1543692"/>
            <a:chOff x="5796136" y="1024680"/>
            <a:chExt cx="917546" cy="1543692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1024680"/>
              <a:ext cx="917546" cy="1180184"/>
            </a:xfrm>
            <a:prstGeom prst="rect">
              <a:avLst/>
            </a:prstGeom>
          </p:spPr>
        </p:pic>
        <p:sp>
          <p:nvSpPr>
            <p:cNvPr id="122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971600" y="1628800"/>
            <a:ext cx="2880320" cy="1110099"/>
            <a:chOff x="971600" y="2780928"/>
            <a:chExt cx="2880320" cy="1110099"/>
          </a:xfrm>
        </p:grpSpPr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rot="13500000">
              <a:off x="1679867" y="272723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45" name="Group 97"/>
            <p:cNvGrpSpPr/>
            <p:nvPr/>
          </p:nvGrpSpPr>
          <p:grpSpPr>
            <a:xfrm>
              <a:off x="1763688" y="278092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Attacking Game</a:t>
            </a:r>
            <a:endParaRPr lang="en-US" sz="4000" dirty="0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H="1">
            <a:off x="5508104" y="2090828"/>
            <a:ext cx="2592288" cy="648072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941168"/>
            <a:ext cx="8496944" cy="17281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impossible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but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possible</a:t>
            </a:r>
            <a:r>
              <a:rPr lang="en-US" sz="2800" dirty="0" smtClean="0">
                <a:cs typeface="Arial" charset="0"/>
              </a:rPr>
              <a:t> with entanglement</a:t>
            </a:r>
            <a:r>
              <a:rPr lang="en-US" sz="2800" dirty="0" smtClean="0">
                <a:cs typeface="Arial" charset="0"/>
              </a:rPr>
              <a:t>!!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1841" y="2036917"/>
            <a:ext cx="171250" cy="274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39752" y="2564904"/>
            <a:ext cx="576064" cy="720080"/>
            <a:chOff x="2339752" y="2564904"/>
            <a:chExt cx="576064" cy="720080"/>
          </a:xfrm>
        </p:grpSpPr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2915816" y="2564904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339752" y="2564904"/>
              <a:ext cx="457200" cy="564252"/>
              <a:chOff x="3779912" y="2000652"/>
              <a:chExt cx="457200" cy="564252"/>
            </a:xfrm>
          </p:grpSpPr>
          <p:sp>
            <p:nvSpPr>
              <p:cNvPr id="52" name="Oval 154"/>
              <p:cNvSpPr>
                <a:spLocks noChangeArrowheads="1"/>
              </p:cNvSpPr>
              <p:nvPr/>
            </p:nvSpPr>
            <p:spPr bwMode="auto">
              <a:xfrm>
                <a:off x="3779912" y="2060848"/>
                <a:ext cx="457200" cy="465930"/>
              </a:xfrm>
              <a:prstGeom prst="ellipse">
                <a:avLst/>
              </a:prstGeom>
              <a:solidFill>
                <a:schemeClr val="accent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53" name="Text Box 21"/>
              <p:cNvSpPr txBox="1">
                <a:spLocks noChangeArrowheads="1"/>
              </p:cNvSpPr>
              <p:nvPr/>
            </p:nvSpPr>
            <p:spPr bwMode="auto">
              <a:xfrm>
                <a:off x="3851920" y="2000652"/>
                <a:ext cx="256941" cy="564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1043608" y="3141663"/>
            <a:ext cx="2808312" cy="719385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3" name="Arc 62"/>
          <p:cNvSpPr/>
          <p:nvPr/>
        </p:nvSpPr>
        <p:spPr>
          <a:xfrm>
            <a:off x="3635896" y="2796168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rot="13500000">
            <a:off x="2281574" y="2971909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65" name="Group 97"/>
          <p:cNvGrpSpPr/>
          <p:nvPr/>
        </p:nvGrpSpPr>
        <p:grpSpPr>
          <a:xfrm>
            <a:off x="1907704" y="292494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436096" y="3197987"/>
            <a:ext cx="2736304" cy="792088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4427984" y="2924944"/>
            <a:ext cx="864096" cy="21602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rot="13500000">
            <a:off x="7106110" y="3115925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72" name="Group 97"/>
          <p:cNvGrpSpPr/>
          <p:nvPr/>
        </p:nvGrpSpPr>
        <p:grpSpPr>
          <a:xfrm>
            <a:off x="6948264" y="3068960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17799" y="2636912"/>
            <a:ext cx="242433" cy="720080"/>
            <a:chOff x="6228184" y="2636912"/>
            <a:chExt cx="242433" cy="720080"/>
          </a:xfrm>
        </p:grpSpPr>
        <p:sp>
          <p:nvSpPr>
            <p:cNvPr id="195" name="Line 7"/>
            <p:cNvSpPr>
              <a:spLocks noChangeShapeType="1"/>
            </p:cNvSpPr>
            <p:nvPr/>
          </p:nvSpPr>
          <p:spPr bwMode="auto">
            <a:xfrm>
              <a:off x="6228184" y="263691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" name="Picture 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0192" y="2708920"/>
              <a:ext cx="170425" cy="27268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3645024"/>
            <a:ext cx="1092802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645024"/>
            <a:ext cx="1092803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987824" y="1988840"/>
            <a:ext cx="3359150" cy="1450206"/>
            <a:chOff x="2987824" y="1988840"/>
            <a:chExt cx="3359150" cy="1450206"/>
          </a:xfrm>
        </p:grpSpPr>
        <p:grpSp>
          <p:nvGrpSpPr>
            <p:cNvPr id="2" name="Group 1"/>
            <p:cNvGrpSpPr/>
            <p:nvPr/>
          </p:nvGrpSpPr>
          <p:grpSpPr>
            <a:xfrm>
              <a:off x="3419872" y="1988840"/>
              <a:ext cx="457200" cy="564252"/>
              <a:chOff x="3779912" y="2000652"/>
              <a:chExt cx="457200" cy="564252"/>
            </a:xfrm>
          </p:grpSpPr>
          <p:sp>
            <p:nvSpPr>
              <p:cNvPr id="48" name="Oval 154"/>
              <p:cNvSpPr>
                <a:spLocks noChangeArrowheads="1"/>
              </p:cNvSpPr>
              <p:nvPr/>
            </p:nvSpPr>
            <p:spPr bwMode="auto">
              <a:xfrm>
                <a:off x="3779912" y="2060848"/>
                <a:ext cx="457200" cy="465930"/>
              </a:xfrm>
              <a:prstGeom prst="ellipse">
                <a:avLst/>
              </a:prstGeom>
              <a:solidFill>
                <a:schemeClr val="accent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49" name="Text Box 21"/>
              <p:cNvSpPr txBox="1">
                <a:spLocks noChangeArrowheads="1"/>
              </p:cNvSpPr>
              <p:nvPr/>
            </p:nvSpPr>
            <p:spPr bwMode="auto">
              <a:xfrm>
                <a:off x="3851920" y="2000652"/>
                <a:ext cx="256941" cy="564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sp>
          <p:nvSpPr>
            <p:cNvPr id="198" name="Line 7"/>
            <p:cNvSpPr>
              <a:spLocks noChangeShapeType="1"/>
            </p:cNvSpPr>
            <p:nvPr/>
          </p:nvSpPr>
          <p:spPr bwMode="auto">
            <a:xfrm>
              <a:off x="2987824" y="2492896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21000" y="2348880"/>
            <a:ext cx="3307184" cy="1026542"/>
            <a:chOff x="2921000" y="2348880"/>
            <a:chExt cx="3307184" cy="1026542"/>
          </a:xfrm>
        </p:grpSpPr>
        <p:pic>
          <p:nvPicPr>
            <p:cNvPr id="4" name="Picture 3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0112" y="2348880"/>
              <a:ext cx="170425" cy="27268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2" name="Line 7"/>
            <p:cNvSpPr>
              <a:spLocks noChangeShapeType="1"/>
            </p:cNvSpPr>
            <p:nvPr/>
          </p:nvSpPr>
          <p:spPr bwMode="auto">
            <a:xfrm flipH="1">
              <a:off x="2921000" y="2564904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pic>
        <p:nvPicPr>
          <p:cNvPr id="50" name="Picture 9" descr="doll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2200" y="4581128"/>
            <a:ext cx="1944216" cy="1788772"/>
          </a:xfrm>
          <a:prstGeom prst="rect">
            <a:avLst/>
          </a:prstGeom>
          <a:noFill/>
        </p:spPr>
      </p:pic>
      <p:grpSp>
        <p:nvGrpSpPr>
          <p:cNvPr id="84" name="Group 83"/>
          <p:cNvGrpSpPr/>
          <p:nvPr/>
        </p:nvGrpSpPr>
        <p:grpSpPr>
          <a:xfrm>
            <a:off x="2051720" y="836712"/>
            <a:ext cx="4752528" cy="648072"/>
            <a:chOff x="4572000" y="3212976"/>
            <a:chExt cx="4752528" cy="648072"/>
          </a:xfrm>
        </p:grpSpPr>
        <p:sp>
          <p:nvSpPr>
            <p:cNvPr id="85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6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9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7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8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79740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331640" y="3068960"/>
            <a:ext cx="5760640" cy="648072"/>
            <a:chOff x="1763688" y="2492896"/>
            <a:chExt cx="5760640" cy="648072"/>
          </a:xfrm>
        </p:grpSpPr>
        <p:sp>
          <p:nvSpPr>
            <p:cNvPr id="75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78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8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79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8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27" name="Picture 2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3591" y="2036917"/>
            <a:ext cx="787750" cy="274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Line 38"/>
          <p:cNvSpPr>
            <a:spLocks noChangeShapeType="1"/>
          </p:cNvSpPr>
          <p:nvPr/>
        </p:nvSpPr>
        <p:spPr bwMode="auto">
          <a:xfrm rot="13500000">
            <a:off x="1679867" y="1575111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45" name="Group 97"/>
          <p:cNvGrpSpPr/>
          <p:nvPr/>
        </p:nvGrpSpPr>
        <p:grpSpPr>
          <a:xfrm>
            <a:off x="1547664" y="1772816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Entanglement attack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941168"/>
            <a:ext cx="8496944" cy="17281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done if b=1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1331640" y="2348880"/>
            <a:ext cx="5760640" cy="648072"/>
            <a:chOff x="1763688" y="2492896"/>
            <a:chExt cx="5760640" cy="648072"/>
          </a:xfrm>
        </p:grpSpPr>
        <p:sp>
          <p:nvSpPr>
            <p:cNvPr id="87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8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9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9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9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95536" y="1916832"/>
            <a:ext cx="937692" cy="1849348"/>
            <a:chOff x="1041648" y="2276872"/>
            <a:chExt cx="937692" cy="1849348"/>
          </a:xfrm>
        </p:grpSpPr>
        <p:grpSp>
          <p:nvGrpSpPr>
            <p:cNvPr id="116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2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23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24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20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cxnSp>
        <p:nvCxnSpPr>
          <p:cNvPr id="9" name="Curved Connector 8"/>
          <p:cNvCxnSpPr>
            <a:stCxn id="47" idx="2"/>
          </p:cNvCxnSpPr>
          <p:nvPr/>
        </p:nvCxnSpPr>
        <p:spPr>
          <a:xfrm rot="16200000" flipH="1">
            <a:off x="1815261" y="2256437"/>
            <a:ext cx="371852" cy="533114"/>
          </a:xfrm>
          <a:prstGeom prst="curvedConnector2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627784" y="4005064"/>
            <a:ext cx="3024336" cy="720080"/>
            <a:chOff x="2627784" y="4005064"/>
            <a:chExt cx="3024336" cy="720080"/>
          </a:xfrm>
        </p:grpSpPr>
        <p:pic>
          <p:nvPicPr>
            <p:cNvPr id="128" name="Picture 127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059832" y="4005064"/>
              <a:ext cx="311562" cy="22102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9" name="Line 7"/>
            <p:cNvSpPr>
              <a:spLocks noChangeShapeType="1"/>
            </p:cNvSpPr>
            <p:nvPr/>
          </p:nvSpPr>
          <p:spPr bwMode="auto">
            <a:xfrm>
              <a:off x="2627784" y="4293096"/>
              <a:ext cx="3024336" cy="43204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51" name="Group 97"/>
          <p:cNvGrpSpPr/>
          <p:nvPr/>
        </p:nvGrpSpPr>
        <p:grpSpPr>
          <a:xfrm>
            <a:off x="5580112" y="2375616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pic>
        <p:nvPicPr>
          <p:cNvPr id="130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79732" y="2276872"/>
            <a:ext cx="676444" cy="676444"/>
          </a:xfrm>
          <a:prstGeom prst="rect">
            <a:avLst/>
          </a:prstGeom>
          <a:noFill/>
        </p:spPr>
      </p:pic>
      <p:pic>
        <p:nvPicPr>
          <p:cNvPr id="54" name="Picture 5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2780928"/>
            <a:ext cx="311562" cy="221023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/>
          <p:nvPr/>
        </p:nvGrpSpPr>
        <p:grpSpPr bwMode="auto">
          <a:xfrm>
            <a:off x="6084168" y="2924943"/>
            <a:ext cx="2089522" cy="3024337"/>
            <a:chOff x="4858072" y="1484783"/>
            <a:chExt cx="2089522" cy="3024337"/>
          </a:xfrm>
        </p:grpSpPr>
        <p:sp>
          <p:nvSpPr>
            <p:cNvPr id="57" name="Rectangle 88"/>
            <p:cNvSpPr>
              <a:spLocks noChangeArrowheads="1"/>
            </p:cNvSpPr>
            <p:nvPr/>
          </p:nvSpPr>
          <p:spPr bwMode="auto">
            <a:xfrm>
              <a:off x="5506144" y="3573016"/>
              <a:ext cx="865187" cy="79208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58" name="Line 89"/>
            <p:cNvSpPr>
              <a:spLocks noChangeShapeType="1"/>
            </p:cNvSpPr>
            <p:nvPr/>
          </p:nvSpPr>
          <p:spPr bwMode="auto">
            <a:xfrm flipH="1" flipV="1">
              <a:off x="4858072" y="1484783"/>
              <a:ext cx="1010072" cy="20882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59" name="Line 90"/>
            <p:cNvSpPr>
              <a:spLocks noChangeShapeType="1"/>
            </p:cNvSpPr>
            <p:nvPr/>
          </p:nvSpPr>
          <p:spPr bwMode="auto">
            <a:xfrm flipH="1">
              <a:off x="6372919" y="3933874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60" name="Picture 12" descr="C:\Users\Chris\AppData\Local\Microsoft\Windows\Temporary Internet Files\Content.IE5\F9XHMMME\MC900431598[1]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885457" y="4005064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4" name="Picture 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41441" y="3789040"/>
              <a:ext cx="362968" cy="25926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1" name="Group 97"/>
          <p:cNvGrpSpPr/>
          <p:nvPr/>
        </p:nvGrpSpPr>
        <p:grpSpPr>
          <a:xfrm>
            <a:off x="8388424" y="508518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1697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38"/>
          <p:cNvSpPr>
            <a:spLocks noChangeShapeType="1"/>
          </p:cNvSpPr>
          <p:nvPr/>
        </p:nvSpPr>
        <p:spPr bwMode="auto">
          <a:xfrm rot="13500000">
            <a:off x="1679867" y="1575111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45" name="Group 97"/>
          <p:cNvGrpSpPr/>
          <p:nvPr/>
        </p:nvGrpSpPr>
        <p:grpSpPr>
          <a:xfrm>
            <a:off x="1547664" y="1772816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Entanglement attack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5445224"/>
            <a:ext cx="8496944" cy="108012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the correct person can reconstruct the </a:t>
            </a:r>
            <a:r>
              <a:rPr lang="en-US" sz="2800" dirty="0" err="1" smtClean="0">
                <a:cs typeface="Arial" charset="0"/>
              </a:rPr>
              <a:t>qubit</a:t>
            </a:r>
            <a:r>
              <a:rPr lang="en-US" sz="2800" dirty="0" smtClean="0">
                <a:cs typeface="Arial" charset="0"/>
              </a:rPr>
              <a:t> in time!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the scheme is completely broken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3591" y="2036917"/>
            <a:ext cx="787750" cy="274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6" name="Group 85"/>
          <p:cNvGrpSpPr/>
          <p:nvPr/>
        </p:nvGrpSpPr>
        <p:grpSpPr>
          <a:xfrm>
            <a:off x="1331640" y="2348880"/>
            <a:ext cx="5760640" cy="648072"/>
            <a:chOff x="1763688" y="2492896"/>
            <a:chExt cx="5760640" cy="648072"/>
          </a:xfrm>
        </p:grpSpPr>
        <p:sp>
          <p:nvSpPr>
            <p:cNvPr id="87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8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9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9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9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1331640" y="3068960"/>
            <a:ext cx="5760640" cy="648072"/>
            <a:chOff x="1763688" y="2492896"/>
            <a:chExt cx="5760640" cy="648072"/>
          </a:xfrm>
        </p:grpSpPr>
        <p:sp>
          <p:nvSpPr>
            <p:cNvPr id="102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3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11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4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10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95536" y="1916832"/>
            <a:ext cx="937692" cy="1849348"/>
            <a:chOff x="1041648" y="2276872"/>
            <a:chExt cx="937692" cy="1849348"/>
          </a:xfrm>
        </p:grpSpPr>
        <p:grpSp>
          <p:nvGrpSpPr>
            <p:cNvPr id="116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2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23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24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20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cxnSp>
        <p:nvCxnSpPr>
          <p:cNvPr id="9" name="Curved Connector 8"/>
          <p:cNvCxnSpPr>
            <a:stCxn id="47" idx="2"/>
          </p:cNvCxnSpPr>
          <p:nvPr/>
        </p:nvCxnSpPr>
        <p:spPr>
          <a:xfrm rot="16200000" flipH="1">
            <a:off x="1815261" y="2256437"/>
            <a:ext cx="371852" cy="533114"/>
          </a:xfrm>
          <a:prstGeom prst="curvedConnector2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627784" y="4005064"/>
            <a:ext cx="3168352" cy="936104"/>
            <a:chOff x="2627784" y="4005064"/>
            <a:chExt cx="3168352" cy="936104"/>
          </a:xfrm>
        </p:grpSpPr>
        <p:pic>
          <p:nvPicPr>
            <p:cNvPr id="128" name="Picture 127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059832" y="4005064"/>
              <a:ext cx="311562" cy="22102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9" name="Line 7"/>
            <p:cNvSpPr>
              <a:spLocks noChangeShapeType="1"/>
            </p:cNvSpPr>
            <p:nvPr/>
          </p:nvSpPr>
          <p:spPr bwMode="auto">
            <a:xfrm>
              <a:off x="2627784" y="4149080"/>
              <a:ext cx="3168352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79732" y="2320508"/>
            <a:ext cx="676444" cy="676444"/>
            <a:chOff x="6847884" y="2392516"/>
            <a:chExt cx="676444" cy="676444"/>
          </a:xfrm>
        </p:grpSpPr>
        <p:grpSp>
          <p:nvGrpSpPr>
            <p:cNvPr id="52" name="Group 97"/>
            <p:cNvGrpSpPr/>
            <p:nvPr/>
          </p:nvGrpSpPr>
          <p:grpSpPr>
            <a:xfrm>
              <a:off x="6948264" y="2492896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54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pic>
          <p:nvPicPr>
            <p:cNvPr id="130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847884" y="2392516"/>
              <a:ext cx="676444" cy="676444"/>
            </a:xfrm>
            <a:prstGeom prst="rect">
              <a:avLst/>
            </a:prstGeom>
            <a:noFill/>
          </p:spPr>
        </p:pic>
      </p:grpSp>
      <p:grpSp>
        <p:nvGrpSpPr>
          <p:cNvPr id="56" name="Group 55"/>
          <p:cNvGrpSpPr/>
          <p:nvPr/>
        </p:nvGrpSpPr>
        <p:grpSpPr>
          <a:xfrm>
            <a:off x="2239372" y="2996952"/>
            <a:ext cx="676444" cy="676444"/>
            <a:chOff x="6847884" y="2392516"/>
            <a:chExt cx="676444" cy="676444"/>
          </a:xfrm>
        </p:grpSpPr>
        <p:grpSp>
          <p:nvGrpSpPr>
            <p:cNvPr id="57" name="Group 97"/>
            <p:cNvGrpSpPr/>
            <p:nvPr/>
          </p:nvGrpSpPr>
          <p:grpSpPr>
            <a:xfrm>
              <a:off x="6948264" y="2492896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60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pic>
          <p:nvPicPr>
            <p:cNvPr id="58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847884" y="2392516"/>
              <a:ext cx="676444" cy="676444"/>
            </a:xfrm>
            <a:prstGeom prst="rect">
              <a:avLst/>
            </a:prstGeom>
            <a:noFill/>
          </p:spPr>
        </p:pic>
      </p:grpSp>
      <p:grpSp>
        <p:nvGrpSpPr>
          <p:cNvPr id="61" name="Group 60"/>
          <p:cNvGrpSpPr/>
          <p:nvPr/>
        </p:nvGrpSpPr>
        <p:grpSpPr>
          <a:xfrm>
            <a:off x="7378724" y="2060848"/>
            <a:ext cx="937692" cy="1849348"/>
            <a:chOff x="1041648" y="2276872"/>
            <a:chExt cx="937692" cy="1849348"/>
          </a:xfrm>
        </p:grpSpPr>
        <p:grpSp>
          <p:nvGrpSpPr>
            <p:cNvPr id="62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66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67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64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sp>
        <p:nvSpPr>
          <p:cNvPr id="74" name="Arc 73"/>
          <p:cNvSpPr/>
          <p:nvPr/>
        </p:nvSpPr>
        <p:spPr bwMode="auto">
          <a:xfrm rot="10800000" flipH="1">
            <a:off x="6010572" y="2708920"/>
            <a:ext cx="533400" cy="685800"/>
          </a:xfrm>
          <a:prstGeom prst="arc">
            <a:avLst>
              <a:gd name="adj1" fmla="val 16200000"/>
              <a:gd name="adj2" fmla="val 5925416"/>
            </a:avLst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75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23728" y="3068960"/>
            <a:ext cx="720080" cy="7200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 bwMode="auto">
          <a:xfrm>
            <a:off x="2627784" y="3789040"/>
            <a:ext cx="3096344" cy="115212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2627784" y="3717032"/>
            <a:ext cx="3096344" cy="122413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627784" y="3717032"/>
            <a:ext cx="3096344" cy="1224136"/>
            <a:chOff x="2627784" y="3717032"/>
            <a:chExt cx="3096344" cy="1224136"/>
          </a:xfrm>
        </p:grpSpPr>
        <p:pic>
          <p:nvPicPr>
            <p:cNvPr id="14" name="Picture 13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60032" y="3717032"/>
              <a:ext cx="798876" cy="48820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9" name="Line 7"/>
            <p:cNvSpPr>
              <a:spLocks noChangeShapeType="1"/>
            </p:cNvSpPr>
            <p:nvPr/>
          </p:nvSpPr>
          <p:spPr bwMode="auto">
            <a:xfrm flipH="1">
              <a:off x="2627784" y="4149080"/>
              <a:ext cx="3096344" cy="792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pic>
        <p:nvPicPr>
          <p:cNvPr id="72" name="Picture 7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2780928"/>
            <a:ext cx="311562" cy="221023"/>
          </a:xfrm>
          <a:prstGeom prst="rect">
            <a:avLst/>
          </a:prstGeom>
          <a:noFill/>
          <a:ln/>
          <a:effectLst/>
        </p:spPr>
      </p:pic>
      <p:pic>
        <p:nvPicPr>
          <p:cNvPr id="80" name="Picture 7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64850" y="2636912"/>
            <a:ext cx="399438" cy="399438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4017008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  <p:bldP spid="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more complicated schemes?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Different schemes </a:t>
            </a:r>
            <a:r>
              <a:rPr lang="en-US" dirty="0" smtClean="0">
                <a:cs typeface="Arial" charset="0"/>
              </a:rPr>
              <a:t>proposed by</a:t>
            </a:r>
            <a:endParaRPr lang="en-US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Chandran, Fehr, Gelles, Goyal, Ostrovsky [2010]</a:t>
            </a:r>
            <a:endParaRPr lang="en-US" sz="28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Malaney [2010]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Kent, Munro, Spiller [2010]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Lau, Lo [2010]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dirty="0">
                <a:cs typeface="Arial" charset="0"/>
              </a:rPr>
              <a:t>Unfortunately they can all </a:t>
            </a:r>
            <a:r>
              <a:rPr lang="nl-NL" dirty="0" err="1">
                <a:cs typeface="Arial" charset="0"/>
              </a:rPr>
              <a:t>be</a:t>
            </a:r>
            <a:r>
              <a:rPr lang="nl-NL" dirty="0">
                <a:cs typeface="Arial" charset="0"/>
              </a:rPr>
              <a:t> </a:t>
            </a:r>
            <a:r>
              <a:rPr lang="nl-NL" dirty="0" err="1" smtClean="0">
                <a:cs typeface="Arial" charset="0"/>
              </a:rPr>
              <a:t>broken</a:t>
            </a:r>
            <a:r>
              <a:rPr lang="nl-NL" dirty="0" smtClean="0">
                <a:cs typeface="Arial" charset="0"/>
              </a:rPr>
              <a:t>!</a:t>
            </a:r>
            <a:endParaRPr lang="nl-NL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general </a:t>
            </a:r>
            <a:r>
              <a:rPr lang="nl-NL" sz="2800" dirty="0">
                <a:solidFill>
                  <a:srgbClr val="FF0000"/>
                </a:solidFill>
                <a:cs typeface="Arial" charset="0"/>
              </a:rPr>
              <a:t>no-go </a:t>
            </a:r>
            <a:r>
              <a:rPr lang="nl-NL" sz="2800" dirty="0" err="1" smtClean="0">
                <a:solidFill>
                  <a:srgbClr val="FF0000"/>
                </a:solidFill>
                <a:cs typeface="Arial" charset="0"/>
              </a:rPr>
              <a:t>theorem</a:t>
            </a:r>
            <a:r>
              <a:rPr lang="nl-NL" sz="28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nl-NL" sz="2800" dirty="0" smtClean="0">
                <a:cs typeface="Arial" charset="0"/>
              </a:rPr>
              <a:t>[</a:t>
            </a:r>
            <a:r>
              <a:rPr lang="nl-NL" sz="2800" dirty="0" err="1">
                <a:cs typeface="Arial" charset="0"/>
              </a:rPr>
              <a:t>Buhrman</a:t>
            </a:r>
            <a:r>
              <a:rPr lang="nl-NL" sz="2800" dirty="0" smtClean="0">
                <a:cs typeface="Arial" charset="0"/>
              </a:rPr>
              <a:t>, </a:t>
            </a:r>
            <a:r>
              <a:rPr lang="nl-NL" sz="2800" dirty="0" err="1" smtClean="0">
                <a:cs typeface="Arial" charset="0"/>
              </a:rPr>
              <a:t>Chandran</a:t>
            </a:r>
            <a:r>
              <a:rPr lang="nl-NL" sz="2800" dirty="0" smtClean="0">
                <a:cs typeface="Arial" charset="0"/>
              </a:rPr>
              <a:t>, </a:t>
            </a:r>
            <a:r>
              <a:rPr lang="nl-NL" sz="2800" dirty="0" err="1" smtClean="0">
                <a:cs typeface="Arial" charset="0"/>
              </a:rPr>
              <a:t>Fehr</a:t>
            </a:r>
            <a:r>
              <a:rPr lang="nl-NL" sz="2800" dirty="0" smtClean="0">
                <a:cs typeface="Arial" charset="0"/>
              </a:rPr>
              <a:t>, </a:t>
            </a:r>
            <a:r>
              <a:rPr lang="nl-NL" sz="2800" dirty="0" err="1" smtClean="0">
                <a:cs typeface="Arial" charset="0"/>
              </a:rPr>
              <a:t>Gelles</a:t>
            </a:r>
            <a:r>
              <a:rPr lang="nl-NL" sz="2800" dirty="0" smtClean="0">
                <a:cs typeface="Arial" charset="0"/>
              </a:rPr>
              <a:t>, </a:t>
            </a:r>
            <a:r>
              <a:rPr lang="nl-NL" sz="2800" dirty="0" err="1" smtClean="0">
                <a:cs typeface="Arial" charset="0"/>
              </a:rPr>
              <a:t>Goyal</a:t>
            </a:r>
            <a:r>
              <a:rPr lang="nl-NL" sz="2800" dirty="0" smtClean="0">
                <a:cs typeface="Arial" charset="0"/>
              </a:rPr>
              <a:t>, </a:t>
            </a:r>
            <a:r>
              <a:rPr lang="nl-NL" sz="2800" dirty="0" err="1" smtClean="0">
                <a:cs typeface="Arial" charset="0"/>
              </a:rPr>
              <a:t>Ostrovsky</a:t>
            </a:r>
            <a:r>
              <a:rPr lang="nl-NL" sz="2800" dirty="0" smtClean="0">
                <a:cs typeface="Arial" charset="0"/>
              </a:rPr>
              <a:t>, S </a:t>
            </a:r>
            <a:r>
              <a:rPr lang="nl-NL" sz="2800" dirty="0" smtClean="0">
                <a:cs typeface="Arial" charset="0"/>
              </a:rPr>
              <a:t>2010]</a:t>
            </a:r>
            <a:endParaRPr lang="nl-NL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1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17"/>
          <p:cNvGrpSpPr/>
          <p:nvPr/>
        </p:nvGrpSpPr>
        <p:grpSpPr>
          <a:xfrm>
            <a:off x="4355976" y="3717032"/>
            <a:ext cx="648072" cy="792088"/>
            <a:chOff x="8316416" y="2754640"/>
            <a:chExt cx="648072" cy="792088"/>
          </a:xfrm>
        </p:grpSpPr>
        <p:sp>
          <p:nvSpPr>
            <p:cNvPr id="158" name="Content Placeholder 1"/>
            <p:cNvSpPr txBox="1">
              <a:spLocks/>
            </p:cNvSpPr>
            <p:nvPr/>
          </p:nvSpPr>
          <p:spPr>
            <a:xfrm>
              <a:off x="8316416" y="2754640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U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59" name="Rectangle 22"/>
            <p:cNvSpPr>
              <a:spLocks noChangeArrowheads="1"/>
            </p:cNvSpPr>
            <p:nvPr/>
          </p:nvSpPr>
          <p:spPr bwMode="auto">
            <a:xfrm>
              <a:off x="8316416" y="2852936"/>
              <a:ext cx="576064" cy="57606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280340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4" name="Group 33"/>
          <p:cNvGrpSpPr/>
          <p:nvPr/>
        </p:nvGrpSpPr>
        <p:grpSpPr>
          <a:xfrm>
            <a:off x="395536" y="768172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3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5" name="Group 35"/>
          <p:cNvGrpSpPr/>
          <p:nvPr/>
        </p:nvGrpSpPr>
        <p:grpSpPr>
          <a:xfrm>
            <a:off x="7541017" y="768172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4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132856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Most General Single-Round Scheme</a:t>
            </a:r>
            <a:endParaRPr lang="en-US" sz="4000" dirty="0"/>
          </a:p>
        </p:txBody>
      </p:sp>
      <p:sp>
        <p:nvSpPr>
          <p:cNvPr id="186" name="Content Placeholder 1"/>
          <p:cNvSpPr txBox="1">
            <a:spLocks/>
          </p:cNvSpPr>
          <p:nvPr/>
        </p:nvSpPr>
        <p:spPr>
          <a:xfrm>
            <a:off x="467544" y="5589240"/>
            <a:ext cx="8496944" cy="115212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Let us study the attacking game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187" name="Group 36"/>
          <p:cNvGrpSpPr/>
          <p:nvPr/>
        </p:nvGrpSpPr>
        <p:grpSpPr>
          <a:xfrm>
            <a:off x="3995936" y="764704"/>
            <a:ext cx="1080120" cy="1644690"/>
            <a:chOff x="3995936" y="923682"/>
            <a:chExt cx="1080120" cy="1644690"/>
          </a:xfrm>
        </p:grpSpPr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923682"/>
              <a:ext cx="1080120" cy="1309108"/>
            </a:xfrm>
            <a:prstGeom prst="rect">
              <a:avLst/>
            </a:prstGeom>
          </p:spPr>
        </p:pic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971600" y="2608266"/>
            <a:ext cx="2880320" cy="1282761"/>
            <a:chOff x="971600" y="2608266"/>
            <a:chExt cx="2880320" cy="1282761"/>
          </a:xfrm>
        </p:grpSpPr>
        <p:grpSp>
          <p:nvGrpSpPr>
            <p:cNvPr id="190" name="Group 189"/>
            <p:cNvGrpSpPr/>
            <p:nvPr/>
          </p:nvGrpSpPr>
          <p:grpSpPr>
            <a:xfrm>
              <a:off x="971600" y="2679336"/>
              <a:ext cx="2880320" cy="1211691"/>
              <a:chOff x="971600" y="2679336"/>
              <a:chExt cx="2880320" cy="1211691"/>
            </a:xfrm>
          </p:grpSpPr>
          <p:sp>
            <p:nvSpPr>
              <p:cNvPr id="25" name="Line 7"/>
              <p:cNvSpPr>
                <a:spLocks noChangeShapeType="1"/>
              </p:cNvSpPr>
              <p:nvPr/>
            </p:nvSpPr>
            <p:spPr bwMode="auto">
              <a:xfrm>
                <a:off x="971600" y="3083950"/>
                <a:ext cx="2880320" cy="80707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80" name="Line 39"/>
              <p:cNvSpPr>
                <a:spLocks noChangeShapeType="1"/>
              </p:cNvSpPr>
              <p:nvPr/>
            </p:nvSpPr>
            <p:spPr bwMode="auto">
              <a:xfrm rot="18900000">
                <a:off x="1269703" y="2679336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9" name="Group 28"/>
            <p:cNvGrpSpPr/>
            <p:nvPr/>
          </p:nvGrpSpPr>
          <p:grpSpPr>
            <a:xfrm>
              <a:off x="1115616" y="2608266"/>
              <a:ext cx="457692" cy="460694"/>
              <a:chOff x="4214810" y="2000240"/>
              <a:chExt cx="457692" cy="460694"/>
            </a:xfrm>
          </p:grpSpPr>
          <p:sp>
            <p:nvSpPr>
              <p:cNvPr id="11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5508104" y="2780928"/>
            <a:ext cx="2645483" cy="1110100"/>
            <a:chOff x="5508104" y="2780928"/>
            <a:chExt cx="2645483" cy="1110100"/>
          </a:xfrm>
        </p:grpSpPr>
        <p:grpSp>
          <p:nvGrpSpPr>
            <p:cNvPr id="191" name="Group 190"/>
            <p:cNvGrpSpPr/>
            <p:nvPr/>
          </p:nvGrpSpPr>
          <p:grpSpPr>
            <a:xfrm>
              <a:off x="5508104" y="2938253"/>
              <a:ext cx="2645483" cy="952775"/>
              <a:chOff x="5508104" y="2938253"/>
              <a:chExt cx="2645483" cy="952775"/>
            </a:xfrm>
          </p:grpSpPr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H="1">
                <a:off x="5508104" y="3242956"/>
                <a:ext cx="2592288" cy="648072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82" name="Line 5"/>
              <p:cNvSpPr>
                <a:spLocks noChangeShapeType="1"/>
              </p:cNvSpPr>
              <p:nvPr/>
            </p:nvSpPr>
            <p:spPr bwMode="auto">
              <a:xfrm rot="6300000">
                <a:off x="7465273" y="2755110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76" name="Line 38"/>
              <p:cNvSpPr>
                <a:spLocks noChangeShapeType="1"/>
              </p:cNvSpPr>
              <p:nvPr/>
            </p:nvSpPr>
            <p:spPr bwMode="auto">
              <a:xfrm rot="13500000">
                <a:off x="7970206" y="2755885"/>
                <a:ext cx="1014" cy="365749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3" name="Group 133"/>
            <p:cNvGrpSpPr/>
            <p:nvPr/>
          </p:nvGrpSpPr>
          <p:grpSpPr>
            <a:xfrm>
              <a:off x="7380312" y="2780928"/>
              <a:ext cx="457692" cy="460694"/>
              <a:chOff x="7597837" y="2707419"/>
              <a:chExt cx="457692" cy="460694"/>
            </a:xfrm>
          </p:grpSpPr>
          <p:sp>
            <p:nvSpPr>
              <p:cNvPr id="124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1043608" y="4195758"/>
            <a:ext cx="2808312" cy="817418"/>
            <a:chOff x="1043608" y="4195758"/>
            <a:chExt cx="2808312" cy="817418"/>
          </a:xfrm>
        </p:grpSpPr>
        <p:grpSp>
          <p:nvGrpSpPr>
            <p:cNvPr id="192" name="Group 191"/>
            <p:cNvGrpSpPr/>
            <p:nvPr/>
          </p:nvGrpSpPr>
          <p:grpSpPr>
            <a:xfrm>
              <a:off x="1043608" y="4195758"/>
              <a:ext cx="2808312" cy="817418"/>
              <a:chOff x="1043608" y="4195758"/>
              <a:chExt cx="2808312" cy="817418"/>
            </a:xfrm>
          </p:grpSpPr>
          <p:sp>
            <p:nvSpPr>
              <p:cNvPr id="44" name="Line 7"/>
              <p:cNvSpPr>
                <a:spLocks noChangeShapeType="1"/>
              </p:cNvSpPr>
              <p:nvPr/>
            </p:nvSpPr>
            <p:spPr bwMode="auto">
              <a:xfrm flipH="1">
                <a:off x="1043608" y="4293791"/>
                <a:ext cx="2808312" cy="71938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96" name="Line 5"/>
              <p:cNvSpPr>
                <a:spLocks noChangeShapeType="1"/>
              </p:cNvSpPr>
              <p:nvPr/>
            </p:nvSpPr>
            <p:spPr bwMode="auto">
              <a:xfrm rot="10800000">
                <a:off x="2209063" y="419575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6" name="Group 28"/>
            <p:cNvGrpSpPr/>
            <p:nvPr/>
          </p:nvGrpSpPr>
          <p:grpSpPr>
            <a:xfrm>
              <a:off x="1475656" y="4293096"/>
              <a:ext cx="457692" cy="460694"/>
              <a:chOff x="4214810" y="2000240"/>
              <a:chExt cx="457692" cy="460694"/>
            </a:xfrm>
          </p:grpSpPr>
          <p:sp>
            <p:nvSpPr>
              <p:cNvPr id="127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43" name="Group 37"/>
          <p:cNvGrpSpPr/>
          <p:nvPr/>
        </p:nvGrpSpPr>
        <p:grpSpPr>
          <a:xfrm>
            <a:off x="5652120" y="1127576"/>
            <a:ext cx="1006872" cy="1293312"/>
            <a:chOff x="2483768" y="1275060"/>
            <a:chExt cx="1006872" cy="1293312"/>
          </a:xfrm>
        </p:grpSpPr>
        <p:pic>
          <p:nvPicPr>
            <p:cNvPr id="14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145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46" name="Group 38"/>
          <p:cNvGrpSpPr/>
          <p:nvPr/>
        </p:nvGrpSpPr>
        <p:grpSpPr>
          <a:xfrm>
            <a:off x="2381525" y="836712"/>
            <a:ext cx="949021" cy="1584176"/>
            <a:chOff x="5764661" y="984196"/>
            <a:chExt cx="949021" cy="1584176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661" y="984196"/>
              <a:ext cx="949021" cy="1220668"/>
            </a:xfrm>
            <a:prstGeom prst="rect">
              <a:avLst/>
            </a:prstGeom>
          </p:spPr>
        </p:pic>
        <p:sp>
          <p:nvSpPr>
            <p:cNvPr id="148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grpSp>
          <p:nvGrpSpPr>
            <p:cNvPr id="193" name="Group 192"/>
            <p:cNvGrpSpPr/>
            <p:nvPr/>
          </p:nvGrpSpPr>
          <p:grpSpPr>
            <a:xfrm>
              <a:off x="5436096" y="4350115"/>
              <a:ext cx="2736304" cy="792088"/>
              <a:chOff x="5436096" y="4350115"/>
              <a:chExt cx="2736304" cy="792088"/>
            </a:xfrm>
          </p:grpSpPr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>
                <a:off x="5436096" y="4350115"/>
                <a:ext cx="2736304" cy="792088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108" name="Line 39"/>
              <p:cNvSpPr>
                <a:spLocks noChangeShapeType="1"/>
              </p:cNvSpPr>
              <p:nvPr/>
            </p:nvSpPr>
            <p:spPr bwMode="auto">
              <a:xfrm rot="2700000">
                <a:off x="7396376" y="4337022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52" name="Group 28"/>
            <p:cNvGrpSpPr/>
            <p:nvPr/>
          </p:nvGrpSpPr>
          <p:grpSpPr>
            <a:xfrm>
              <a:off x="7452320" y="4365104"/>
              <a:ext cx="457692" cy="460694"/>
              <a:chOff x="4214810" y="2000240"/>
              <a:chExt cx="457692" cy="460694"/>
            </a:xfrm>
          </p:grpSpPr>
          <p:sp>
            <p:nvSpPr>
              <p:cNvPr id="15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117"/>
          <p:cNvGrpSpPr/>
          <p:nvPr/>
        </p:nvGrpSpPr>
        <p:grpSpPr>
          <a:xfrm>
            <a:off x="4251960" y="2492896"/>
            <a:ext cx="648072" cy="792088"/>
            <a:chOff x="8316416" y="2754640"/>
            <a:chExt cx="648072" cy="792088"/>
          </a:xfrm>
        </p:grpSpPr>
        <p:sp>
          <p:nvSpPr>
            <p:cNvPr id="192" name="Content Placeholder 1"/>
            <p:cNvSpPr txBox="1">
              <a:spLocks/>
            </p:cNvSpPr>
            <p:nvPr/>
          </p:nvSpPr>
          <p:spPr>
            <a:xfrm>
              <a:off x="8316416" y="2754640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U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93" name="Rectangle 22"/>
            <p:cNvSpPr>
              <a:spLocks noChangeArrowheads="1"/>
            </p:cNvSpPr>
            <p:nvPr/>
          </p:nvSpPr>
          <p:spPr bwMode="auto">
            <a:xfrm>
              <a:off x="8316416" y="2852936"/>
              <a:ext cx="576064" cy="57606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" name="Group 204"/>
          <p:cNvGrpSpPr/>
          <p:nvPr/>
        </p:nvGrpSpPr>
        <p:grpSpPr>
          <a:xfrm>
            <a:off x="6372200" y="1556792"/>
            <a:ext cx="865187" cy="792163"/>
            <a:chOff x="5177248" y="2526481"/>
            <a:chExt cx="865187" cy="792163"/>
          </a:xfrm>
        </p:grpSpPr>
        <p:sp>
          <p:nvSpPr>
            <p:cNvPr id="174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75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76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Distributed Q Computation in 1 Round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005064"/>
            <a:ext cx="8496944" cy="216024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tricky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back-and-forth teleportation </a:t>
            </a:r>
            <a:r>
              <a:rPr lang="en-US" sz="2800" dirty="0" smtClean="0">
                <a:cs typeface="Arial" charset="0"/>
              </a:rPr>
              <a:t>[</a:t>
            </a:r>
            <a:r>
              <a:rPr lang="en-US" sz="2800" dirty="0" err="1" smtClean="0">
                <a:cs typeface="Arial" charset="0"/>
              </a:rPr>
              <a:t>Vaidman</a:t>
            </a:r>
            <a:r>
              <a:rPr lang="en-US" sz="2800" dirty="0" smtClean="0">
                <a:cs typeface="Arial" charset="0"/>
              </a:rPr>
              <a:t> 03]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using a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double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exponential amount</a:t>
            </a:r>
            <a:r>
              <a:rPr lang="en-US" sz="2800" dirty="0" smtClean="0">
                <a:cs typeface="Arial" charset="0"/>
              </a:rPr>
              <a:t> of EPR pairs, players succeed with probability arbitrarily close to 1</a:t>
            </a:r>
            <a:endParaRPr lang="en-US" sz="2800" dirty="0">
              <a:latin typeface="cmmi1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improved to </a:t>
            </a:r>
            <a:r>
              <a:rPr lang="en-US" sz="2800" dirty="0" smtClean="0">
                <a:cs typeface="Arial" charset="0"/>
              </a:rPr>
              <a:t>exponential in </a:t>
            </a:r>
            <a:r>
              <a:rPr lang="en-US" sz="2800" dirty="0">
                <a:cs typeface="Arial" charset="0"/>
              </a:rPr>
              <a:t>[</a:t>
            </a:r>
            <a:r>
              <a:rPr lang="en-US" sz="2800" dirty="0" err="1" smtClean="0">
                <a:cs typeface="Arial" charset="0"/>
              </a:rPr>
              <a:t>Beigi,K</a:t>
            </a:r>
            <a:r>
              <a:rPr lang="de-CH" sz="2800" dirty="0" err="1" smtClean="0">
                <a:cs typeface="Arial" charset="0"/>
              </a:rPr>
              <a:t>önig</a:t>
            </a:r>
            <a:r>
              <a:rPr lang="de-CH" sz="2800" dirty="0">
                <a:cs typeface="Arial" charset="0"/>
              </a:rPr>
              <a:t> ‘11</a:t>
            </a:r>
            <a:r>
              <a:rPr lang="de-CH" sz="2800" dirty="0" smtClean="0">
                <a:cs typeface="Arial" charset="0"/>
              </a:rPr>
              <a:t>]</a:t>
            </a:r>
            <a:endParaRPr lang="en-US" sz="2800" dirty="0"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6428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" y="764704"/>
            <a:ext cx="842476" cy="1083626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1691680" y="980728"/>
            <a:ext cx="5544616" cy="936104"/>
            <a:chOff x="1691680" y="980728"/>
            <a:chExt cx="5544616" cy="936104"/>
          </a:xfrm>
        </p:grpSpPr>
        <p:grpSp>
          <p:nvGrpSpPr>
            <p:cNvPr id="79" name="Group 128"/>
            <p:cNvGrpSpPr/>
            <p:nvPr/>
          </p:nvGrpSpPr>
          <p:grpSpPr>
            <a:xfrm>
              <a:off x="1691680" y="980728"/>
              <a:ext cx="5256584" cy="648072"/>
              <a:chOff x="1907704" y="2492896"/>
              <a:chExt cx="5256584" cy="648072"/>
            </a:xfrm>
          </p:grpSpPr>
          <p:sp>
            <p:nvSpPr>
              <p:cNvPr id="149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50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5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51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52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3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4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5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6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0" name="Group 256"/>
            <p:cNvGrpSpPr/>
            <p:nvPr/>
          </p:nvGrpSpPr>
          <p:grpSpPr>
            <a:xfrm>
              <a:off x="1763688" y="1052736"/>
              <a:ext cx="5256584" cy="648072"/>
              <a:chOff x="1907704" y="2492896"/>
              <a:chExt cx="5256584" cy="648072"/>
            </a:xfrm>
          </p:grpSpPr>
          <p:sp>
            <p:nvSpPr>
              <p:cNvPr id="12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2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4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2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2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1" name="Group 270"/>
            <p:cNvGrpSpPr/>
            <p:nvPr/>
          </p:nvGrpSpPr>
          <p:grpSpPr>
            <a:xfrm>
              <a:off x="1835696" y="1124744"/>
              <a:ext cx="5256584" cy="648072"/>
              <a:chOff x="1907704" y="2492896"/>
              <a:chExt cx="5256584" cy="648072"/>
            </a:xfrm>
          </p:grpSpPr>
          <p:sp>
            <p:nvSpPr>
              <p:cNvPr id="111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12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1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2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3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13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2" name="Group 284"/>
            <p:cNvGrpSpPr/>
            <p:nvPr/>
          </p:nvGrpSpPr>
          <p:grpSpPr>
            <a:xfrm>
              <a:off x="1907704" y="1196752"/>
              <a:ext cx="5256584" cy="648072"/>
              <a:chOff x="1907704" y="2492896"/>
              <a:chExt cx="5256584" cy="648072"/>
            </a:xfrm>
          </p:grpSpPr>
          <p:sp>
            <p:nvSpPr>
              <p:cNvPr id="97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99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06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8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9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0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0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01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2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3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4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5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3" name="Group 298"/>
            <p:cNvGrpSpPr/>
            <p:nvPr/>
          </p:nvGrpSpPr>
          <p:grpSpPr>
            <a:xfrm>
              <a:off x="1979712" y="1268760"/>
              <a:ext cx="5256584" cy="648072"/>
              <a:chOff x="1907704" y="2492896"/>
              <a:chExt cx="5256584" cy="648072"/>
            </a:xfrm>
          </p:grpSpPr>
          <p:sp>
            <p:nvSpPr>
              <p:cNvPr id="8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8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92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4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5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6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8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8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8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30" name="Group 204"/>
          <p:cNvGrpSpPr/>
          <p:nvPr/>
        </p:nvGrpSpPr>
        <p:grpSpPr>
          <a:xfrm>
            <a:off x="1979712" y="1556792"/>
            <a:ext cx="865187" cy="792163"/>
            <a:chOff x="5177248" y="2526481"/>
            <a:chExt cx="865187" cy="792163"/>
          </a:xfrm>
        </p:grpSpPr>
        <p:sp>
          <p:nvSpPr>
            <p:cNvPr id="133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34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35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39" name="Group 28"/>
          <p:cNvGrpSpPr/>
          <p:nvPr/>
        </p:nvGrpSpPr>
        <p:grpSpPr>
          <a:xfrm>
            <a:off x="1187624" y="1988840"/>
            <a:ext cx="457692" cy="460694"/>
            <a:chOff x="4214810" y="2000240"/>
            <a:chExt cx="457692" cy="460694"/>
          </a:xfrm>
        </p:grpSpPr>
        <p:sp>
          <p:nvSpPr>
            <p:cNvPr id="14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4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65" name="Group 133"/>
          <p:cNvGrpSpPr/>
          <p:nvPr/>
        </p:nvGrpSpPr>
        <p:grpSpPr>
          <a:xfrm>
            <a:off x="7092280" y="2060848"/>
            <a:ext cx="457692" cy="460694"/>
            <a:chOff x="7597837" y="2707419"/>
            <a:chExt cx="457692" cy="460694"/>
          </a:xfrm>
        </p:grpSpPr>
        <p:sp>
          <p:nvSpPr>
            <p:cNvPr id="16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6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71" name="Line 7"/>
          <p:cNvSpPr>
            <a:spLocks noChangeShapeType="1"/>
          </p:cNvSpPr>
          <p:nvPr/>
        </p:nvSpPr>
        <p:spPr bwMode="auto">
          <a:xfrm flipH="1">
            <a:off x="2864335" y="2504173"/>
            <a:ext cx="3286201" cy="799309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72" name="Line 7"/>
          <p:cNvSpPr>
            <a:spLocks noChangeShapeType="1"/>
          </p:cNvSpPr>
          <p:nvPr/>
        </p:nvSpPr>
        <p:spPr bwMode="auto">
          <a:xfrm>
            <a:off x="2864336" y="2420888"/>
            <a:ext cx="3291840" cy="938254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79" name="Group 28"/>
          <p:cNvGrpSpPr/>
          <p:nvPr/>
        </p:nvGrpSpPr>
        <p:grpSpPr>
          <a:xfrm>
            <a:off x="1187624" y="3140968"/>
            <a:ext cx="457692" cy="460694"/>
            <a:chOff x="4214810" y="2000240"/>
            <a:chExt cx="457692" cy="460694"/>
          </a:xfrm>
        </p:grpSpPr>
        <p:sp>
          <p:nvSpPr>
            <p:cNvPr id="18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86" name="Group 28"/>
          <p:cNvGrpSpPr/>
          <p:nvPr/>
        </p:nvGrpSpPr>
        <p:grpSpPr>
          <a:xfrm>
            <a:off x="7092280" y="3140968"/>
            <a:ext cx="457692" cy="460694"/>
            <a:chOff x="4214810" y="2000240"/>
            <a:chExt cx="457692" cy="460694"/>
          </a:xfrm>
        </p:grpSpPr>
        <p:sp>
          <p:nvSpPr>
            <p:cNvPr id="18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88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  <p:bldP spid="171" grpId="0" animBg="1"/>
      <p:bldP spid="17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No-Go Theorem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57298"/>
            <a:ext cx="8712968" cy="4929222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>
                <a:cs typeface="Arial" charset="0"/>
              </a:rPr>
              <a:t>Any position-verification protocol 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>can be broken</a:t>
            </a:r>
            <a:endParaRPr lang="de-CH" sz="3200" dirty="0">
              <a:solidFill>
                <a:srgbClr val="FF0000"/>
              </a:solidFill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 err="1" smtClean="0">
                <a:cs typeface="Arial" charset="0"/>
              </a:rPr>
              <a:t>using</a:t>
            </a:r>
            <a:r>
              <a:rPr lang="de-CH" sz="2800" dirty="0" smtClean="0">
                <a:cs typeface="Arial" charset="0"/>
              </a:rPr>
              <a:t> a </a:t>
            </a:r>
            <a:r>
              <a:rPr lang="de-CH" sz="2800" dirty="0">
                <a:cs typeface="Arial" charset="0"/>
              </a:rPr>
              <a:t>double-</a:t>
            </a:r>
            <a:r>
              <a:rPr lang="de-CH" sz="2800" dirty="0" err="1">
                <a:cs typeface="Arial" charset="0"/>
              </a:rPr>
              <a:t>exponential</a:t>
            </a:r>
            <a:r>
              <a:rPr lang="de-CH" sz="2800" dirty="0">
                <a:cs typeface="Arial" charset="0"/>
              </a:rPr>
              <a:t> </a:t>
            </a:r>
            <a:r>
              <a:rPr lang="de-CH" sz="2800" dirty="0" err="1" smtClean="0">
                <a:cs typeface="Arial" charset="0"/>
              </a:rPr>
              <a:t>number</a:t>
            </a:r>
            <a:r>
              <a:rPr lang="de-CH" sz="2800" dirty="0" smtClean="0">
                <a:cs typeface="Arial" charset="0"/>
              </a:rPr>
              <a:t> </a:t>
            </a:r>
            <a:r>
              <a:rPr lang="de-CH" sz="2800" dirty="0" err="1" smtClean="0">
                <a:cs typeface="Arial" charset="0"/>
              </a:rPr>
              <a:t>of</a:t>
            </a:r>
            <a:r>
              <a:rPr lang="de-CH" sz="2800" dirty="0" smtClean="0">
                <a:cs typeface="Arial" charset="0"/>
              </a:rPr>
              <a:t> EPR</a:t>
            </a:r>
            <a:r>
              <a:rPr lang="de-CH" sz="2800" dirty="0">
                <a:cs typeface="Arial" charset="0"/>
              </a:rPr>
              <a:t>-pairs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>
                <a:cs typeface="Arial" charset="0"/>
              </a:rPr>
              <a:t>reduced to single-exponential [</a:t>
            </a:r>
            <a:r>
              <a:rPr lang="de-CH" sz="2800" dirty="0" smtClean="0">
                <a:cs typeface="Arial" charset="0"/>
              </a:rPr>
              <a:t>Beigi,König</a:t>
            </a:r>
            <a:r>
              <a:rPr lang="de-CH" sz="2800" dirty="0">
                <a:cs typeface="Arial" charset="0"/>
              </a:rPr>
              <a:t>‘11]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dirty="0" smtClean="0">
              <a:solidFill>
                <a:srgbClr val="FF0000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3200" dirty="0" err="1" smtClean="0">
                <a:solidFill>
                  <a:srgbClr val="FF0000"/>
                </a:solidFill>
                <a:cs typeface="Arial" charset="0"/>
              </a:rPr>
              <a:t>Question</a:t>
            </a:r>
            <a:r>
              <a:rPr lang="de-CH" sz="3200" dirty="0">
                <a:solidFill>
                  <a:srgbClr val="FF0000"/>
                </a:solidFill>
                <a:cs typeface="Arial" charset="0"/>
              </a:rPr>
              <a:t>:</a:t>
            </a:r>
            <a:r>
              <a:rPr lang="de-CH" sz="3200" dirty="0">
                <a:cs typeface="Arial" charset="0"/>
              </a:rPr>
              <a:t> is this optimal</a:t>
            </a:r>
            <a:r>
              <a:rPr lang="de-CH" sz="3200" dirty="0" smtClean="0">
                <a:cs typeface="Arial" charset="0"/>
              </a:rPr>
              <a:t>? 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3200" dirty="0" err="1" smtClean="0">
                <a:cs typeface="Arial" charset="0"/>
              </a:rPr>
              <a:t>Does</a:t>
            </a:r>
            <a:r>
              <a:rPr lang="de-CH" sz="3200" dirty="0" smtClean="0">
                <a:cs typeface="Arial" charset="0"/>
              </a:rPr>
              <a:t> </a:t>
            </a:r>
            <a:r>
              <a:rPr lang="de-CH" sz="3200" dirty="0" err="1" smtClean="0">
                <a:cs typeface="Arial" charset="0"/>
              </a:rPr>
              <a:t>there</a:t>
            </a:r>
            <a:r>
              <a:rPr lang="de-CH" sz="3200" dirty="0" smtClean="0">
                <a:cs typeface="Arial" charset="0"/>
              </a:rPr>
              <a:t> </a:t>
            </a:r>
            <a:r>
              <a:rPr lang="de-CH" sz="3200" dirty="0" err="1" smtClean="0">
                <a:cs typeface="Arial" charset="0"/>
              </a:rPr>
              <a:t>exist</a:t>
            </a:r>
            <a:r>
              <a:rPr lang="de-CH" sz="3200" dirty="0" smtClean="0">
                <a:cs typeface="Arial" charset="0"/>
              </a:rPr>
              <a:t> </a:t>
            </a:r>
            <a:r>
              <a:rPr lang="de-CH" sz="3200" dirty="0">
                <a:cs typeface="Arial" charset="0"/>
              </a:rPr>
              <a:t>a </a:t>
            </a:r>
            <a:r>
              <a:rPr lang="de-CH" sz="3200" dirty="0" err="1" smtClean="0">
                <a:cs typeface="Arial" charset="0"/>
              </a:rPr>
              <a:t>protocol</a:t>
            </a:r>
            <a:r>
              <a:rPr lang="de-CH" sz="3200" dirty="0" smtClean="0">
                <a:cs typeface="Arial" charset="0"/>
              </a:rPr>
              <a:t> such </a:t>
            </a:r>
            <a:r>
              <a:rPr lang="de-CH" sz="3200" dirty="0" err="1" smtClean="0">
                <a:cs typeface="Arial" charset="0"/>
              </a:rPr>
              <a:t>that</a:t>
            </a:r>
            <a:r>
              <a:rPr lang="de-CH" sz="3200" dirty="0" smtClean="0">
                <a:cs typeface="Arial" charset="0"/>
              </a:rPr>
              <a:t>:</a:t>
            </a:r>
            <a:endParaRPr lang="de-CH" sz="32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 err="1" smtClean="0">
                <a:cs typeface="Arial" charset="0"/>
              </a:rPr>
              <a:t>any</a:t>
            </a:r>
            <a:r>
              <a:rPr lang="de-CH" sz="2800" dirty="0" smtClean="0">
                <a:cs typeface="Arial" charset="0"/>
              </a:rPr>
              <a:t> </a:t>
            </a:r>
            <a:r>
              <a:rPr lang="de-CH" sz="2800" dirty="0" err="1" smtClean="0">
                <a:solidFill>
                  <a:srgbClr val="0000FF"/>
                </a:solidFill>
                <a:cs typeface="Arial" charset="0"/>
              </a:rPr>
              <a:t>attack</a:t>
            </a:r>
            <a:r>
              <a:rPr lang="de-CH" sz="2800" dirty="0" smtClean="0">
                <a:cs typeface="Arial" charset="0"/>
              </a:rPr>
              <a:t> </a:t>
            </a:r>
            <a:r>
              <a:rPr lang="de-CH" sz="2800" dirty="0">
                <a:cs typeface="Arial" charset="0"/>
              </a:rPr>
              <a:t>requires many EPR-</a:t>
            </a:r>
            <a:r>
              <a:rPr lang="de-CH" sz="2800" dirty="0" err="1" smtClean="0">
                <a:cs typeface="Arial" charset="0"/>
              </a:rPr>
              <a:t>pairs</a:t>
            </a:r>
            <a:endParaRPr lang="de-CH" sz="28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>
                <a:solidFill>
                  <a:srgbClr val="0000FF"/>
                </a:solidFill>
                <a:cs typeface="Arial" charset="0"/>
              </a:rPr>
              <a:t>honest</a:t>
            </a:r>
            <a:r>
              <a:rPr lang="de-CH" sz="2800" dirty="0">
                <a:cs typeface="Arial" charset="0"/>
              </a:rPr>
              <a:t> </a:t>
            </a:r>
            <a:r>
              <a:rPr lang="de-CH" sz="2800" dirty="0" err="1">
                <a:cs typeface="Arial" charset="0"/>
              </a:rPr>
              <a:t>prover</a:t>
            </a:r>
            <a:r>
              <a:rPr lang="de-CH" sz="2800" dirty="0">
                <a:cs typeface="Arial" charset="0"/>
              </a:rPr>
              <a:t> </a:t>
            </a:r>
            <a:r>
              <a:rPr lang="de-CH" sz="2800" dirty="0" err="1" smtClean="0">
                <a:cs typeface="Arial" charset="0"/>
              </a:rPr>
              <a:t>and</a:t>
            </a:r>
            <a:r>
              <a:rPr lang="de-CH" sz="2800" dirty="0" smtClean="0">
                <a:cs typeface="Arial" charset="0"/>
              </a:rPr>
              <a:t> </a:t>
            </a:r>
            <a:r>
              <a:rPr lang="de-CH" sz="2800" dirty="0" err="1">
                <a:cs typeface="Arial" charset="0"/>
              </a:rPr>
              <a:t>verifiers</a:t>
            </a:r>
            <a:r>
              <a:rPr lang="de-CH" sz="2800" dirty="0">
                <a:cs typeface="Arial" charset="0"/>
              </a:rPr>
              <a:t> </a:t>
            </a:r>
            <a:r>
              <a:rPr lang="de-CH" sz="2800" dirty="0" err="1" smtClean="0">
                <a:cs typeface="Arial" charset="0"/>
              </a:rPr>
              <a:t>efficient</a:t>
            </a:r>
            <a:endParaRPr lang="de-CH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0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395536" y="912188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4" name="Group 35"/>
          <p:cNvGrpSpPr/>
          <p:nvPr/>
        </p:nvGrpSpPr>
        <p:grpSpPr>
          <a:xfrm>
            <a:off x="7541017" y="912188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grpSp>
        <p:nvGrpSpPr>
          <p:cNvPr id="5" name="Group 36"/>
          <p:cNvGrpSpPr/>
          <p:nvPr/>
        </p:nvGrpSpPr>
        <p:grpSpPr>
          <a:xfrm>
            <a:off x="3995936" y="980728"/>
            <a:ext cx="1008110" cy="1515636"/>
            <a:chOff x="4139952" y="1052736"/>
            <a:chExt cx="1008110" cy="151563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1052736"/>
              <a:ext cx="1008110" cy="1220051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499992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08104" y="3124258"/>
            <a:ext cx="2592288" cy="766770"/>
            <a:chOff x="5508104" y="3124258"/>
            <a:chExt cx="2592288" cy="766770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4" name="Picture 1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0112" y="3124258"/>
              <a:ext cx="1609750" cy="37675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65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Single-</a:t>
            </a:r>
            <a:r>
              <a:rPr lang="en-US" sz="4000" dirty="0" err="1" smtClean="0"/>
              <a:t>Qubit</a:t>
            </a:r>
            <a:r>
              <a:rPr lang="en-US" sz="4000" dirty="0" smtClean="0"/>
              <a:t> Protocol: </a:t>
            </a:r>
            <a:r>
              <a:rPr lang="en-US" sz="4000" dirty="0" err="1" smtClean="0">
                <a:latin typeface="Calibri"/>
              </a:rPr>
              <a:t>SQP</a:t>
            </a:r>
            <a:r>
              <a:rPr lang="en-US" sz="4000" baseline="-25000" dirty="0" err="1" smtClean="0">
                <a:latin typeface="Calibri"/>
              </a:rPr>
              <a:t>f</a:t>
            </a:r>
            <a:endParaRPr lang="en-US" sz="4000" baseline="-25000" dirty="0">
              <a:latin typeface="Calibri"/>
            </a:endParaRPr>
          </a:p>
        </p:txBody>
      </p:sp>
      <p:sp>
        <p:nvSpPr>
          <p:cNvPr id="59" name="Content Placeholder 1"/>
          <p:cNvSpPr txBox="1">
            <a:spLocks/>
          </p:cNvSpPr>
          <p:nvPr/>
        </p:nvSpPr>
        <p:spPr>
          <a:xfrm>
            <a:off x="971600" y="620688"/>
            <a:ext cx="6912768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[Kent Munro </a:t>
            </a:r>
            <a:r>
              <a:rPr lang="de-CH" sz="2000" noProof="0" dirty="0" err="1" smtClean="0">
                <a:cs typeface="Arial" charset="0"/>
              </a:rPr>
              <a:t>Spiller</a:t>
            </a:r>
            <a:r>
              <a:rPr lang="de-CH" sz="2000" noProof="0" dirty="0" smtClean="0">
                <a:cs typeface="Arial" charset="0"/>
              </a:rPr>
              <a:t> 03/10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sp>
        <p:nvSpPr>
          <p:cNvPr id="121" name="Content Placeholder 1"/>
          <p:cNvSpPr txBox="1">
            <a:spLocks/>
          </p:cNvSpPr>
          <p:nvPr/>
        </p:nvSpPr>
        <p:spPr>
          <a:xfrm>
            <a:off x="2195736" y="4653136"/>
            <a:ext cx="1656184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if f(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x,y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)=0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4427984" y="4077072"/>
            <a:ext cx="3744416" cy="1065131"/>
            <a:chOff x="4427984" y="4077072"/>
            <a:chExt cx="3744416" cy="1065131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20" name="Line 7"/>
            <p:cNvSpPr>
              <a:spLocks noChangeShapeType="1"/>
            </p:cNvSpPr>
            <p:nvPr/>
          </p:nvSpPr>
          <p:spPr bwMode="auto">
            <a:xfrm>
              <a:off x="4427984" y="4077072"/>
              <a:ext cx="864096" cy="216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3" name="Line 38"/>
            <p:cNvSpPr>
              <a:spLocks noChangeShapeType="1"/>
            </p:cNvSpPr>
            <p:nvPr/>
          </p:nvSpPr>
          <p:spPr bwMode="auto">
            <a:xfrm rot="13500000">
              <a:off x="7106110" y="4268053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06" name="Group 97"/>
            <p:cNvGrpSpPr/>
            <p:nvPr/>
          </p:nvGrpSpPr>
          <p:grpSpPr>
            <a:xfrm>
              <a:off x="6948264" y="422108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8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157" name="Line 38"/>
          <p:cNvSpPr>
            <a:spLocks noChangeShapeType="1"/>
          </p:cNvSpPr>
          <p:nvPr/>
        </p:nvSpPr>
        <p:spPr bwMode="auto">
          <a:xfrm rot="13500000">
            <a:off x="1679867" y="2727239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2" name="Group 1"/>
          <p:cNvGrpSpPr/>
          <p:nvPr/>
        </p:nvGrpSpPr>
        <p:grpSpPr>
          <a:xfrm>
            <a:off x="971600" y="2780928"/>
            <a:ext cx="3168352" cy="1110099"/>
            <a:chOff x="971600" y="2780928"/>
            <a:chExt cx="3168352" cy="1110099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5" name="Picture 14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5776" y="3068961"/>
              <a:ext cx="1584176" cy="37076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10" name="Group 97"/>
            <p:cNvGrpSpPr/>
            <p:nvPr/>
          </p:nvGrpSpPr>
          <p:grpSpPr>
            <a:xfrm>
              <a:off x="1763688" y="278092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2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1043608" y="3948296"/>
            <a:ext cx="3240360" cy="1064880"/>
            <a:chOff x="1043608" y="3948296"/>
            <a:chExt cx="3240360" cy="1064880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8" name="Arc 117"/>
            <p:cNvSpPr/>
            <p:nvPr/>
          </p:nvSpPr>
          <p:spPr>
            <a:xfrm>
              <a:off x="3635896" y="3948296"/>
              <a:ext cx="648072" cy="288032"/>
            </a:xfrm>
            <a:prstGeom prst="arc">
              <a:avLst>
                <a:gd name="adj1" fmla="val 16200000"/>
                <a:gd name="adj2" fmla="val 5908363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0" name="Line 38"/>
            <p:cNvSpPr>
              <a:spLocks noChangeShapeType="1"/>
            </p:cNvSpPr>
            <p:nvPr/>
          </p:nvSpPr>
          <p:spPr bwMode="auto">
            <a:xfrm rot="13500000">
              <a:off x="2281574" y="4124037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3" name="Group 97"/>
            <p:cNvGrpSpPr/>
            <p:nvPr/>
          </p:nvGrpSpPr>
          <p:grpSpPr>
            <a:xfrm>
              <a:off x="1907704" y="4077072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5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pic>
        <p:nvPicPr>
          <p:cNvPr id="16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5589240"/>
            <a:ext cx="4968552" cy="4372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8" name="Content Placeholder 1"/>
          <p:cNvSpPr txBox="1">
            <a:spLocks/>
          </p:cNvSpPr>
          <p:nvPr/>
        </p:nvSpPr>
        <p:spPr>
          <a:xfrm>
            <a:off x="5436096" y="4725144"/>
            <a:ext cx="1656184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if f(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x,y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)=1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29" name="Content Placeholder 1"/>
          <p:cNvSpPr txBox="1">
            <a:spLocks/>
          </p:cNvSpPr>
          <p:nvPr/>
        </p:nvSpPr>
        <p:spPr>
          <a:xfrm>
            <a:off x="2987824" y="5949280"/>
            <a:ext cx="3528392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efficiently computable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132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/>
      <p:bldP spid="128" grpId="0" build="p"/>
      <p:bldP spid="12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845" name="Picture 141" descr="MCj042607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153"/>
          <p:cNvGrpSpPr>
            <a:grpSpLocks/>
          </p:cNvGrpSpPr>
          <p:nvPr/>
        </p:nvGrpSpPr>
        <p:grpSpPr bwMode="auto">
          <a:xfrm rot="2148553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56846" name="Oval 142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56847" name="Line 143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48" name="Line 144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49" name="Line 145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0" name="Line 146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1" name="Line 147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2" name="Line 148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3" name="Line 149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4" name="Line 150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5" name="Line 151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6" name="Line 152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2903538" y="2266950"/>
            <a:ext cx="2879725" cy="2879725"/>
            <a:chOff x="2903538" y="2266950"/>
            <a:chExt cx="2879725" cy="2879725"/>
          </a:xfrm>
        </p:grpSpPr>
        <p:sp>
          <p:nvSpPr>
            <p:cNvPr id="456715" name="Oval 11"/>
            <p:cNvSpPr>
              <a:spLocks noChangeArrowheads="1"/>
            </p:cNvSpPr>
            <p:nvPr/>
          </p:nvSpPr>
          <p:spPr bwMode="auto">
            <a:xfrm>
              <a:off x="2903538" y="2266950"/>
              <a:ext cx="2879725" cy="287972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841" name="Line 137"/>
            <p:cNvSpPr>
              <a:spLocks noChangeShapeType="1"/>
            </p:cNvSpPr>
            <p:nvPr/>
          </p:nvSpPr>
          <p:spPr bwMode="auto">
            <a:xfrm rot="13500000">
              <a:off x="4613148" y="2413128"/>
              <a:ext cx="254000" cy="1477962"/>
            </a:xfrm>
            <a:prstGeom prst="lin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/>
              <a:t>Quantum Bit: </a:t>
            </a:r>
            <a:r>
              <a:rPr lang="en-US" sz="4000" dirty="0" smtClean="0"/>
              <a:t>Polarization </a:t>
            </a:r>
            <a:r>
              <a:rPr lang="en-US" sz="4000" dirty="0"/>
              <a:t>of </a:t>
            </a:r>
            <a:r>
              <a:rPr lang="en-US" sz="4000" dirty="0" smtClean="0"/>
              <a:t>a Photon</a:t>
            </a:r>
            <a:endParaRPr lang="en-US" sz="40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17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17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971600" y="2241566"/>
            <a:ext cx="2880320" cy="807077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H="1">
            <a:off x="5508104" y="2393849"/>
            <a:ext cx="2592288" cy="648072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1043608" y="3444684"/>
            <a:ext cx="2808312" cy="719385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436096" y="3501008"/>
            <a:ext cx="2736304" cy="792088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48" name="Group 204"/>
          <p:cNvGrpSpPr/>
          <p:nvPr/>
        </p:nvGrpSpPr>
        <p:grpSpPr>
          <a:xfrm>
            <a:off x="1979712" y="1556792"/>
            <a:ext cx="865187" cy="792163"/>
            <a:chOff x="5177248" y="2526481"/>
            <a:chExt cx="865187" cy="792163"/>
          </a:xfrm>
        </p:grpSpPr>
        <p:sp>
          <p:nvSpPr>
            <p:cNvPr id="149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50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51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44" name="Line 38"/>
          <p:cNvSpPr>
            <a:spLocks noChangeShapeType="1"/>
          </p:cNvSpPr>
          <p:nvPr/>
        </p:nvSpPr>
        <p:spPr bwMode="auto">
          <a:xfrm rot="13500000">
            <a:off x="1679867" y="1884855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45" name="Group 97"/>
          <p:cNvGrpSpPr/>
          <p:nvPr/>
        </p:nvGrpSpPr>
        <p:grpSpPr>
          <a:xfrm>
            <a:off x="1763688" y="193854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Attacking Game for </a:t>
            </a:r>
            <a:r>
              <a:rPr lang="en-US" sz="4000" dirty="0" err="1"/>
              <a:t>SQP</a:t>
            </a:r>
            <a:r>
              <a:rPr lang="en-US" sz="4000" baseline="-25000" dirty="0" err="1"/>
              <a:t>f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5157192"/>
            <a:ext cx="8496944" cy="151216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Define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E(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SQP</a:t>
            </a:r>
            <a:r>
              <a:rPr lang="en-US" sz="2800" baseline="-250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) </a:t>
            </a:r>
            <a:r>
              <a:rPr lang="en-US" sz="2800" dirty="0" smtClean="0">
                <a:cs typeface="Arial" charset="0"/>
              </a:rPr>
              <a:t>:= minimum number of EPR pairs required for attacking </a:t>
            </a:r>
            <a:r>
              <a:rPr lang="en-US" sz="2800" dirty="0" err="1" smtClean="0">
                <a:cs typeface="Arial" charset="0"/>
              </a:rPr>
              <a:t>SQP</a:t>
            </a:r>
            <a:r>
              <a:rPr lang="en-US" sz="2800" baseline="-25000" dirty="0" err="1" smtClean="0">
                <a:cs typeface="Arial" charset="0"/>
              </a:rPr>
              <a:t>f</a:t>
            </a:r>
            <a:r>
              <a:rPr lang="en-US" sz="2800" dirty="0" smtClean="0">
                <a:cs typeface="Arial" charset="0"/>
              </a:rPr>
              <a:t> 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93520" y="836712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62" y="764704"/>
            <a:ext cx="842476" cy="1083626"/>
          </a:xfrm>
          <a:prstGeom prst="rect">
            <a:avLst/>
          </a:prstGeom>
        </p:spPr>
      </p:pic>
      <p:sp>
        <p:nvSpPr>
          <p:cNvPr id="63" name="Arc 62"/>
          <p:cNvSpPr/>
          <p:nvPr/>
        </p:nvSpPr>
        <p:spPr>
          <a:xfrm>
            <a:off x="3635896" y="3099189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65" name="Group 97"/>
          <p:cNvGrpSpPr/>
          <p:nvPr/>
        </p:nvGrpSpPr>
        <p:grpSpPr>
          <a:xfrm>
            <a:off x="1835696" y="3227965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4427984" y="3227965"/>
            <a:ext cx="864096" cy="21602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rot="13500000">
            <a:off x="7106110" y="3418946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72" name="Group 97"/>
          <p:cNvGrpSpPr/>
          <p:nvPr/>
        </p:nvGrpSpPr>
        <p:grpSpPr>
          <a:xfrm>
            <a:off x="6948264" y="3371981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43" name="Group 204"/>
          <p:cNvGrpSpPr/>
          <p:nvPr/>
        </p:nvGrpSpPr>
        <p:grpSpPr>
          <a:xfrm>
            <a:off x="6372200" y="1556792"/>
            <a:ext cx="865187" cy="792163"/>
            <a:chOff x="5177248" y="2526481"/>
            <a:chExt cx="865187" cy="792163"/>
          </a:xfrm>
        </p:grpSpPr>
        <p:sp>
          <p:nvSpPr>
            <p:cNvPr id="50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54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55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691680" y="980728"/>
            <a:ext cx="5544616" cy="936104"/>
            <a:chOff x="1691680" y="980728"/>
            <a:chExt cx="5544616" cy="936104"/>
          </a:xfrm>
        </p:grpSpPr>
        <p:grpSp>
          <p:nvGrpSpPr>
            <p:cNvPr id="57" name="Group 128"/>
            <p:cNvGrpSpPr/>
            <p:nvPr/>
          </p:nvGrpSpPr>
          <p:grpSpPr>
            <a:xfrm>
              <a:off x="1691680" y="980728"/>
              <a:ext cx="5256584" cy="648072"/>
              <a:chOff x="1907704" y="2492896"/>
              <a:chExt cx="5256584" cy="648072"/>
            </a:xfrm>
          </p:grpSpPr>
          <p:sp>
            <p:nvSpPr>
              <p:cNvPr id="13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3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42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4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5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6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3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3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58" name="Group 256"/>
            <p:cNvGrpSpPr/>
            <p:nvPr/>
          </p:nvGrpSpPr>
          <p:grpSpPr>
            <a:xfrm>
              <a:off x="1763688" y="1052736"/>
              <a:ext cx="5256584" cy="648072"/>
              <a:chOff x="1907704" y="2492896"/>
              <a:chExt cx="5256584" cy="648072"/>
            </a:xfrm>
          </p:grpSpPr>
          <p:sp>
            <p:nvSpPr>
              <p:cNvPr id="121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22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2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1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2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3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23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2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59" name="Group 270"/>
            <p:cNvGrpSpPr/>
            <p:nvPr/>
          </p:nvGrpSpPr>
          <p:grpSpPr>
            <a:xfrm>
              <a:off x="1835696" y="1124744"/>
              <a:ext cx="5256584" cy="648072"/>
              <a:chOff x="1907704" y="2492896"/>
              <a:chExt cx="5256584" cy="648072"/>
            </a:xfrm>
          </p:grpSpPr>
          <p:sp>
            <p:nvSpPr>
              <p:cNvPr id="108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09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6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8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9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0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10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1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2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3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4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5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60" name="Group 284"/>
            <p:cNvGrpSpPr/>
            <p:nvPr/>
          </p:nvGrpSpPr>
          <p:grpSpPr>
            <a:xfrm>
              <a:off x="1907704" y="1196752"/>
              <a:ext cx="5256584" cy="648072"/>
              <a:chOff x="1907704" y="2492896"/>
              <a:chExt cx="5256584" cy="648072"/>
            </a:xfrm>
          </p:grpSpPr>
          <p:sp>
            <p:nvSpPr>
              <p:cNvPr id="9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9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03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5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6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9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9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9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0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75" name="Group 298"/>
            <p:cNvGrpSpPr/>
            <p:nvPr/>
          </p:nvGrpSpPr>
          <p:grpSpPr>
            <a:xfrm>
              <a:off x="1979712" y="1268760"/>
              <a:ext cx="5256584" cy="648072"/>
              <a:chOff x="1907704" y="2492896"/>
              <a:chExt cx="5256584" cy="648072"/>
            </a:xfrm>
          </p:grpSpPr>
          <p:sp>
            <p:nvSpPr>
              <p:cNvPr id="78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79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8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1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2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3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83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8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8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8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8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152" name="Content Placeholder 1"/>
          <p:cNvSpPr txBox="1">
            <a:spLocks/>
          </p:cNvSpPr>
          <p:nvPr/>
        </p:nvSpPr>
        <p:spPr>
          <a:xfrm>
            <a:off x="2051720" y="3933056"/>
            <a:ext cx="1656184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if f(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x,y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)=0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53" name="Content Placeholder 1"/>
          <p:cNvSpPr txBox="1">
            <a:spLocks/>
          </p:cNvSpPr>
          <p:nvPr/>
        </p:nvSpPr>
        <p:spPr>
          <a:xfrm>
            <a:off x="5796136" y="3933056"/>
            <a:ext cx="1656184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if f(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x,y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)=1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57" name="Content Placeholder 1"/>
          <p:cNvSpPr txBox="1">
            <a:spLocks/>
          </p:cNvSpPr>
          <p:nvPr/>
        </p:nvSpPr>
        <p:spPr>
          <a:xfrm>
            <a:off x="467544" y="1484784"/>
            <a:ext cx="432619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58" name="Content Placeholder 1"/>
          <p:cNvSpPr txBox="1">
            <a:spLocks/>
          </p:cNvSpPr>
          <p:nvPr/>
        </p:nvSpPr>
        <p:spPr>
          <a:xfrm>
            <a:off x="8460432" y="1484784"/>
            <a:ext cx="432619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y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43808" y="2765939"/>
            <a:ext cx="3359150" cy="946150"/>
            <a:chOff x="2843808" y="2765939"/>
            <a:chExt cx="3359150" cy="946150"/>
          </a:xfrm>
        </p:grpSpPr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2843808" y="2867925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98" name="Line 7"/>
            <p:cNvSpPr>
              <a:spLocks noChangeShapeType="1"/>
            </p:cNvSpPr>
            <p:nvPr/>
          </p:nvSpPr>
          <p:spPr bwMode="auto">
            <a:xfrm>
              <a:off x="2843808" y="2765939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21000" y="2867925"/>
            <a:ext cx="3307184" cy="810518"/>
            <a:chOff x="2921000" y="2867925"/>
            <a:chExt cx="3307184" cy="810518"/>
          </a:xfrm>
        </p:grpSpPr>
        <p:sp>
          <p:nvSpPr>
            <p:cNvPr id="195" name="Line 7"/>
            <p:cNvSpPr>
              <a:spLocks noChangeShapeType="1"/>
            </p:cNvSpPr>
            <p:nvPr/>
          </p:nvSpPr>
          <p:spPr bwMode="auto">
            <a:xfrm>
              <a:off x="6228184" y="2939933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202" name="Line 7"/>
            <p:cNvSpPr>
              <a:spLocks noChangeShapeType="1"/>
            </p:cNvSpPr>
            <p:nvPr/>
          </p:nvSpPr>
          <p:spPr bwMode="auto">
            <a:xfrm flipH="1">
              <a:off x="2921000" y="2867925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182211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/>
              <a:t>What to Learn from 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628775"/>
            <a:ext cx="7625531" cy="4608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Quantum </a:t>
            </a:r>
            <a:r>
              <a:rPr lang="fr-CH" sz="3300" dirty="0" err="1" smtClean="0"/>
              <a:t>Computing</a:t>
            </a:r>
            <a:r>
              <a:rPr lang="fr-CH" sz="3300" dirty="0" smtClean="0"/>
              <a:t> &amp; </a:t>
            </a:r>
            <a:r>
              <a:rPr lang="fr-CH" sz="3300" dirty="0" err="1" smtClean="0"/>
              <a:t>Teleportation</a:t>
            </a:r>
            <a:endParaRPr lang="fr-CH" sz="3300" dirty="0" smtClean="0"/>
          </a:p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Position-Based Cryptography</a:t>
            </a:r>
          </a:p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No-Go Theorem</a:t>
            </a:r>
            <a:endParaRPr lang="en-US" sz="3300" dirty="0" smtClean="0"/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/>
              <a:t> Garden-Hose </a:t>
            </a:r>
            <a:r>
              <a:rPr lang="en-US" sz="3300" dirty="0" smtClean="0"/>
              <a:t>Model</a:t>
            </a:r>
            <a:endParaRPr lang="en-US" sz="33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3789040"/>
            <a:ext cx="7416824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33056"/>
            <a:ext cx="1651000" cy="1568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5067" y="5013176"/>
            <a:ext cx="7509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arXiv:1109.2563 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The Garden-Hose Game: A New Model of Computation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and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Application to Position-Based Quantum Cryptography</a:t>
            </a:r>
          </a:p>
          <a:p>
            <a:r>
              <a:rPr lang="en-US" sz="2400" dirty="0" err="1" smtClean="0">
                <a:solidFill>
                  <a:srgbClr val="000000"/>
                </a:solidFill>
              </a:rPr>
              <a:t>Buhrman</a:t>
            </a:r>
            <a:r>
              <a:rPr lang="en-US" sz="2400" dirty="0" smtClean="0">
                <a:solidFill>
                  <a:srgbClr val="000000"/>
                </a:solidFill>
              </a:rPr>
              <a:t>, Fehr, S, </a:t>
            </a:r>
            <a:r>
              <a:rPr lang="en-US" sz="2400" dirty="0" err="1" smtClean="0">
                <a:solidFill>
                  <a:srgbClr val="000000"/>
                </a:solidFill>
              </a:rPr>
              <a:t>Speelman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n 12"/>
          <p:cNvSpPr/>
          <p:nvPr/>
        </p:nvSpPr>
        <p:spPr>
          <a:xfrm rot="16200000">
            <a:off x="4406041" y="90039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 rot="16200000">
            <a:off x="4406040" y="1364681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 rot="16200000">
            <a:off x="4406041" y="187207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 rot="16200000">
            <a:off x="4406041" y="24519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 rot="16200000">
            <a:off x="4406039" y="30615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 rot="16200000">
            <a:off x="4406038" y="36711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6070" y="1981200"/>
            <a:ext cx="1518930" cy="306766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91400" y="2057400"/>
            <a:ext cx="1504611" cy="306706"/>
          </a:xfrm>
          <a:prstGeom prst="rect">
            <a:avLst/>
          </a:prstGeom>
          <a:noFill/>
          <a:ln/>
          <a:effectLst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453" y="762000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3672" y="762000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8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552" flipH="1">
            <a:off x="3764316" y="2138967"/>
            <a:ext cx="1957388" cy="20604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8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8195" flipH="1">
            <a:off x="4032280" y="3910779"/>
            <a:ext cx="1957388" cy="2060408"/>
          </a:xfrm>
          <a:prstGeom prst="rect">
            <a:avLst/>
          </a:prstGeom>
        </p:spPr>
      </p:pic>
      <p:pic>
        <p:nvPicPr>
          <p:cNvPr id="3" name="Picture 2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1232" y="1143000"/>
            <a:ext cx="4955116" cy="36006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78856"/>
            <a:ext cx="580796" cy="638482"/>
          </a:xfrm>
          <a:prstGeom prst="rect">
            <a:avLst/>
          </a:prstGeom>
        </p:spPr>
      </p:pic>
      <p:sp>
        <p:nvSpPr>
          <p:cNvPr id="24" name="Content Placeholder 1"/>
          <p:cNvSpPr txBox="1">
            <a:spLocks/>
          </p:cNvSpPr>
          <p:nvPr/>
        </p:nvSpPr>
        <p:spPr>
          <a:xfrm>
            <a:off x="3707904" y="6165304"/>
            <a:ext cx="2520280" cy="576064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800" dirty="0" smtClean="0">
                <a:cs typeface="Arial" charset="0"/>
              </a:rPr>
              <a:t>share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s </a:t>
            </a:r>
            <a:r>
              <a:rPr lang="en-US" sz="2800" dirty="0" smtClean="0">
                <a:cs typeface="Arial" charset="0"/>
              </a:rPr>
              <a:t>pipes</a:t>
            </a:r>
            <a:endParaRPr lang="en-US" sz="2800" dirty="0">
              <a:cs typeface="Arial" charset="0"/>
            </a:endParaRPr>
          </a:p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The Garden-Hose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2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234">
            <a:off x="2456270" y="4916479"/>
            <a:ext cx="300099" cy="448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The Garden-Hose Model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78856"/>
            <a:ext cx="580796" cy="638482"/>
          </a:xfrm>
          <a:prstGeom prst="rect">
            <a:avLst/>
          </a:prstGeom>
        </p:spPr>
      </p:pic>
      <p:sp>
        <p:nvSpPr>
          <p:cNvPr id="13" name="Can 12"/>
          <p:cNvSpPr/>
          <p:nvPr/>
        </p:nvSpPr>
        <p:spPr>
          <a:xfrm rot="16200000">
            <a:off x="4406041" y="90039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 rot="16200000">
            <a:off x="4406040" y="1364681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 rot="16200000">
            <a:off x="4406041" y="187207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 rot="16200000">
            <a:off x="4406041" y="24519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 rot="16200000">
            <a:off x="4406039" y="30615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 rot="16200000">
            <a:off x="4406038" y="36711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6070" y="1981200"/>
            <a:ext cx="1518930" cy="306766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91400" y="2057400"/>
            <a:ext cx="1504611" cy="306706"/>
          </a:xfrm>
          <a:prstGeom prst="rect">
            <a:avLst/>
          </a:prstGeom>
          <a:noFill/>
          <a:ln/>
          <a:effectLst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453" y="762000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3672" y="762000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043608" y="5715000"/>
            <a:ext cx="6837989" cy="104028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cs typeface="Arial" charset="0"/>
              </a:defRPr>
            </a:lvl1pPr>
          </a:lstStyle>
          <a:p>
            <a:r>
              <a:rPr lang="en-US" dirty="0"/>
              <a:t> </a:t>
            </a:r>
            <a:r>
              <a:rPr lang="en-US" dirty="0" smtClean="0"/>
              <a:t>players connect </a:t>
            </a:r>
            <a:r>
              <a:rPr lang="en-US" dirty="0"/>
              <a:t>pipes with pieces of hose</a:t>
            </a:r>
          </a:p>
          <a:p>
            <a:r>
              <a:rPr lang="en-US" dirty="0"/>
              <a:t> Alice </a:t>
            </a:r>
            <a:r>
              <a:rPr lang="en-US" dirty="0" smtClean="0"/>
              <a:t>also connects a </a:t>
            </a:r>
            <a:r>
              <a:rPr lang="en-US" dirty="0"/>
              <a:t>water </a:t>
            </a:r>
            <a:r>
              <a:rPr lang="en-US" dirty="0" smtClean="0"/>
              <a:t>tap</a:t>
            </a:r>
            <a:endParaRPr lang="en-US" dirty="0"/>
          </a:p>
        </p:txBody>
      </p:sp>
      <p:pic>
        <p:nvPicPr>
          <p:cNvPr id="20" name="Picture 19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09800" y="1066800"/>
            <a:ext cx="4955116" cy="360036"/>
          </a:xfrm>
          <a:prstGeom prst="rect">
            <a:avLst/>
          </a:prstGeom>
          <a:noFill/>
          <a:ln/>
          <a:effectLst/>
        </p:spPr>
      </p:pic>
      <p:cxnSp>
        <p:nvCxnSpPr>
          <p:cNvPr id="21" name="Curved Connector 20"/>
          <p:cNvCxnSpPr/>
          <p:nvPr/>
        </p:nvCxnSpPr>
        <p:spPr>
          <a:xfrm>
            <a:off x="1981200" y="2819400"/>
            <a:ext cx="685799" cy="403545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>
            <a:off x="1424292" y="4310223"/>
            <a:ext cx="1278469" cy="3679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6383530" y="3222944"/>
            <a:ext cx="1769871" cy="1696877"/>
          </a:xfrm>
          <a:prstGeom prst="curvedConnector3">
            <a:avLst>
              <a:gd name="adj1" fmla="val -33296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>
            <a:off x="6381219" y="3208656"/>
            <a:ext cx="1786470" cy="12700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flipV="1">
            <a:off x="6371165" y="5529423"/>
            <a:ext cx="1274235" cy="11921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>
            <a:off x="1828800" y="2667000"/>
            <a:ext cx="228600" cy="152400"/>
          </a:xfrm>
          <a:prstGeom prst="curvedConnector3">
            <a:avLst>
              <a:gd name="adj1" fmla="val -9375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 bwMode="auto">
          <a:xfrm>
            <a:off x="1557336" y="2833688"/>
            <a:ext cx="304800" cy="269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1424292" y="4310223"/>
            <a:ext cx="1242708" cy="1219200"/>
          </a:xfrm>
          <a:prstGeom prst="curvedConnector3">
            <a:avLst>
              <a:gd name="adj1" fmla="val -29587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>
            <a:off x="6371165" y="4310223"/>
            <a:ext cx="1274235" cy="1219200"/>
          </a:xfrm>
          <a:prstGeom prst="curvedConnector3">
            <a:avLst>
              <a:gd name="adj1" fmla="val 132012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4648200"/>
            <a:ext cx="1346457" cy="253747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2743200" y="1589891"/>
            <a:ext cx="415216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                      water exits  @ Alice</a:t>
            </a:r>
          </a:p>
          <a:p>
            <a:pPr algn="l"/>
            <a:r>
              <a:rPr lang="en-US" sz="2400" dirty="0" smtClean="0">
                <a:latin typeface="+mn-lt"/>
              </a:rPr>
              <a:t>                      water exits  @ Bob</a:t>
            </a:r>
          </a:p>
        </p:txBody>
      </p:sp>
      <p:pic>
        <p:nvPicPr>
          <p:cNvPr id="49" name="Picture 48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1752600"/>
            <a:ext cx="1346457" cy="253747"/>
          </a:xfrm>
          <a:prstGeom prst="rect">
            <a:avLst/>
          </a:prstGeom>
          <a:noFill/>
        </p:spPr>
      </p:pic>
      <p:pic>
        <p:nvPicPr>
          <p:cNvPr id="51" name="Picture 50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18606" y="2095085"/>
            <a:ext cx="1333757" cy="25379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6576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The Garden-Hose Model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78856"/>
            <a:ext cx="580796" cy="638482"/>
          </a:xfrm>
          <a:prstGeom prst="rect">
            <a:avLst/>
          </a:prstGeom>
        </p:spPr>
      </p:pic>
      <p:sp>
        <p:nvSpPr>
          <p:cNvPr id="13" name="Can 12"/>
          <p:cNvSpPr/>
          <p:nvPr/>
        </p:nvSpPr>
        <p:spPr>
          <a:xfrm rot="16200000">
            <a:off x="4406041" y="90039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 rot="16200000">
            <a:off x="4406040" y="1364681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 rot="16200000">
            <a:off x="4406041" y="187207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 rot="16200000">
            <a:off x="4406041" y="24519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 rot="16200000">
            <a:off x="4406039" y="30615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 rot="16200000">
            <a:off x="4406038" y="36711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6070" y="1981200"/>
            <a:ext cx="1518930" cy="306766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91400" y="2057400"/>
            <a:ext cx="1504611" cy="306706"/>
          </a:xfrm>
          <a:prstGeom prst="rect">
            <a:avLst/>
          </a:prstGeom>
          <a:noFill/>
          <a:ln/>
          <a:effectLst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453" y="762000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3672" y="762000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09800" y="1066800"/>
            <a:ext cx="4955116" cy="360036"/>
          </a:xfrm>
          <a:prstGeom prst="rect">
            <a:avLst/>
          </a:prstGeom>
          <a:noFill/>
          <a:ln/>
          <a:effectLst/>
        </p:spPr>
      </p:pic>
      <p:cxnSp>
        <p:nvCxnSpPr>
          <p:cNvPr id="21" name="Curved Connector 20"/>
          <p:cNvCxnSpPr/>
          <p:nvPr/>
        </p:nvCxnSpPr>
        <p:spPr>
          <a:xfrm>
            <a:off x="1981200" y="2819400"/>
            <a:ext cx="685799" cy="403545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>
            <a:off x="1424292" y="4310223"/>
            <a:ext cx="1278469" cy="3679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6383530" y="3222944"/>
            <a:ext cx="1769871" cy="1696877"/>
          </a:xfrm>
          <a:prstGeom prst="curvedConnector3">
            <a:avLst>
              <a:gd name="adj1" fmla="val -33296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>
            <a:off x="6381219" y="3208656"/>
            <a:ext cx="1786470" cy="12700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flipV="1">
            <a:off x="6371165" y="5529423"/>
            <a:ext cx="1274235" cy="11921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>
            <a:off x="1828800" y="2667000"/>
            <a:ext cx="228600" cy="152400"/>
          </a:xfrm>
          <a:prstGeom prst="curvedConnector3">
            <a:avLst>
              <a:gd name="adj1" fmla="val -9375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 bwMode="auto">
          <a:xfrm>
            <a:off x="1557336" y="2833688"/>
            <a:ext cx="304800" cy="269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1424292" y="4310223"/>
            <a:ext cx="1242708" cy="1219200"/>
          </a:xfrm>
          <a:prstGeom prst="curvedConnector3">
            <a:avLst>
              <a:gd name="adj1" fmla="val -29587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>
            <a:off x="6371165" y="4310223"/>
            <a:ext cx="1274235" cy="1219200"/>
          </a:xfrm>
          <a:prstGeom prst="curvedConnector3">
            <a:avLst>
              <a:gd name="adj1" fmla="val 132012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1752600"/>
            <a:ext cx="1346457" cy="253747"/>
          </a:xfrm>
          <a:prstGeom prst="rect">
            <a:avLst/>
          </a:prstGeom>
          <a:noFill/>
        </p:spPr>
      </p:pic>
      <p:pic>
        <p:nvPicPr>
          <p:cNvPr id="51" name="Picture 50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18606" y="2064543"/>
            <a:ext cx="1333757" cy="253795"/>
          </a:xfrm>
          <a:prstGeom prst="rect">
            <a:avLst/>
          </a:prstGeom>
          <a:noFill/>
          <a:ln/>
          <a:effectLst/>
        </p:spPr>
      </p:pic>
      <p:sp>
        <p:nvSpPr>
          <p:cNvPr id="30" name="TextBox 29"/>
          <p:cNvSpPr txBox="1"/>
          <p:nvPr/>
        </p:nvSpPr>
        <p:spPr>
          <a:xfrm>
            <a:off x="395536" y="570458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800" dirty="0">
                <a:solidFill>
                  <a:srgbClr val="0000FF"/>
                </a:solidFill>
                <a:cs typeface="Arial" charset="0"/>
              </a:rPr>
              <a:t>Garden-Hose complexity of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f</a:t>
            </a:r>
            <a:r>
              <a:rPr lang="en-US" sz="2800" dirty="0">
                <a:cs typeface="Arial" charset="0"/>
              </a:rPr>
              <a:t>:</a:t>
            </a:r>
            <a:r>
              <a:rPr lang="en-US" sz="2800" dirty="0" smtClean="0">
                <a:cs typeface="Arial" charset="0"/>
              </a:rPr>
              <a:t/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GH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(f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)</a:t>
            </a:r>
            <a:r>
              <a:rPr lang="en-US" sz="2800" dirty="0" smtClean="0">
                <a:cs typeface="Arial" charset="0"/>
              </a:rPr>
              <a:t> := minimum </a:t>
            </a:r>
            <a:r>
              <a:rPr lang="en-US" sz="2800" dirty="0" smtClean="0">
                <a:cs typeface="Arial" charset="0"/>
              </a:rPr>
              <a:t>number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of pipes needed to compute 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43200" y="1600200"/>
            <a:ext cx="415216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                      water exits  @ Alice</a:t>
            </a:r>
          </a:p>
          <a:p>
            <a:pPr algn="l"/>
            <a:r>
              <a:rPr lang="en-US" sz="2400" dirty="0" smtClean="0">
                <a:latin typeface="+mn-lt"/>
              </a:rPr>
              <a:t>                      water exits  @ Bob</a:t>
            </a:r>
          </a:p>
        </p:txBody>
      </p:sp>
    </p:spTree>
    <p:extLst>
      <p:ext uri="{BB962C8B-B14F-4D97-AF65-F5344CB8AC3E}">
        <p14:creationId xmlns:p14="http://schemas.microsoft.com/office/powerpoint/2010/main" val="136620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340066"/>
            <a:ext cx="5328592" cy="928694"/>
          </a:xfrm>
        </p:spPr>
        <p:txBody>
          <a:bodyPr/>
          <a:lstStyle/>
          <a:p>
            <a:r>
              <a:rPr lang="en-US" sz="4400" dirty="0" smtClean="0"/>
              <a:t>Inequality </a:t>
            </a:r>
            <a:r>
              <a:rPr lang="en-US" sz="4400" dirty="0" smtClean="0"/>
              <a:t>on Two Bits</a:t>
            </a:r>
            <a:endParaRPr lang="en-US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04718"/>
            <a:ext cx="580796" cy="638482"/>
          </a:xfrm>
          <a:prstGeom prst="rect">
            <a:avLst/>
          </a:prstGeom>
        </p:spPr>
      </p:pic>
      <p:sp>
        <p:nvSpPr>
          <p:cNvPr id="13" name="Can 12"/>
          <p:cNvSpPr/>
          <p:nvPr/>
        </p:nvSpPr>
        <p:spPr>
          <a:xfrm rot="16200000">
            <a:off x="4423312" y="6895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 rot="16200000">
            <a:off x="4406040" y="14613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 rot="16200000">
            <a:off x="4406041" y="21373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 rot="16200000">
            <a:off x="4411507" y="28231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 rot="16200000">
            <a:off x="4406039" y="35089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 rot="16200000">
            <a:off x="4406038" y="42709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599" y="1523999"/>
            <a:ext cx="857252" cy="266319"/>
          </a:xfrm>
          <a:prstGeom prst="rect">
            <a:avLst/>
          </a:prstGeom>
          <a:noFill/>
          <a:ln/>
          <a:effectLst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453" y="228600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3672" y="381000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ounded Rectangle 41"/>
          <p:cNvSpPr/>
          <p:nvPr/>
        </p:nvSpPr>
        <p:spPr bwMode="auto">
          <a:xfrm>
            <a:off x="1557336" y="2833688"/>
            <a:ext cx="304800" cy="269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 rot="5400000" flipH="1">
            <a:off x="1676400" y="1600200"/>
            <a:ext cx="76200" cy="1752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6553200" y="2590800"/>
            <a:ext cx="1295400" cy="15240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4" name="Picture 3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574" y="1676400"/>
            <a:ext cx="800103" cy="2667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8800" y="3505200"/>
            <a:ext cx="900114" cy="271748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72111" y="2700051"/>
            <a:ext cx="914689" cy="271749"/>
          </a:xfrm>
          <a:prstGeom prst="rect">
            <a:avLst/>
          </a:prstGeom>
          <a:noFill/>
          <a:ln/>
          <a:effectLst/>
        </p:spPr>
      </p:pic>
      <p:sp>
        <p:nvSpPr>
          <p:cNvPr id="50" name="Freeform 49"/>
          <p:cNvSpPr/>
          <p:nvPr/>
        </p:nvSpPr>
        <p:spPr bwMode="auto">
          <a:xfrm>
            <a:off x="6477000" y="5419724"/>
            <a:ext cx="381000" cy="7524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53" name="Picture 52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4998" y="5562600"/>
            <a:ext cx="900116" cy="271749"/>
          </a:xfrm>
          <a:prstGeom prst="rect">
            <a:avLst/>
          </a:prstGeom>
          <a:noFill/>
          <a:ln/>
          <a:effectLst/>
        </p:spPr>
      </p:pic>
      <p:sp>
        <p:nvSpPr>
          <p:cNvPr id="54" name="Freeform 53"/>
          <p:cNvSpPr/>
          <p:nvPr/>
        </p:nvSpPr>
        <p:spPr bwMode="auto">
          <a:xfrm>
            <a:off x="6934200" y="4724400"/>
            <a:ext cx="914400" cy="12954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56" name="Picture 55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72255" y="4648200"/>
            <a:ext cx="914977" cy="271834"/>
          </a:xfrm>
          <a:prstGeom prst="rect">
            <a:avLst/>
          </a:prstGeom>
          <a:noFill/>
          <a:ln/>
          <a:effectLst/>
        </p:spPr>
      </p:pic>
      <p:pic>
        <p:nvPicPr>
          <p:cNvPr id="66" name="Picture 65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00200" y="2057400"/>
            <a:ext cx="943572" cy="271920"/>
          </a:xfrm>
          <a:prstGeom prst="rect">
            <a:avLst/>
          </a:prstGeom>
          <a:noFill/>
          <a:ln/>
          <a:effectLst/>
        </p:spPr>
      </p:pic>
      <p:sp>
        <p:nvSpPr>
          <p:cNvPr id="67" name="Freeform 66"/>
          <p:cNvSpPr/>
          <p:nvPr/>
        </p:nvSpPr>
        <p:spPr bwMode="auto">
          <a:xfrm rot="5400000" flipH="1">
            <a:off x="1676400" y="2362200"/>
            <a:ext cx="76200" cy="1752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69" name="Picture 68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" y="2776080"/>
            <a:ext cx="928991" cy="271920"/>
          </a:xfrm>
          <a:prstGeom prst="rect">
            <a:avLst/>
          </a:prstGeom>
          <a:noFill/>
          <a:ln/>
          <a:effectLst/>
        </p:spPr>
      </p:pic>
      <p:sp>
        <p:nvSpPr>
          <p:cNvPr id="71" name="Freeform 70"/>
          <p:cNvSpPr/>
          <p:nvPr/>
        </p:nvSpPr>
        <p:spPr bwMode="auto">
          <a:xfrm>
            <a:off x="6477000" y="3429000"/>
            <a:ext cx="381000" cy="609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 flipH="1">
            <a:off x="2133600" y="4038600"/>
            <a:ext cx="457200" cy="609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 flipH="1">
            <a:off x="533400" y="3962400"/>
            <a:ext cx="1752600" cy="1371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75" name="Picture 74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83652" y="4191000"/>
            <a:ext cx="943285" cy="271837"/>
          </a:xfrm>
          <a:prstGeom prst="rect">
            <a:avLst/>
          </a:prstGeom>
          <a:noFill/>
          <a:ln/>
          <a:effectLst/>
        </p:spPr>
      </p:pic>
      <p:pic>
        <p:nvPicPr>
          <p:cNvPr id="77" name="Picture 76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8287" y="5105400"/>
            <a:ext cx="928709" cy="271838"/>
          </a:xfrm>
          <a:prstGeom prst="rect">
            <a:avLst/>
          </a:prstGeom>
          <a:noFill/>
          <a:ln/>
          <a:effectLst/>
        </p:spPr>
      </p:pic>
      <p:pic>
        <p:nvPicPr>
          <p:cNvPr id="5" name="Picture 4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6165304"/>
            <a:ext cx="1371602" cy="3556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6093296"/>
            <a:ext cx="1371604" cy="4826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684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956" y="260648"/>
            <a:ext cx="7572428" cy="928694"/>
          </a:xfrm>
        </p:spPr>
        <p:txBody>
          <a:bodyPr/>
          <a:lstStyle/>
          <a:p>
            <a:r>
              <a:rPr lang="en-US" sz="4400" dirty="0" smtClean="0"/>
              <a:t>n-bit Inequality </a:t>
            </a:r>
            <a:r>
              <a:rPr lang="en-US" sz="4400" dirty="0" smtClean="0"/>
              <a:t>Puzzle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222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 smtClean="0">
                <a:cs typeface="Arial" charset="0"/>
              </a:rPr>
              <a:t>current </a:t>
            </a:r>
            <a:r>
              <a:rPr lang="en-US" sz="3200" dirty="0" smtClean="0">
                <a:solidFill>
                  <a:srgbClr val="0000FF"/>
                </a:solidFill>
                <a:cs typeface="Arial" charset="0"/>
              </a:rPr>
              <a:t>world record</a:t>
            </a:r>
            <a:r>
              <a:rPr lang="en-US" sz="3200" dirty="0" smtClean="0">
                <a:cs typeface="Arial" charset="0"/>
              </a:rPr>
              <a:t>: 2n </a:t>
            </a:r>
            <a:r>
              <a:rPr lang="en-US" sz="3200" dirty="0">
                <a:cs typeface="Arial" charset="0"/>
              </a:rPr>
              <a:t>+ 1 </a:t>
            </a:r>
            <a:r>
              <a:rPr lang="en-US" sz="3200" dirty="0" smtClean="0">
                <a:cs typeface="Arial" charset="0"/>
              </a:rPr>
              <a:t>pipes</a:t>
            </a: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cs typeface="Arial" charset="0"/>
              </a:rPr>
              <a:t>the first person to tell me the protocol wins:</a:t>
            </a: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>
              <a:cs typeface="Arial" charset="0"/>
            </a:endParaRPr>
          </a:p>
          <a:p>
            <a:pPr marL="0" indent="0">
              <a:buClr>
                <a:schemeClr val="accent1"/>
              </a:buClr>
              <a:buSzPct val="65000"/>
              <a:buNone/>
            </a:pPr>
            <a:endParaRPr lang="en-US" dirty="0" smtClean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>
              <a:cs typeface="Arial" charset="0"/>
            </a:endParaRPr>
          </a:p>
          <a:p>
            <a:pPr marL="0" indent="0">
              <a:buClr>
                <a:schemeClr val="accent1"/>
              </a:buClr>
              <a:buSzPct val="65000"/>
              <a:buNone/>
            </a:pPr>
            <a:endParaRPr lang="en-US" dirty="0" smtClean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 smtClean="0">
                <a:cs typeface="Arial" charset="0"/>
              </a:rPr>
              <a:t>More challenging:</a:t>
            </a:r>
            <a:br>
              <a:rPr lang="en-US" sz="3200" dirty="0" smtClean="0">
                <a:cs typeface="Arial" charset="0"/>
              </a:rPr>
            </a:br>
            <a:r>
              <a:rPr lang="en-US" sz="3200" dirty="0" smtClean="0">
                <a:cs typeface="Arial" charset="0"/>
              </a:rPr>
              <a:t>Can </a:t>
            </a:r>
            <a:r>
              <a:rPr lang="en-US" sz="3200" dirty="0">
                <a:cs typeface="Arial" charset="0"/>
              </a:rPr>
              <a:t>you do better</a:t>
            </a:r>
            <a:r>
              <a:rPr lang="en-US" sz="3200" dirty="0" smtClean="0">
                <a:cs typeface="Arial" charset="0"/>
              </a:rPr>
              <a:t>? Or prove optimality?</a:t>
            </a:r>
            <a:endParaRPr lang="en-US" sz="3200" dirty="0"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8841" b="28734"/>
          <a:stretch/>
        </p:blipFill>
        <p:spPr>
          <a:xfrm>
            <a:off x="1979712" y="2420888"/>
            <a:ext cx="4869932" cy="20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6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The Garden-Hose Model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78856"/>
            <a:ext cx="580796" cy="638482"/>
          </a:xfrm>
          <a:prstGeom prst="rect">
            <a:avLst/>
          </a:prstGeom>
        </p:spPr>
      </p:pic>
      <p:sp>
        <p:nvSpPr>
          <p:cNvPr id="13" name="Can 12"/>
          <p:cNvSpPr/>
          <p:nvPr/>
        </p:nvSpPr>
        <p:spPr>
          <a:xfrm rot="16200000">
            <a:off x="4406041" y="90039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 rot="16200000">
            <a:off x="4406040" y="1364681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 rot="16200000">
            <a:off x="4406041" y="187207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 rot="16200000">
            <a:off x="4406041" y="24519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 rot="16200000">
            <a:off x="4406039" y="30615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 rot="16200000">
            <a:off x="4406038" y="36711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6070" y="1981200"/>
            <a:ext cx="1518930" cy="306766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91400" y="2057400"/>
            <a:ext cx="1504611" cy="306706"/>
          </a:xfrm>
          <a:prstGeom prst="rect">
            <a:avLst/>
          </a:prstGeom>
          <a:noFill/>
          <a:ln/>
          <a:effectLst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453" y="762000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3672" y="762000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09800" y="1066800"/>
            <a:ext cx="4955116" cy="360036"/>
          </a:xfrm>
          <a:prstGeom prst="rect">
            <a:avLst/>
          </a:prstGeom>
          <a:noFill/>
          <a:ln/>
          <a:effectLst/>
        </p:spPr>
      </p:pic>
      <p:cxnSp>
        <p:nvCxnSpPr>
          <p:cNvPr id="21" name="Curved Connector 20"/>
          <p:cNvCxnSpPr/>
          <p:nvPr/>
        </p:nvCxnSpPr>
        <p:spPr>
          <a:xfrm>
            <a:off x="1981200" y="2819400"/>
            <a:ext cx="685799" cy="403545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>
            <a:off x="1424292" y="4310223"/>
            <a:ext cx="1278469" cy="3679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6383530" y="3222944"/>
            <a:ext cx="1769871" cy="1696877"/>
          </a:xfrm>
          <a:prstGeom prst="curvedConnector3">
            <a:avLst>
              <a:gd name="adj1" fmla="val -33296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>
            <a:off x="6381219" y="3208656"/>
            <a:ext cx="1786470" cy="12700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flipV="1">
            <a:off x="6371165" y="5529423"/>
            <a:ext cx="1274235" cy="11921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>
            <a:off x="1828800" y="2667000"/>
            <a:ext cx="228600" cy="152400"/>
          </a:xfrm>
          <a:prstGeom prst="curvedConnector3">
            <a:avLst>
              <a:gd name="adj1" fmla="val -9375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 bwMode="auto">
          <a:xfrm>
            <a:off x="1557336" y="2833688"/>
            <a:ext cx="304800" cy="269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1424292" y="4310223"/>
            <a:ext cx="1242708" cy="1219200"/>
          </a:xfrm>
          <a:prstGeom prst="curvedConnector3">
            <a:avLst>
              <a:gd name="adj1" fmla="val -29587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>
            <a:off x="6371165" y="4310223"/>
            <a:ext cx="1274235" cy="1219200"/>
          </a:xfrm>
          <a:prstGeom prst="curvedConnector3">
            <a:avLst>
              <a:gd name="adj1" fmla="val 132012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1752600"/>
            <a:ext cx="1346457" cy="253747"/>
          </a:xfrm>
          <a:prstGeom prst="rect">
            <a:avLst/>
          </a:prstGeom>
          <a:noFill/>
        </p:spPr>
      </p:pic>
      <p:pic>
        <p:nvPicPr>
          <p:cNvPr id="51" name="Picture 50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18606" y="2064543"/>
            <a:ext cx="1333757" cy="253795"/>
          </a:xfrm>
          <a:prstGeom prst="rect">
            <a:avLst/>
          </a:prstGeom>
          <a:noFill/>
          <a:ln/>
          <a:effectLst/>
        </p:spPr>
      </p:pic>
      <p:sp>
        <p:nvSpPr>
          <p:cNvPr id="30" name="TextBox 29"/>
          <p:cNvSpPr txBox="1"/>
          <p:nvPr/>
        </p:nvSpPr>
        <p:spPr>
          <a:xfrm>
            <a:off x="699656" y="5704582"/>
            <a:ext cx="7688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800" dirty="0">
                <a:solidFill>
                  <a:srgbClr val="0000FF"/>
                </a:solidFill>
                <a:cs typeface="Arial" charset="0"/>
              </a:rPr>
              <a:t>Garden-Hose complexity of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f</a:t>
            </a:r>
            <a:r>
              <a:rPr lang="en-US" sz="2800" dirty="0" smtClean="0">
                <a:cs typeface="Arial" charset="0"/>
              </a:rPr>
              <a:t>:       </a:t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GH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(f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)</a:t>
            </a:r>
            <a:r>
              <a:rPr lang="en-US" sz="2800" dirty="0" smtClean="0">
                <a:cs typeface="Arial" charset="0"/>
              </a:rPr>
              <a:t> := minimum </a:t>
            </a:r>
            <a:r>
              <a:rPr lang="en-US" sz="2800" dirty="0">
                <a:cs typeface="Arial" charset="0"/>
              </a:rPr>
              <a:t># of pipes needed to compute 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43200" y="1600200"/>
            <a:ext cx="415216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                      water exits  @ Alice</a:t>
            </a:r>
          </a:p>
          <a:p>
            <a:pPr algn="l"/>
            <a:r>
              <a:rPr lang="en-US" sz="2400" dirty="0" smtClean="0">
                <a:latin typeface="+mn-lt"/>
              </a:rPr>
              <a:t>                      water exits  @ Bob</a:t>
            </a:r>
          </a:p>
        </p:txBody>
      </p:sp>
    </p:spTree>
    <p:extLst>
      <p:ext uri="{BB962C8B-B14F-4D97-AF65-F5344CB8AC3E}">
        <p14:creationId xmlns:p14="http://schemas.microsoft.com/office/powerpoint/2010/main" val="248046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36912"/>
            <a:ext cx="51781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+mj-lt"/>
              </a:rPr>
              <a:t>Relationship between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E(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SQP</a:t>
            </a:r>
            <a:r>
              <a:rPr lang="en-US" sz="4400" baseline="-25000" dirty="0" err="1" smtClean="0">
                <a:solidFill>
                  <a:srgbClr val="FF0000"/>
                </a:solidFill>
                <a:latin typeface="+mj-lt"/>
              </a:rPr>
              <a:t>f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) </a:t>
            </a:r>
            <a:r>
              <a:rPr lang="en-US" sz="4400" dirty="0" smtClean="0">
                <a:latin typeface="+mj-lt"/>
              </a:rPr>
              <a:t>and </a:t>
            </a:r>
            <a:r>
              <a:rPr lang="en-US" sz="4400" dirty="0" smtClean="0">
                <a:solidFill>
                  <a:srgbClr val="0000FF"/>
                </a:solidFill>
                <a:latin typeface="+mj-lt"/>
              </a:rPr>
              <a:t>GH(f)</a:t>
            </a:r>
          </a:p>
        </p:txBody>
      </p:sp>
    </p:spTree>
    <p:extLst>
      <p:ext uri="{BB962C8B-B14F-4D97-AF65-F5344CB8AC3E}">
        <p14:creationId xmlns:p14="http://schemas.microsoft.com/office/powerpoint/2010/main" val="41931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4572000" y="3155370"/>
            <a:ext cx="4752528" cy="648072"/>
            <a:chOff x="4572000" y="3212976"/>
            <a:chExt cx="4752528" cy="648072"/>
          </a:xfrm>
        </p:grpSpPr>
        <p:sp>
          <p:nvSpPr>
            <p:cNvPr id="104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5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12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3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4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5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6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6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07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9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0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1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4572000" y="2608109"/>
            <a:ext cx="4752528" cy="648072"/>
            <a:chOff x="4572000" y="3212976"/>
            <a:chExt cx="4752528" cy="648072"/>
          </a:xfrm>
        </p:grpSpPr>
        <p:sp>
          <p:nvSpPr>
            <p:cNvPr id="160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61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6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62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6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572000" y="2060848"/>
            <a:ext cx="4752528" cy="648072"/>
            <a:chOff x="4572000" y="3212976"/>
            <a:chExt cx="4752528" cy="648072"/>
          </a:xfrm>
        </p:grpSpPr>
        <p:sp>
          <p:nvSpPr>
            <p:cNvPr id="68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76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8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78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7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4572000" y="3702631"/>
            <a:ext cx="4752528" cy="648072"/>
            <a:chOff x="4572000" y="3212976"/>
            <a:chExt cx="4752528" cy="648072"/>
          </a:xfrm>
        </p:grpSpPr>
        <p:sp>
          <p:nvSpPr>
            <p:cNvPr id="118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19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26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7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0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21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2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3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4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4572000" y="4249892"/>
            <a:ext cx="4752528" cy="648072"/>
            <a:chOff x="4572000" y="3212976"/>
            <a:chExt cx="4752528" cy="648072"/>
          </a:xfrm>
        </p:grpSpPr>
        <p:sp>
          <p:nvSpPr>
            <p:cNvPr id="132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33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4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4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3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45" name="Group 144"/>
          <p:cNvGrpSpPr/>
          <p:nvPr/>
        </p:nvGrpSpPr>
        <p:grpSpPr>
          <a:xfrm>
            <a:off x="4572000" y="4797152"/>
            <a:ext cx="4752528" cy="648072"/>
            <a:chOff x="4572000" y="3212976"/>
            <a:chExt cx="4752528" cy="648072"/>
          </a:xfrm>
        </p:grpSpPr>
        <p:sp>
          <p:nvSpPr>
            <p:cNvPr id="146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47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5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48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4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6" y="1984081"/>
            <a:ext cx="296234" cy="622178"/>
          </a:xfrm>
          <a:prstGeom prst="rect">
            <a:avLst/>
          </a:prstGeom>
        </p:spPr>
      </p:pic>
      <p:sp>
        <p:nvSpPr>
          <p:cNvPr id="8" name="Can 7"/>
          <p:cNvSpPr/>
          <p:nvPr/>
        </p:nvSpPr>
        <p:spPr>
          <a:xfrm rot="16200000">
            <a:off x="2008814" y="1503825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 rot="16200000">
            <a:off x="2008813" y="1956259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16200000">
            <a:off x="2008814" y="2450693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16200000">
            <a:off x="2008814" y="3015773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 rot="16200000">
            <a:off x="2008813" y="3609807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 rot="16200000">
            <a:off x="2008812" y="4203840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urved Connector 13"/>
          <p:cNvCxnSpPr/>
          <p:nvPr/>
        </p:nvCxnSpPr>
        <p:spPr>
          <a:xfrm>
            <a:off x="827397" y="2510822"/>
            <a:ext cx="349791" cy="393240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543347" y="3963577"/>
            <a:ext cx="652081" cy="3585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 flipV="1">
            <a:off x="3072798" y="2904062"/>
            <a:ext cx="902720" cy="1653547"/>
          </a:xfrm>
          <a:prstGeom prst="curvedConnector3">
            <a:avLst>
              <a:gd name="adj1" fmla="val -33296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>
            <a:off x="3071619" y="2890138"/>
            <a:ext cx="911186" cy="1237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3066491" y="5151644"/>
            <a:ext cx="649921" cy="11617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>
            <a:off x="749666" y="2362314"/>
            <a:ext cx="116597" cy="148508"/>
          </a:xfrm>
          <a:prstGeom prst="curvedConnector3">
            <a:avLst>
              <a:gd name="adj1" fmla="val -9375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 bwMode="auto">
          <a:xfrm>
            <a:off x="611206" y="2524745"/>
            <a:ext cx="155463" cy="262209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>
            <a:off x="543347" y="3963577"/>
            <a:ext cx="633841" cy="1188068"/>
          </a:xfrm>
          <a:prstGeom prst="curvedConnector3">
            <a:avLst>
              <a:gd name="adj1" fmla="val -29587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>
            <a:off x="3066491" y="3963577"/>
            <a:ext cx="649921" cy="1188068"/>
          </a:xfrm>
          <a:prstGeom prst="curvedConnector3">
            <a:avLst>
              <a:gd name="adj1" fmla="val 132012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67000" y="76200"/>
            <a:ext cx="346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solidFill>
                  <a:srgbClr val="0000FF"/>
                </a:solidFill>
                <a:latin typeface="Calibri"/>
              </a:rPr>
              <a:t>GH(f)</a:t>
            </a:r>
            <a:r>
              <a:rPr lang="en-US" sz="4000" dirty="0" smtClean="0">
                <a:latin typeface="cmsy10"/>
              </a:rPr>
              <a:t>¸</a:t>
            </a:r>
            <a:r>
              <a:rPr lang="en-US" sz="4000" dirty="0" smtClean="0">
                <a:solidFill>
                  <a:srgbClr val="FF0000"/>
                </a:solidFill>
                <a:latin typeface="Calibri"/>
              </a:rPr>
              <a:t>E(</a:t>
            </a:r>
            <a:r>
              <a:rPr lang="en-US" sz="4000" dirty="0" err="1" smtClean="0">
                <a:solidFill>
                  <a:srgbClr val="FF0000"/>
                </a:solidFill>
                <a:latin typeface="Calibri"/>
              </a:rPr>
              <a:t>SQP</a:t>
            </a:r>
            <a:r>
              <a:rPr lang="en-US" sz="4000" baseline="-25000" dirty="0" err="1" smtClean="0">
                <a:solidFill>
                  <a:srgbClr val="FF0000"/>
                </a:solidFill>
                <a:latin typeface="Calibri"/>
              </a:rPr>
              <a:t>f</a:t>
            </a:r>
            <a:r>
              <a:rPr lang="en-US" sz="4000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99592" y="98072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Garden-Hose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52120" y="98072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Attacking Game</a:t>
            </a:r>
          </a:p>
        </p:txBody>
      </p:sp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926552"/>
            <a:ext cx="666817" cy="8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908720"/>
            <a:ext cx="870836" cy="8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7213" y="920672"/>
            <a:ext cx="666817" cy="8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926552"/>
            <a:ext cx="870836" cy="8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0006" y="1919194"/>
            <a:ext cx="175261" cy="146343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05394" y="1927425"/>
            <a:ext cx="160363" cy="204178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93434" y="1920280"/>
            <a:ext cx="175261" cy="146343"/>
          </a:xfrm>
          <a:prstGeom prst="rect">
            <a:avLst/>
          </a:prstGeom>
          <a:noFill/>
          <a:ln/>
          <a:effectLst/>
        </p:spPr>
      </p:pic>
      <p:pic>
        <p:nvPicPr>
          <p:cNvPr id="62" name="Picture 6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70034" y="1908982"/>
            <a:ext cx="160363" cy="204178"/>
          </a:xfrm>
          <a:prstGeom prst="rect">
            <a:avLst/>
          </a:prstGeom>
          <a:noFill/>
          <a:ln/>
          <a:effectLst/>
        </p:spPr>
      </p:pic>
      <p:sp>
        <p:nvSpPr>
          <p:cNvPr id="70" name="TextBox 69"/>
          <p:cNvSpPr txBox="1"/>
          <p:nvPr/>
        </p:nvSpPr>
        <p:spPr>
          <a:xfrm>
            <a:off x="4139952" y="2420888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teleport</a:t>
            </a:r>
            <a:endParaRPr lang="en-US" dirty="0" smtClean="0">
              <a:latin typeface="+mn-lt"/>
            </a:endParaRPr>
          </a:p>
        </p:txBody>
      </p:sp>
      <p:sp>
        <p:nvSpPr>
          <p:cNvPr id="71" name="Right Bracket 70"/>
          <p:cNvSpPr/>
          <p:nvPr/>
        </p:nvSpPr>
        <p:spPr bwMode="auto">
          <a:xfrm>
            <a:off x="8402406" y="2829424"/>
            <a:ext cx="76200" cy="1676400"/>
          </a:xfrm>
          <a:prstGeom prst="righ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5400000">
            <a:off x="8236018" y="2996050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3" name="Right Bracket 72"/>
          <p:cNvSpPr/>
          <p:nvPr/>
        </p:nvSpPr>
        <p:spPr bwMode="auto">
          <a:xfrm>
            <a:off x="8326206" y="4005064"/>
            <a:ext cx="350250" cy="1110360"/>
          </a:xfrm>
          <a:prstGeom prst="righ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 rot="5400000">
            <a:off x="8452042" y="4716754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 rot="5400000">
            <a:off x="4838676" y="4259554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59" name="Group 97"/>
          <p:cNvGrpSpPr/>
          <p:nvPr/>
        </p:nvGrpSpPr>
        <p:grpSpPr>
          <a:xfrm>
            <a:off x="4716016" y="1700808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Oval 154"/>
            <p:cNvSpPr>
              <a:spLocks noChangeArrowheads="1"/>
            </p:cNvSpPr>
            <p:nvPr/>
          </p:nvSpPr>
          <p:spPr bwMode="auto">
            <a:xfrm>
              <a:off x="1018819" y="3771444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5" name="Text Box 21"/>
            <p:cNvSpPr txBox="1">
              <a:spLocks noChangeArrowheads="1"/>
            </p:cNvSpPr>
            <p:nvPr/>
          </p:nvSpPr>
          <p:spPr bwMode="auto">
            <a:xfrm>
              <a:off x="1110828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cxnSp>
        <p:nvCxnSpPr>
          <p:cNvPr id="173" name="Curved Connector 172"/>
          <p:cNvCxnSpPr/>
          <p:nvPr/>
        </p:nvCxnSpPr>
        <p:spPr>
          <a:xfrm rot="16200000" flipH="1">
            <a:off x="5004048" y="2276872"/>
            <a:ext cx="576064" cy="576064"/>
          </a:xfrm>
          <a:prstGeom prst="curvedConnector3">
            <a:avLst>
              <a:gd name="adj1" fmla="val 103375"/>
            </a:avLst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Left Bracket 74"/>
          <p:cNvSpPr/>
          <p:nvPr/>
        </p:nvSpPr>
        <p:spPr bwMode="auto">
          <a:xfrm>
            <a:off x="5506806" y="3896224"/>
            <a:ext cx="152400" cy="1219200"/>
          </a:xfrm>
          <a:prstGeom prst="lef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1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1" grpId="1" animBg="1"/>
      <p:bldP spid="71" grpId="2" animBg="1"/>
      <p:bldP spid="72" grpId="0"/>
      <p:bldP spid="73" grpId="0" animBg="1"/>
      <p:bldP spid="73" grpId="1" animBg="1"/>
      <p:bldP spid="73" grpId="2" animBg="1"/>
      <p:bldP spid="74" grpId="0"/>
      <p:bldP spid="77" grpId="0"/>
      <p:bldP spid="75" grpId="0" animBg="1"/>
      <p:bldP spid="75" grpId="1" animBg="1"/>
      <p:bldP spid="7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892" name="Picture 116" descr="MCj042607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117"/>
          <p:cNvGrpSpPr>
            <a:grpSpLocks/>
          </p:cNvGrpSpPr>
          <p:nvPr/>
        </p:nvGrpSpPr>
        <p:grpSpPr bwMode="auto">
          <a:xfrm rot="5400000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59894" name="Oval 118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59895" name="Line 119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896" name="Line 120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897" name="Line 121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898" name="Line 122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899" name="Line 123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0" name="Line 124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1" name="Line 125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2" name="Line 126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3" name="Line 127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4" name="Line 128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9905" name="Oval 129"/>
          <p:cNvSpPr>
            <a:spLocks noChangeArrowheads="1"/>
          </p:cNvSpPr>
          <p:nvPr/>
        </p:nvSpPr>
        <p:spPr bwMode="auto">
          <a:xfrm>
            <a:off x="2903538" y="2266950"/>
            <a:ext cx="2879725" cy="2879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 rot="5400000">
            <a:off x="2701231" y="3643586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59787" name="AutoShape 11"/>
          <p:cNvSpPr>
            <a:spLocks noChangeArrowheads="1"/>
          </p:cNvSpPr>
          <p:nvPr/>
        </p:nvSpPr>
        <p:spPr bwMode="auto">
          <a:xfrm>
            <a:off x="2693276" y="3632200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59823" name="Line 47"/>
          <p:cNvSpPr>
            <a:spLocks noChangeShapeType="1"/>
          </p:cNvSpPr>
          <p:nvPr/>
        </p:nvSpPr>
        <p:spPr bwMode="auto">
          <a:xfrm rot="13500000" flipH="1">
            <a:off x="4558563" y="3193970"/>
            <a:ext cx="1024145" cy="102529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59824" name="Rectangle 48"/>
          <p:cNvSpPr>
            <a:spLocks noGrp="1" noChangeArrowheads="1"/>
          </p:cNvSpPr>
          <p:nvPr>
            <p:ph type="title"/>
          </p:nvPr>
        </p:nvSpPr>
        <p:spPr>
          <a:xfrm>
            <a:off x="455956" y="142852"/>
            <a:ext cx="8436524" cy="928694"/>
          </a:xfrm>
          <a:noFill/>
          <a:ln/>
        </p:spPr>
        <p:txBody>
          <a:bodyPr/>
          <a:lstStyle/>
          <a:p>
            <a:r>
              <a:rPr lang="en-US" sz="4000" dirty="0" err="1"/>
              <a:t>Qubit</a:t>
            </a:r>
            <a:r>
              <a:rPr lang="en-US" sz="4000" dirty="0"/>
              <a:t>: </a:t>
            </a:r>
            <a:r>
              <a:rPr lang="en-US" sz="4000" dirty="0" smtClean="0"/>
              <a:t>Rectilinear/Computational </a:t>
            </a:r>
            <a:r>
              <a:rPr lang="en-US" sz="4000" dirty="0"/>
              <a:t>Basis</a:t>
            </a:r>
          </a:p>
        </p:txBody>
      </p:sp>
      <p:grpSp>
        <p:nvGrpSpPr>
          <p:cNvPr id="54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5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5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59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61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62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63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4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6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70" name="Picture 6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72" name="Picture 7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2373" y="3523256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08840" y="1579523"/>
            <a:ext cx="579184" cy="409317"/>
          </a:xfrm>
          <a:prstGeom prst="rect">
            <a:avLst/>
          </a:prstGeom>
          <a:noFill/>
          <a:ln/>
          <a:effectLst/>
        </p:spPr>
      </p:pic>
      <p:sp>
        <p:nvSpPr>
          <p:cNvPr id="39" name="Line 47"/>
          <p:cNvSpPr>
            <a:spLocks noChangeShapeType="1"/>
          </p:cNvSpPr>
          <p:nvPr/>
        </p:nvSpPr>
        <p:spPr bwMode="auto">
          <a:xfrm rot="13500000" flipH="1">
            <a:off x="3119315" y="3193937"/>
            <a:ext cx="1024145" cy="102529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59787" grpId="0" animBg="1"/>
      <p:bldP spid="3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4572000" y="3155370"/>
            <a:ext cx="4752528" cy="648072"/>
            <a:chOff x="4572000" y="3212976"/>
            <a:chExt cx="4752528" cy="648072"/>
          </a:xfrm>
        </p:grpSpPr>
        <p:sp>
          <p:nvSpPr>
            <p:cNvPr id="104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5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12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3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4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5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6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6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07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9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0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1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4572000" y="2608109"/>
            <a:ext cx="4752528" cy="648072"/>
            <a:chOff x="4572000" y="3212976"/>
            <a:chExt cx="4752528" cy="648072"/>
          </a:xfrm>
        </p:grpSpPr>
        <p:sp>
          <p:nvSpPr>
            <p:cNvPr id="160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61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6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62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6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572000" y="2060848"/>
            <a:ext cx="4752528" cy="648072"/>
            <a:chOff x="4572000" y="3212976"/>
            <a:chExt cx="4752528" cy="648072"/>
          </a:xfrm>
        </p:grpSpPr>
        <p:sp>
          <p:nvSpPr>
            <p:cNvPr id="68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76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8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78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7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4572000" y="3702631"/>
            <a:ext cx="4752528" cy="648072"/>
            <a:chOff x="4572000" y="3212976"/>
            <a:chExt cx="4752528" cy="648072"/>
          </a:xfrm>
        </p:grpSpPr>
        <p:sp>
          <p:nvSpPr>
            <p:cNvPr id="118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19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26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7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0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21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2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3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4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4572000" y="4249892"/>
            <a:ext cx="4752528" cy="648072"/>
            <a:chOff x="4572000" y="3212976"/>
            <a:chExt cx="4752528" cy="648072"/>
          </a:xfrm>
        </p:grpSpPr>
        <p:sp>
          <p:nvSpPr>
            <p:cNvPr id="132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33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4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4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3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45" name="Group 144"/>
          <p:cNvGrpSpPr/>
          <p:nvPr/>
        </p:nvGrpSpPr>
        <p:grpSpPr>
          <a:xfrm>
            <a:off x="4572000" y="4797152"/>
            <a:ext cx="4752528" cy="648072"/>
            <a:chOff x="4572000" y="3212976"/>
            <a:chExt cx="4752528" cy="648072"/>
          </a:xfrm>
        </p:grpSpPr>
        <p:sp>
          <p:nvSpPr>
            <p:cNvPr id="146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47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5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48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4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6" y="1984081"/>
            <a:ext cx="296234" cy="622178"/>
          </a:xfrm>
          <a:prstGeom prst="rect">
            <a:avLst/>
          </a:prstGeom>
        </p:spPr>
      </p:pic>
      <p:sp>
        <p:nvSpPr>
          <p:cNvPr id="8" name="Can 7"/>
          <p:cNvSpPr/>
          <p:nvPr/>
        </p:nvSpPr>
        <p:spPr>
          <a:xfrm rot="16200000">
            <a:off x="2008814" y="1503825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 rot="16200000">
            <a:off x="2008813" y="1956259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16200000">
            <a:off x="2008814" y="2450693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16200000">
            <a:off x="2008814" y="3015773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 rot="16200000">
            <a:off x="2008813" y="3609807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 rot="16200000">
            <a:off x="2008812" y="4203840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urved Connector 13"/>
          <p:cNvCxnSpPr/>
          <p:nvPr/>
        </p:nvCxnSpPr>
        <p:spPr>
          <a:xfrm>
            <a:off x="827397" y="2510822"/>
            <a:ext cx="349791" cy="393240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543347" y="3963577"/>
            <a:ext cx="652081" cy="3585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 flipV="1">
            <a:off x="3072798" y="2904062"/>
            <a:ext cx="902720" cy="1653547"/>
          </a:xfrm>
          <a:prstGeom prst="curvedConnector3">
            <a:avLst>
              <a:gd name="adj1" fmla="val -33296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>
            <a:off x="3071619" y="2890138"/>
            <a:ext cx="911186" cy="1237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3066491" y="5151644"/>
            <a:ext cx="649921" cy="11617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>
            <a:off x="749666" y="2362314"/>
            <a:ext cx="116597" cy="148508"/>
          </a:xfrm>
          <a:prstGeom prst="curvedConnector3">
            <a:avLst>
              <a:gd name="adj1" fmla="val -9375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 bwMode="auto">
          <a:xfrm>
            <a:off x="611206" y="2524745"/>
            <a:ext cx="155463" cy="262209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>
            <a:off x="543347" y="3963577"/>
            <a:ext cx="633841" cy="1188068"/>
          </a:xfrm>
          <a:prstGeom prst="curvedConnector3">
            <a:avLst>
              <a:gd name="adj1" fmla="val -29587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>
            <a:off x="3066491" y="3963577"/>
            <a:ext cx="649921" cy="1188068"/>
          </a:xfrm>
          <a:prstGeom prst="curvedConnector3">
            <a:avLst>
              <a:gd name="adj1" fmla="val 132012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67000" y="76200"/>
            <a:ext cx="346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solidFill>
                  <a:srgbClr val="0000FF"/>
                </a:solidFill>
                <a:latin typeface="Calibri"/>
              </a:rPr>
              <a:t>GH(f)</a:t>
            </a:r>
            <a:r>
              <a:rPr lang="en-US" sz="4000" dirty="0" smtClean="0">
                <a:latin typeface="cmsy10"/>
              </a:rPr>
              <a:t>¸</a:t>
            </a:r>
            <a:r>
              <a:rPr lang="en-US" sz="4000" dirty="0" smtClean="0">
                <a:solidFill>
                  <a:srgbClr val="FF0000"/>
                </a:solidFill>
                <a:latin typeface="Calibri"/>
              </a:rPr>
              <a:t>E(</a:t>
            </a:r>
            <a:r>
              <a:rPr lang="en-US" sz="4000" dirty="0" err="1" smtClean="0">
                <a:solidFill>
                  <a:srgbClr val="FF0000"/>
                </a:solidFill>
                <a:latin typeface="Calibri"/>
              </a:rPr>
              <a:t>SQP</a:t>
            </a:r>
            <a:r>
              <a:rPr lang="en-US" sz="4000" baseline="-25000" dirty="0" err="1" smtClean="0">
                <a:solidFill>
                  <a:srgbClr val="FF0000"/>
                </a:solidFill>
                <a:latin typeface="Calibri"/>
              </a:rPr>
              <a:t>f</a:t>
            </a:r>
            <a:r>
              <a:rPr lang="en-US" sz="4000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99592" y="98072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Garden-Hose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52120" y="98072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Attacking Game</a:t>
            </a:r>
          </a:p>
        </p:txBody>
      </p:sp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926552"/>
            <a:ext cx="666817" cy="8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908720"/>
            <a:ext cx="870836" cy="8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7213" y="920672"/>
            <a:ext cx="666817" cy="8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926552"/>
            <a:ext cx="870836" cy="8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0006" y="1919194"/>
            <a:ext cx="175261" cy="146343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05394" y="1927425"/>
            <a:ext cx="160363" cy="204178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93434" y="1920280"/>
            <a:ext cx="175261" cy="146343"/>
          </a:xfrm>
          <a:prstGeom prst="rect">
            <a:avLst/>
          </a:prstGeom>
          <a:noFill/>
          <a:ln/>
          <a:effectLst/>
        </p:spPr>
      </p:pic>
      <p:pic>
        <p:nvPicPr>
          <p:cNvPr id="62" name="Picture 6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70034" y="1908982"/>
            <a:ext cx="160363" cy="204178"/>
          </a:xfrm>
          <a:prstGeom prst="rect">
            <a:avLst/>
          </a:prstGeom>
          <a:noFill/>
          <a:ln/>
          <a:effectLst/>
        </p:spPr>
      </p:pic>
      <p:sp>
        <p:nvSpPr>
          <p:cNvPr id="70" name="TextBox 69"/>
          <p:cNvSpPr txBox="1"/>
          <p:nvPr/>
        </p:nvSpPr>
        <p:spPr>
          <a:xfrm>
            <a:off x="4139952" y="2420888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teleport</a:t>
            </a:r>
            <a:endParaRPr lang="en-US" dirty="0" smtClean="0">
              <a:latin typeface="+mn-lt"/>
            </a:endParaRPr>
          </a:p>
        </p:txBody>
      </p:sp>
      <p:sp>
        <p:nvSpPr>
          <p:cNvPr id="71" name="Right Bracket 70"/>
          <p:cNvSpPr/>
          <p:nvPr/>
        </p:nvSpPr>
        <p:spPr bwMode="auto">
          <a:xfrm>
            <a:off x="8402406" y="2829424"/>
            <a:ext cx="76200" cy="1676400"/>
          </a:xfrm>
          <a:prstGeom prst="righ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5400000">
            <a:off x="8236018" y="2996050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3" name="Right Bracket 72"/>
          <p:cNvSpPr/>
          <p:nvPr/>
        </p:nvSpPr>
        <p:spPr bwMode="auto">
          <a:xfrm>
            <a:off x="8326206" y="4005064"/>
            <a:ext cx="350250" cy="1110360"/>
          </a:xfrm>
          <a:prstGeom prst="righ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 rot="5400000">
            <a:off x="8452042" y="4716754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5" name="Left Bracket 74"/>
          <p:cNvSpPr/>
          <p:nvPr/>
        </p:nvSpPr>
        <p:spPr bwMode="auto">
          <a:xfrm>
            <a:off x="5506806" y="3896224"/>
            <a:ext cx="152400" cy="1219200"/>
          </a:xfrm>
          <a:prstGeom prst="lef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5400000">
            <a:off x="4838676" y="4259554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59" name="Group 97"/>
          <p:cNvGrpSpPr/>
          <p:nvPr/>
        </p:nvGrpSpPr>
        <p:grpSpPr>
          <a:xfrm>
            <a:off x="4716016" y="1700808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Oval 154"/>
            <p:cNvSpPr>
              <a:spLocks noChangeArrowheads="1"/>
            </p:cNvSpPr>
            <p:nvPr/>
          </p:nvSpPr>
          <p:spPr bwMode="auto">
            <a:xfrm>
              <a:off x="1018819" y="3771444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5" name="Text Box 21"/>
            <p:cNvSpPr txBox="1">
              <a:spLocks noChangeArrowheads="1"/>
            </p:cNvSpPr>
            <p:nvPr/>
          </p:nvSpPr>
          <p:spPr bwMode="auto">
            <a:xfrm>
              <a:off x="1110828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cxnSp>
        <p:nvCxnSpPr>
          <p:cNvPr id="173" name="Curved Connector 172"/>
          <p:cNvCxnSpPr/>
          <p:nvPr/>
        </p:nvCxnSpPr>
        <p:spPr>
          <a:xfrm rot="16200000" flipH="1">
            <a:off x="5004048" y="2276872"/>
            <a:ext cx="576064" cy="576064"/>
          </a:xfrm>
          <a:prstGeom prst="curvedConnector3">
            <a:avLst>
              <a:gd name="adj1" fmla="val 103375"/>
            </a:avLst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4" name="Group 82"/>
          <p:cNvGrpSpPr/>
          <p:nvPr/>
        </p:nvGrpSpPr>
        <p:grpSpPr>
          <a:xfrm>
            <a:off x="5868144" y="5301208"/>
            <a:ext cx="3286430" cy="1459532"/>
            <a:chOff x="5879909" y="5266184"/>
            <a:chExt cx="3286430" cy="1459532"/>
          </a:xfrm>
        </p:grpSpPr>
        <p:cxnSp>
          <p:nvCxnSpPr>
            <p:cNvPr id="175" name="Straight Arrow Connector 174"/>
            <p:cNvCxnSpPr/>
            <p:nvPr/>
          </p:nvCxnSpPr>
          <p:spPr bwMode="auto">
            <a:xfrm flipH="1">
              <a:off x="5879909" y="6058272"/>
              <a:ext cx="2448272" cy="667444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6" name="TextBox 175"/>
            <p:cNvSpPr txBox="1"/>
            <p:nvPr/>
          </p:nvSpPr>
          <p:spPr>
            <a:xfrm>
              <a:off x="7361638" y="5266184"/>
              <a:ext cx="18047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y, </a:t>
              </a:r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Bob’s </a:t>
              </a:r>
              <a:br>
                <a:rPr lang="en-US" sz="2400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    </a:t>
              </a:r>
              <a:r>
                <a:rPr lang="en-US" sz="2400" dirty="0" err="1" smtClean="0">
                  <a:solidFill>
                    <a:srgbClr val="FF0000"/>
                  </a:solidFill>
                  <a:latin typeface="+mn-lt"/>
                </a:rPr>
                <a:t>telep</a:t>
              </a:r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. keys</a:t>
              </a:r>
              <a:endParaRPr lang="en-US" sz="2400" dirty="0" smtClean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77" name="Group 87"/>
          <p:cNvGrpSpPr/>
          <p:nvPr/>
        </p:nvGrpSpPr>
        <p:grpSpPr>
          <a:xfrm>
            <a:off x="5220073" y="5301208"/>
            <a:ext cx="3240359" cy="1440160"/>
            <a:chOff x="5220073" y="5301208"/>
            <a:chExt cx="3240359" cy="1440160"/>
          </a:xfrm>
        </p:grpSpPr>
        <p:cxnSp>
          <p:nvCxnSpPr>
            <p:cNvPr id="178" name="Straight Arrow Connector 177"/>
            <p:cNvCxnSpPr/>
            <p:nvPr/>
          </p:nvCxnSpPr>
          <p:spPr bwMode="auto">
            <a:xfrm flipH="1" flipV="1">
              <a:off x="5940152" y="6093296"/>
              <a:ext cx="2520280" cy="648072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79" name="TextBox 178"/>
            <p:cNvSpPr txBox="1"/>
            <p:nvPr/>
          </p:nvSpPr>
          <p:spPr>
            <a:xfrm>
              <a:off x="5220073" y="5301208"/>
              <a:ext cx="20882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x, </a:t>
              </a:r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Alice’s </a:t>
              </a:r>
              <a:br>
                <a:rPr lang="en-US" sz="2400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    </a:t>
              </a:r>
              <a:r>
                <a:rPr lang="en-US" sz="2400" dirty="0" err="1" smtClean="0">
                  <a:solidFill>
                    <a:srgbClr val="FF0000"/>
                  </a:solidFill>
                  <a:latin typeface="+mn-lt"/>
                </a:rPr>
                <a:t>telep</a:t>
              </a:r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. keys</a:t>
              </a:r>
              <a:endParaRPr lang="en-US" sz="2400" dirty="0" smtClean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180" name="TextBox 179"/>
          <p:cNvSpPr txBox="1"/>
          <p:nvPr/>
        </p:nvSpPr>
        <p:spPr>
          <a:xfrm>
            <a:off x="-36512" y="5400600"/>
            <a:ext cx="5328592" cy="14847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cs typeface="Arial" charset="0"/>
              </a:defRPr>
            </a:lvl1pPr>
          </a:lstStyle>
          <a:p>
            <a:r>
              <a:rPr lang="en-US" sz="2400" dirty="0" smtClean="0"/>
              <a:t>using </a:t>
            </a:r>
            <a:r>
              <a:rPr lang="en-US" sz="2400" dirty="0"/>
              <a:t>x &amp; </a:t>
            </a:r>
            <a:r>
              <a:rPr lang="en-US" sz="2400" dirty="0" smtClean="0"/>
              <a:t>y, </a:t>
            </a:r>
            <a:r>
              <a:rPr lang="en-US" sz="2400" dirty="0"/>
              <a:t>can follow the water/</a:t>
            </a:r>
            <a:r>
              <a:rPr lang="en-US" sz="2400" dirty="0" err="1" smtClean="0"/>
              <a:t>qubit</a:t>
            </a:r>
            <a:endParaRPr lang="en-US" sz="2400" dirty="0" smtClean="0"/>
          </a:p>
          <a:p>
            <a:r>
              <a:rPr lang="en-US" sz="2400" dirty="0"/>
              <a:t>correct water/</a:t>
            </a:r>
            <a:r>
              <a:rPr lang="en-US" sz="2400" dirty="0" err="1"/>
              <a:t>qubit</a:t>
            </a:r>
            <a:r>
              <a:rPr lang="en-US" sz="2400" dirty="0"/>
              <a:t>  using </a:t>
            </a:r>
            <a:r>
              <a:rPr lang="en-US" sz="2400" dirty="0" smtClean="0"/>
              <a:t>all measurement </a:t>
            </a:r>
            <a:r>
              <a:rPr lang="en-US" sz="2400" dirty="0"/>
              <a:t>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0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Relation with </a:t>
            </a:r>
            <a:r>
              <a:rPr lang="en-US" sz="4400" dirty="0" err="1" smtClean="0">
                <a:latin typeface="Calibri"/>
              </a:rPr>
              <a:t>SQP</a:t>
            </a:r>
            <a:r>
              <a:rPr lang="en-US" sz="4400" baseline="-25000" dirty="0" err="1" smtClean="0">
                <a:latin typeface="Calibri"/>
              </a:rPr>
              <a:t>f</a:t>
            </a:r>
            <a:endParaRPr lang="en-US" sz="4400" baseline="-25000" dirty="0"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363272" cy="3727886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solidFill>
                  <a:srgbClr val="0000FF"/>
                </a:solidFill>
                <a:cs typeface="Arial" charset="0"/>
              </a:rPr>
              <a:t>GH(f) </a:t>
            </a:r>
            <a:r>
              <a:rPr lang="en-US" dirty="0" smtClean="0">
                <a:latin typeface="cmsy10"/>
                <a:ea typeface="cmsy10"/>
                <a:cs typeface="cmsy10"/>
              </a:rPr>
              <a:t>¸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E(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SQP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)</a:t>
            </a:r>
            <a:endParaRPr lang="en-US" dirty="0">
              <a:solidFill>
                <a:srgbClr val="FF0000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The two models are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not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equivalent</a:t>
            </a:r>
            <a:r>
              <a:rPr lang="en-US" dirty="0" smtClean="0">
                <a:cs typeface="Arial" charset="0"/>
              </a:rPr>
              <a:t>:</a:t>
            </a:r>
            <a:endParaRPr lang="en-US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cs typeface="Arial" charset="0"/>
              </a:rPr>
              <a:t>exists </a:t>
            </a:r>
            <a:r>
              <a:rPr lang="en-US" sz="2800" dirty="0" smtClean="0">
                <a:cs typeface="Arial" charset="0"/>
              </a:rPr>
              <a:t>f such that 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GH(f) = n </a:t>
            </a:r>
            <a:r>
              <a:rPr lang="en-US" sz="2800" dirty="0" smtClean="0">
                <a:cs typeface="Arial" charset="0"/>
              </a:rPr>
              <a:t>, but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E</a:t>
            </a:r>
            <a:r>
              <a:rPr lang="en-US" sz="28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SQP</a:t>
            </a:r>
            <a:r>
              <a:rPr lang="en-US" sz="2800" baseline="-250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) </a:t>
            </a:r>
            <a:r>
              <a:rPr lang="en-US" sz="2800" dirty="0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Arial" charset="0"/>
              </a:rPr>
              <a:t>log(n) 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solidFill>
                  <a:srgbClr val="0000FF"/>
                </a:solidFill>
                <a:cs typeface="Arial" charset="0"/>
              </a:rPr>
              <a:t>Quantum </a:t>
            </a:r>
            <a:r>
              <a:rPr lang="en-US" dirty="0">
                <a:cs typeface="Arial" charset="0"/>
              </a:rPr>
              <a:t>garden-hose </a:t>
            </a:r>
            <a:r>
              <a:rPr lang="en-US" dirty="0" smtClean="0">
                <a:cs typeface="Arial" charset="0"/>
              </a:rPr>
              <a:t>model:</a:t>
            </a:r>
            <a:endParaRPr lang="en-US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cs typeface="Arial" charset="0"/>
              </a:rPr>
              <a:t>give Alice &amp; Bob also entanglement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cs typeface="Arial" charset="0"/>
              </a:rPr>
              <a:t>research question: </a:t>
            </a:r>
            <a:r>
              <a:rPr lang="en-US" sz="2800" dirty="0" smtClean="0">
                <a:cs typeface="Arial" charset="0"/>
              </a:rPr>
              <a:t>are </a:t>
            </a:r>
            <a:r>
              <a:rPr lang="en-US" sz="2800" dirty="0" smtClean="0">
                <a:cs typeface="Arial" charset="0"/>
              </a:rPr>
              <a:t>the models </a:t>
            </a:r>
            <a:r>
              <a:rPr lang="en-US" sz="2800" dirty="0">
                <a:cs typeface="Arial" charset="0"/>
              </a:rPr>
              <a:t>now equivalent</a:t>
            </a:r>
            <a:r>
              <a:rPr lang="en-US" sz="2800" dirty="0" smtClean="0">
                <a:cs typeface="Arial" charset="0"/>
              </a:rPr>
              <a:t>?</a:t>
            </a:r>
            <a:endParaRPr lang="en-US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8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Garden-Hose complexity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222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every f has GH(f) </a:t>
            </a:r>
            <a:r>
              <a:rPr lang="en-US" dirty="0" smtClean="0">
                <a:latin typeface="cmsy10"/>
                <a:ea typeface="cmsy10"/>
                <a:cs typeface="cmsy10"/>
              </a:rPr>
              <a:t>·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exponential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if f </a:t>
            </a:r>
            <a:r>
              <a:rPr lang="en-US" dirty="0">
                <a:cs typeface="Arial" charset="0"/>
              </a:rPr>
              <a:t>in </a:t>
            </a:r>
            <a:r>
              <a:rPr lang="en-US" dirty="0" err="1" smtClean="0">
                <a:cs typeface="Arial" charset="0"/>
              </a:rPr>
              <a:t>logspace</a:t>
            </a:r>
            <a:r>
              <a:rPr lang="en-US" dirty="0" smtClean="0">
                <a:cs typeface="Arial" charset="0"/>
              </a:rPr>
              <a:t>, </a:t>
            </a:r>
            <a:r>
              <a:rPr lang="en-US" dirty="0">
                <a:cs typeface="Arial" charset="0"/>
              </a:rPr>
              <a:t>then GH(f) </a:t>
            </a:r>
            <a:r>
              <a:rPr lang="en-US" dirty="0" smtClean="0">
                <a:latin typeface="cmsy10"/>
                <a:ea typeface="cmsy10"/>
                <a:cs typeface="cmsy10"/>
              </a:rPr>
              <a:t>·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polynomial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cs typeface="Arial" charset="0"/>
              </a:rPr>
              <a:t>efficient f &amp; no efficient attack </a:t>
            </a:r>
            <a:r>
              <a:rPr lang="en-US" sz="2800" dirty="0" smtClean="0">
                <a:latin typeface="cmsy10"/>
                <a:ea typeface="cmsy10"/>
                <a:cs typeface="cmsy10"/>
              </a:rPr>
              <a:t>)</a:t>
            </a:r>
            <a:r>
              <a:rPr lang="en-US" sz="2800" dirty="0" smtClean="0">
                <a:cs typeface="Arial" charset="0"/>
              </a:rPr>
              <a:t> P</a:t>
            </a:r>
            <a:r>
              <a:rPr lang="en-US" sz="2800" dirty="0" smtClean="0">
                <a:latin typeface="Symbol"/>
                <a:cs typeface="Arial" charset="0"/>
                <a:sym typeface="Symbol"/>
              </a:rPr>
              <a:t>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L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exist f with GH(f)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exponential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(</a:t>
            </a:r>
            <a:r>
              <a:rPr lang="en-US" dirty="0" smtClean="0">
                <a:cs typeface="Arial" charset="0"/>
              </a:rPr>
              <a:t>counting argument)</a:t>
            </a:r>
            <a:endParaRPr lang="en-US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for g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{equality, IP, majority</a:t>
            </a:r>
            <a:r>
              <a:rPr lang="en-US" dirty="0" smtClean="0">
                <a:cs typeface="Arial" charset="0"/>
              </a:rPr>
              <a:t>}: </a:t>
            </a:r>
            <a:r>
              <a:rPr lang="en-US" dirty="0">
                <a:cs typeface="Arial" charset="0"/>
              </a:rPr>
              <a:t>GH(g) </a:t>
            </a:r>
            <a:r>
              <a:rPr lang="en-US" dirty="0" smtClean="0">
                <a:latin typeface="cmsy10"/>
                <a:ea typeface="cmsy10"/>
                <a:cs typeface="cmsy10"/>
              </a:rPr>
              <a:t>¸</a:t>
            </a:r>
            <a:r>
              <a:rPr lang="en-US" dirty="0" smtClean="0">
                <a:cs typeface="Arial" charset="0"/>
              </a:rPr>
              <a:t> n log(n)</a:t>
            </a:r>
            <a:endParaRPr lang="en-US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cs typeface="Arial" charset="0"/>
              </a:rPr>
              <a:t>techniques from communication </a:t>
            </a:r>
            <a:r>
              <a:rPr lang="en-US" sz="2800" dirty="0" smtClean="0">
                <a:cs typeface="Arial" charset="0"/>
              </a:rPr>
              <a:t>complexity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dirty="0">
              <a:cs typeface="Arial" charset="0"/>
            </a:endParaRPr>
          </a:p>
          <a:p>
            <a:pPr marL="40005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 smtClean="0">
                <a:cs typeface="Arial" charset="0"/>
              </a:rPr>
              <a:t>Many open problems!</a:t>
            </a:r>
            <a:endParaRPr lang="en-US" sz="3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5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28694"/>
          </a:xfrm>
        </p:spPr>
        <p:txBody>
          <a:bodyPr/>
          <a:lstStyle/>
          <a:p>
            <a:r>
              <a:rPr lang="en-US" sz="4000" dirty="0"/>
              <a:t>What </a:t>
            </a:r>
            <a:r>
              <a:rPr lang="en-US" sz="4000" dirty="0" smtClean="0"/>
              <a:t>Have You Learned from </a:t>
            </a:r>
            <a:r>
              <a:rPr lang="en-US" sz="4000" dirty="0"/>
              <a:t>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980728"/>
            <a:ext cx="7848872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Quantum Computing &amp; Teleportation</a:t>
            </a:r>
          </a:p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endParaRPr lang="fr-CH" sz="3300" dirty="0" smtClean="0"/>
          </a:p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endParaRPr lang="fr-CH" sz="3300" dirty="0" smtClean="0"/>
          </a:p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Position-Based Cryptography</a:t>
            </a:r>
          </a:p>
          <a:p>
            <a:pPr lvl="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defRPr/>
            </a:pPr>
            <a:endParaRPr lang="fr-CH" sz="33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Picture 2" descr="startrek-be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764703"/>
            <a:ext cx="1724200" cy="2545248"/>
          </a:xfrm>
          <a:prstGeom prst="rect">
            <a:avLst/>
          </a:prstGeom>
          <a:noFill/>
        </p:spPr>
      </p:pic>
      <p:pic>
        <p:nvPicPr>
          <p:cNvPr id="11" name="Picture 9" descr="dol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1744762" cy="1605265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683566" y="4221087"/>
            <a:ext cx="7992890" cy="1872209"/>
            <a:chOff x="683566" y="4221087"/>
            <a:chExt cx="7992890" cy="1872209"/>
          </a:xfrm>
        </p:grpSpPr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1043607" y="5949279"/>
              <a:ext cx="7272808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25" name="Group 33"/>
            <p:cNvGrpSpPr/>
            <p:nvPr/>
          </p:nvGrpSpPr>
          <p:grpSpPr>
            <a:xfrm>
              <a:off x="683566" y="4221087"/>
              <a:ext cx="1313252" cy="1869077"/>
              <a:chOff x="-773535" y="87118"/>
              <a:chExt cx="1776752" cy="2528752"/>
            </a:xfrm>
          </p:grpSpPr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>
                <a:off x="103268" y="2230416"/>
                <a:ext cx="0" cy="385454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27" name="Picture 26" descr="AliceBlue.eps"/>
              <p:cNvPicPr>
                <a:picLocks noChangeAspect="1"/>
              </p:cNvPicPr>
              <p:nvPr/>
            </p:nvPicPr>
            <p:blipFill>
              <a:blip r:embed="rId4" cstate="print"/>
              <a:srcRect b="23529"/>
              <a:stretch>
                <a:fillRect/>
              </a:stretch>
            </p:blipFill>
            <p:spPr>
              <a:xfrm>
                <a:off x="-773535" y="87118"/>
                <a:ext cx="1776752" cy="2001808"/>
              </a:xfrm>
              <a:prstGeom prst="rect">
                <a:avLst/>
              </a:prstGeom>
            </p:spPr>
          </p:pic>
        </p:grpSp>
        <p:grpSp>
          <p:nvGrpSpPr>
            <p:cNvPr id="28" name="Group 35"/>
            <p:cNvGrpSpPr/>
            <p:nvPr/>
          </p:nvGrpSpPr>
          <p:grpSpPr>
            <a:xfrm>
              <a:off x="7380310" y="4221087"/>
              <a:ext cx="1296146" cy="1869077"/>
              <a:chOff x="8222980" y="87118"/>
              <a:chExt cx="1753611" cy="2528752"/>
            </a:xfrm>
          </p:grpSpPr>
          <p:sp>
            <p:nvSpPr>
              <p:cNvPr id="29" name="Line 7"/>
              <p:cNvSpPr>
                <a:spLocks noChangeShapeType="1"/>
              </p:cNvSpPr>
              <p:nvPr/>
            </p:nvSpPr>
            <p:spPr bwMode="auto">
              <a:xfrm>
                <a:off x="9002362" y="2230416"/>
                <a:ext cx="0" cy="385454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30" name="Picture 29" descr="AliceBlue.eps"/>
              <p:cNvPicPr>
                <a:picLocks noChangeAspect="1"/>
              </p:cNvPicPr>
              <p:nvPr/>
            </p:nvPicPr>
            <p:blipFill>
              <a:blip r:embed="rId5" cstate="print"/>
              <a:srcRect b="22520"/>
              <a:stretch>
                <a:fillRect/>
              </a:stretch>
            </p:blipFill>
            <p:spPr>
              <a:xfrm flipH="1">
                <a:off x="8222980" y="87118"/>
                <a:ext cx="1753611" cy="2001807"/>
              </a:xfrm>
              <a:prstGeom prst="rect">
                <a:avLst/>
              </a:prstGeom>
            </p:spPr>
          </p:pic>
        </p:grpSp>
        <p:grpSp>
          <p:nvGrpSpPr>
            <p:cNvPr id="31" name="Group 36"/>
            <p:cNvGrpSpPr/>
            <p:nvPr/>
          </p:nvGrpSpPr>
          <p:grpSpPr>
            <a:xfrm>
              <a:off x="3995934" y="4365103"/>
              <a:ext cx="1150798" cy="1728193"/>
              <a:chOff x="3945105" y="281963"/>
              <a:chExt cx="1556962" cy="233814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5105" y="281963"/>
                <a:ext cx="1556962" cy="1820147"/>
              </a:xfrm>
              <a:prstGeom prst="rect">
                <a:avLst/>
              </a:prstGeom>
            </p:spPr>
          </p:pic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>
                <a:off x="4821908" y="2230416"/>
                <a:ext cx="0" cy="389691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5" name="Group 37"/>
          <p:cNvGrpSpPr/>
          <p:nvPr/>
        </p:nvGrpSpPr>
        <p:grpSpPr>
          <a:xfrm>
            <a:off x="5580109" y="4581127"/>
            <a:ext cx="1149383" cy="1512168"/>
            <a:chOff x="2483766" y="578923"/>
            <a:chExt cx="1555047" cy="2045874"/>
          </a:xfrm>
        </p:grpSpPr>
        <p:pic>
          <p:nvPicPr>
            <p:cNvPr id="36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2483766" y="578923"/>
              <a:ext cx="1555047" cy="1547233"/>
            </a:xfrm>
            <a:prstGeom prst="rect">
              <a:avLst/>
            </a:prstGeom>
            <a:noFill/>
          </p:spPr>
        </p:pic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3165725" y="2235107"/>
              <a:ext cx="0" cy="38969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555774" y="4509119"/>
            <a:ext cx="961718" cy="1584176"/>
            <a:chOff x="5481515" y="481501"/>
            <a:chExt cx="1301147" cy="2143299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515" y="481501"/>
              <a:ext cx="1301147" cy="1673585"/>
            </a:xfrm>
            <a:prstGeom prst="rect">
              <a:avLst/>
            </a:prstGeom>
          </p:spPr>
        </p:pic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6066050" y="2235109"/>
              <a:ext cx="0" cy="38969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403648" y="2060848"/>
            <a:ext cx="3528392" cy="648072"/>
            <a:chOff x="2699792" y="1844824"/>
            <a:chExt cx="3528392" cy="648072"/>
          </a:xfrm>
        </p:grpSpPr>
        <p:sp>
          <p:nvSpPr>
            <p:cNvPr id="57" name="Oval 54"/>
            <p:cNvSpPr>
              <a:spLocks noChangeArrowheads="1"/>
            </p:cNvSpPr>
            <p:nvPr/>
          </p:nvSpPr>
          <p:spPr bwMode="auto">
            <a:xfrm rot="16200000">
              <a:off x="4139952" y="404664"/>
              <a:ext cx="648072" cy="352839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58" name="Group 172"/>
            <p:cNvGrpSpPr/>
            <p:nvPr/>
          </p:nvGrpSpPr>
          <p:grpSpPr>
            <a:xfrm>
              <a:off x="3394228" y="1916832"/>
              <a:ext cx="457692" cy="460694"/>
              <a:chOff x="3731760" y="2948800"/>
              <a:chExt cx="457692" cy="460694"/>
            </a:xfrm>
          </p:grpSpPr>
          <p:sp>
            <p:nvSpPr>
              <p:cNvPr id="6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9" name="Group 173"/>
            <p:cNvGrpSpPr/>
            <p:nvPr/>
          </p:nvGrpSpPr>
          <p:grpSpPr>
            <a:xfrm>
              <a:off x="5004048" y="1916832"/>
              <a:ext cx="457692" cy="460694"/>
              <a:chOff x="3731760" y="2948800"/>
              <a:chExt cx="457692" cy="460694"/>
            </a:xfrm>
          </p:grpSpPr>
          <p:sp>
            <p:nvSpPr>
              <p:cNvPr id="6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404665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472" y="3300710"/>
            <a:ext cx="1651000" cy="1568450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28694"/>
          </a:xfrm>
        </p:spPr>
        <p:txBody>
          <a:bodyPr/>
          <a:lstStyle/>
          <a:p>
            <a:r>
              <a:rPr lang="en-US" sz="4000" dirty="0"/>
              <a:t>What </a:t>
            </a:r>
            <a:r>
              <a:rPr lang="en-US" sz="4000" dirty="0" smtClean="0"/>
              <a:t>Have You Learned from </a:t>
            </a:r>
            <a:r>
              <a:rPr lang="en-US" sz="4000" dirty="0"/>
              <a:t>this Talk?</a:t>
            </a:r>
            <a:endParaRPr lang="de-DE" sz="4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6" y="2204864"/>
            <a:ext cx="8064896" cy="4653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No-Go Theorem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Impossible 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unconditionally, but attack </a:t>
            </a:r>
            <a:r>
              <a:rPr lang="en-US" sz="2800" dirty="0">
                <a:solidFill>
                  <a:prstClr val="black"/>
                </a:solidFill>
                <a:cs typeface="Arial" charset="0"/>
              </a:rPr>
              <a:t>requires unrealistic amounts of 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resources</a:t>
            </a:r>
            <a:endParaRPr lang="fr-CH" sz="3300" dirty="0" smtClean="0"/>
          </a:p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Garden-Hose Model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Restricted class of single-</a:t>
            </a:r>
            <a:r>
              <a:rPr lang="en-US" sz="2800" dirty="0" err="1">
                <a:solidFill>
                  <a:prstClr val="black"/>
                </a:solidFill>
                <a:cs typeface="Arial" charset="0"/>
              </a:rPr>
              <a:t>qubit</a:t>
            </a:r>
            <a:r>
              <a:rPr lang="en-US" sz="2800" dirty="0">
                <a:solidFill>
                  <a:prstClr val="black"/>
                </a:solidFill>
                <a:cs typeface="Arial" charset="0"/>
              </a:rPr>
              <a:t> schemes: </a:t>
            </a:r>
            <a:r>
              <a:rPr lang="en-US" sz="2800" dirty="0" err="1">
                <a:solidFill>
                  <a:prstClr val="black"/>
                </a:solidFill>
                <a:cs typeface="Arial" charset="0"/>
              </a:rPr>
              <a:t>SQP</a:t>
            </a:r>
            <a:r>
              <a:rPr lang="en-US" sz="2800" baseline="-25000" dirty="0" err="1">
                <a:solidFill>
                  <a:prstClr val="black"/>
                </a:solidFill>
                <a:cs typeface="Arial" charset="0"/>
              </a:rPr>
              <a:t>f</a:t>
            </a:r>
            <a:endParaRPr lang="en-US" sz="2800" baseline="-25000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Easily implementable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srgbClr val="FF0000"/>
                </a:solidFill>
                <a:cs typeface="Arial" charset="0"/>
              </a:rPr>
              <a:t>Garden-hose model </a:t>
            </a:r>
            <a:r>
              <a:rPr lang="en-US" sz="2800" dirty="0">
                <a:solidFill>
                  <a:prstClr val="black"/>
                </a:solidFill>
                <a:cs typeface="Arial" charset="0"/>
              </a:rPr>
              <a:t>to study 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attacks 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onnections 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to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complexity theory</a:t>
            </a:r>
            <a:endParaRPr lang="en-US" sz="3300" dirty="0" smtClean="0"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99792" y="658926"/>
            <a:ext cx="6323571" cy="1401922"/>
            <a:chOff x="683568" y="3035190"/>
            <a:chExt cx="6323571" cy="1401922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959523" y="4323332"/>
              <a:ext cx="5628701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683568" y="3035190"/>
              <a:ext cx="1008112" cy="1401922"/>
              <a:chOff x="395536" y="671654"/>
              <a:chExt cx="1363916" cy="1896718"/>
            </a:xfrm>
          </p:grpSpPr>
          <p:sp>
            <p:nvSpPr>
              <p:cNvPr id="23" name="Line 7"/>
              <p:cNvSpPr>
                <a:spLocks noChangeShapeType="1"/>
              </p:cNvSpPr>
              <p:nvPr/>
            </p:nvSpPr>
            <p:spPr bwMode="auto">
              <a:xfrm>
                <a:off x="1115616" y="2280340"/>
                <a:ext cx="0" cy="288032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24" name="Picture 23" descr="AliceBlue.eps"/>
              <p:cNvPicPr>
                <a:picLocks noChangeAspect="1"/>
              </p:cNvPicPr>
              <p:nvPr/>
            </p:nvPicPr>
            <p:blipFill>
              <a:blip r:embed="rId3" cstate="print"/>
              <a:srcRect b="23529"/>
              <a:stretch>
                <a:fillRect/>
              </a:stretch>
            </p:blipFill>
            <p:spPr>
              <a:xfrm>
                <a:off x="395536" y="671654"/>
                <a:ext cx="1363916" cy="1536679"/>
              </a:xfrm>
              <a:prstGeom prst="rect">
                <a:avLst/>
              </a:prstGeom>
            </p:spPr>
          </p:pic>
        </p:grpSp>
        <p:grpSp>
          <p:nvGrpSpPr>
            <p:cNvPr id="11" name="Group 35"/>
            <p:cNvGrpSpPr/>
            <p:nvPr/>
          </p:nvGrpSpPr>
          <p:grpSpPr>
            <a:xfrm>
              <a:off x="6012158" y="3035190"/>
              <a:ext cx="994981" cy="1401922"/>
              <a:chOff x="7541016" y="671654"/>
              <a:chExt cx="1346152" cy="1896718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>
                <a:off x="8028384" y="2280340"/>
                <a:ext cx="0" cy="288032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22" name="Picture 21" descr="AliceBlue.eps"/>
              <p:cNvPicPr>
                <a:picLocks noChangeAspect="1"/>
              </p:cNvPicPr>
              <p:nvPr/>
            </p:nvPicPr>
            <p:blipFill>
              <a:blip r:embed="rId4" cstate="print"/>
              <a:srcRect b="22520"/>
              <a:stretch>
                <a:fillRect/>
              </a:stretch>
            </p:blipFill>
            <p:spPr>
              <a:xfrm flipH="1">
                <a:off x="7541016" y="671654"/>
                <a:ext cx="1346152" cy="1536679"/>
              </a:xfrm>
              <a:prstGeom prst="rect">
                <a:avLst/>
              </a:prstGeom>
            </p:spPr>
          </p:pic>
        </p:grpSp>
        <p:grpSp>
          <p:nvGrpSpPr>
            <p:cNvPr id="12" name="Group 36"/>
            <p:cNvGrpSpPr/>
            <p:nvPr/>
          </p:nvGrpSpPr>
          <p:grpSpPr>
            <a:xfrm>
              <a:off x="3275856" y="3144948"/>
              <a:ext cx="883405" cy="1292164"/>
              <a:chOff x="4139951" y="820150"/>
              <a:chExt cx="1195195" cy="174822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9951" y="820150"/>
                <a:ext cx="1195195" cy="1397228"/>
              </a:xfrm>
              <a:prstGeom prst="rect">
                <a:avLst/>
              </a:prstGeom>
            </p:spPr>
          </p:pic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4644008" y="2280340"/>
                <a:ext cx="0" cy="288032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</p:grpSp>
        <p:grpSp>
          <p:nvGrpSpPr>
            <p:cNvPr id="13" name="Group 37"/>
            <p:cNvGrpSpPr/>
            <p:nvPr/>
          </p:nvGrpSpPr>
          <p:grpSpPr>
            <a:xfrm>
              <a:off x="4716016" y="3340303"/>
              <a:ext cx="882319" cy="1093341"/>
              <a:chOff x="2483767" y="1089146"/>
              <a:chExt cx="1193725" cy="1479226"/>
            </a:xfrm>
          </p:grpSpPr>
          <p:pic>
            <p:nvPicPr>
              <p:cNvPr id="17" name="Picture 2" descr="D:\presentations\Noisy Storage\EvilCatTransparent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2483767" y="1089146"/>
                <a:ext cx="1193725" cy="1187727"/>
              </a:xfrm>
              <a:prstGeom prst="rect">
                <a:avLst/>
              </a:prstGeom>
              <a:noFill/>
            </p:spPr>
          </p:pic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987824" y="2280340"/>
                <a:ext cx="0" cy="288032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</p:grpSp>
        <p:grpSp>
          <p:nvGrpSpPr>
            <p:cNvPr id="14" name="Group 38"/>
            <p:cNvGrpSpPr/>
            <p:nvPr/>
          </p:nvGrpSpPr>
          <p:grpSpPr>
            <a:xfrm>
              <a:off x="1979713" y="3215387"/>
              <a:ext cx="738259" cy="1218256"/>
              <a:chOff x="5871205" y="920142"/>
              <a:chExt cx="998820" cy="164823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1205" y="920142"/>
                <a:ext cx="998820" cy="1284721"/>
              </a:xfrm>
              <a:prstGeom prst="rect">
                <a:avLst/>
              </a:prstGeom>
            </p:spPr>
          </p:pic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6228184" y="2280340"/>
                <a:ext cx="0" cy="288032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118707" y="2204864"/>
            <a:ext cx="5040560" cy="648072"/>
            <a:chOff x="3131840" y="4725144"/>
            <a:chExt cx="5040560" cy="648072"/>
          </a:xfrm>
        </p:grpSpPr>
        <p:sp>
          <p:nvSpPr>
            <p:cNvPr id="26" name="Oval 54"/>
            <p:cNvSpPr>
              <a:spLocks noChangeArrowheads="1"/>
            </p:cNvSpPr>
            <p:nvPr/>
          </p:nvSpPr>
          <p:spPr bwMode="auto">
            <a:xfrm rot="16200000">
              <a:off x="5328084" y="2528900"/>
              <a:ext cx="648072" cy="504056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27" name="Group 172"/>
            <p:cNvGrpSpPr/>
            <p:nvPr/>
          </p:nvGrpSpPr>
          <p:grpSpPr>
            <a:xfrm>
              <a:off x="4067944" y="4797152"/>
              <a:ext cx="457692" cy="460694"/>
              <a:chOff x="3731760" y="2948800"/>
              <a:chExt cx="457692" cy="460694"/>
            </a:xfrm>
          </p:grpSpPr>
          <p:sp>
            <p:nvSpPr>
              <p:cNvPr id="3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8" name="Group 173"/>
            <p:cNvGrpSpPr/>
            <p:nvPr/>
          </p:nvGrpSpPr>
          <p:grpSpPr>
            <a:xfrm>
              <a:off x="6876256" y="4797152"/>
              <a:ext cx="457692" cy="460694"/>
              <a:chOff x="3731760" y="2948800"/>
              <a:chExt cx="457692" cy="460694"/>
            </a:xfrm>
          </p:grpSpPr>
          <p:sp>
            <p:nvSpPr>
              <p:cNvPr id="2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772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956" y="260648"/>
            <a:ext cx="7572428" cy="928694"/>
          </a:xfrm>
        </p:spPr>
        <p:txBody>
          <a:bodyPr/>
          <a:lstStyle/>
          <a:p>
            <a:r>
              <a:rPr lang="en-US" sz="4400" dirty="0" smtClean="0"/>
              <a:t>n-bit Inequality </a:t>
            </a:r>
            <a:r>
              <a:rPr lang="en-US" sz="4400" dirty="0" smtClean="0"/>
              <a:t>Puzzle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 smtClean="0">
                <a:cs typeface="Arial" charset="0"/>
              </a:rPr>
              <a:t>current </a:t>
            </a:r>
            <a:r>
              <a:rPr lang="en-US" sz="3200" dirty="0" smtClean="0">
                <a:solidFill>
                  <a:srgbClr val="0000FF"/>
                </a:solidFill>
                <a:cs typeface="Arial" charset="0"/>
              </a:rPr>
              <a:t>world record</a:t>
            </a:r>
            <a:r>
              <a:rPr lang="en-US" sz="3200" dirty="0" smtClean="0">
                <a:cs typeface="Arial" charset="0"/>
              </a:rPr>
              <a:t>: 2n </a:t>
            </a:r>
            <a:r>
              <a:rPr lang="en-US" sz="3200" dirty="0">
                <a:cs typeface="Arial" charset="0"/>
              </a:rPr>
              <a:t>+ 1 </a:t>
            </a:r>
            <a:r>
              <a:rPr lang="en-US" sz="3200" dirty="0" smtClean="0">
                <a:cs typeface="Arial" charset="0"/>
              </a:rPr>
              <a:t>pipes</a:t>
            </a: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cs typeface="Arial" charset="0"/>
              </a:rPr>
              <a:t>the first person to tell me (</a:t>
            </a:r>
            <a:r>
              <a:rPr lang="en-US" sz="2800" dirty="0">
                <a:cs typeface="Arial" charset="0"/>
                <a:hlinkClick r:id="rId2"/>
              </a:rPr>
              <a:t>cschaffner@</a:t>
            </a:r>
            <a:r>
              <a:rPr lang="en-US" sz="2800" dirty="0" smtClean="0">
                <a:cs typeface="Arial" charset="0"/>
                <a:hlinkClick r:id="rId2"/>
              </a:rPr>
              <a:t>uva.nl</a:t>
            </a:r>
            <a:r>
              <a:rPr lang="en-US" sz="2800" dirty="0" smtClean="0">
                <a:cs typeface="Arial" charset="0"/>
              </a:rPr>
              <a:t>) the protocol wins:</a:t>
            </a: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>
              <a:cs typeface="Arial" charset="0"/>
            </a:endParaRPr>
          </a:p>
          <a:p>
            <a:pPr marL="0" indent="0">
              <a:buClr>
                <a:schemeClr val="accent1"/>
              </a:buClr>
              <a:buSzPct val="65000"/>
              <a:buNone/>
            </a:pPr>
            <a:endParaRPr lang="en-US" dirty="0" smtClean="0">
              <a:cs typeface="Arial" charset="0"/>
            </a:endParaRPr>
          </a:p>
          <a:p>
            <a:pPr marL="0" indent="0">
              <a:buClr>
                <a:schemeClr val="accent1"/>
              </a:buClr>
              <a:buSzPct val="65000"/>
              <a:buNone/>
            </a:pPr>
            <a:endParaRPr lang="en-US" dirty="0" smtClean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 smtClean="0">
                <a:cs typeface="Arial" charset="0"/>
              </a:rPr>
              <a:t>Can </a:t>
            </a:r>
            <a:r>
              <a:rPr lang="en-US" sz="3200" dirty="0">
                <a:cs typeface="Arial" charset="0"/>
              </a:rPr>
              <a:t>you do better</a:t>
            </a:r>
            <a:r>
              <a:rPr lang="en-US" sz="3200" dirty="0" smtClean="0">
                <a:cs typeface="Arial" charset="0"/>
              </a:rPr>
              <a:t>? Or prove optimality?</a:t>
            </a:r>
            <a:r>
              <a:rPr lang="en-US" sz="3200" dirty="0">
                <a:cs typeface="Arial" charset="0"/>
              </a:rPr>
              <a:t/>
            </a:r>
            <a:br>
              <a:rPr lang="en-US" sz="3200" dirty="0">
                <a:cs typeface="Arial" charset="0"/>
              </a:rPr>
            </a:br>
            <a:r>
              <a:rPr lang="en-US" sz="3200" dirty="0" smtClean="0">
                <a:cs typeface="Arial" charset="0"/>
              </a:rPr>
              <a:t>Come talk to us!</a:t>
            </a:r>
            <a:br>
              <a:rPr lang="en-US" sz="3200" dirty="0" smtClean="0">
                <a:cs typeface="Arial" charset="0"/>
              </a:rPr>
            </a:br>
            <a:endParaRPr lang="en-US" sz="3200" dirty="0" smtClean="0"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669" r="34912"/>
          <a:stretch/>
        </p:blipFill>
        <p:spPr>
          <a:xfrm>
            <a:off x="4644008" y="5085184"/>
            <a:ext cx="1285124" cy="1548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784" t="2205" r="18628" b="34068"/>
          <a:stretch/>
        </p:blipFill>
        <p:spPr>
          <a:xfrm>
            <a:off x="6215998" y="5085184"/>
            <a:ext cx="1308330" cy="1574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28841" b="28734"/>
          <a:stretch/>
        </p:blipFill>
        <p:spPr>
          <a:xfrm>
            <a:off x="3707904" y="2204864"/>
            <a:ext cx="4869932" cy="20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0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Open Problems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Is 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Quantum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-GH(f) </a:t>
            </a:r>
            <a:r>
              <a:rPr lang="en-US" dirty="0">
                <a:cs typeface="Arial" charset="0"/>
              </a:rPr>
              <a:t>equivalent to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E(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SQP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dirty="0">
                <a:cs typeface="Arial" charset="0"/>
              </a:rPr>
              <a:t>?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Find good </a:t>
            </a:r>
            <a:r>
              <a:rPr lang="en-US" dirty="0">
                <a:cs typeface="Arial" charset="0"/>
              </a:rPr>
              <a:t>lower bounds on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E(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SQP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)</a:t>
            </a:r>
            <a:endParaRPr lang="en-US" dirty="0">
              <a:solidFill>
                <a:srgbClr val="FF0000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Does P</a:t>
            </a:r>
            <a:r>
              <a:rPr lang="en-US" dirty="0">
                <a:cs typeface="Arial" charset="0"/>
                <a:sym typeface="Symbol"/>
              </a:rPr>
              <a:t></a:t>
            </a:r>
            <a:r>
              <a:rPr lang="en-US" dirty="0">
                <a:cs typeface="Arial" charset="0"/>
              </a:rPr>
              <a:t>L/poly imply f in P with 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GH(f)</a:t>
            </a:r>
            <a:r>
              <a:rPr lang="en-US" dirty="0">
                <a:cs typeface="Arial" charset="0"/>
              </a:rPr>
              <a:t> &gt; poly ?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Are there </a:t>
            </a:r>
            <a:r>
              <a:rPr lang="en-US" dirty="0">
                <a:cs typeface="Arial" charset="0"/>
              </a:rPr>
              <a:t>o</a:t>
            </a:r>
            <a:r>
              <a:rPr lang="en-US" dirty="0" smtClean="0">
                <a:cs typeface="Arial" charset="0"/>
              </a:rPr>
              <a:t>ther position-verification schemes?</a:t>
            </a:r>
            <a:endParaRPr lang="en-US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Parallel repetition</a:t>
            </a:r>
            <a:r>
              <a:rPr lang="en-US" dirty="0">
                <a:cs typeface="Arial" charset="0"/>
              </a:rPr>
              <a:t>, link </a:t>
            </a:r>
            <a:r>
              <a:rPr lang="en-US" dirty="0" smtClean="0">
                <a:cs typeface="Arial" charset="0"/>
              </a:rPr>
              <a:t>with Semi-Definite Programming (SDP) </a:t>
            </a:r>
            <a:r>
              <a:rPr lang="en-US" dirty="0" smtClean="0">
                <a:cs typeface="Arial" charset="0"/>
              </a:rPr>
              <a:t>and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non-locality.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solidFill>
                  <a:srgbClr val="0000FF"/>
                </a:solidFill>
                <a:cs typeface="Arial" charset="0"/>
              </a:rPr>
              <a:t>Implementation</a:t>
            </a:r>
            <a:r>
              <a:rPr lang="en-US" dirty="0">
                <a:cs typeface="Arial" charset="0"/>
              </a:rPr>
              <a:t>: </a:t>
            </a:r>
            <a:r>
              <a:rPr lang="en-US" dirty="0" smtClean="0">
                <a:cs typeface="Arial" charset="0"/>
              </a:rPr>
              <a:t>handle noise </a:t>
            </a:r>
            <a:r>
              <a:rPr lang="en-US" dirty="0">
                <a:cs typeface="Arial" charset="0"/>
              </a:rPr>
              <a:t>&amp; </a:t>
            </a:r>
            <a:r>
              <a:rPr lang="en-US" dirty="0" smtClean="0">
                <a:cs typeface="Arial" charset="0"/>
              </a:rPr>
              <a:t>limited precision</a:t>
            </a:r>
            <a:endParaRPr lang="en-US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Can we achieve</a:t>
            </a:r>
            <a:r>
              <a:rPr lang="en-US" dirty="0" smtClean="0">
                <a:cs typeface="Arial" charset="0"/>
              </a:rPr>
              <a:t> other position</a:t>
            </a:r>
            <a:r>
              <a:rPr lang="en-US" dirty="0">
                <a:cs typeface="Arial" charset="0"/>
              </a:rPr>
              <a:t>-based primitives?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5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rmAutofit/>
          </a:bodyPr>
          <a:lstStyle/>
          <a:p>
            <a:r>
              <a:rPr lang="en-US" dirty="0"/>
              <a:t>Quantum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153" name="Content Placeholder 1"/>
          <p:cNvSpPr txBox="1">
            <a:spLocks/>
          </p:cNvSpPr>
          <p:nvPr/>
        </p:nvSpPr>
        <p:spPr>
          <a:xfrm>
            <a:off x="395536" y="764704"/>
            <a:ext cx="8429684" cy="345638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are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linear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isometries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can be described by a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unitary matrix</a:t>
            </a:r>
            <a:r>
              <a:rPr lang="en-US" sz="2600" dirty="0" smtClean="0">
                <a:cs typeface="Arial" charset="0"/>
              </a:rPr>
              <a:t>: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examples: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identity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err="1" smtClean="0">
                <a:cs typeface="Arial" charset="0"/>
              </a:rPr>
              <a:t>bitflip</a:t>
            </a:r>
            <a:r>
              <a:rPr lang="en-US" sz="2600" dirty="0" smtClean="0">
                <a:cs typeface="Arial" charset="0"/>
              </a:rPr>
              <a:t> (Pauli X): mirroring at           axis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102" name="Picture 10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40152" y="1268759"/>
            <a:ext cx="2488311" cy="341452"/>
          </a:xfrm>
          <a:prstGeom prst="rect">
            <a:avLst/>
          </a:prstGeom>
          <a:noFill/>
          <a:ln/>
          <a:effectLst/>
        </p:spPr>
      </p:pic>
      <p:grpSp>
        <p:nvGrpSpPr>
          <p:cNvPr id="94" name="Group 93"/>
          <p:cNvGrpSpPr/>
          <p:nvPr/>
        </p:nvGrpSpPr>
        <p:grpSpPr>
          <a:xfrm>
            <a:off x="5868144" y="3497957"/>
            <a:ext cx="3171133" cy="2883372"/>
            <a:chOff x="5868144" y="3497957"/>
            <a:chExt cx="3171133" cy="2883372"/>
          </a:xfrm>
        </p:grpSpPr>
        <p:pic>
          <p:nvPicPr>
            <p:cNvPr id="75" name="Picture 74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532440" y="4938117"/>
              <a:ext cx="506837" cy="31336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6" name="Picture 75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3497957"/>
              <a:ext cx="506240" cy="3130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0" name="Picture 10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169684" y="4003916"/>
              <a:ext cx="506240" cy="28639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3" name="Picture 112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100392" y="5946229"/>
              <a:ext cx="505644" cy="286057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76" name="Group 175"/>
            <p:cNvGrpSpPr/>
            <p:nvPr/>
          </p:nvGrpSpPr>
          <p:grpSpPr>
            <a:xfrm>
              <a:off x="5868144" y="3857997"/>
              <a:ext cx="2520280" cy="2523332"/>
              <a:chOff x="4572958" y="1485104"/>
              <a:chExt cx="3314742" cy="3318755"/>
            </a:xfrm>
          </p:grpSpPr>
          <p:sp>
            <p:nvSpPr>
              <p:cNvPr id="164" name="Oval 105"/>
              <p:cNvSpPr>
                <a:spLocks noChangeArrowheads="1"/>
              </p:cNvSpPr>
              <p:nvPr/>
            </p:nvSpPr>
            <p:spPr bwMode="auto">
              <a:xfrm>
                <a:off x="4788024" y="1700808"/>
                <a:ext cx="2879725" cy="2879725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AutoShape 11"/>
              <p:cNvSpPr>
                <a:spLocks noChangeArrowheads="1"/>
              </p:cNvSpPr>
              <p:nvPr/>
            </p:nvSpPr>
            <p:spPr bwMode="auto">
              <a:xfrm rot="5400000">
                <a:off x="4579160" y="3067842"/>
                <a:ext cx="3311526" cy="146049"/>
              </a:xfrm>
              <a:prstGeom prst="leftRightArrow">
                <a:avLst>
                  <a:gd name="adj1" fmla="val 44194"/>
                  <a:gd name="adj2" fmla="val 10318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67" name="AutoShape 11"/>
              <p:cNvSpPr>
                <a:spLocks noChangeArrowheads="1"/>
              </p:cNvSpPr>
              <p:nvPr/>
            </p:nvSpPr>
            <p:spPr bwMode="auto">
              <a:xfrm>
                <a:off x="4576175" y="3067645"/>
                <a:ext cx="3311525" cy="146049"/>
              </a:xfrm>
              <a:prstGeom prst="leftRightArrow">
                <a:avLst>
                  <a:gd name="adj1" fmla="val 44192"/>
                  <a:gd name="adj2" fmla="val 10318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68" name="AutoShape 11"/>
              <p:cNvSpPr>
                <a:spLocks noChangeArrowheads="1"/>
              </p:cNvSpPr>
              <p:nvPr/>
            </p:nvSpPr>
            <p:spPr bwMode="auto">
              <a:xfrm rot="2697395">
                <a:off x="4572958" y="3075268"/>
                <a:ext cx="3311525" cy="146049"/>
              </a:xfrm>
              <a:prstGeom prst="leftRightArrow">
                <a:avLst>
                  <a:gd name="adj1" fmla="val 43129"/>
                  <a:gd name="adj2" fmla="val 103182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70" name="AutoShape 11"/>
              <p:cNvSpPr>
                <a:spLocks noChangeArrowheads="1"/>
              </p:cNvSpPr>
              <p:nvPr/>
            </p:nvSpPr>
            <p:spPr bwMode="auto">
              <a:xfrm rot="18897395">
                <a:off x="4569973" y="3075071"/>
                <a:ext cx="3311526" cy="146049"/>
              </a:xfrm>
              <a:prstGeom prst="leftRightArrow">
                <a:avLst>
                  <a:gd name="adj1" fmla="val 43151"/>
                  <a:gd name="adj2" fmla="val 103182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6012160" y="3885421"/>
            <a:ext cx="2304256" cy="2351891"/>
            <a:chOff x="6012160" y="3885421"/>
            <a:chExt cx="2304256" cy="2351891"/>
          </a:xfrm>
        </p:grpSpPr>
        <p:sp>
          <p:nvSpPr>
            <p:cNvPr id="163" name="Line 110"/>
            <p:cNvSpPr>
              <a:spLocks noChangeShapeType="1"/>
            </p:cNvSpPr>
            <p:nvPr/>
          </p:nvSpPr>
          <p:spPr bwMode="auto">
            <a:xfrm flipH="1">
              <a:off x="6012160" y="3933056"/>
              <a:ext cx="2304256" cy="2304256"/>
            </a:xfrm>
            <a:prstGeom prst="line">
              <a:avLst/>
            </a:prstGeom>
            <a:noFill/>
            <a:ln w="66675" cmpd="sng">
              <a:solidFill>
                <a:schemeClr val="accent1"/>
              </a:solidFill>
              <a:prstDash val="dashDot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Up-Down Arrow 178"/>
            <p:cNvSpPr/>
            <p:nvPr/>
          </p:nvSpPr>
          <p:spPr>
            <a:xfrm rot="-2700000">
              <a:off x="7594151" y="3885421"/>
              <a:ext cx="216024" cy="1317674"/>
            </a:xfrm>
            <a:prstGeom prst="upDownArrow">
              <a:avLst>
                <a:gd name="adj1" fmla="val 28836"/>
                <a:gd name="adj2" fmla="val 9232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80" name="Up-Down Arrow 179"/>
            <p:cNvSpPr/>
            <p:nvPr/>
          </p:nvSpPr>
          <p:spPr>
            <a:xfrm rot="-2700000">
              <a:off x="6662416" y="4749516"/>
              <a:ext cx="216024" cy="1317674"/>
            </a:xfrm>
            <a:prstGeom prst="upDownArrow">
              <a:avLst>
                <a:gd name="adj1" fmla="val 28836"/>
                <a:gd name="adj2" fmla="val 9232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104" name="Picture 10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48403" y="2732525"/>
            <a:ext cx="577267" cy="373286"/>
          </a:xfrm>
          <a:prstGeom prst="rect">
            <a:avLst/>
          </a:prstGeom>
          <a:noFill/>
          <a:ln/>
          <a:effectLst/>
        </p:spPr>
      </p:pic>
      <p:grpSp>
        <p:nvGrpSpPr>
          <p:cNvPr id="101" name="Group 100"/>
          <p:cNvGrpSpPr/>
          <p:nvPr/>
        </p:nvGrpSpPr>
        <p:grpSpPr>
          <a:xfrm>
            <a:off x="465082" y="3429000"/>
            <a:ext cx="4420594" cy="792088"/>
            <a:chOff x="465082" y="3429000"/>
            <a:chExt cx="4420594" cy="792088"/>
          </a:xfrm>
        </p:grpSpPr>
        <p:grpSp>
          <p:nvGrpSpPr>
            <p:cNvPr id="114" name="Group 28"/>
            <p:cNvGrpSpPr/>
            <p:nvPr/>
          </p:nvGrpSpPr>
          <p:grpSpPr>
            <a:xfrm>
              <a:off x="465082" y="3535006"/>
              <a:ext cx="457692" cy="460694"/>
              <a:chOff x="4214810" y="2000240"/>
              <a:chExt cx="457692" cy="460694"/>
            </a:xfrm>
          </p:grpSpPr>
          <p:sp>
            <p:nvSpPr>
              <p:cNvPr id="11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4427984" y="3544374"/>
              <a:ext cx="457692" cy="460694"/>
              <a:chOff x="7597837" y="2707419"/>
              <a:chExt cx="457692" cy="460694"/>
            </a:xfrm>
          </p:grpSpPr>
          <p:sp>
            <p:nvSpPr>
              <p:cNvPr id="137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064328" y="3429000"/>
              <a:ext cx="3168352" cy="792088"/>
              <a:chOff x="1017964" y="4149080"/>
              <a:chExt cx="3168352" cy="792088"/>
            </a:xfrm>
          </p:grpSpPr>
          <p:sp>
            <p:nvSpPr>
              <p:cNvPr id="187" name="Rectangle 22"/>
              <p:cNvSpPr>
                <a:spLocks noChangeArrowheads="1"/>
              </p:cNvSpPr>
              <p:nvPr/>
            </p:nvSpPr>
            <p:spPr bwMode="auto">
              <a:xfrm>
                <a:off x="2098084" y="4149898"/>
                <a:ext cx="649188" cy="71926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Line 23"/>
              <p:cNvSpPr>
                <a:spLocks noChangeShapeType="1"/>
              </p:cNvSpPr>
              <p:nvPr/>
            </p:nvSpPr>
            <p:spPr bwMode="auto">
              <a:xfrm flipH="1">
                <a:off x="1017964" y="4509938"/>
                <a:ext cx="10806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89" name="Line 24"/>
              <p:cNvSpPr>
                <a:spLocks noChangeShapeType="1"/>
              </p:cNvSpPr>
              <p:nvPr/>
            </p:nvSpPr>
            <p:spPr bwMode="auto">
              <a:xfrm flipH="1">
                <a:off x="2746156" y="4509938"/>
                <a:ext cx="14401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94" name="Content Placeholder 1"/>
              <p:cNvSpPr txBox="1">
                <a:spLocks/>
              </p:cNvSpPr>
              <p:nvPr/>
            </p:nvSpPr>
            <p:spPr>
              <a:xfrm>
                <a:off x="2170092" y="4149080"/>
                <a:ext cx="648072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X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65000"/>
                  <a:buFont typeface="Wingdings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465082" y="4184414"/>
            <a:ext cx="4420594" cy="792088"/>
            <a:chOff x="465082" y="4184414"/>
            <a:chExt cx="4420594" cy="792088"/>
          </a:xfrm>
        </p:grpSpPr>
        <p:grpSp>
          <p:nvGrpSpPr>
            <p:cNvPr id="42" name="Group 41"/>
            <p:cNvGrpSpPr/>
            <p:nvPr/>
          </p:nvGrpSpPr>
          <p:grpSpPr>
            <a:xfrm>
              <a:off x="1064328" y="4184414"/>
              <a:ext cx="3168352" cy="792088"/>
              <a:chOff x="1017964" y="4149080"/>
              <a:chExt cx="3168352" cy="792088"/>
            </a:xfrm>
          </p:grpSpPr>
          <p:sp>
            <p:nvSpPr>
              <p:cNvPr id="43" name="Rectangle 22"/>
              <p:cNvSpPr>
                <a:spLocks noChangeArrowheads="1"/>
              </p:cNvSpPr>
              <p:nvPr/>
            </p:nvSpPr>
            <p:spPr bwMode="auto">
              <a:xfrm>
                <a:off x="2098084" y="4149898"/>
                <a:ext cx="649188" cy="71926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 flipH="1">
                <a:off x="1017964" y="4509938"/>
                <a:ext cx="10806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>
                <a:off x="2746156" y="4509938"/>
                <a:ext cx="14401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46" name="Content Placeholder 1"/>
              <p:cNvSpPr txBox="1">
                <a:spLocks/>
              </p:cNvSpPr>
              <p:nvPr/>
            </p:nvSpPr>
            <p:spPr>
              <a:xfrm>
                <a:off x="2170092" y="4149080"/>
                <a:ext cx="648072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X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65000"/>
                  <a:buFont typeface="Wingdings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465082" y="4290420"/>
              <a:ext cx="457692" cy="460694"/>
              <a:chOff x="7597837" y="2707419"/>
              <a:chExt cx="457692" cy="460694"/>
            </a:xfrm>
          </p:grpSpPr>
          <p:sp>
            <p:nvSpPr>
              <p:cNvPr id="48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0" name="Group 28"/>
            <p:cNvGrpSpPr/>
            <p:nvPr/>
          </p:nvGrpSpPr>
          <p:grpSpPr>
            <a:xfrm>
              <a:off x="4427984" y="4299788"/>
              <a:ext cx="457692" cy="460694"/>
              <a:chOff x="4214810" y="2000240"/>
              <a:chExt cx="457692" cy="460694"/>
            </a:xfrm>
          </p:grpSpPr>
          <p:sp>
            <p:nvSpPr>
              <p:cNvPr id="51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465082" y="5695246"/>
            <a:ext cx="4420594" cy="792088"/>
            <a:chOff x="465082" y="5695246"/>
            <a:chExt cx="4420594" cy="792088"/>
          </a:xfrm>
        </p:grpSpPr>
        <p:grpSp>
          <p:nvGrpSpPr>
            <p:cNvPr id="95" name="Group 28"/>
            <p:cNvGrpSpPr/>
            <p:nvPr/>
          </p:nvGrpSpPr>
          <p:grpSpPr>
            <a:xfrm>
              <a:off x="465082" y="5801248"/>
              <a:ext cx="457692" cy="460694"/>
              <a:chOff x="4214810" y="2000240"/>
              <a:chExt cx="457692" cy="460694"/>
            </a:xfrm>
          </p:grpSpPr>
          <p:sp>
            <p:nvSpPr>
              <p:cNvPr id="9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0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064328" y="5695246"/>
              <a:ext cx="3168352" cy="792088"/>
              <a:chOff x="1017964" y="4149080"/>
              <a:chExt cx="3168352" cy="792088"/>
            </a:xfrm>
          </p:grpSpPr>
          <p:sp>
            <p:nvSpPr>
              <p:cNvPr id="65" name="Rectangle 22"/>
              <p:cNvSpPr>
                <a:spLocks noChangeArrowheads="1"/>
              </p:cNvSpPr>
              <p:nvPr/>
            </p:nvSpPr>
            <p:spPr bwMode="auto">
              <a:xfrm>
                <a:off x="2098084" y="4149898"/>
                <a:ext cx="649188" cy="71926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23"/>
              <p:cNvSpPr>
                <a:spLocks noChangeShapeType="1"/>
              </p:cNvSpPr>
              <p:nvPr/>
            </p:nvSpPr>
            <p:spPr bwMode="auto">
              <a:xfrm flipH="1">
                <a:off x="1017964" y="4509938"/>
                <a:ext cx="10806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7" name="Line 24"/>
              <p:cNvSpPr>
                <a:spLocks noChangeShapeType="1"/>
              </p:cNvSpPr>
              <p:nvPr/>
            </p:nvSpPr>
            <p:spPr bwMode="auto">
              <a:xfrm flipH="1">
                <a:off x="2746156" y="4509938"/>
                <a:ext cx="14401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8" name="Content Placeholder 1"/>
              <p:cNvSpPr txBox="1">
                <a:spLocks/>
              </p:cNvSpPr>
              <p:nvPr/>
            </p:nvSpPr>
            <p:spPr>
              <a:xfrm>
                <a:off x="2170092" y="4149080"/>
                <a:ext cx="648072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X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65000"/>
                  <a:buFont typeface="Wingdings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7" name="Group 28"/>
            <p:cNvGrpSpPr/>
            <p:nvPr/>
          </p:nvGrpSpPr>
          <p:grpSpPr>
            <a:xfrm>
              <a:off x="4427984" y="5810616"/>
              <a:ext cx="457692" cy="460694"/>
              <a:chOff x="4214810" y="2000240"/>
              <a:chExt cx="457692" cy="460694"/>
            </a:xfrm>
          </p:grpSpPr>
          <p:sp>
            <p:nvSpPr>
              <p:cNvPr id="7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465082" y="4939828"/>
            <a:ext cx="4420594" cy="792088"/>
            <a:chOff x="465082" y="4939828"/>
            <a:chExt cx="4420594" cy="792088"/>
          </a:xfrm>
        </p:grpSpPr>
        <p:grpSp>
          <p:nvGrpSpPr>
            <p:cNvPr id="88" name="Group 28"/>
            <p:cNvGrpSpPr/>
            <p:nvPr/>
          </p:nvGrpSpPr>
          <p:grpSpPr>
            <a:xfrm>
              <a:off x="465082" y="5045834"/>
              <a:ext cx="457692" cy="460694"/>
              <a:chOff x="4214810" y="2000240"/>
              <a:chExt cx="457692" cy="460694"/>
            </a:xfrm>
          </p:grpSpPr>
          <p:sp>
            <p:nvSpPr>
              <p:cNvPr id="8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1064328" y="4939828"/>
              <a:ext cx="3168352" cy="792088"/>
              <a:chOff x="1017964" y="4149080"/>
              <a:chExt cx="3168352" cy="792088"/>
            </a:xfrm>
          </p:grpSpPr>
          <p:sp>
            <p:nvSpPr>
              <p:cNvPr id="60" name="Rectangle 22"/>
              <p:cNvSpPr>
                <a:spLocks noChangeArrowheads="1"/>
              </p:cNvSpPr>
              <p:nvPr/>
            </p:nvSpPr>
            <p:spPr bwMode="auto">
              <a:xfrm>
                <a:off x="2098084" y="4149898"/>
                <a:ext cx="649188" cy="71926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23"/>
              <p:cNvSpPr>
                <a:spLocks noChangeShapeType="1"/>
              </p:cNvSpPr>
              <p:nvPr/>
            </p:nvSpPr>
            <p:spPr bwMode="auto">
              <a:xfrm flipH="1">
                <a:off x="1017964" y="4509938"/>
                <a:ext cx="10806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2" name="Line 24"/>
              <p:cNvSpPr>
                <a:spLocks noChangeShapeType="1"/>
              </p:cNvSpPr>
              <p:nvPr/>
            </p:nvSpPr>
            <p:spPr bwMode="auto">
              <a:xfrm flipH="1">
                <a:off x="2746156" y="4509938"/>
                <a:ext cx="14401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3" name="Content Placeholder 1"/>
              <p:cNvSpPr txBox="1">
                <a:spLocks/>
              </p:cNvSpPr>
              <p:nvPr/>
            </p:nvSpPr>
            <p:spPr>
              <a:xfrm>
                <a:off x="2170092" y="4149080"/>
                <a:ext cx="648072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X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65000"/>
                  <a:buFont typeface="Wingdings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3" name="Group 28"/>
            <p:cNvGrpSpPr/>
            <p:nvPr/>
          </p:nvGrpSpPr>
          <p:grpSpPr>
            <a:xfrm>
              <a:off x="4427984" y="5055202"/>
              <a:ext cx="457692" cy="460694"/>
              <a:chOff x="4214810" y="2000240"/>
              <a:chExt cx="457692" cy="460694"/>
            </a:xfrm>
          </p:grpSpPr>
          <p:sp>
            <p:nvSpPr>
              <p:cNvPr id="9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rmAutofit/>
          </a:bodyPr>
          <a:lstStyle/>
          <a:p>
            <a:r>
              <a:rPr lang="en-US" dirty="0"/>
              <a:t>Quantum </a:t>
            </a:r>
            <a:r>
              <a:rPr lang="en-US" dirty="0" smtClean="0"/>
              <a:t>Operations</a:t>
            </a:r>
            <a:endParaRPr lang="en-US" dirty="0"/>
          </a:p>
        </p:txBody>
      </p:sp>
      <p:pic>
        <p:nvPicPr>
          <p:cNvPr id="75" name="Picture 7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32440" y="4938117"/>
            <a:ext cx="506837" cy="313369"/>
          </a:xfrm>
          <a:prstGeom prst="rect">
            <a:avLst/>
          </a:prstGeom>
          <a:noFill/>
          <a:ln/>
          <a:effectLst/>
        </p:spPr>
      </p:pic>
      <p:pic>
        <p:nvPicPr>
          <p:cNvPr id="76" name="Picture 7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48264" y="3497957"/>
            <a:ext cx="506240" cy="313000"/>
          </a:xfrm>
          <a:prstGeom prst="rect">
            <a:avLst/>
          </a:prstGeom>
          <a:noFill/>
          <a:ln/>
          <a:effectLst/>
        </p:spPr>
      </p:pic>
      <p:pic>
        <p:nvPicPr>
          <p:cNvPr id="110" name="Picture 10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684" y="4003916"/>
            <a:ext cx="506240" cy="286395"/>
          </a:xfrm>
          <a:prstGeom prst="rect">
            <a:avLst/>
          </a:prstGeom>
          <a:noFill/>
          <a:ln/>
          <a:effectLst/>
        </p:spPr>
      </p:pic>
      <p:pic>
        <p:nvPicPr>
          <p:cNvPr id="113" name="Picture 11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00392" y="5946229"/>
            <a:ext cx="505644" cy="286057"/>
          </a:xfrm>
          <a:prstGeom prst="rect">
            <a:avLst/>
          </a:prstGeom>
          <a:noFill/>
          <a:ln/>
          <a:effectLst/>
        </p:spPr>
      </p:pic>
      <p:sp>
        <p:nvSpPr>
          <p:cNvPr id="153" name="Content Placeholder 1"/>
          <p:cNvSpPr txBox="1">
            <a:spLocks/>
          </p:cNvSpPr>
          <p:nvPr/>
        </p:nvSpPr>
        <p:spPr>
          <a:xfrm>
            <a:off x="395536" y="764704"/>
            <a:ext cx="8429684" cy="345638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are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linear </a:t>
            </a:r>
            <a:r>
              <a:rPr lang="en-US" sz="2600" dirty="0" err="1" smtClean="0">
                <a:solidFill>
                  <a:srgbClr val="FF0000"/>
                </a:solidFill>
                <a:cs typeface="Arial" charset="0"/>
              </a:rPr>
              <a:t>isometries</a:t>
            </a:r>
            <a:endParaRPr lang="en-US" sz="2600" dirty="0" smtClean="0">
              <a:solidFill>
                <a:srgbClr val="FF0000"/>
              </a:solidFill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can be described by a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unitary matrix</a:t>
            </a:r>
            <a:r>
              <a:rPr lang="en-US" sz="2600" dirty="0" smtClean="0">
                <a:cs typeface="Arial" charset="0"/>
              </a:rPr>
              <a:t>: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examples: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identity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err="1" smtClean="0">
                <a:cs typeface="Arial" charset="0"/>
              </a:rPr>
              <a:t>bitflip</a:t>
            </a:r>
            <a:r>
              <a:rPr lang="en-US" sz="2600" dirty="0" smtClean="0">
                <a:cs typeface="Arial" charset="0"/>
              </a:rPr>
              <a:t> (Pauli X): mirroring at           axis 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phase-flip (Pauli Z): mirroring at           axis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both (Pauli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XZ)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162" name="Picture 16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40152" y="1287182"/>
            <a:ext cx="1397159" cy="341618"/>
          </a:xfrm>
          <a:prstGeom prst="rect">
            <a:avLst/>
          </a:prstGeom>
          <a:noFill/>
          <a:ln/>
          <a:effectLst/>
        </p:spPr>
      </p:pic>
      <p:grpSp>
        <p:nvGrpSpPr>
          <p:cNvPr id="7" name="Group 175"/>
          <p:cNvGrpSpPr/>
          <p:nvPr/>
        </p:nvGrpSpPr>
        <p:grpSpPr>
          <a:xfrm>
            <a:off x="5868144" y="3857997"/>
            <a:ext cx="2520280" cy="2523332"/>
            <a:chOff x="4572958" y="1485104"/>
            <a:chExt cx="3314742" cy="3318755"/>
          </a:xfrm>
        </p:grpSpPr>
        <p:sp>
          <p:nvSpPr>
            <p:cNvPr id="164" name="Oval 105"/>
            <p:cNvSpPr>
              <a:spLocks noChangeArrowheads="1"/>
            </p:cNvSpPr>
            <p:nvPr/>
          </p:nvSpPr>
          <p:spPr bwMode="auto">
            <a:xfrm>
              <a:off x="4788024" y="1700808"/>
              <a:ext cx="2879725" cy="287972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AutoShape 11"/>
            <p:cNvSpPr>
              <a:spLocks noChangeArrowheads="1"/>
            </p:cNvSpPr>
            <p:nvPr/>
          </p:nvSpPr>
          <p:spPr bwMode="auto">
            <a:xfrm rot="5400000">
              <a:off x="4579160" y="3067842"/>
              <a:ext cx="3311526" cy="146049"/>
            </a:xfrm>
            <a:prstGeom prst="leftRightArrow">
              <a:avLst>
                <a:gd name="adj1" fmla="val 44194"/>
                <a:gd name="adj2" fmla="val 10318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67" name="AutoShape 11"/>
            <p:cNvSpPr>
              <a:spLocks noChangeArrowheads="1"/>
            </p:cNvSpPr>
            <p:nvPr/>
          </p:nvSpPr>
          <p:spPr bwMode="auto">
            <a:xfrm>
              <a:off x="4576175" y="3067645"/>
              <a:ext cx="3311525" cy="146049"/>
            </a:xfrm>
            <a:prstGeom prst="leftRightArrow">
              <a:avLst>
                <a:gd name="adj1" fmla="val 44192"/>
                <a:gd name="adj2" fmla="val 10318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68" name="AutoShape 11"/>
            <p:cNvSpPr>
              <a:spLocks noChangeArrowheads="1"/>
            </p:cNvSpPr>
            <p:nvPr/>
          </p:nvSpPr>
          <p:spPr bwMode="auto">
            <a:xfrm rot="2697395">
              <a:off x="4572958" y="3075268"/>
              <a:ext cx="3311525" cy="146049"/>
            </a:xfrm>
            <a:prstGeom prst="leftRightArrow">
              <a:avLst>
                <a:gd name="adj1" fmla="val 43129"/>
                <a:gd name="adj2" fmla="val 10318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70" name="AutoShape 11"/>
            <p:cNvSpPr>
              <a:spLocks noChangeArrowheads="1"/>
            </p:cNvSpPr>
            <p:nvPr/>
          </p:nvSpPr>
          <p:spPr bwMode="auto">
            <a:xfrm rot="18897395">
              <a:off x="4569973" y="3075071"/>
              <a:ext cx="3311526" cy="146049"/>
            </a:xfrm>
            <a:prstGeom prst="leftRightArrow">
              <a:avLst>
                <a:gd name="adj1" fmla="val 43151"/>
                <a:gd name="adj2" fmla="val 10318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2723195">
            <a:off x="6012160" y="3919377"/>
            <a:ext cx="2304256" cy="2351891"/>
            <a:chOff x="6012160" y="3885421"/>
            <a:chExt cx="2304256" cy="2351891"/>
          </a:xfrm>
        </p:grpSpPr>
        <p:sp>
          <p:nvSpPr>
            <p:cNvPr id="163" name="Line 110"/>
            <p:cNvSpPr>
              <a:spLocks noChangeShapeType="1"/>
            </p:cNvSpPr>
            <p:nvPr/>
          </p:nvSpPr>
          <p:spPr bwMode="auto">
            <a:xfrm flipH="1">
              <a:off x="6012160" y="3933056"/>
              <a:ext cx="2304256" cy="2304256"/>
            </a:xfrm>
            <a:prstGeom prst="line">
              <a:avLst/>
            </a:prstGeom>
            <a:noFill/>
            <a:ln w="66675" cmpd="sng">
              <a:solidFill>
                <a:schemeClr val="accent1"/>
              </a:solidFill>
              <a:prstDash val="dashDot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Up-Down Arrow 178"/>
            <p:cNvSpPr/>
            <p:nvPr/>
          </p:nvSpPr>
          <p:spPr>
            <a:xfrm rot="-2700000">
              <a:off x="7594151" y="3885421"/>
              <a:ext cx="216024" cy="1317674"/>
            </a:xfrm>
            <a:prstGeom prst="upDownArrow">
              <a:avLst>
                <a:gd name="adj1" fmla="val 28836"/>
                <a:gd name="adj2" fmla="val 9232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80" name="Up-Down Arrow 179"/>
            <p:cNvSpPr/>
            <p:nvPr/>
          </p:nvSpPr>
          <p:spPr>
            <a:xfrm rot="18900000">
              <a:off x="6681056" y="4784756"/>
              <a:ext cx="216024" cy="1317674"/>
            </a:xfrm>
            <a:prstGeom prst="upDownArrow">
              <a:avLst>
                <a:gd name="adj1" fmla="val 28836"/>
                <a:gd name="adj2" fmla="val 9232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136336" y="5344570"/>
            <a:ext cx="3168352" cy="792088"/>
            <a:chOff x="1136336" y="5344570"/>
            <a:chExt cx="3168352" cy="792088"/>
          </a:xfrm>
        </p:grpSpPr>
        <p:sp>
          <p:nvSpPr>
            <p:cNvPr id="187" name="Rectangle 22"/>
            <p:cNvSpPr>
              <a:spLocks noChangeArrowheads="1"/>
            </p:cNvSpPr>
            <p:nvPr/>
          </p:nvSpPr>
          <p:spPr bwMode="auto">
            <a:xfrm>
              <a:off x="2216456" y="5344570"/>
              <a:ext cx="649188" cy="7192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Line 23"/>
            <p:cNvSpPr>
              <a:spLocks noChangeShapeType="1"/>
            </p:cNvSpPr>
            <p:nvPr/>
          </p:nvSpPr>
          <p:spPr bwMode="auto">
            <a:xfrm flipH="1">
              <a:off x="1136336" y="5704610"/>
              <a:ext cx="10806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89" name="Line 24"/>
            <p:cNvSpPr>
              <a:spLocks noChangeShapeType="1"/>
            </p:cNvSpPr>
            <p:nvPr/>
          </p:nvSpPr>
          <p:spPr bwMode="auto">
            <a:xfrm flipH="1">
              <a:off x="2864528" y="5704610"/>
              <a:ext cx="14401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94" name="Content Placeholder 1"/>
            <p:cNvSpPr txBox="1">
              <a:spLocks/>
            </p:cNvSpPr>
            <p:nvPr/>
          </p:nvSpPr>
          <p:spPr>
            <a:xfrm>
              <a:off x="2288464" y="5344570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Z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</p:grpSp>
      <p:pic>
        <p:nvPicPr>
          <p:cNvPr id="41" name="Picture 40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52120" y="3212976"/>
            <a:ext cx="577947" cy="408443"/>
          </a:xfrm>
          <a:prstGeom prst="rect">
            <a:avLst/>
          </a:prstGeom>
          <a:noFill/>
          <a:ln/>
          <a:effectLst/>
        </p:spPr>
      </p:pic>
      <p:grpSp>
        <p:nvGrpSpPr>
          <p:cNvPr id="79" name="Group 78"/>
          <p:cNvGrpSpPr/>
          <p:nvPr/>
        </p:nvGrpSpPr>
        <p:grpSpPr>
          <a:xfrm>
            <a:off x="513908" y="6165304"/>
            <a:ext cx="4371768" cy="504056"/>
            <a:chOff x="513908" y="6165304"/>
            <a:chExt cx="4371768" cy="504056"/>
          </a:xfrm>
        </p:grpSpPr>
        <p:grpSp>
          <p:nvGrpSpPr>
            <p:cNvPr id="58" name="Group 28"/>
            <p:cNvGrpSpPr/>
            <p:nvPr/>
          </p:nvGrpSpPr>
          <p:grpSpPr>
            <a:xfrm>
              <a:off x="4427984" y="6165304"/>
              <a:ext cx="457692" cy="460694"/>
              <a:chOff x="4214810" y="2000240"/>
              <a:chExt cx="457692" cy="460694"/>
            </a:xfrm>
          </p:grpSpPr>
          <p:sp>
            <p:nvSpPr>
              <p:cNvPr id="5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" name="Group 28"/>
            <p:cNvGrpSpPr/>
            <p:nvPr/>
          </p:nvGrpSpPr>
          <p:grpSpPr>
            <a:xfrm>
              <a:off x="513908" y="6208666"/>
              <a:ext cx="457692" cy="460694"/>
              <a:chOff x="4214810" y="2000240"/>
              <a:chExt cx="457692" cy="460694"/>
            </a:xfrm>
          </p:grpSpPr>
          <p:sp>
            <p:nvSpPr>
              <p:cNvPr id="9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0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513908" y="5691728"/>
            <a:ext cx="4371768" cy="473576"/>
            <a:chOff x="513908" y="5691728"/>
            <a:chExt cx="4371768" cy="473576"/>
          </a:xfrm>
        </p:grpSpPr>
        <p:grpSp>
          <p:nvGrpSpPr>
            <p:cNvPr id="3" name="Group 28"/>
            <p:cNvGrpSpPr/>
            <p:nvPr/>
          </p:nvGrpSpPr>
          <p:grpSpPr>
            <a:xfrm>
              <a:off x="513908" y="5704610"/>
              <a:ext cx="457692" cy="460694"/>
              <a:chOff x="4214810" y="2000240"/>
              <a:chExt cx="457692" cy="460694"/>
            </a:xfrm>
          </p:grpSpPr>
          <p:sp>
            <p:nvSpPr>
              <p:cNvPr id="8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1" name="Group 28"/>
            <p:cNvGrpSpPr/>
            <p:nvPr/>
          </p:nvGrpSpPr>
          <p:grpSpPr>
            <a:xfrm>
              <a:off x="4427984" y="5691728"/>
              <a:ext cx="457692" cy="460694"/>
              <a:chOff x="4214810" y="2000240"/>
              <a:chExt cx="457692" cy="460694"/>
            </a:xfrm>
          </p:grpSpPr>
          <p:sp>
            <p:nvSpPr>
              <p:cNvPr id="6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513908" y="5186100"/>
            <a:ext cx="4371768" cy="475148"/>
            <a:chOff x="513908" y="5186100"/>
            <a:chExt cx="4371768" cy="475148"/>
          </a:xfrm>
        </p:grpSpPr>
        <p:grpSp>
          <p:nvGrpSpPr>
            <p:cNvPr id="5" name="Group 28"/>
            <p:cNvGrpSpPr/>
            <p:nvPr/>
          </p:nvGrpSpPr>
          <p:grpSpPr>
            <a:xfrm>
              <a:off x="513908" y="5200554"/>
              <a:ext cx="457692" cy="460694"/>
              <a:chOff x="4214810" y="2000240"/>
              <a:chExt cx="457692" cy="460694"/>
            </a:xfrm>
          </p:grpSpPr>
          <p:sp>
            <p:nvSpPr>
              <p:cNvPr id="11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4" name="Group 28"/>
            <p:cNvGrpSpPr/>
            <p:nvPr/>
          </p:nvGrpSpPr>
          <p:grpSpPr>
            <a:xfrm>
              <a:off x="4427984" y="5186100"/>
              <a:ext cx="457692" cy="460694"/>
              <a:chOff x="4214810" y="2000240"/>
              <a:chExt cx="457692" cy="460694"/>
            </a:xfrm>
          </p:grpSpPr>
          <p:sp>
            <p:nvSpPr>
              <p:cNvPr id="6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513908" y="4696498"/>
            <a:ext cx="4371768" cy="460694"/>
            <a:chOff x="513908" y="4696498"/>
            <a:chExt cx="4371768" cy="460694"/>
          </a:xfrm>
        </p:grpSpPr>
        <p:grpSp>
          <p:nvGrpSpPr>
            <p:cNvPr id="52" name="Group 51"/>
            <p:cNvGrpSpPr/>
            <p:nvPr/>
          </p:nvGrpSpPr>
          <p:grpSpPr>
            <a:xfrm>
              <a:off x="513908" y="4696498"/>
              <a:ext cx="457692" cy="460694"/>
              <a:chOff x="7597837" y="2707419"/>
              <a:chExt cx="457692" cy="460694"/>
            </a:xfrm>
          </p:grpSpPr>
          <p:sp>
            <p:nvSpPr>
              <p:cNvPr id="53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4427984" y="4696498"/>
              <a:ext cx="457692" cy="460694"/>
              <a:chOff x="7597837" y="2707419"/>
              <a:chExt cx="457692" cy="460694"/>
            </a:xfrm>
          </p:grpSpPr>
          <p:sp>
            <p:nvSpPr>
              <p:cNvPr id="68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77" name="Picture 76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48403" y="2732525"/>
            <a:ext cx="577267" cy="37328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pic>
        <p:nvPicPr>
          <p:cNvPr id="518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1556792"/>
            <a:ext cx="1315788" cy="935877"/>
          </a:xfrm>
          <a:prstGeom prst="rect">
            <a:avLst/>
          </a:prstGeom>
          <a:noFill/>
        </p:spPr>
      </p:pic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4232786" y="1700808"/>
            <a:ext cx="267205" cy="1027644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95801" y="346102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38283" y="34020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930329" y="2583391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7816337" y="2598123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78878" y="2329716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085303" y="3923072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6626" y="4365104"/>
            <a:ext cx="835183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inf-theoretic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security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against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unrestricted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eavesdroppers</a:t>
            </a:r>
            <a:r>
              <a:rPr lang="de-CH" sz="2400" dirty="0" smtClean="0">
                <a:cs typeface="Arial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quantum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states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are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unknown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Eve, </a:t>
            </a:r>
            <a:r>
              <a:rPr lang="de-CH" sz="2400" dirty="0" err="1" smtClean="0">
                <a:cs typeface="Arial" charset="0"/>
              </a:rPr>
              <a:t>she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cannot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copy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them</a:t>
            </a:r>
            <a:endParaRPr lang="de-CH" sz="2400" dirty="0" smtClean="0">
              <a:solidFill>
                <a:srgbClr val="FF0000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smtClean="0">
                <a:cs typeface="Arial" charset="0"/>
              </a:rPr>
              <a:t>honest </a:t>
            </a:r>
            <a:r>
              <a:rPr lang="de-CH" sz="2400" dirty="0" err="1" smtClean="0">
                <a:cs typeface="Arial" charset="0"/>
              </a:rPr>
              <a:t>players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can</a:t>
            </a:r>
            <a:r>
              <a:rPr lang="de-CH" sz="2400" dirty="0" smtClean="0">
                <a:cs typeface="Arial" charset="0"/>
              </a:rPr>
              <a:t> check </a:t>
            </a:r>
            <a:r>
              <a:rPr lang="de-CH" sz="2400" dirty="0" err="1" smtClean="0">
                <a:cs typeface="Arial" charset="0"/>
              </a:rPr>
              <a:t>whether</a:t>
            </a:r>
            <a:r>
              <a:rPr lang="de-CH" sz="2400" dirty="0" smtClean="0">
                <a:cs typeface="Arial" charset="0"/>
              </a:rPr>
              <a:t> Eve </a:t>
            </a:r>
            <a:r>
              <a:rPr lang="de-CH" sz="2400" dirty="0" err="1" smtClean="0">
                <a:cs typeface="Arial" charset="0"/>
              </a:rPr>
              <a:t>interfered</a:t>
            </a: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technically feasible</a:t>
            </a:r>
            <a:r>
              <a:rPr lang="en-US" sz="2400" dirty="0" smtClean="0">
                <a:cs typeface="Arial" charset="0"/>
              </a:rPr>
              <a:t>: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no quantum computation required</a:t>
            </a:r>
            <a:r>
              <a:rPr lang="en-US" sz="2400" dirty="0" smtClean="0">
                <a:cs typeface="Arial" charset="0"/>
              </a:rPr>
              <a:t>,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only quantum communication</a:t>
            </a:r>
            <a:endParaRPr lang="de-CH" sz="2400" b="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pic>
        <p:nvPicPr>
          <p:cNvPr id="38" name="Picture 37" descr="QueenOfHearts.png"/>
          <p:cNvPicPr>
            <a:picLocks noChangeAspect="1"/>
          </p:cNvPicPr>
          <p:nvPr/>
        </p:nvPicPr>
        <p:blipFill>
          <a:blip r:embed="rId6" cstate="print"/>
          <a:srcRect l="6597" r="7636"/>
          <a:stretch>
            <a:fillRect/>
          </a:stretch>
        </p:blipFill>
        <p:spPr>
          <a:xfrm>
            <a:off x="3707904" y="2780928"/>
            <a:ext cx="1280649" cy="108362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130550" y="1096098"/>
            <a:ext cx="2881313" cy="532702"/>
            <a:chOff x="3130550" y="1096098"/>
            <a:chExt cx="2881313" cy="532702"/>
          </a:xfrm>
        </p:grpSpPr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39" name="Group 28"/>
            <p:cNvGrpSpPr/>
            <p:nvPr/>
          </p:nvGrpSpPr>
          <p:grpSpPr>
            <a:xfrm>
              <a:off x="3419872" y="10960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2" name="Group 28"/>
            <p:cNvGrpSpPr/>
            <p:nvPr/>
          </p:nvGrpSpPr>
          <p:grpSpPr>
            <a:xfrm>
              <a:off x="4343154" y="1096098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5" name="Group 28"/>
            <p:cNvGrpSpPr/>
            <p:nvPr/>
          </p:nvGrpSpPr>
          <p:grpSpPr>
            <a:xfrm>
              <a:off x="3881513" y="1096098"/>
              <a:ext cx="457692" cy="460694"/>
              <a:chOff x="4214810" y="2000240"/>
              <a:chExt cx="457692" cy="460694"/>
            </a:xfrm>
          </p:grpSpPr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8" name="Group 133"/>
            <p:cNvGrpSpPr/>
            <p:nvPr/>
          </p:nvGrpSpPr>
          <p:grpSpPr>
            <a:xfrm>
              <a:off x="5266436" y="1096098"/>
              <a:ext cx="457692" cy="460694"/>
              <a:chOff x="7597837" y="2707419"/>
              <a:chExt cx="457692" cy="460694"/>
            </a:xfrm>
          </p:grpSpPr>
          <p:sp>
            <p:nvSpPr>
              <p:cNvPr id="4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1" name="Group 28"/>
            <p:cNvGrpSpPr/>
            <p:nvPr/>
          </p:nvGrpSpPr>
          <p:grpSpPr>
            <a:xfrm>
              <a:off x="4804795" y="1096098"/>
              <a:ext cx="457692" cy="460694"/>
              <a:chOff x="4214810" y="2000240"/>
              <a:chExt cx="457692" cy="460694"/>
            </a:xfrm>
          </p:grpSpPr>
          <p:sp>
            <p:nvSpPr>
              <p:cNvPr id="5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75656" y="2420888"/>
            <a:ext cx="1993314" cy="10081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8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9" cstate="print"/>
          <a:srcRect t="19951"/>
          <a:stretch>
            <a:fillRect/>
          </a:stretch>
        </p:blipFill>
        <p:spPr bwMode="auto">
          <a:xfrm>
            <a:off x="5583386" y="2564904"/>
            <a:ext cx="1868934" cy="9361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1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0" grpId="0" uiExpand="1" animBg="1"/>
      <p:bldP spid="518152" grpId="0" uiExpand="1" animBg="1"/>
      <p:bldP spid="518171" grpId="0" uiExpand="1" animBg="1"/>
      <p:bldP spid="518185" grpId="0" uiExpand="1" animBg="1"/>
      <p:bldP spid="518186" grpId="0" uiExpand="1" animBg="1"/>
      <p:bldP spid="79" grpId="0"/>
      <p:bldP spid="8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2373" y="3523256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457888" name="Picture 160" descr="MCj042607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161"/>
          <p:cNvGrpSpPr>
            <a:grpSpLocks/>
          </p:cNvGrpSpPr>
          <p:nvPr/>
        </p:nvGrpSpPr>
        <p:grpSpPr bwMode="auto">
          <a:xfrm rot="5400000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57890" name="Oval 162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57891" name="Line 163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2" name="Line 164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3" name="Line 165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4" name="Line 166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5" name="Line 167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6" name="Line 168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7" name="Line 169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8" name="Line 170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9" name="Line 171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00" name="Line 172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7901" name="Oval 173"/>
          <p:cNvSpPr>
            <a:spLocks noChangeArrowheads="1"/>
          </p:cNvSpPr>
          <p:nvPr/>
        </p:nvSpPr>
        <p:spPr bwMode="auto">
          <a:xfrm>
            <a:off x="2903538" y="2266950"/>
            <a:ext cx="2879725" cy="2879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82" name="Rectangle 5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/>
              <a:t>Detecting a </a:t>
            </a:r>
            <a:r>
              <a:rPr lang="en-US" sz="4000" dirty="0" err="1"/>
              <a:t>Qubit</a:t>
            </a:r>
            <a:endParaRPr lang="en-US" sz="4000" dirty="0"/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7740356" y="3357071"/>
            <a:ext cx="1285425" cy="1210166"/>
            <a:chOff x="4015" y="1285"/>
            <a:chExt cx="1010" cy="965"/>
          </a:xfrm>
        </p:grpSpPr>
        <p:pic>
          <p:nvPicPr>
            <p:cNvPr id="457790" name="Picture 6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15" y="1285"/>
              <a:ext cx="1010" cy="729"/>
            </a:xfrm>
            <a:prstGeom prst="rect">
              <a:avLst/>
            </a:prstGeom>
            <a:noFill/>
          </p:spPr>
        </p:pic>
        <p:sp>
          <p:nvSpPr>
            <p:cNvPr id="457791" name="Text Box 63"/>
            <p:cNvSpPr txBox="1">
              <a:spLocks noChangeArrowheads="1"/>
            </p:cNvSpPr>
            <p:nvPr/>
          </p:nvSpPr>
          <p:spPr bwMode="auto">
            <a:xfrm>
              <a:off x="4298" y="1933"/>
              <a:ext cx="649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Bob</a:t>
              </a:r>
              <a:endParaRPr lang="de-CH" sz="2000"/>
            </a:p>
          </p:txBody>
        </p:sp>
      </p:grpSp>
      <p:sp>
        <p:nvSpPr>
          <p:cNvPr id="57" name="AutoShape 11"/>
          <p:cNvSpPr>
            <a:spLocks noChangeArrowheads="1"/>
          </p:cNvSpPr>
          <p:nvPr/>
        </p:nvSpPr>
        <p:spPr bwMode="auto">
          <a:xfrm rot="5400000">
            <a:off x="2701231" y="3643586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58" name="AutoShape 11"/>
          <p:cNvSpPr>
            <a:spLocks noChangeArrowheads="1"/>
          </p:cNvSpPr>
          <p:nvPr/>
        </p:nvSpPr>
        <p:spPr bwMode="auto">
          <a:xfrm>
            <a:off x="2693276" y="3632200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57837" name="AutoShape 109"/>
          <p:cNvSpPr>
            <a:spLocks noChangeArrowheads="1"/>
          </p:cNvSpPr>
          <p:nvPr/>
        </p:nvSpPr>
        <p:spPr bwMode="auto">
          <a:xfrm>
            <a:off x="5941501" y="1657811"/>
            <a:ext cx="2951776" cy="1368425"/>
          </a:xfrm>
          <a:prstGeom prst="cloudCallout">
            <a:avLst>
              <a:gd name="adj1" fmla="val 29626"/>
              <a:gd name="adj2" fmla="val 61732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da-DK" sz="2400" b="0" dirty="0" err="1"/>
              <a:t>no</a:t>
            </a:r>
            <a:r>
              <a:rPr lang="da-DK" sz="2400" b="0" dirty="0"/>
              <a:t> </a:t>
            </a:r>
            <a:r>
              <a:rPr lang="da-DK" sz="2400" b="0" dirty="0" err="1" smtClean="0"/>
              <a:t>photons</a:t>
            </a:r>
            <a:r>
              <a:rPr lang="da-DK" sz="2400" b="0" dirty="0" smtClean="0"/>
              <a:t>: </a:t>
            </a:r>
            <a:r>
              <a:rPr lang="en-US" sz="2400" b="0" dirty="0"/>
              <a:t>0</a:t>
            </a:r>
            <a:endParaRPr lang="en-US" sz="2400" b="0" dirty="0">
              <a:solidFill>
                <a:srgbClr val="FF0000"/>
              </a:solidFill>
            </a:endParaRPr>
          </a:p>
        </p:txBody>
      </p:sp>
      <p:grpSp>
        <p:nvGrpSpPr>
          <p:cNvPr id="8" name="Group 177"/>
          <p:cNvGrpSpPr>
            <a:grpSpLocks/>
          </p:cNvGrpSpPr>
          <p:nvPr/>
        </p:nvGrpSpPr>
        <p:grpSpPr bwMode="auto">
          <a:xfrm>
            <a:off x="4572000" y="2924175"/>
            <a:ext cx="2879725" cy="2879725"/>
            <a:chOff x="3833" y="1480"/>
            <a:chExt cx="1814" cy="1814"/>
          </a:xfrm>
        </p:grpSpPr>
        <p:sp>
          <p:nvSpPr>
            <p:cNvPr id="457906" name="Oval 178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000000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57907" name="Line 179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08" name="Line 180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09" name="Line 181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0" name="Line 182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1" name="Line 183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2" name="Line 184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3" name="Line 185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4" name="Line 186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5" name="Line 187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6" name="Line 188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" name="Group 36"/>
          <p:cNvGrpSpPr/>
          <p:nvPr/>
        </p:nvGrpSpPr>
        <p:grpSpPr>
          <a:xfrm>
            <a:off x="34925" y="2924944"/>
            <a:ext cx="1608699" cy="1728192"/>
            <a:chOff x="4139952" y="1211714"/>
            <a:chExt cx="1368152" cy="1469777"/>
          </a:xfrm>
        </p:grpSpPr>
        <p:pic>
          <p:nvPicPr>
            <p:cNvPr id="95" name="Picture 94" descr="AliceBlue.eps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139952" y="2219826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Alice</a:t>
              </a:r>
              <a:endParaRPr lang="en-US" sz="2400" dirty="0">
                <a:cs typeface="Arial" pitchFamily="34" charset="0"/>
              </a:endParaRPr>
            </a:p>
          </p:txBody>
        </p:sp>
      </p:grpSp>
      <p:pic>
        <p:nvPicPr>
          <p:cNvPr id="101" name="Picture 10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08840" y="1579523"/>
            <a:ext cx="579184" cy="409317"/>
          </a:xfrm>
          <a:prstGeom prst="rect">
            <a:avLst/>
          </a:prstGeom>
          <a:noFill/>
          <a:ln/>
          <a:effectLst/>
        </p:spPr>
      </p:pic>
      <p:grpSp>
        <p:nvGrpSpPr>
          <p:cNvPr id="115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118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130" name="Picture 12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131" name="Picture 13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sp>
        <p:nvSpPr>
          <p:cNvPr id="56" name="Line 47"/>
          <p:cNvSpPr>
            <a:spLocks noChangeShapeType="1"/>
          </p:cNvSpPr>
          <p:nvPr/>
        </p:nvSpPr>
        <p:spPr bwMode="auto">
          <a:xfrm rot="13500000" flipH="1">
            <a:off x="4558563" y="3193970"/>
            <a:ext cx="1024145" cy="102529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59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6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63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65" name="Line 47"/>
          <p:cNvSpPr>
            <a:spLocks noChangeShapeType="1"/>
          </p:cNvSpPr>
          <p:nvPr/>
        </p:nvSpPr>
        <p:spPr bwMode="auto">
          <a:xfrm rot="13500000" flipH="1">
            <a:off x="3119315" y="3193937"/>
            <a:ext cx="1024145" cy="102529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8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2373" y="3523256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140" name="Picture 13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08840" y="1579523"/>
            <a:ext cx="579184" cy="409317"/>
          </a:xfrm>
          <a:prstGeom prst="rect">
            <a:avLst/>
          </a:prstGeom>
          <a:noFill/>
          <a:ln/>
          <a:effectLst/>
        </p:spPr>
      </p:pic>
      <p:pic>
        <p:nvPicPr>
          <p:cNvPr id="488450" name="Picture 2" descr="MCj0426072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88452" name="Oval 4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88453" name="Line 5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4" name="Line 6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5" name="Line 7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6" name="Line 8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7" name="Line 9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8" name="Line 10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9" name="Line 11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60" name="Line 12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61" name="Line 13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62" name="Line 14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8463" name="Oval 15"/>
          <p:cNvSpPr>
            <a:spLocks noChangeArrowheads="1"/>
          </p:cNvSpPr>
          <p:nvPr/>
        </p:nvSpPr>
        <p:spPr bwMode="auto">
          <a:xfrm>
            <a:off x="2903538" y="2266950"/>
            <a:ext cx="2879725" cy="2879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8508" name="Rectangle 6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sz="4000" dirty="0"/>
              <a:t>Measuring a Qubit</a:t>
            </a:r>
            <a:endParaRPr lang="en-US" sz="4000" dirty="0"/>
          </a:p>
        </p:txBody>
      </p: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7789995" y="3367104"/>
            <a:ext cx="1245972" cy="1200134"/>
            <a:chOff x="4054" y="1293"/>
            <a:chExt cx="979" cy="957"/>
          </a:xfrm>
        </p:grpSpPr>
        <p:pic>
          <p:nvPicPr>
            <p:cNvPr id="488513" name="Picture 6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54" y="1293"/>
              <a:ext cx="979" cy="707"/>
            </a:xfrm>
            <a:prstGeom prst="rect">
              <a:avLst/>
            </a:prstGeom>
            <a:noFill/>
          </p:spPr>
        </p:pic>
        <p:sp>
          <p:nvSpPr>
            <p:cNvPr id="488514" name="Text Box 66"/>
            <p:cNvSpPr txBox="1">
              <a:spLocks noChangeArrowheads="1"/>
            </p:cNvSpPr>
            <p:nvPr/>
          </p:nvSpPr>
          <p:spPr bwMode="auto">
            <a:xfrm>
              <a:off x="4298" y="1933"/>
              <a:ext cx="649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Bob</a:t>
              </a:r>
              <a:endParaRPr lang="de-CH" sz="2000"/>
            </a:p>
          </p:txBody>
        </p:sp>
      </p:grpSp>
      <p:sp>
        <p:nvSpPr>
          <p:cNvPr id="79" name="AutoShape 11"/>
          <p:cNvSpPr>
            <a:spLocks noChangeArrowheads="1"/>
          </p:cNvSpPr>
          <p:nvPr/>
        </p:nvSpPr>
        <p:spPr bwMode="auto">
          <a:xfrm rot="5400000">
            <a:off x="2701231" y="3643586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80" name="AutoShape 11"/>
          <p:cNvSpPr>
            <a:spLocks noChangeArrowheads="1"/>
          </p:cNvSpPr>
          <p:nvPr/>
        </p:nvSpPr>
        <p:spPr bwMode="auto">
          <a:xfrm>
            <a:off x="2693276" y="3632200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88515" name="AutoShape 67"/>
          <p:cNvSpPr>
            <a:spLocks noChangeArrowheads="1"/>
          </p:cNvSpPr>
          <p:nvPr/>
        </p:nvSpPr>
        <p:spPr bwMode="auto">
          <a:xfrm>
            <a:off x="5808766" y="1672559"/>
            <a:ext cx="2996021" cy="1527841"/>
          </a:xfrm>
          <a:prstGeom prst="cloudCallout">
            <a:avLst>
              <a:gd name="adj1" fmla="val 32778"/>
              <a:gd name="adj2" fmla="val 56343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da-DK" sz="2400" b="0" dirty="0" err="1"/>
              <a:t>no</a:t>
            </a:r>
            <a:r>
              <a:rPr lang="da-DK" sz="2400" b="0" dirty="0"/>
              <a:t> </a:t>
            </a:r>
            <a:r>
              <a:rPr lang="da-DK" sz="2400" b="0" dirty="0" err="1" smtClean="0"/>
              <a:t>photons</a:t>
            </a:r>
            <a:r>
              <a:rPr lang="da-DK" sz="2400" b="0" dirty="0" smtClean="0"/>
              <a:t>: </a:t>
            </a:r>
            <a:r>
              <a:rPr lang="en-US" sz="2400" b="0" dirty="0"/>
              <a:t>0</a:t>
            </a:r>
            <a:br>
              <a:rPr lang="en-US" sz="2400" b="0" dirty="0"/>
            </a:br>
            <a:r>
              <a:rPr lang="en-US" sz="2400" b="0" dirty="0" smtClean="0"/>
              <a:t>photons: </a:t>
            </a:r>
            <a:r>
              <a:rPr lang="en-US" sz="2400" b="0" dirty="0"/>
              <a:t>1</a:t>
            </a:r>
            <a:endParaRPr lang="en-US" sz="2400" b="0" dirty="0">
              <a:solidFill>
                <a:srgbClr val="FF0000"/>
              </a:solidFill>
            </a:endParaRPr>
          </a:p>
        </p:txBody>
      </p: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4572000" y="2924175"/>
            <a:ext cx="2879725" cy="2879725"/>
            <a:chOff x="3833" y="1480"/>
            <a:chExt cx="1814" cy="1814"/>
          </a:xfrm>
        </p:grpSpPr>
        <p:sp>
          <p:nvSpPr>
            <p:cNvPr id="488517" name="Oval 69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88518" name="Line 70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19" name="Line 71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0" name="Line 72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1" name="Line 73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2" name="Line 74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3" name="Line 75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4" name="Line 76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5" name="Line 77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6" name="Line 78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7" name="Line 79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8551" name="Text Box 103"/>
          <p:cNvSpPr txBox="1">
            <a:spLocks noChangeArrowheads="1"/>
          </p:cNvSpPr>
          <p:nvPr/>
        </p:nvSpPr>
        <p:spPr bwMode="auto">
          <a:xfrm>
            <a:off x="5773347" y="5739458"/>
            <a:ext cx="312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1 yields 1</a:t>
            </a:r>
            <a:endParaRPr lang="de-CH" sz="2400" b="0" dirty="0">
              <a:cs typeface="Arial" charset="0"/>
            </a:endParaRPr>
          </a:p>
        </p:txBody>
      </p:sp>
      <p:sp>
        <p:nvSpPr>
          <p:cNvPr id="488552" name="Text Box 104"/>
          <p:cNvSpPr txBox="1">
            <a:spLocks noChangeArrowheads="1"/>
          </p:cNvSpPr>
          <p:nvPr/>
        </p:nvSpPr>
        <p:spPr bwMode="auto">
          <a:xfrm>
            <a:off x="2450148" y="5388928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cs typeface="Arial" charset="0"/>
              </a:rPr>
              <a:t>measurement</a:t>
            </a:r>
            <a:r>
              <a:rPr lang="en-US" sz="2400" dirty="0">
                <a:cs typeface="Arial" charset="0"/>
              </a:rPr>
              <a:t>:</a:t>
            </a:r>
            <a:endParaRPr lang="de-CH" sz="2400" dirty="0">
              <a:cs typeface="Arial" charset="0"/>
            </a:endParaRPr>
          </a:p>
        </p:txBody>
      </p:sp>
      <p:sp>
        <p:nvSpPr>
          <p:cNvPr id="488553" name="Line 105"/>
          <p:cNvSpPr>
            <a:spLocks noChangeShapeType="1"/>
          </p:cNvSpPr>
          <p:nvPr/>
        </p:nvSpPr>
        <p:spPr bwMode="auto">
          <a:xfrm flipH="1" flipV="1">
            <a:off x="3602673" y="6325553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88554" name="Line 106"/>
          <p:cNvSpPr>
            <a:spLocks noChangeShapeType="1"/>
          </p:cNvSpPr>
          <p:nvPr/>
        </p:nvSpPr>
        <p:spPr bwMode="auto">
          <a:xfrm flipH="1">
            <a:off x="5475923" y="6325553"/>
            <a:ext cx="12954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121" name="Text Box 103"/>
          <p:cNvSpPr txBox="1">
            <a:spLocks noChangeArrowheads="1"/>
          </p:cNvSpPr>
          <p:nvPr/>
        </p:nvSpPr>
        <p:spPr bwMode="auto">
          <a:xfrm>
            <a:off x="5448878" y="6400800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99" name="Group 36"/>
          <p:cNvGrpSpPr/>
          <p:nvPr/>
        </p:nvGrpSpPr>
        <p:grpSpPr>
          <a:xfrm>
            <a:off x="34925" y="2924944"/>
            <a:ext cx="1608699" cy="1728192"/>
            <a:chOff x="4139952" y="1211714"/>
            <a:chExt cx="1368152" cy="1469777"/>
          </a:xfrm>
        </p:grpSpPr>
        <p:pic>
          <p:nvPicPr>
            <p:cNvPr id="105" name="Picture 104" descr="AliceBlue.eps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111" name="TextBox 110"/>
            <p:cNvSpPr txBox="1"/>
            <p:nvPr/>
          </p:nvSpPr>
          <p:spPr>
            <a:xfrm>
              <a:off x="4139952" y="2219826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Alice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826635" y="5912803"/>
            <a:ext cx="647700" cy="815975"/>
            <a:chOff x="4826635" y="5912803"/>
            <a:chExt cx="647700" cy="815975"/>
          </a:xfrm>
        </p:grpSpPr>
        <p:grpSp>
          <p:nvGrpSpPr>
            <p:cNvPr id="127" name="Group 126"/>
            <p:cNvGrpSpPr/>
            <p:nvPr/>
          </p:nvGrpSpPr>
          <p:grpSpPr>
            <a:xfrm>
              <a:off x="4826635" y="5912803"/>
              <a:ext cx="647700" cy="815975"/>
              <a:chOff x="4826635" y="5912803"/>
              <a:chExt cx="647700" cy="815975"/>
            </a:xfrm>
          </p:grpSpPr>
          <p:sp>
            <p:nvSpPr>
              <p:cNvPr id="488562" name="Oval 114"/>
              <p:cNvSpPr>
                <a:spLocks noChangeArrowheads="1"/>
              </p:cNvSpPr>
              <p:nvPr/>
            </p:nvSpPr>
            <p:spPr bwMode="auto">
              <a:xfrm>
                <a:off x="4931410" y="6076316"/>
                <a:ext cx="433388" cy="44291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488563" name="Rectangle 115"/>
              <p:cNvSpPr>
                <a:spLocks noChangeArrowheads="1"/>
              </p:cNvSpPr>
              <p:nvPr/>
            </p:nvSpPr>
            <p:spPr bwMode="auto">
              <a:xfrm>
                <a:off x="4904423" y="6252528"/>
                <a:ext cx="488950" cy="234950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488564" name="Line 116"/>
              <p:cNvSpPr>
                <a:spLocks noChangeShapeType="1"/>
              </p:cNvSpPr>
              <p:nvPr/>
            </p:nvSpPr>
            <p:spPr bwMode="auto">
              <a:xfrm flipV="1">
                <a:off x="5113973" y="5933441"/>
                <a:ext cx="215900" cy="288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488565" name="Rectangle 117"/>
              <p:cNvSpPr>
                <a:spLocks noChangeArrowheads="1"/>
              </p:cNvSpPr>
              <p:nvPr/>
            </p:nvSpPr>
            <p:spPr bwMode="auto">
              <a:xfrm>
                <a:off x="4826635" y="5912803"/>
                <a:ext cx="647700" cy="81597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90"/>
            <p:cNvGrpSpPr/>
            <p:nvPr/>
          </p:nvGrpSpPr>
          <p:grpSpPr>
            <a:xfrm>
              <a:off x="4932040" y="6237312"/>
              <a:ext cx="457692" cy="460694"/>
              <a:chOff x="6948264" y="2780928"/>
              <a:chExt cx="457692" cy="460694"/>
            </a:xfrm>
          </p:grpSpPr>
          <p:sp>
            <p:nvSpPr>
              <p:cNvPr id="116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17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118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9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24" name="Group 28"/>
          <p:cNvGrpSpPr/>
          <p:nvPr/>
        </p:nvGrpSpPr>
        <p:grpSpPr>
          <a:xfrm>
            <a:off x="3059832" y="6093296"/>
            <a:ext cx="457692" cy="460694"/>
            <a:chOff x="4214810" y="2000240"/>
            <a:chExt cx="457692" cy="460694"/>
          </a:xfrm>
        </p:grpSpPr>
        <p:sp>
          <p:nvSpPr>
            <p:cNvPr id="12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8" name="Group 28"/>
          <p:cNvGrpSpPr/>
          <p:nvPr/>
        </p:nvGrpSpPr>
        <p:grpSpPr>
          <a:xfrm>
            <a:off x="6876256" y="6093296"/>
            <a:ext cx="457692" cy="460694"/>
            <a:chOff x="4214810" y="2000240"/>
            <a:chExt cx="457692" cy="460694"/>
          </a:xfrm>
        </p:grpSpPr>
        <p:sp>
          <p:nvSpPr>
            <p:cNvPr id="129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44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145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46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47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8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152" name="Picture 15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153" name="Picture 15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sp>
        <p:nvSpPr>
          <p:cNvPr id="78" name="Line 47"/>
          <p:cNvSpPr>
            <a:spLocks noChangeShapeType="1"/>
          </p:cNvSpPr>
          <p:nvPr/>
        </p:nvSpPr>
        <p:spPr bwMode="auto">
          <a:xfrm rot="13500000">
            <a:off x="3337628" y="2698684"/>
            <a:ext cx="2036695" cy="2036694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81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82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85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515" grpId="0" animBg="1"/>
      <p:bldP spid="488551" grpId="0"/>
      <p:bldP spid="488552" grpId="0"/>
      <p:bldP spid="488553" grpId="0" animBg="1"/>
      <p:bldP spid="488554" grpId="0" animBg="1"/>
      <p:bldP spid="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2373" y="3523256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192" name="Picture 19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08840" y="1579523"/>
            <a:ext cx="579184" cy="409317"/>
          </a:xfrm>
          <a:prstGeom prst="rect">
            <a:avLst/>
          </a:prstGeom>
          <a:noFill/>
          <a:ln/>
          <a:effectLst/>
        </p:spPr>
      </p:pic>
      <p:pic>
        <p:nvPicPr>
          <p:cNvPr id="462023" name="Picture 199" descr="MCj0426072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200"/>
          <p:cNvGrpSpPr>
            <a:grpSpLocks/>
          </p:cNvGrpSpPr>
          <p:nvPr/>
        </p:nvGrpSpPr>
        <p:grpSpPr bwMode="auto">
          <a:xfrm rot="2148553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62025" name="Oval 201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62026" name="Line 202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7" name="Line 203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8" name="Line 204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9" name="Line 205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0" name="Line 206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1" name="Line 207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2" name="Line 208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3" name="Line 209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4" name="Line 210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5" name="Line 211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867" name="Rectangle 4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Diagonal/</a:t>
            </a:r>
            <a:r>
              <a:rPr lang="en-US" sz="4000" dirty="0" err="1" smtClean="0"/>
              <a:t>Hadamard</a:t>
            </a:r>
            <a:r>
              <a:rPr lang="en-US" sz="4000" dirty="0" smtClean="0"/>
              <a:t> </a:t>
            </a:r>
            <a:r>
              <a:rPr lang="en-US" sz="4000" dirty="0"/>
              <a:t>Basis</a:t>
            </a:r>
          </a:p>
        </p:txBody>
      </p:sp>
      <p:sp>
        <p:nvSpPr>
          <p:cNvPr id="461929" name="Oval 105"/>
          <p:cNvSpPr>
            <a:spLocks noChangeArrowheads="1"/>
          </p:cNvSpPr>
          <p:nvPr/>
        </p:nvSpPr>
        <p:spPr bwMode="auto">
          <a:xfrm>
            <a:off x="2905125" y="2265363"/>
            <a:ext cx="2879725" cy="2879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934" name="Line 110"/>
          <p:cNvSpPr>
            <a:spLocks noChangeShapeType="1"/>
          </p:cNvSpPr>
          <p:nvPr/>
        </p:nvSpPr>
        <p:spPr bwMode="auto">
          <a:xfrm flipH="1" flipV="1">
            <a:off x="4356100" y="2708275"/>
            <a:ext cx="974725" cy="31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" name="AutoShape 11"/>
          <p:cNvSpPr>
            <a:spLocks noChangeArrowheads="1"/>
          </p:cNvSpPr>
          <p:nvPr/>
        </p:nvSpPr>
        <p:spPr bwMode="auto">
          <a:xfrm rot="5400000">
            <a:off x="2701231" y="3643586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103" name="AutoShape 11"/>
          <p:cNvSpPr>
            <a:spLocks noChangeArrowheads="1"/>
          </p:cNvSpPr>
          <p:nvPr/>
        </p:nvSpPr>
        <p:spPr bwMode="auto">
          <a:xfrm>
            <a:off x="2693276" y="3632200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96" name="AutoShape 11"/>
          <p:cNvSpPr>
            <a:spLocks noChangeArrowheads="1"/>
          </p:cNvSpPr>
          <p:nvPr/>
        </p:nvSpPr>
        <p:spPr bwMode="auto">
          <a:xfrm rot="2697395">
            <a:off x="2690059" y="3639823"/>
            <a:ext cx="3311525" cy="146050"/>
          </a:xfrm>
          <a:prstGeom prst="leftRightArrow">
            <a:avLst>
              <a:gd name="adj1" fmla="val 48834"/>
              <a:gd name="adj2" fmla="val 1031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61933" name="Line 109"/>
          <p:cNvSpPr>
            <a:spLocks noChangeShapeType="1"/>
          </p:cNvSpPr>
          <p:nvPr/>
        </p:nvSpPr>
        <p:spPr bwMode="auto">
          <a:xfrm flipH="1">
            <a:off x="5364163" y="2692400"/>
            <a:ext cx="1587" cy="10239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AutoShape 11"/>
          <p:cNvSpPr>
            <a:spLocks noChangeArrowheads="1"/>
          </p:cNvSpPr>
          <p:nvPr/>
        </p:nvSpPr>
        <p:spPr bwMode="auto">
          <a:xfrm rot="18897395">
            <a:off x="2687074" y="3639626"/>
            <a:ext cx="3311525" cy="146050"/>
          </a:xfrm>
          <a:prstGeom prst="leftRightArrow">
            <a:avLst>
              <a:gd name="adj1" fmla="val 48818"/>
              <a:gd name="adj2" fmla="val 1031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61962" name="Line 138"/>
          <p:cNvSpPr>
            <a:spLocks noChangeShapeType="1"/>
          </p:cNvSpPr>
          <p:nvPr/>
        </p:nvSpPr>
        <p:spPr bwMode="auto">
          <a:xfrm rot="13500000">
            <a:off x="4342415" y="2255406"/>
            <a:ext cx="11106" cy="290423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61973" name="Text Box 149"/>
          <p:cNvSpPr txBox="1">
            <a:spLocks noChangeArrowheads="1"/>
          </p:cNvSpPr>
          <p:nvPr/>
        </p:nvSpPr>
        <p:spPr bwMode="auto">
          <a:xfrm>
            <a:off x="5406455" y="5745163"/>
            <a:ext cx="3073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/>
              <a:t>with prob. ½ yields 0</a:t>
            </a:r>
            <a:endParaRPr lang="en-US" b="0" dirty="0"/>
          </a:p>
        </p:txBody>
      </p:sp>
      <p:sp>
        <p:nvSpPr>
          <p:cNvPr id="461975" name="Line 151"/>
          <p:cNvSpPr>
            <a:spLocks noChangeShapeType="1"/>
          </p:cNvSpPr>
          <p:nvPr/>
        </p:nvSpPr>
        <p:spPr bwMode="auto">
          <a:xfrm flipH="1">
            <a:off x="3283969" y="6238875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61976" name="Line 152"/>
          <p:cNvSpPr>
            <a:spLocks noChangeShapeType="1"/>
          </p:cNvSpPr>
          <p:nvPr/>
        </p:nvSpPr>
        <p:spPr bwMode="auto">
          <a:xfrm flipH="1">
            <a:off x="4723831" y="6237288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61977" name="Text Box 153"/>
          <p:cNvSpPr txBox="1">
            <a:spLocks noChangeArrowheads="1"/>
          </p:cNvSpPr>
          <p:nvPr/>
        </p:nvSpPr>
        <p:spPr bwMode="auto">
          <a:xfrm>
            <a:off x="5406456" y="6246813"/>
            <a:ext cx="30738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/>
              <a:t>with prob. ½ yields 1</a:t>
            </a:r>
            <a:endParaRPr lang="en-US" b="0" dirty="0"/>
          </a:p>
        </p:txBody>
      </p:sp>
      <p:grpSp>
        <p:nvGrpSpPr>
          <p:cNvPr id="23" name="Group 248"/>
          <p:cNvGrpSpPr>
            <a:grpSpLocks/>
          </p:cNvGrpSpPr>
          <p:nvPr/>
        </p:nvGrpSpPr>
        <p:grpSpPr bwMode="auto">
          <a:xfrm>
            <a:off x="4787900" y="2997200"/>
            <a:ext cx="2592388" cy="2592388"/>
            <a:chOff x="3833" y="1480"/>
            <a:chExt cx="1814" cy="1814"/>
          </a:xfrm>
        </p:grpSpPr>
        <p:sp>
          <p:nvSpPr>
            <p:cNvPr id="462073" name="Oval 249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B2B2B2">
                <a:alpha val="7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62074" name="Line 250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5" name="Line 251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6" name="Line 252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7" name="Line 253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8" name="Line 254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9" name="Line 255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80" name="Line 256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81" name="Line 257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82" name="Line 258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83" name="Line 259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2084" name="Text Box 260"/>
          <p:cNvSpPr txBox="1">
            <a:spLocks noChangeArrowheads="1"/>
          </p:cNvSpPr>
          <p:nvPr/>
        </p:nvSpPr>
        <p:spPr bwMode="auto">
          <a:xfrm>
            <a:off x="2347344" y="5300663"/>
            <a:ext cx="24606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Measurement:</a:t>
            </a:r>
            <a:endParaRPr lang="de-CH" sz="2400" dirty="0">
              <a:cs typeface="Arial" charset="0"/>
            </a:endParaRPr>
          </a:p>
        </p:txBody>
      </p:sp>
      <p:sp>
        <p:nvSpPr>
          <p:cNvPr id="129" name="Text Box 103"/>
          <p:cNvSpPr txBox="1">
            <a:spLocks noChangeArrowheads="1"/>
          </p:cNvSpPr>
          <p:nvPr/>
        </p:nvSpPr>
        <p:spPr bwMode="auto">
          <a:xfrm>
            <a:off x="4652486" y="6400800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5292080" y="1700808"/>
            <a:ext cx="457692" cy="460694"/>
            <a:chOff x="4427984" y="692696"/>
            <a:chExt cx="457692" cy="460694"/>
          </a:xfrm>
        </p:grpSpPr>
        <p:sp>
          <p:nvSpPr>
            <p:cNvPr id="142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4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4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48" name="Group 28"/>
          <p:cNvGrpSpPr/>
          <p:nvPr/>
        </p:nvGrpSpPr>
        <p:grpSpPr>
          <a:xfrm>
            <a:off x="6156176" y="1700808"/>
            <a:ext cx="457692" cy="460694"/>
            <a:chOff x="4214810" y="2000240"/>
            <a:chExt cx="457692" cy="460694"/>
          </a:xfrm>
        </p:grpSpPr>
        <p:sp>
          <p:nvSpPr>
            <p:cNvPr id="149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51" name="Group 28"/>
          <p:cNvGrpSpPr/>
          <p:nvPr/>
        </p:nvGrpSpPr>
        <p:grpSpPr>
          <a:xfrm>
            <a:off x="7596336" y="1744170"/>
            <a:ext cx="457692" cy="460694"/>
            <a:chOff x="4214810" y="2000240"/>
            <a:chExt cx="457692" cy="460694"/>
          </a:xfrm>
        </p:grpSpPr>
        <p:sp>
          <p:nvSpPr>
            <p:cNvPr id="152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54" name="Group 28"/>
          <p:cNvGrpSpPr/>
          <p:nvPr/>
        </p:nvGrpSpPr>
        <p:grpSpPr>
          <a:xfrm>
            <a:off x="2699792" y="6021288"/>
            <a:ext cx="457692" cy="460694"/>
            <a:chOff x="4214810" y="2000240"/>
            <a:chExt cx="457692" cy="460694"/>
          </a:xfrm>
        </p:grpSpPr>
        <p:sp>
          <p:nvSpPr>
            <p:cNvPr id="15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067944" y="5853385"/>
            <a:ext cx="647700" cy="815975"/>
            <a:chOff x="4826635" y="5912803"/>
            <a:chExt cx="647700" cy="815975"/>
          </a:xfrm>
        </p:grpSpPr>
        <p:grpSp>
          <p:nvGrpSpPr>
            <p:cNvPr id="163" name="Group 126"/>
            <p:cNvGrpSpPr/>
            <p:nvPr/>
          </p:nvGrpSpPr>
          <p:grpSpPr>
            <a:xfrm>
              <a:off x="4826635" y="5912803"/>
              <a:ext cx="647700" cy="815975"/>
              <a:chOff x="4826635" y="5912803"/>
              <a:chExt cx="647700" cy="815975"/>
            </a:xfrm>
          </p:grpSpPr>
          <p:sp>
            <p:nvSpPr>
              <p:cNvPr id="169" name="Oval 114"/>
              <p:cNvSpPr>
                <a:spLocks noChangeArrowheads="1"/>
              </p:cNvSpPr>
              <p:nvPr/>
            </p:nvSpPr>
            <p:spPr bwMode="auto">
              <a:xfrm>
                <a:off x="4931410" y="6076316"/>
                <a:ext cx="433388" cy="44291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70" name="Rectangle 115"/>
              <p:cNvSpPr>
                <a:spLocks noChangeArrowheads="1"/>
              </p:cNvSpPr>
              <p:nvPr/>
            </p:nvSpPr>
            <p:spPr bwMode="auto">
              <a:xfrm>
                <a:off x="4904423" y="6252528"/>
                <a:ext cx="488950" cy="234950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71" name="Line 116"/>
              <p:cNvSpPr>
                <a:spLocks noChangeShapeType="1"/>
              </p:cNvSpPr>
              <p:nvPr/>
            </p:nvSpPr>
            <p:spPr bwMode="auto">
              <a:xfrm flipV="1">
                <a:off x="5113973" y="5933441"/>
                <a:ext cx="215900" cy="288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72" name="Rectangle 117"/>
              <p:cNvSpPr>
                <a:spLocks noChangeArrowheads="1"/>
              </p:cNvSpPr>
              <p:nvPr/>
            </p:nvSpPr>
            <p:spPr bwMode="auto">
              <a:xfrm>
                <a:off x="4826635" y="5912803"/>
                <a:ext cx="647700" cy="81597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90"/>
            <p:cNvGrpSpPr/>
            <p:nvPr/>
          </p:nvGrpSpPr>
          <p:grpSpPr>
            <a:xfrm>
              <a:off x="4932040" y="6237312"/>
              <a:ext cx="457692" cy="460694"/>
              <a:chOff x="6948264" y="2780928"/>
              <a:chExt cx="457692" cy="460694"/>
            </a:xfrm>
          </p:grpSpPr>
          <p:sp>
            <p:nvSpPr>
              <p:cNvPr id="165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66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167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8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73" name="Group 172"/>
          <p:cNvGrpSpPr/>
          <p:nvPr/>
        </p:nvGrpSpPr>
        <p:grpSpPr>
          <a:xfrm>
            <a:off x="8388424" y="5733256"/>
            <a:ext cx="457692" cy="460694"/>
            <a:chOff x="7597837" y="2707419"/>
            <a:chExt cx="457692" cy="460694"/>
          </a:xfrm>
        </p:grpSpPr>
        <p:sp>
          <p:nvSpPr>
            <p:cNvPr id="174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75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82" name="Group 28"/>
          <p:cNvGrpSpPr/>
          <p:nvPr/>
        </p:nvGrpSpPr>
        <p:grpSpPr>
          <a:xfrm>
            <a:off x="8388424" y="6237312"/>
            <a:ext cx="457692" cy="460694"/>
            <a:chOff x="4214810" y="2000240"/>
            <a:chExt cx="457692" cy="460694"/>
          </a:xfrm>
        </p:grpSpPr>
        <p:sp>
          <p:nvSpPr>
            <p:cNvPr id="18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89" name="Picture 18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772816"/>
            <a:ext cx="579184" cy="374525"/>
          </a:xfrm>
          <a:prstGeom prst="rect">
            <a:avLst/>
          </a:prstGeom>
          <a:noFill/>
          <a:ln/>
          <a:effectLst/>
        </p:spPr>
      </p:pic>
      <p:pic>
        <p:nvPicPr>
          <p:cNvPr id="190" name="Picture 18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72400" y="1772816"/>
            <a:ext cx="578502" cy="374084"/>
          </a:xfrm>
          <a:prstGeom prst="rect">
            <a:avLst/>
          </a:prstGeom>
          <a:noFill/>
          <a:ln/>
          <a:effectLst/>
        </p:spPr>
      </p:pic>
      <p:pic>
        <p:nvPicPr>
          <p:cNvPr id="193" name="Picture 192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80112" y="2204864"/>
            <a:ext cx="579184" cy="374525"/>
          </a:xfrm>
          <a:prstGeom prst="rect">
            <a:avLst/>
          </a:prstGeom>
          <a:noFill/>
          <a:ln/>
          <a:effectLst/>
        </p:spPr>
      </p:pic>
      <p:pic>
        <p:nvPicPr>
          <p:cNvPr id="194" name="Picture 193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80112" y="4797152"/>
            <a:ext cx="578502" cy="374084"/>
          </a:xfrm>
          <a:prstGeom prst="rect">
            <a:avLst/>
          </a:prstGeom>
          <a:noFill/>
          <a:ln/>
          <a:effectLst/>
        </p:spPr>
      </p:pic>
      <p:grpSp>
        <p:nvGrpSpPr>
          <p:cNvPr id="198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1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00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2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206" name="Picture 20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207" name="Picture 206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grpSp>
        <p:nvGrpSpPr>
          <p:cNvPr id="104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10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934" grpId="0" animBg="1"/>
      <p:bldP spid="96" grpId="0" animBg="1"/>
      <p:bldP spid="461933" grpId="0" animBg="1"/>
      <p:bldP spid="97" grpId="0" animBg="1"/>
      <p:bldP spid="461973" grpId="0"/>
      <p:bldP spid="461975" grpId="0" animBg="1"/>
      <p:bldP spid="461976" grpId="0" animBg="1"/>
      <p:bldP spid="461977" grpId="0"/>
      <p:bldP spid="462084" grpId="0"/>
      <p:bldP spid="1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54413" y="3595688"/>
            <a:ext cx="865187" cy="792162"/>
            <a:chOff x="2148" y="2341"/>
            <a:chExt cx="545" cy="499"/>
          </a:xfrm>
        </p:grpSpPr>
        <p:sp>
          <p:nvSpPr>
            <p:cNvPr id="341003" name="Oval 11"/>
            <p:cNvSpPr>
              <a:spLocks noChangeArrowheads="1"/>
            </p:cNvSpPr>
            <p:nvPr/>
          </p:nvSpPr>
          <p:spPr bwMode="auto">
            <a:xfrm>
              <a:off x="2239" y="2432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004" name="Rectangle 12"/>
            <p:cNvSpPr>
              <a:spLocks noChangeArrowheads="1"/>
            </p:cNvSpPr>
            <p:nvPr/>
          </p:nvSpPr>
          <p:spPr bwMode="auto">
            <a:xfrm>
              <a:off x="2148" y="2568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341005" name="Line 13"/>
            <p:cNvSpPr>
              <a:spLocks noChangeShapeType="1"/>
            </p:cNvSpPr>
            <p:nvPr/>
          </p:nvSpPr>
          <p:spPr bwMode="auto">
            <a:xfrm flipV="1">
              <a:off x="2420" y="234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/>
              <a:t>Quantum </a:t>
            </a:r>
            <a:r>
              <a:rPr lang="en-US" sz="4000" dirty="0" smtClean="0"/>
              <a:t>Mechanics </a:t>
            </a:r>
            <a:endParaRPr lang="en-US" sz="4000" dirty="0"/>
          </a:p>
        </p:txBody>
      </p:sp>
      <p:sp>
        <p:nvSpPr>
          <p:cNvPr id="341010" name="Text Box 18"/>
          <p:cNvSpPr txBox="1">
            <a:spLocks noChangeArrowheads="1"/>
          </p:cNvSpPr>
          <p:nvPr/>
        </p:nvSpPr>
        <p:spPr bwMode="auto">
          <a:xfrm>
            <a:off x="3636963" y="30210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1 yields 1</a:t>
            </a:r>
            <a:endParaRPr lang="de-CH" sz="2400" b="0" dirty="0">
              <a:cs typeface="Arial" charset="0"/>
            </a:endParaRPr>
          </a:p>
        </p:txBody>
      </p:sp>
      <p:sp>
        <p:nvSpPr>
          <p:cNvPr id="341013" name="Text Box 21"/>
          <p:cNvSpPr txBox="1">
            <a:spLocks noChangeArrowheads="1"/>
          </p:cNvSpPr>
          <p:nvPr/>
        </p:nvSpPr>
        <p:spPr bwMode="auto">
          <a:xfrm>
            <a:off x="539750" y="2924175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Measurements:</a:t>
            </a:r>
            <a:endParaRPr lang="de-CH" sz="2400" dirty="0">
              <a:cs typeface="Arial" charset="0"/>
            </a:endParaRPr>
          </a:p>
        </p:txBody>
      </p:sp>
      <p:sp>
        <p:nvSpPr>
          <p:cNvPr id="341014" name="Rectangle 22"/>
          <p:cNvSpPr>
            <a:spLocks noChangeArrowheads="1"/>
          </p:cNvSpPr>
          <p:nvPr/>
        </p:nvSpPr>
        <p:spPr bwMode="auto">
          <a:xfrm>
            <a:off x="3563938" y="3524250"/>
            <a:ext cx="865187" cy="10080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15" name="Line 23"/>
          <p:cNvSpPr>
            <a:spLocks noChangeShapeType="1"/>
          </p:cNvSpPr>
          <p:nvPr/>
        </p:nvSpPr>
        <p:spPr bwMode="auto">
          <a:xfrm flipH="1">
            <a:off x="1763713" y="4029075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016" name="Line 24"/>
          <p:cNvSpPr>
            <a:spLocks noChangeShapeType="1"/>
          </p:cNvSpPr>
          <p:nvPr/>
        </p:nvSpPr>
        <p:spPr bwMode="auto">
          <a:xfrm flipH="1">
            <a:off x="4429125" y="4029075"/>
            <a:ext cx="223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022" name="Text Box 30"/>
          <p:cNvSpPr txBox="1">
            <a:spLocks noChangeArrowheads="1"/>
          </p:cNvSpPr>
          <p:nvPr/>
        </p:nvSpPr>
        <p:spPr bwMode="auto">
          <a:xfrm>
            <a:off x="1905000" y="1052736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r10" pitchFamily="34" charset="0"/>
                <a:cs typeface="Arial" charset="0"/>
              </a:rPr>
              <a:t>+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b="0" dirty="0" smtClean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1905000" y="2060575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sy10" pitchFamily="34" charset="0"/>
                <a:cs typeface="Arial" charset="0"/>
              </a:rPr>
              <a:t>£ </a:t>
            </a:r>
            <a:r>
              <a:rPr lang="en-US" sz="2400" b="0" dirty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15" name="Group 139"/>
          <p:cNvGrpSpPr>
            <a:grpSpLocks/>
          </p:cNvGrpSpPr>
          <p:nvPr/>
        </p:nvGrpSpPr>
        <p:grpSpPr bwMode="auto">
          <a:xfrm>
            <a:off x="3562350" y="5099052"/>
            <a:ext cx="865188" cy="792163"/>
            <a:chOff x="2154" y="1933"/>
            <a:chExt cx="545" cy="499"/>
          </a:xfrm>
        </p:grpSpPr>
        <p:sp>
          <p:nvSpPr>
            <p:cNvPr id="341132" name="Oval 140"/>
            <p:cNvSpPr>
              <a:spLocks noChangeArrowheads="1"/>
            </p:cNvSpPr>
            <p:nvPr/>
          </p:nvSpPr>
          <p:spPr bwMode="auto">
            <a:xfrm>
              <a:off x="2245" y="2024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133" name="Rectangle 141"/>
            <p:cNvSpPr>
              <a:spLocks noChangeArrowheads="1"/>
            </p:cNvSpPr>
            <p:nvPr/>
          </p:nvSpPr>
          <p:spPr bwMode="auto">
            <a:xfrm>
              <a:off x="2154" y="2160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cmsy10" pitchFamily="34" charset="0"/>
                <a:cs typeface="Arial" charset="0"/>
              </a:endParaRPr>
            </a:p>
          </p:txBody>
        </p:sp>
        <p:sp>
          <p:nvSpPr>
            <p:cNvPr id="341134" name="Line 142"/>
            <p:cNvSpPr>
              <a:spLocks noChangeShapeType="1"/>
            </p:cNvSpPr>
            <p:nvPr/>
          </p:nvSpPr>
          <p:spPr bwMode="auto">
            <a:xfrm flipV="1">
              <a:off x="2426" y="193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139" name="Line 147"/>
          <p:cNvSpPr>
            <a:spLocks noChangeShapeType="1"/>
          </p:cNvSpPr>
          <p:nvPr/>
        </p:nvSpPr>
        <p:spPr bwMode="auto">
          <a:xfrm rot="10800000">
            <a:off x="1408113" y="5157788"/>
            <a:ext cx="0" cy="574675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0" name="Text Box 148"/>
          <p:cNvSpPr txBox="1">
            <a:spLocks noChangeArrowheads="1"/>
          </p:cNvSpPr>
          <p:nvPr/>
        </p:nvSpPr>
        <p:spPr bwMode="auto">
          <a:xfrm>
            <a:off x="5075238" y="4941888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½ yields 0</a:t>
            </a:r>
          </a:p>
        </p:txBody>
      </p:sp>
      <p:sp>
        <p:nvSpPr>
          <p:cNvPr id="341141" name="Rectangle 149"/>
          <p:cNvSpPr>
            <a:spLocks noChangeArrowheads="1"/>
          </p:cNvSpPr>
          <p:nvPr/>
        </p:nvSpPr>
        <p:spPr bwMode="auto">
          <a:xfrm>
            <a:off x="3562350" y="5011738"/>
            <a:ext cx="865188" cy="10080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142" name="Line 150"/>
          <p:cNvSpPr>
            <a:spLocks noChangeShapeType="1"/>
          </p:cNvSpPr>
          <p:nvPr/>
        </p:nvSpPr>
        <p:spPr bwMode="auto">
          <a:xfrm flipH="1">
            <a:off x="1762125" y="5516563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3" name="Line 151"/>
          <p:cNvSpPr>
            <a:spLocks noChangeShapeType="1"/>
          </p:cNvSpPr>
          <p:nvPr/>
        </p:nvSpPr>
        <p:spPr bwMode="auto">
          <a:xfrm flipH="1">
            <a:off x="4427538" y="5516563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4" name="Text Box 152"/>
          <p:cNvSpPr txBox="1">
            <a:spLocks noChangeArrowheads="1"/>
          </p:cNvSpPr>
          <p:nvPr/>
        </p:nvSpPr>
        <p:spPr bwMode="auto">
          <a:xfrm>
            <a:off x="5075238" y="5661025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½ yields 1</a:t>
            </a:r>
          </a:p>
        </p:txBody>
      </p:sp>
      <p:sp>
        <p:nvSpPr>
          <p:cNvPr id="90" name="Text Box 103"/>
          <p:cNvSpPr txBox="1">
            <a:spLocks noChangeArrowheads="1"/>
          </p:cNvSpPr>
          <p:nvPr/>
        </p:nvSpPr>
        <p:spPr bwMode="auto">
          <a:xfrm>
            <a:off x="4401765" y="4129548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sp>
        <p:nvSpPr>
          <p:cNvPr id="91" name="Text Box 103"/>
          <p:cNvSpPr txBox="1">
            <a:spLocks noChangeArrowheads="1"/>
          </p:cNvSpPr>
          <p:nvPr/>
        </p:nvSpPr>
        <p:spPr bwMode="auto">
          <a:xfrm>
            <a:off x="4416513" y="5678133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92" name="Group 28"/>
          <p:cNvGrpSpPr/>
          <p:nvPr/>
        </p:nvGrpSpPr>
        <p:grpSpPr>
          <a:xfrm>
            <a:off x="6300192" y="908760"/>
            <a:ext cx="720000" cy="720000"/>
            <a:chOff x="4214810" y="2000240"/>
            <a:chExt cx="457692" cy="460694"/>
          </a:xfrm>
        </p:grpSpPr>
        <p:sp>
          <p:nvSpPr>
            <p:cNvPr id="9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851919" y="908760"/>
            <a:ext cx="720000" cy="720000"/>
            <a:chOff x="7597837" y="2707419"/>
            <a:chExt cx="457692" cy="460694"/>
          </a:xfrm>
        </p:grpSpPr>
        <p:sp>
          <p:nvSpPr>
            <p:cNvPr id="9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8" name="Group 90"/>
          <p:cNvGrpSpPr/>
          <p:nvPr/>
        </p:nvGrpSpPr>
        <p:grpSpPr>
          <a:xfrm>
            <a:off x="971600" y="908720"/>
            <a:ext cx="720080" cy="720080"/>
            <a:chOff x="6948264" y="2780928"/>
            <a:chExt cx="457692" cy="460694"/>
          </a:xfrm>
        </p:grpSpPr>
        <p:sp>
          <p:nvSpPr>
            <p:cNvPr id="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00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971600" y="1916832"/>
            <a:ext cx="720000" cy="720000"/>
            <a:chOff x="4427984" y="692696"/>
            <a:chExt cx="457692" cy="460694"/>
          </a:xfrm>
        </p:grpSpPr>
        <p:sp>
          <p:nvSpPr>
            <p:cNvPr id="104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7" name="Group 28"/>
          <p:cNvGrpSpPr/>
          <p:nvPr/>
        </p:nvGrpSpPr>
        <p:grpSpPr>
          <a:xfrm>
            <a:off x="3851920" y="1916832"/>
            <a:ext cx="720000" cy="720000"/>
            <a:chOff x="4214810" y="2000240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0" name="Group 28"/>
          <p:cNvGrpSpPr/>
          <p:nvPr/>
        </p:nvGrpSpPr>
        <p:grpSpPr>
          <a:xfrm>
            <a:off x="6300192" y="1916832"/>
            <a:ext cx="720000" cy="720000"/>
            <a:chOff x="4214810" y="2000240"/>
            <a:chExt cx="457692" cy="460694"/>
          </a:xfrm>
        </p:grpSpPr>
        <p:sp>
          <p:nvSpPr>
            <p:cNvPr id="11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899672" y="3645024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9" name="Group 28"/>
          <p:cNvGrpSpPr/>
          <p:nvPr/>
        </p:nvGrpSpPr>
        <p:grpSpPr>
          <a:xfrm>
            <a:off x="6804248" y="3717032"/>
            <a:ext cx="720000" cy="720000"/>
            <a:chOff x="4214810" y="2000240"/>
            <a:chExt cx="457692" cy="460694"/>
          </a:xfrm>
        </p:grpSpPr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2" name="Group 90"/>
          <p:cNvGrpSpPr/>
          <p:nvPr/>
        </p:nvGrpSpPr>
        <p:grpSpPr>
          <a:xfrm>
            <a:off x="3753624" y="3974640"/>
            <a:ext cx="504000" cy="504000"/>
            <a:chOff x="6948264" y="2780928"/>
            <a:chExt cx="457692" cy="460694"/>
          </a:xfrm>
        </p:grpSpPr>
        <p:sp>
          <p:nvSpPr>
            <p:cNvPr id="123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27" name="Group 28"/>
          <p:cNvGrpSpPr/>
          <p:nvPr/>
        </p:nvGrpSpPr>
        <p:grpSpPr>
          <a:xfrm>
            <a:off x="899592" y="5157192"/>
            <a:ext cx="720000" cy="720000"/>
            <a:chOff x="4214810" y="2000240"/>
            <a:chExt cx="457692" cy="460694"/>
          </a:xfrm>
        </p:grpSpPr>
        <p:sp>
          <p:nvSpPr>
            <p:cNvPr id="12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757108" y="5460464"/>
            <a:ext cx="504000" cy="504000"/>
            <a:chOff x="4427984" y="692696"/>
            <a:chExt cx="457692" cy="460694"/>
          </a:xfrm>
        </p:grpSpPr>
        <p:sp>
          <p:nvSpPr>
            <p:cNvPr id="131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2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33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4" name="Group 28"/>
          <p:cNvGrpSpPr/>
          <p:nvPr/>
        </p:nvGrpSpPr>
        <p:grpSpPr>
          <a:xfrm>
            <a:off x="8028384" y="4725144"/>
            <a:ext cx="720000" cy="720000"/>
            <a:chOff x="4214810" y="2000240"/>
            <a:chExt cx="457692" cy="460694"/>
          </a:xfrm>
        </p:grpSpPr>
        <p:sp>
          <p:nvSpPr>
            <p:cNvPr id="13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6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7" name="Group 28"/>
          <p:cNvGrpSpPr/>
          <p:nvPr/>
        </p:nvGrpSpPr>
        <p:grpSpPr>
          <a:xfrm>
            <a:off x="8028384" y="5661248"/>
            <a:ext cx="720000" cy="720000"/>
            <a:chOff x="4214810" y="2000240"/>
            <a:chExt cx="457692" cy="460694"/>
          </a:xfrm>
        </p:grpSpPr>
        <p:sp>
          <p:nvSpPr>
            <p:cNvPr id="13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43" name="Picture 14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2060848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45631" y="2076843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5" name="Picture 14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1124744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6" name="Picture 14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45631" y="1095400"/>
            <a:ext cx="690067" cy="4876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10" grpId="0"/>
      <p:bldP spid="341013" grpId="0"/>
      <p:bldP spid="341014" grpId="0" animBg="1"/>
      <p:bldP spid="341015" grpId="0" animBg="1"/>
      <p:bldP spid="341016" grpId="0" animBg="1"/>
      <p:bldP spid="341140" grpId="0"/>
      <p:bldP spid="341141" grpId="0" animBg="1"/>
      <p:bldP spid="341142" grpId="0" animBg="1"/>
      <p:bldP spid="341143" grpId="0" animBg="1"/>
      <p:bldP spid="341144" grpId="0"/>
      <p:bldP spid="90" grpId="0"/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611560" y="3225170"/>
            <a:ext cx="82663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+mj-lt"/>
                <a:cs typeface="Arial" charset="0"/>
              </a:rPr>
              <a:t>Quantum Information Processing (QIP)</a:t>
            </a:r>
            <a:endParaRPr lang="en-US" sz="4000" dirty="0">
              <a:latin typeface="+mj-lt"/>
              <a:cs typeface="Arial" charset="0"/>
            </a:endParaRPr>
          </a:p>
        </p:txBody>
      </p:sp>
      <p:pic>
        <p:nvPicPr>
          <p:cNvPr id="4" name="Picture 2" descr="C:\Users\buhrman\Documents\c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05064"/>
            <a:ext cx="27670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tartrek-be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39"/>
            <a:ext cx="2016224" cy="2976331"/>
          </a:xfrm>
          <a:prstGeom prst="rect">
            <a:avLst/>
          </a:prstGeom>
          <a:noFill/>
        </p:spPr>
      </p:pic>
      <p:pic>
        <p:nvPicPr>
          <p:cNvPr id="6" name="Picture 9" descr="dol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548681"/>
            <a:ext cx="2269700" cy="2088232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395536" y="4509120"/>
            <a:ext cx="3744416" cy="1008062"/>
            <a:chOff x="395536" y="4509120"/>
            <a:chExt cx="3744416" cy="1008062"/>
          </a:xfrm>
        </p:grpSpPr>
        <p:sp>
          <p:nvSpPr>
            <p:cNvPr id="7" name="Oval 54"/>
            <p:cNvSpPr>
              <a:spLocks noChangeArrowheads="1"/>
            </p:cNvSpPr>
            <p:nvPr/>
          </p:nvSpPr>
          <p:spPr bwMode="auto">
            <a:xfrm rot="16200000">
              <a:off x="1763713" y="3140943"/>
              <a:ext cx="1008062" cy="3744416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8" name="Oval 56"/>
            <p:cNvSpPr>
              <a:spLocks noChangeArrowheads="1"/>
            </p:cNvSpPr>
            <p:nvPr/>
          </p:nvSpPr>
          <p:spPr bwMode="auto">
            <a:xfrm rot="16200000">
              <a:off x="1285825" y="4652789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9" name="Line 57"/>
            <p:cNvSpPr>
              <a:spLocks noChangeShapeType="1"/>
            </p:cNvSpPr>
            <p:nvPr/>
          </p:nvSpPr>
          <p:spPr bwMode="auto">
            <a:xfrm rot="5400000">
              <a:off x="1645394" y="4725020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0" name="Line 58"/>
            <p:cNvSpPr>
              <a:spLocks noChangeShapeType="1"/>
            </p:cNvSpPr>
            <p:nvPr/>
          </p:nvSpPr>
          <p:spPr bwMode="auto">
            <a:xfrm rot="10800000">
              <a:off x="1645394" y="4725020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1" name="Line 59"/>
            <p:cNvSpPr>
              <a:spLocks noChangeShapeType="1"/>
            </p:cNvSpPr>
            <p:nvPr/>
          </p:nvSpPr>
          <p:spPr bwMode="auto">
            <a:xfrm rot="8100000">
              <a:off x="1643806" y="4726607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2" name="Line 60"/>
            <p:cNvSpPr>
              <a:spLocks noChangeShapeType="1"/>
            </p:cNvSpPr>
            <p:nvPr/>
          </p:nvSpPr>
          <p:spPr bwMode="auto">
            <a:xfrm rot="13500000">
              <a:off x="1645394" y="4728195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3" name="Oval 92"/>
            <p:cNvSpPr>
              <a:spLocks noChangeArrowheads="1"/>
            </p:cNvSpPr>
            <p:nvPr/>
          </p:nvSpPr>
          <p:spPr bwMode="auto">
            <a:xfrm rot="16200000">
              <a:off x="2556296" y="4652789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14" name="Line 93"/>
            <p:cNvSpPr>
              <a:spLocks noChangeShapeType="1"/>
            </p:cNvSpPr>
            <p:nvPr/>
          </p:nvSpPr>
          <p:spPr bwMode="auto">
            <a:xfrm rot="5400000">
              <a:off x="2915865" y="4725020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5" name="Line 94"/>
            <p:cNvSpPr>
              <a:spLocks noChangeShapeType="1"/>
            </p:cNvSpPr>
            <p:nvPr/>
          </p:nvSpPr>
          <p:spPr bwMode="auto">
            <a:xfrm rot="10800000">
              <a:off x="2915865" y="4725020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6" name="Line 95"/>
            <p:cNvSpPr>
              <a:spLocks noChangeShapeType="1"/>
            </p:cNvSpPr>
            <p:nvPr/>
          </p:nvSpPr>
          <p:spPr bwMode="auto">
            <a:xfrm rot="8100000">
              <a:off x="2914277" y="4726607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7" name="Line 96"/>
            <p:cNvSpPr>
              <a:spLocks noChangeShapeType="1"/>
            </p:cNvSpPr>
            <p:nvPr/>
          </p:nvSpPr>
          <p:spPr bwMode="auto">
            <a:xfrm rot="13500000">
              <a:off x="2915865" y="4728195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pic>
        <p:nvPicPr>
          <p:cNvPr id="20" name="Picture 9" descr="dol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48680"/>
            <a:ext cx="2269700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66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TEPHANIE20WEHNER@KDJFIGQU8FWXY5L9" val="2812"/>
  <p:tag name="DEFAULTDISPLAYSOURCE" val="\documentclass{article}\pagestyle{empty}&#10;\begin{document}&#10;&#10;\end{document}&#10;"/>
  <p:tag name="EMBEDFONTS" val="1"/>
  <p:tag name="FIRSTCHRIS@C02FJ266DH2T3PP7" val="4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_1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4"/>
  <p:tag name="PICTUREFILESIZE" val="101572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_2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3"/>
  <p:tag name="PICTUREFILESIZE" val="99923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_2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4"/>
  <p:tag name="PICTUREFILESIZE" val="101572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x_1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6"/>
  <p:tag name="PICTUREFILESIZE" val="104615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x_1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5"/>
  <p:tag name="PICTUREFILESIZE" val="103093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x_2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6"/>
  <p:tag name="PICTUREFILESIZE" val="104615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x_2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5"/>
  <p:tag name="PICTUREFILESIZE" val="103093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begin{document}&#10;${\color{red} x}={\color{blue} y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54"/>
  <p:tag name="PICTUREFILESIZE" val="62915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begin{document}&#10;${\color{red}x} \not={\color{blue}y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54"/>
  <p:tag name="PICTUREFILESIZE" val="85595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4"/>
  <p:tag name="PICTUREFILESIZE" val="18200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y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3"/>
  <p:tag name="PICTUREFILESIZE" val="180325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f:\{0,1\}^n \times \{0,1\}^n \longrightarrow \{0,1\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89"/>
  <p:tag name="PICTUREFILESIZE" val="505825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f(x,y)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6"/>
  <p:tag name="PICTUREFILESIZE" val="176628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f(x,y)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5"/>
  <p:tag name="PICTUREFILESIZE" val="174897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"/>
  <p:tag name="PICTUREFILESIZE" val="10025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y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12867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"/>
  <p:tag name="PICTUREFILESIZE" val="10025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y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12867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"/>
  <p:tag name="PICTUREFILESIZE" val="10025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y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1286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"/>
  <p:tag name="PICTUREFILESIZE" val="10025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y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12867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U U^\dag = U^\dag U = \id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3"/>
  <p:tag name="PICTUREFILESIZE" val="395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1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U U^\dag = \id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1"/>
  <p:tag name="PICTUREFILESIZE" val="293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sigma \in_R \{ 0,1,2,3 \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7"/>
  <p:tag name="PICTUREFILESIZE" val="687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=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49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 =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6"/>
  <p:tag name="PICTUREFILESIZE" val="16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m_x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4"/>
  <p:tag name="PICTUREFILESIZE" val="143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m_y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1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0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323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286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60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5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0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90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1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61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4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=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29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0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=0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64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green \sigma'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4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green \sigma'}, 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8"/>
  <p:tag name="PICTUREFILESIZE" val="183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: \set{0,1}^n \times \set{0,1}^n \rightarrow \set{0,1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5"/>
  <p:tag name="PICTUREFILESIZE" val="623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 \in \set{0,1}^n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7"/>
  <p:tag name="PICTUREFILESIZE" val="34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 \in \set{0,1}^n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7"/>
  <p:tag name="PICTUREFILESIZE" val="343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4"/>
  <p:tag name="PICTUREFILESIZE" val="182005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y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3"/>
  <p:tag name="PICTUREFILESIZE" val="180325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f:\{0,1\}^n \times \{0,1\}^n \longrightarrow \{0,1\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89"/>
  <p:tag name="PICTUREFILESIZE" val="505825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4"/>
  <p:tag name="PICTUREFILESIZE" val="182005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y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3"/>
  <p:tag name="PICTUREFILESIZE" val="180325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f:\{0,1\}^n \times \{0,1\}^n \longrightarrow \{0,1\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89"/>
  <p:tag name="PICTUREFILESIZE" val="505825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f(x,y)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6"/>
  <p:tag name="PICTUREFILESIZE" val="176628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f(x,y)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6"/>
  <p:tag name="PICTUREFILESIZE" val="176628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f(x,y)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5"/>
  <p:tag name="PICTUREFILESIZE" val="174897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4"/>
  <p:tag name="PICTUREFILESIZE" val="182005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y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3"/>
  <p:tag name="PICTUREFILESIZE" val="180325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f:\{0,1\}^n \times \{0,1\}^n \longrightarrow \{0,1\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89"/>
  <p:tag name="PICTUREFILESIZE" val="505825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f(x,y)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6"/>
  <p:tag name="PICTUREFILESIZE" val="176628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f(x,y)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5"/>
  <p:tag name="PICTUREFILESIZE" val="174897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x_1 x_2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45"/>
  <p:tag name="PICTUREFILESIZE" val="52477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_1 y_2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42"/>
  <p:tag name="PICTUREFILESIZE" val="48935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_1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3"/>
  <p:tag name="PICTUREFILESIZE" val="9992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5248</TotalTime>
  <Words>1493</Words>
  <Application>Microsoft Macintosh PowerPoint</Application>
  <PresentationFormat>On-screen Show (4:3)</PresentationFormat>
  <Paragraphs>347</Paragraphs>
  <Slides>49</Slides>
  <Notes>22</Notes>
  <HiddenSlides>4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Custom Design</vt:lpstr>
      <vt:lpstr>Position-Based Quantum Cryptography</vt:lpstr>
      <vt:lpstr>What will you Learn from this Talk?</vt:lpstr>
      <vt:lpstr>Quantum Bit: Polarization of a Photon</vt:lpstr>
      <vt:lpstr>Qubit: Rectilinear/Computational Basis</vt:lpstr>
      <vt:lpstr>Detecting a Qubit</vt:lpstr>
      <vt:lpstr>Measuring a Qubit</vt:lpstr>
      <vt:lpstr>Diagonal/Hadamard Basis</vt:lpstr>
      <vt:lpstr>Quantum Mechanics </vt:lpstr>
      <vt:lpstr>PowerPoint Presentation</vt:lpstr>
      <vt:lpstr>No-Cloning Theorem</vt:lpstr>
      <vt:lpstr>Early results of QIP</vt:lpstr>
      <vt:lpstr>EPR Pairs</vt:lpstr>
      <vt:lpstr>Quantum Teleportation</vt:lpstr>
      <vt:lpstr>What to Learn from this Talk?</vt:lpstr>
      <vt:lpstr>How to Convince Someone of Your Presence at a Location</vt:lpstr>
      <vt:lpstr>Basic Task: Position Verification</vt:lpstr>
      <vt:lpstr>Basic task: Position Verification</vt:lpstr>
      <vt:lpstr>Position Verification: First Try</vt:lpstr>
      <vt:lpstr>Position Verification: Second Try</vt:lpstr>
      <vt:lpstr>Equivalent Attacking Game</vt:lpstr>
      <vt:lpstr>Position Verification: Quantum Try</vt:lpstr>
      <vt:lpstr>Attacking Game</vt:lpstr>
      <vt:lpstr>Entanglement attack</vt:lpstr>
      <vt:lpstr>Entanglement attack</vt:lpstr>
      <vt:lpstr>more complicated schemes?</vt:lpstr>
      <vt:lpstr>Most General Single-Round Scheme</vt:lpstr>
      <vt:lpstr>Distributed Q Computation in 1 Round</vt:lpstr>
      <vt:lpstr>No-Go Theorem</vt:lpstr>
      <vt:lpstr>Single-Qubit Protocol: SQPf</vt:lpstr>
      <vt:lpstr>Attacking Game for SQPf </vt:lpstr>
      <vt:lpstr>What to Learn from this Talk?</vt:lpstr>
      <vt:lpstr>The Garden-Hose Model</vt:lpstr>
      <vt:lpstr>The Garden-Hose Model</vt:lpstr>
      <vt:lpstr>The Garden-Hose Model</vt:lpstr>
      <vt:lpstr>Inequality on Two Bits</vt:lpstr>
      <vt:lpstr>n-bit Inequality Puzzle</vt:lpstr>
      <vt:lpstr>The Garden-Hose Model</vt:lpstr>
      <vt:lpstr>PowerPoint Presentation</vt:lpstr>
      <vt:lpstr>PowerPoint Presentation</vt:lpstr>
      <vt:lpstr>PowerPoint Presentation</vt:lpstr>
      <vt:lpstr>Relation with SQPf</vt:lpstr>
      <vt:lpstr>Garden-Hose complexity</vt:lpstr>
      <vt:lpstr>What Have You Learned from this Talk?</vt:lpstr>
      <vt:lpstr>What Have You Learned from this Talk?</vt:lpstr>
      <vt:lpstr>n-bit Inequality Puzzle</vt:lpstr>
      <vt:lpstr>Open Problems</vt:lpstr>
      <vt:lpstr>Quantum Operations</vt:lpstr>
      <vt:lpstr>Quantum Operations</vt:lpstr>
      <vt:lpstr>Quantum Key Distribution (QKD)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Noisy Storage talk</dc:title>
  <dc:creator>Christian Schaffner</dc:creator>
  <cp:lastModifiedBy>Christian Schaffner</cp:lastModifiedBy>
  <cp:revision>1476</cp:revision>
  <dcterms:created xsi:type="dcterms:W3CDTF">2010-01-20T16:17:28Z</dcterms:created>
  <dcterms:modified xsi:type="dcterms:W3CDTF">2012-02-14T15:25:05Z</dcterms:modified>
</cp:coreProperties>
</file>