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466" r:id="rId3"/>
    <p:sldId id="561" r:id="rId4"/>
    <p:sldId id="452" r:id="rId5"/>
    <p:sldId id="425" r:id="rId6"/>
    <p:sldId id="426" r:id="rId7"/>
    <p:sldId id="427" r:id="rId8"/>
    <p:sldId id="428" r:id="rId9"/>
    <p:sldId id="429" r:id="rId10"/>
    <p:sldId id="537" r:id="rId11"/>
    <p:sldId id="538" r:id="rId12"/>
    <p:sldId id="430" r:id="rId13"/>
    <p:sldId id="467" r:id="rId14"/>
    <p:sldId id="580" r:id="rId15"/>
    <p:sldId id="431" r:id="rId16"/>
    <p:sldId id="578" r:id="rId17"/>
    <p:sldId id="574" r:id="rId18"/>
    <p:sldId id="575" r:id="rId19"/>
    <p:sldId id="576" r:id="rId20"/>
    <p:sldId id="577" r:id="rId21"/>
    <p:sldId id="579" r:id="rId22"/>
    <p:sldId id="582" r:id="rId23"/>
    <p:sldId id="581" r:id="rId24"/>
    <p:sldId id="569" r:id="rId25"/>
    <p:sldId id="557" r:id="rId26"/>
    <p:sldId id="503" r:id="rId27"/>
    <p:sldId id="562" r:id="rId28"/>
    <p:sldId id="565" r:id="rId29"/>
    <p:sldId id="547" r:id="rId30"/>
    <p:sldId id="585" r:id="rId31"/>
    <p:sldId id="545" r:id="rId32"/>
    <p:sldId id="551" r:id="rId33"/>
    <p:sldId id="549" r:id="rId34"/>
    <p:sldId id="586" r:id="rId35"/>
    <p:sldId id="507" r:id="rId36"/>
    <p:sldId id="508" r:id="rId37"/>
    <p:sldId id="509" r:id="rId38"/>
    <p:sldId id="510" r:id="rId39"/>
    <p:sldId id="511" r:id="rId40"/>
    <p:sldId id="512" r:id="rId41"/>
    <p:sldId id="583" r:id="rId42"/>
    <p:sldId id="584" r:id="rId43"/>
    <p:sldId id="560" r:id="rId44"/>
    <p:sldId id="477" r:id="rId45"/>
    <p:sldId id="587" r:id="rId46"/>
    <p:sldId id="590" r:id="rId47"/>
    <p:sldId id="552" r:id="rId48"/>
    <p:sldId id="491" r:id="rId49"/>
    <p:sldId id="588" r:id="rId50"/>
    <p:sldId id="559" r:id="rId51"/>
    <p:sldId id="589" r:id="rId52"/>
    <p:sldId id="515" r:id="rId53"/>
    <p:sldId id="433" r:id="rId54"/>
    <p:sldId id="458" r:id="rId55"/>
    <p:sldId id="516" r:id="rId56"/>
    <p:sldId id="517" r:id="rId57"/>
    <p:sldId id="544" r:id="rId58"/>
  </p:sldIdLst>
  <p:sldSz cx="9144000" cy="6858000" type="screen4x3"/>
  <p:notesSz cx="7102475" cy="10234613"/>
  <p:custDataLst>
    <p:tags r:id="rId6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  <a:srgbClr val="00FF00"/>
    <a:srgbClr val="33CC33"/>
    <a:srgbClr val="CB3A13"/>
    <a:srgbClr val="B3A6FE"/>
    <a:srgbClr val="D1C8DE"/>
    <a:srgbClr val="CCC1D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3742" autoAdjust="0"/>
  </p:normalViewPr>
  <p:slideViewPr>
    <p:cSldViewPr>
      <p:cViewPr varScale="1">
        <p:scale>
          <a:sx n="165" d="100"/>
          <a:sy n="165" d="100"/>
        </p:scale>
        <p:origin x="-128" y="-11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tags" Target="tags/tag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1969, man has first</a:t>
            </a:r>
            <a:r>
              <a:rPr lang="en-US" baseline="0" dirty="0" smtClean="0"/>
              <a:t> set foot on the moon, as you can see here on this picture sent around the world by NASA...</a:t>
            </a:r>
          </a:p>
          <a:p>
            <a:r>
              <a:rPr lang="en-US" baseline="0" dirty="0" smtClean="0"/>
              <a:t>Or not? Maybe it was all just a “great moon-landing hoax”, as speculated on various conspiracy-theory websites on the internet?</a:t>
            </a:r>
          </a:p>
          <a:p>
            <a:r>
              <a:rPr lang="en-US" baseline="0" dirty="0" smtClean="0"/>
              <a:t>One fascinating cryptographic question I want to study in my project is: “How can you prove that you are at a specific location?” </a:t>
            </a:r>
          </a:p>
          <a:p>
            <a:r>
              <a:rPr lang="en-US" baseline="0" dirty="0" smtClean="0"/>
              <a:t>More about it later…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D567F-5167-4967-A8E5-D421B42FC6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8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62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955F2-2634-44A8-A66D-EF2C534540B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908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52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25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0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27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04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3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</a:t>
            </a:r>
            <a:r>
              <a:rPr lang="en-US" baseline="0" dirty="0" smtClean="0"/>
              <a:t> check: please raise your hand if you have NOT seen this function before.</a:t>
            </a:r>
          </a:p>
          <a:p>
            <a:r>
              <a:rPr lang="en-US" baseline="0" dirty="0" smtClean="0"/>
              <a:t>Please raise your hand if you HAVE seen this function before.</a:t>
            </a:r>
          </a:p>
          <a:p>
            <a:r>
              <a:rPr lang="en-US" baseline="0" dirty="0" smtClean="0"/>
              <a:t>Now raise your hand if you have not raised your hand yet. For the people raising their hand now: you should seriously double-check the logic “axiom of the excluded middle”, asserting that either you HAVE seen this function before, or that you have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scattered relations to logic, I’m afraid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31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6688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229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6133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6744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117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066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classical impossibility proof by </a:t>
            </a:r>
            <a:r>
              <a:rPr lang="de-CH" sz="1200" dirty="0" smtClean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Chandran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Goyal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 Moriarty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Ostrovsky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:  CRYPTO </a:t>
            </a:r>
            <a:r>
              <a:rPr lang="fr-FR" sz="1200" dirty="0" smtClean="0">
                <a:solidFill>
                  <a:prstClr val="black"/>
                </a:solidFill>
                <a:cs typeface="Arial" charset="0"/>
              </a:rPr>
              <a:t>’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09]</a:t>
            </a:r>
          </a:p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8399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233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86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0621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40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41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41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73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44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5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50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912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65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22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54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09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55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5039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56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picture: http://</a:t>
            </a:r>
            <a:r>
              <a:rPr lang="en-US" dirty="0" err="1" smtClean="0"/>
              <a:t>link.springer.com</a:t>
            </a:r>
            <a:r>
              <a:rPr lang="en-US" dirty="0" smtClean="0"/>
              <a:t>/</a:t>
            </a:r>
            <a:r>
              <a:rPr lang="en-US" dirty="0" err="1" smtClean="0"/>
              <a:t>referenceworkentry</a:t>
            </a:r>
            <a:r>
              <a:rPr lang="en-US" dirty="0" smtClean="0"/>
              <a:t>/10.1007%2F978-1-4419-5906-5_210/fulltext.html#Fig2_210</a:t>
            </a:r>
          </a:p>
          <a:p>
            <a:r>
              <a:rPr lang="en-US" dirty="0" smtClean="0"/>
              <a:t>James H. Ellis, Clifford C. Cocks, Malcolm J. Williamson (from left to right)</a:t>
            </a:r>
          </a:p>
          <a:p>
            <a:endParaRPr lang="en-US" dirty="0" smtClean="0"/>
          </a:p>
          <a:p>
            <a:r>
              <a:rPr lang="en-US" dirty="0" smtClean="0"/>
              <a:t>Ralph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Merkle</a:t>
            </a:r>
            <a:r>
              <a:rPr lang="en-US" baseline="0" dirty="0" smtClean="0"/>
              <a:t>, Martin Hellman, Whitfield </a:t>
            </a:r>
            <a:r>
              <a:rPr lang="en-US" baseline="0" dirty="0" err="1" smtClean="0"/>
              <a:t>Diffie</a:t>
            </a:r>
            <a:r>
              <a:rPr lang="en-US" baseline="0" dirty="0" smtClean="0"/>
              <a:t>, (at Stanford) </a:t>
            </a:r>
          </a:p>
          <a:p>
            <a:r>
              <a:rPr lang="en-US" baseline="0" dirty="0" smtClean="0"/>
              <a:t>and Ron </a:t>
            </a:r>
            <a:r>
              <a:rPr lang="en-US" baseline="0" dirty="0" err="1" smtClean="0"/>
              <a:t>Rivest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Adi</a:t>
            </a:r>
            <a:r>
              <a:rPr lang="en-US" baseline="0" dirty="0" smtClean="0"/>
              <a:t> Shamir, Leonard </a:t>
            </a:r>
            <a:r>
              <a:rPr lang="en-US" baseline="0" dirty="0" err="1" smtClean="0"/>
              <a:t>Adleman</a:t>
            </a:r>
            <a:r>
              <a:rPr lang="en-US" baseline="0" dirty="0" smtClean="0"/>
              <a:t> (at MIT)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9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253C-43CE-4FA5-8D1D-B63F9AFD4066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69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3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13/11/15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5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8.wmf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.xml"/><Relationship Id="rId9" Type="http://schemas.openxmlformats.org/officeDocument/2006/relationships/image" Target="../media/image15.png"/><Relationship Id="rId10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nl/2014/09/ucsb-partners-with-google-on-hardware.html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31.emf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nasa.gov/" TargetMode="External"/><Relationship Id="rId5" Type="http://schemas.openxmlformats.org/officeDocument/2006/relationships/image" Target="../media/image7.jpeg"/><Relationship Id="rId6" Type="http://schemas.openxmlformats.org/officeDocument/2006/relationships/hyperlink" Target="http://www.unmuseum.org/moonhoa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18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12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7.png"/><Relationship Id="rId5" Type="http://schemas.openxmlformats.org/officeDocument/2006/relationships/image" Target="../media/image11.png"/><Relationship Id="rId6" Type="http://schemas.openxmlformats.org/officeDocument/2006/relationships/image" Target="../media/image35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7.png"/><Relationship Id="rId5" Type="http://schemas.openxmlformats.org/officeDocument/2006/relationships/image" Target="../media/image11.png"/><Relationship Id="rId6" Type="http://schemas.openxmlformats.org/officeDocument/2006/relationships/image" Target="../media/image35.wmf"/><Relationship Id="rId7" Type="http://schemas.openxmlformats.org/officeDocument/2006/relationships/image" Target="../media/image36.pn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12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Relationship Id="rId7" Type="http://schemas.openxmlformats.org/officeDocument/2006/relationships/image" Target="../media/image37.png"/><Relationship Id="rId8" Type="http://schemas.openxmlformats.org/officeDocument/2006/relationships/image" Target="../media/image39.png"/><Relationship Id="rId9" Type="http://schemas.openxmlformats.org/officeDocument/2006/relationships/image" Target="../media/image11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emf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4.xml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10" Type="http://schemas.openxmlformats.org/officeDocument/2006/relationships/tags" Target="../tags/tag65.xml"/><Relationship Id="rId11" Type="http://schemas.openxmlformats.org/officeDocument/2006/relationships/tags" Target="../tags/tag66.xml"/><Relationship Id="rId12" Type="http://schemas.openxmlformats.org/officeDocument/2006/relationships/tags" Target="../tags/tag67.xml"/><Relationship Id="rId13" Type="http://schemas.openxmlformats.org/officeDocument/2006/relationships/tags" Target="../tags/tag68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25.xml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53.png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20" Type="http://schemas.openxmlformats.org/officeDocument/2006/relationships/image" Target="../media/image56.png"/><Relationship Id="rId21" Type="http://schemas.openxmlformats.org/officeDocument/2006/relationships/image" Target="../media/image50.png"/><Relationship Id="rId22" Type="http://schemas.openxmlformats.org/officeDocument/2006/relationships/image" Target="../media/image57.png"/><Relationship Id="rId23" Type="http://schemas.openxmlformats.org/officeDocument/2006/relationships/image" Target="../media/image18.jpe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26.xml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1.png"/><Relationship Id="rId1" Type="http://schemas.openxmlformats.org/officeDocument/2006/relationships/tags" Target="../tags/tag69.x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tags" Target="../tags/tag74.xml"/><Relationship Id="rId7" Type="http://schemas.openxmlformats.org/officeDocument/2006/relationships/tags" Target="../tags/tag75.xml"/><Relationship Id="rId8" Type="http://schemas.openxmlformats.org/officeDocument/2006/relationships/tags" Target="../tags/tag76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" Type="http://schemas.openxmlformats.org/officeDocument/2006/relationships/tags" Target="../tags/tag78.xml"/><Relationship Id="rId2" Type="http://schemas.openxmlformats.org/officeDocument/2006/relationships/tags" Target="../tags/tag79.xml"/><Relationship Id="rId3" Type="http://schemas.openxmlformats.org/officeDocument/2006/relationships/tags" Target="../tags/tag8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18.jpeg"/><Relationship Id="rId1" Type="http://schemas.openxmlformats.org/officeDocument/2006/relationships/tags" Target="../tags/tag81.xml"/><Relationship Id="rId2" Type="http://schemas.openxmlformats.org/officeDocument/2006/relationships/tags" Target="../tags/tag82.xml"/><Relationship Id="rId3" Type="http://schemas.openxmlformats.org/officeDocument/2006/relationships/tags" Target="../tags/tag83.xml"/><Relationship Id="rId4" Type="http://schemas.openxmlformats.org/officeDocument/2006/relationships/tags" Target="../tags/tag84.xml"/><Relationship Id="rId5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8.xml"/><Relationship Id="rId8" Type="http://schemas.openxmlformats.org/officeDocument/2006/relationships/image" Target="../media/image46.png"/><Relationship Id="rId9" Type="http://schemas.openxmlformats.org/officeDocument/2006/relationships/image" Target="../media/image61.png"/><Relationship Id="rId10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17.jpeg"/><Relationship Id="rId13" Type="http://schemas.openxmlformats.org/officeDocument/2006/relationships/image" Target="../media/image12.png"/><Relationship Id="rId14" Type="http://schemas.openxmlformats.org/officeDocument/2006/relationships/image" Target="../media/image11.png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0.xml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17.jpeg"/><Relationship Id="rId14" Type="http://schemas.openxmlformats.org/officeDocument/2006/relationships/image" Target="../media/image67.png"/><Relationship Id="rId1" Type="http://schemas.openxmlformats.org/officeDocument/2006/relationships/tags" Target="../tags/tag89.xml"/><Relationship Id="rId2" Type="http://schemas.openxmlformats.org/officeDocument/2006/relationships/tags" Target="../tags/tag90.xml"/><Relationship Id="rId3" Type="http://schemas.openxmlformats.org/officeDocument/2006/relationships/tags" Target="../tags/tag9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1.xml"/><Relationship Id="rId6" Type="http://schemas.openxmlformats.org/officeDocument/2006/relationships/hyperlink" Target="http://en.wikipedia.org/wiki/Quantum_entanglement" TargetMode="External"/><Relationship Id="rId7" Type="http://schemas.openxmlformats.org/officeDocument/2006/relationships/hyperlink" Target="http://en.wikipedia.org/wiki/Quantum_teleportation" TargetMode="External"/><Relationship Id="rId8" Type="http://schemas.openxmlformats.org/officeDocument/2006/relationships/image" Target="../media/image46.png"/><Relationship Id="rId9" Type="http://schemas.openxmlformats.org/officeDocument/2006/relationships/image" Target="../media/image61.png"/><Relationship Id="rId10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" Type="http://schemas.openxmlformats.org/officeDocument/2006/relationships/tags" Target="../tags/tag92.xml"/><Relationship Id="rId2" Type="http://schemas.openxmlformats.org/officeDocument/2006/relationships/tags" Target="../tags/tag93.xml"/><Relationship Id="rId3" Type="http://schemas.openxmlformats.org/officeDocument/2006/relationships/tags" Target="../tags/tag94.xml"/><Relationship Id="rId4" Type="http://schemas.openxmlformats.org/officeDocument/2006/relationships/tags" Target="../tags/tag95.xml"/><Relationship Id="rId5" Type="http://schemas.openxmlformats.org/officeDocument/2006/relationships/slideLayout" Target="../slideLayouts/slideLayout2.xml"/><Relationship Id="rId6" Type="http://schemas.openxmlformats.org/officeDocument/2006/relationships/hyperlink" Target="http://en.wikipedia.org/wiki/Quantum_bit" TargetMode="External"/><Relationship Id="rId7" Type="http://schemas.openxmlformats.org/officeDocument/2006/relationships/hyperlink" Target="http://en.wikipedia.org/wiki/No-cloning_theorem" TargetMode="External"/><Relationship Id="rId8" Type="http://schemas.openxmlformats.org/officeDocument/2006/relationships/hyperlink" Target="http://en.wikipedia.org/wiki/Quantum_entanglement" TargetMode="External"/><Relationship Id="rId9" Type="http://schemas.openxmlformats.org/officeDocument/2006/relationships/hyperlink" Target="http://en.wikipedia.org/wiki/Quantum_teleportation" TargetMode="External"/><Relationship Id="rId10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antum_computing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Post-quantum_cryptography" TargetMode="Externa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11.png"/><Relationship Id="rId13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pages.cwi.nl/~schaffne/positionbasedqcrypto.php" TargetMode="Externa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hyperlink" Target="http://en.wikipedia.org/wiki/QKD" TargetMode="External"/><Relationship Id="rId9" Type="http://schemas.openxmlformats.org/officeDocument/2006/relationships/image" Target="../media/image35.wmf"/><Relationship Id="rId10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75.png"/><Relationship Id="rId1" Type="http://schemas.openxmlformats.org/officeDocument/2006/relationships/tags" Target="../tags/tag96.xml"/><Relationship Id="rId2" Type="http://schemas.openxmlformats.org/officeDocument/2006/relationships/tags" Target="../tags/tag97.xml"/><Relationship Id="rId3" Type="http://schemas.openxmlformats.org/officeDocument/2006/relationships/tags" Target="../tags/tag98.xml"/><Relationship Id="rId4" Type="http://schemas.openxmlformats.org/officeDocument/2006/relationships/tags" Target="../tags/tag99.xml"/><Relationship Id="rId5" Type="http://schemas.openxmlformats.org/officeDocument/2006/relationships/tags" Target="../tags/tag100.xml"/><Relationship Id="rId6" Type="http://schemas.openxmlformats.org/officeDocument/2006/relationships/tags" Target="../tags/tag10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4.xml"/><Relationship Id="rId9" Type="http://schemas.openxmlformats.org/officeDocument/2006/relationships/image" Target="../media/image74.png"/><Relationship Id="rId10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76.png"/><Relationship Id="rId15" Type="http://schemas.openxmlformats.org/officeDocument/2006/relationships/image" Target="../media/image75.png"/><Relationship Id="rId1" Type="http://schemas.openxmlformats.org/officeDocument/2006/relationships/tags" Target="../tags/tag102.xml"/><Relationship Id="rId2" Type="http://schemas.openxmlformats.org/officeDocument/2006/relationships/tags" Target="../tags/tag103.xml"/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5.xml"/><Relationship Id="rId10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hyperlink" Target="http://simonsingh.net/media/articles/maths-and-science/unsung-heroes-of-cryptography/" TargetMode="External"/><Relationship Id="rId5" Type="http://schemas.openxmlformats.org/officeDocument/2006/relationships/hyperlink" Target="https://en.wikipedia.org/wiki/Government_Communications_Headquarters" TargetMode="External"/><Relationship Id="rId6" Type="http://schemas.openxmlformats.org/officeDocument/2006/relationships/image" Target="../media/image44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7" Type="http://schemas.openxmlformats.org/officeDocument/2006/relationships/image" Target="../media/image8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8.wmf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8.wmf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548680"/>
            <a:ext cx="8143932" cy="1152128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Quantum Cryptography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73216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24800" cy="2808312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Christian Schaffner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Institute for Logic, Language and Computation (ILLC)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Amsterdam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88" y="3903670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2" y="3429000"/>
            <a:ext cx="1131996" cy="12241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09600" y="5486400"/>
            <a:ext cx="612264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Guest lecture in System &amp; Network Engineering</a:t>
            </a: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Monday, 16 November 2015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Measuring Collapses the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91680" y="1772816"/>
            <a:ext cx="3314742" cy="3315485"/>
            <a:chOff x="2690059" y="2056888"/>
            <a:chExt cx="3314742" cy="3315485"/>
          </a:xfrm>
        </p:grpSpPr>
        <p:sp>
          <p:nvSpPr>
            <p:cNvPr id="461929" name="Oval 105"/>
            <p:cNvSpPr>
              <a:spLocks noChangeArrowheads="1"/>
            </p:cNvSpPr>
            <p:nvPr/>
          </p:nvSpPr>
          <p:spPr bwMode="auto">
            <a:xfrm>
              <a:off x="2905125" y="2265363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11"/>
            <p:cNvSpPr>
              <a:spLocks noChangeArrowheads="1"/>
            </p:cNvSpPr>
            <p:nvPr/>
          </p:nvSpPr>
          <p:spPr bwMode="auto">
            <a:xfrm rot="5400000">
              <a:off x="2701231" y="3643586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3" name="AutoShape 11"/>
            <p:cNvSpPr>
              <a:spLocks noChangeArrowheads="1"/>
            </p:cNvSpPr>
            <p:nvPr/>
          </p:nvSpPr>
          <p:spPr bwMode="auto">
            <a:xfrm>
              <a:off x="2693276" y="3632200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6" name="AutoShape 11"/>
            <p:cNvSpPr>
              <a:spLocks noChangeArrowheads="1"/>
            </p:cNvSpPr>
            <p:nvPr/>
          </p:nvSpPr>
          <p:spPr bwMode="auto">
            <a:xfrm rot="2697395">
              <a:off x="2690059" y="3639823"/>
              <a:ext cx="3311525" cy="146050"/>
            </a:xfrm>
            <a:prstGeom prst="leftRightArrow">
              <a:avLst>
                <a:gd name="adj1" fmla="val 48834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7" name="AutoShape 11"/>
            <p:cNvSpPr>
              <a:spLocks noChangeArrowheads="1"/>
            </p:cNvSpPr>
            <p:nvPr/>
          </p:nvSpPr>
          <p:spPr bwMode="auto">
            <a:xfrm rot="18897395">
              <a:off x="2687074" y="3639626"/>
              <a:ext cx="3311525" cy="146050"/>
            </a:xfrm>
            <a:prstGeom prst="leftRightArrow">
              <a:avLst>
                <a:gd name="adj1" fmla="val 48818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40" name="Line 47"/>
          <p:cNvSpPr>
            <a:spLocks noChangeShapeType="1"/>
          </p:cNvSpPr>
          <p:nvPr/>
        </p:nvSpPr>
        <p:spPr bwMode="auto">
          <a:xfrm rot="13500000" flipH="1">
            <a:off x="2311067" y="2343357"/>
            <a:ext cx="2176575" cy="215851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55976" y="5784816"/>
            <a:ext cx="1681828" cy="1014868"/>
            <a:chOff x="4355976" y="5784816"/>
            <a:chExt cx="1681828" cy="1014868"/>
          </a:xfrm>
        </p:grpSpPr>
        <p:sp>
          <p:nvSpPr>
            <p:cNvPr id="161" name="Text Box 149"/>
            <p:cNvSpPr txBox="1">
              <a:spLocks noChangeArrowheads="1"/>
            </p:cNvSpPr>
            <p:nvPr/>
          </p:nvSpPr>
          <p:spPr bwMode="auto">
            <a:xfrm>
              <a:off x="4355976" y="6061418"/>
              <a:ext cx="2880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0" dirty="0" smtClean="0"/>
                <a:t>=</a:t>
              </a:r>
              <a:endParaRPr lang="en-US" b="0" dirty="0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4716016" y="5784816"/>
              <a:ext cx="1321788" cy="1014868"/>
              <a:chOff x="899592" y="5726500"/>
              <a:chExt cx="1321788" cy="1014868"/>
            </a:xfrm>
          </p:grpSpPr>
          <p:pic>
            <p:nvPicPr>
              <p:cNvPr id="177" name="Picture 176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62680" y="5827154"/>
                <a:ext cx="1152704" cy="914214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78" name="Group 177"/>
              <p:cNvGrpSpPr/>
              <p:nvPr/>
            </p:nvGrpSpPr>
            <p:grpSpPr>
              <a:xfrm>
                <a:off x="899592" y="5726500"/>
                <a:ext cx="457692" cy="460694"/>
                <a:chOff x="7597837" y="2707419"/>
                <a:chExt cx="457692" cy="460694"/>
              </a:xfrm>
            </p:grpSpPr>
            <p:sp>
              <p:nvSpPr>
                <p:cNvPr id="185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6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79" name="Group 28"/>
              <p:cNvGrpSpPr/>
              <p:nvPr/>
            </p:nvGrpSpPr>
            <p:grpSpPr>
              <a:xfrm>
                <a:off x="1763688" y="5726500"/>
                <a:ext cx="457692" cy="460694"/>
                <a:chOff x="4214810" y="2000240"/>
                <a:chExt cx="457692" cy="460694"/>
              </a:xfrm>
            </p:grpSpPr>
            <p:sp>
              <p:nvSpPr>
                <p:cNvPr id="180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95" name="Group 137"/>
          <p:cNvGrpSpPr>
            <a:grpSpLocks/>
          </p:cNvGrpSpPr>
          <p:nvPr/>
        </p:nvGrpSpPr>
        <p:grpSpPr bwMode="auto">
          <a:xfrm rot="2700000">
            <a:off x="2432107" y="2225211"/>
            <a:ext cx="2879725" cy="2879725"/>
            <a:chOff x="3833" y="1480"/>
            <a:chExt cx="1814" cy="1814"/>
          </a:xfrm>
        </p:grpSpPr>
        <p:sp>
          <p:nvSpPr>
            <p:cNvPr id="99" name="Oval 13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DDDDDD">
                <a:alpha val="70000"/>
              </a:srgbClr>
            </a:solidFill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00" name="Line 13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1" name="Line 14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2" name="Line 14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0" name="Line 14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1" name="Line 14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2" name="Line 14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3" name="Line 14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4" name="Line 14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5" name="Line 14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6" name="Line 14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771800" y="2348880"/>
            <a:ext cx="3314742" cy="3315485"/>
            <a:chOff x="2900328" y="2420887"/>
            <a:chExt cx="3314742" cy="3315485"/>
          </a:xfrm>
        </p:grpSpPr>
        <p:grpSp>
          <p:nvGrpSpPr>
            <p:cNvPr id="118" name="Group 117"/>
            <p:cNvGrpSpPr/>
            <p:nvPr/>
          </p:nvGrpSpPr>
          <p:grpSpPr>
            <a:xfrm>
              <a:off x="2900328" y="2420887"/>
              <a:ext cx="3314742" cy="3315485"/>
              <a:chOff x="2690059" y="2056888"/>
              <a:chExt cx="3314742" cy="3315485"/>
            </a:xfrm>
          </p:grpSpPr>
          <p:sp>
            <p:nvSpPr>
              <p:cNvPr id="121" name="Oval 105"/>
              <p:cNvSpPr>
                <a:spLocks noChangeArrowheads="1"/>
              </p:cNvSpPr>
              <p:nvPr/>
            </p:nvSpPr>
            <p:spPr bwMode="auto">
              <a:xfrm>
                <a:off x="2905125" y="2265363"/>
                <a:ext cx="2879725" cy="28797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AutoShape 11"/>
              <p:cNvSpPr>
                <a:spLocks noChangeArrowheads="1"/>
              </p:cNvSpPr>
              <p:nvPr/>
            </p:nvSpPr>
            <p:spPr bwMode="auto">
              <a:xfrm rot="5400000">
                <a:off x="2701231" y="3643586"/>
                <a:ext cx="3311525" cy="146050"/>
              </a:xfrm>
              <a:prstGeom prst="leftRightArrow">
                <a:avLst>
                  <a:gd name="adj1" fmla="val 4887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23" name="AutoShape 11"/>
              <p:cNvSpPr>
                <a:spLocks noChangeArrowheads="1"/>
              </p:cNvSpPr>
              <p:nvPr/>
            </p:nvSpPr>
            <p:spPr bwMode="auto">
              <a:xfrm>
                <a:off x="2693276" y="3632200"/>
                <a:ext cx="3311525" cy="146050"/>
              </a:xfrm>
              <a:prstGeom prst="leftRightArrow">
                <a:avLst>
                  <a:gd name="adj1" fmla="val 4887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24" name="AutoShape 11"/>
              <p:cNvSpPr>
                <a:spLocks noChangeArrowheads="1"/>
              </p:cNvSpPr>
              <p:nvPr/>
            </p:nvSpPr>
            <p:spPr bwMode="auto">
              <a:xfrm rot="2697395">
                <a:off x="2690059" y="3639823"/>
                <a:ext cx="3311525" cy="146050"/>
              </a:xfrm>
              <a:prstGeom prst="leftRightArrow">
                <a:avLst>
                  <a:gd name="adj1" fmla="val 48834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8897395">
                <a:off x="2687074" y="3639626"/>
                <a:ext cx="3311525" cy="146050"/>
              </a:xfrm>
              <a:prstGeom prst="leftRightArrow">
                <a:avLst>
                  <a:gd name="adj1" fmla="val 48818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</p:grpSp>
        <p:sp>
          <p:nvSpPr>
            <p:cNvPr id="120" name="Line 47"/>
            <p:cNvSpPr>
              <a:spLocks noChangeShapeType="1"/>
            </p:cNvSpPr>
            <p:nvPr/>
          </p:nvSpPr>
          <p:spPr bwMode="auto">
            <a:xfrm rot="13500000">
              <a:off x="4535997" y="2624715"/>
              <a:ext cx="0" cy="2953206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6" name="Group 248"/>
          <p:cNvGrpSpPr>
            <a:grpSpLocks/>
          </p:cNvGrpSpPr>
          <p:nvPr/>
        </p:nvGrpSpPr>
        <p:grpSpPr bwMode="auto">
          <a:xfrm>
            <a:off x="3779912" y="2924944"/>
            <a:ext cx="2880320" cy="2880320"/>
            <a:chOff x="3833" y="1480"/>
            <a:chExt cx="1814" cy="1814"/>
          </a:xfrm>
        </p:grpSpPr>
        <p:sp>
          <p:nvSpPr>
            <p:cNvPr id="127" name="Oval 24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B2B2B2">
                <a:alpha val="7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28" name="Line 25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0" name="Line 25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1" name="Line 25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2" name="Line 25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1" name="Line 25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3" name="Line 25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4" name="Line 25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7" name="Line 25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8" name="Line 25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9" name="Line 25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539552" y="6061903"/>
            <a:ext cx="457692" cy="460694"/>
            <a:chOff x="7597837" y="2707419"/>
            <a:chExt cx="457692" cy="460694"/>
          </a:xfrm>
        </p:grpSpPr>
        <p:sp>
          <p:nvSpPr>
            <p:cNvPr id="215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17" name="Text Box 149"/>
          <p:cNvSpPr txBox="1">
            <a:spLocks noChangeArrowheads="1"/>
          </p:cNvSpPr>
          <p:nvPr/>
        </p:nvSpPr>
        <p:spPr bwMode="auto">
          <a:xfrm>
            <a:off x="1115616" y="606141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/>
              <a:t>=</a:t>
            </a:r>
            <a:endParaRPr lang="en-US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475656" y="5784816"/>
            <a:ext cx="1321788" cy="1014868"/>
            <a:chOff x="1475656" y="5726500"/>
            <a:chExt cx="1321788" cy="1014868"/>
          </a:xfrm>
        </p:grpSpPr>
        <p:pic>
          <p:nvPicPr>
            <p:cNvPr id="205" name="Picture 20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8744" y="5827154"/>
              <a:ext cx="1152704" cy="9142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18" name="Group 28"/>
            <p:cNvGrpSpPr/>
            <p:nvPr/>
          </p:nvGrpSpPr>
          <p:grpSpPr>
            <a:xfrm>
              <a:off x="2339752" y="5726500"/>
              <a:ext cx="457692" cy="460694"/>
              <a:chOff x="4214810" y="2000240"/>
              <a:chExt cx="457692" cy="460694"/>
            </a:xfrm>
          </p:grpSpPr>
          <p:sp>
            <p:nvSpPr>
              <p:cNvPr id="21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21" name="Group 28"/>
            <p:cNvGrpSpPr/>
            <p:nvPr/>
          </p:nvGrpSpPr>
          <p:grpSpPr>
            <a:xfrm>
              <a:off x="1475656" y="5726500"/>
              <a:ext cx="457692" cy="460694"/>
              <a:chOff x="4214810" y="2000240"/>
              <a:chExt cx="457692" cy="460694"/>
            </a:xfrm>
          </p:grpSpPr>
          <p:sp>
            <p:nvSpPr>
              <p:cNvPr id="22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3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987824" y="6061903"/>
            <a:ext cx="1249780" cy="460694"/>
            <a:chOff x="2987824" y="6061903"/>
            <a:chExt cx="1249780" cy="460694"/>
          </a:xfrm>
        </p:grpSpPr>
        <p:grpSp>
          <p:nvGrpSpPr>
            <p:cNvPr id="154" name="Group 28"/>
            <p:cNvGrpSpPr/>
            <p:nvPr/>
          </p:nvGrpSpPr>
          <p:grpSpPr>
            <a:xfrm>
              <a:off x="3779912" y="6061903"/>
              <a:ext cx="457692" cy="460694"/>
              <a:chOff x="4214810" y="2000240"/>
              <a:chExt cx="457692" cy="460694"/>
            </a:xfrm>
          </p:grpSpPr>
          <p:sp>
            <p:nvSpPr>
              <p:cNvPr id="15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>
              <a:off x="2987824" y="6292250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00192" y="6061903"/>
            <a:ext cx="1249780" cy="460694"/>
            <a:chOff x="6300192" y="6061903"/>
            <a:chExt cx="1249780" cy="460694"/>
          </a:xfrm>
        </p:grpSpPr>
        <p:cxnSp>
          <p:nvCxnSpPr>
            <p:cNvPr id="228" name="Straight Arrow Connector 227"/>
            <p:cNvCxnSpPr/>
            <p:nvPr/>
          </p:nvCxnSpPr>
          <p:spPr>
            <a:xfrm>
              <a:off x="6300192" y="6292250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28"/>
            <p:cNvGrpSpPr/>
            <p:nvPr/>
          </p:nvGrpSpPr>
          <p:grpSpPr>
            <a:xfrm>
              <a:off x="7092280" y="6061903"/>
              <a:ext cx="457692" cy="460694"/>
              <a:chOff x="4214810" y="2000240"/>
              <a:chExt cx="457692" cy="460694"/>
            </a:xfrm>
          </p:grpSpPr>
          <p:sp>
            <p:nvSpPr>
              <p:cNvPr id="23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5296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Quantum </a:t>
            </a:r>
            <a:r>
              <a:rPr lang="en-US" sz="4000" dirty="0" smtClean="0"/>
              <a:t>Mechanics </a:t>
            </a:r>
            <a:endParaRPr lang="en-US" sz="4000" dirty="0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27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4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7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26816" y="2865130"/>
            <a:ext cx="78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  <a:cs typeface="Arial" charset="0"/>
              </a:rPr>
              <a:t>Wonderland of  Quantum Mechanics</a:t>
            </a:r>
            <a:endParaRPr lang="en-US" sz="4000" dirty="0">
              <a:latin typeface="+mj-lt"/>
              <a:cs typeface="Arial" charset="0"/>
            </a:endParaRPr>
          </a:p>
        </p:txBody>
      </p:sp>
      <p:pic>
        <p:nvPicPr>
          <p:cNvPr id="4" name="Picture 2" descr="C:\Users\buhrman\Documents\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2767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tartrek-b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45024"/>
            <a:ext cx="2016224" cy="2976331"/>
          </a:xfrm>
          <a:prstGeom prst="rect">
            <a:avLst/>
          </a:prstGeom>
          <a:noFill/>
        </p:spPr>
      </p:pic>
      <p:pic>
        <p:nvPicPr>
          <p:cNvPr id="6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878371" cy="1728191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627784" y="5589240"/>
            <a:ext cx="3744416" cy="1008062"/>
            <a:chOff x="395536" y="4509120"/>
            <a:chExt cx="3744416" cy="100806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1763713" y="3140943"/>
              <a:ext cx="1008062" cy="374441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auto">
            <a:xfrm rot="16200000">
              <a:off x="1285825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 rot="5400000">
              <a:off x="1645394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0" name="Line 58"/>
            <p:cNvSpPr>
              <a:spLocks noChangeShapeType="1"/>
            </p:cNvSpPr>
            <p:nvPr/>
          </p:nvSpPr>
          <p:spPr bwMode="auto">
            <a:xfrm rot="10800000">
              <a:off x="1645394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 rot="8100000">
              <a:off x="1643806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rot="13500000">
              <a:off x="1645394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 rot="16200000">
              <a:off x="2556296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 rot="5400000">
              <a:off x="2915865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 rot="10800000">
              <a:off x="2915865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rot="8100000">
              <a:off x="2914277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rot="13500000">
              <a:off x="2915865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20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89040"/>
            <a:ext cx="1878371" cy="1728191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/>
          <a:srcRect l="14066" t="19770" r="13287" b="12626"/>
          <a:stretch/>
        </p:blipFill>
        <p:spPr>
          <a:xfrm>
            <a:off x="5652120" y="548680"/>
            <a:ext cx="3096344" cy="1988191"/>
          </a:xfrm>
          <a:prstGeom prst="rect">
            <a:avLst/>
          </a:prstGeom>
        </p:spPr>
      </p:pic>
      <p:pic>
        <p:nvPicPr>
          <p:cNvPr id="21" name="Picture 15" descr="ZeroOneLarg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980728"/>
            <a:ext cx="1028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6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will you Learn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3300" dirty="0" smtClean="0">
                <a:cs typeface="Arial" charset="0"/>
              </a:rPr>
              <a:t>Introduction </a:t>
            </a:r>
            <a:r>
              <a:rPr lang="en-US" sz="3300" dirty="0">
                <a:cs typeface="Arial" charset="0"/>
              </a:rPr>
              <a:t>to Quantum Mechanics</a:t>
            </a:r>
            <a:endParaRPr lang="en-US" sz="3300" dirty="0" smtClean="0">
              <a:cs typeface="Arial" charset="0"/>
            </a:endParaRP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Post-Quantum Cryptography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Quantum </a:t>
            </a:r>
            <a:r>
              <a:rPr lang="en-US" sz="3300" dirty="0">
                <a:cs typeface="Arial" charset="0"/>
              </a:rPr>
              <a:t>Key Distribution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Position</a:t>
            </a:r>
            <a:r>
              <a:rPr lang="en-US" sz="3300" dirty="0">
                <a:cs typeface="Arial" charset="0"/>
              </a:rPr>
              <a:t>-Based </a:t>
            </a:r>
            <a:r>
              <a:rPr lang="en-US" sz="3300" dirty="0" smtClean="0">
                <a:cs typeface="Arial" charset="0"/>
              </a:rPr>
              <a:t>Cryptography</a:t>
            </a:r>
            <a:endParaRPr lang="en-US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27687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669742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836712"/>
            <a:ext cx="8429684" cy="590465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1 </a:t>
            </a:r>
            <a:r>
              <a:rPr lang="en-US" sz="2600" dirty="0" err="1" smtClean="0">
                <a:cs typeface="Arial" charset="0"/>
              </a:rPr>
              <a:t>qubit</a:t>
            </a:r>
            <a:r>
              <a:rPr lang="en-US" sz="2600" dirty="0" smtClean="0">
                <a:cs typeface="Arial" charset="0"/>
              </a:rPr>
              <a:t> lives in a 2-dimensional space,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can be in a superposition of 2 states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2 </a:t>
            </a:r>
            <a:r>
              <a:rPr lang="en-US" sz="2600" dirty="0" err="1" smtClean="0">
                <a:cs typeface="Arial" charset="0"/>
              </a:rPr>
              <a:t>qubits</a:t>
            </a:r>
            <a:r>
              <a:rPr lang="en-US" sz="2600" dirty="0" smtClean="0">
                <a:cs typeface="Arial" charset="0"/>
              </a:rPr>
              <a:t> live in a 4-dimensional space,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can be in a superposition of 4 states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3 </a:t>
            </a:r>
            <a:r>
              <a:rPr lang="en-US" sz="2600" dirty="0" err="1" smtClean="0">
                <a:cs typeface="Arial" charset="0"/>
              </a:rPr>
              <a:t>qubits</a:t>
            </a:r>
            <a:r>
              <a:rPr lang="en-US" sz="2600" dirty="0" smtClean="0">
                <a:cs typeface="Arial" charset="0"/>
              </a:rPr>
              <a:t> can be in superposition of 8 states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n </a:t>
            </a:r>
            <a:r>
              <a:rPr lang="en-US" sz="2600" dirty="0" err="1" smtClean="0">
                <a:cs typeface="Arial" charset="0"/>
              </a:rPr>
              <a:t>qubits</a:t>
            </a:r>
            <a:r>
              <a:rPr lang="en-US" sz="2600" dirty="0" smtClean="0">
                <a:cs typeface="Arial" charset="0"/>
              </a:rPr>
              <a:t> can be in superposition of </a:t>
            </a:r>
            <a:r>
              <a:rPr lang="en-US" sz="2600" dirty="0" smtClean="0">
                <a:latin typeface="Calibri"/>
                <a:cs typeface="Arial" charset="0"/>
              </a:rPr>
              <a:t>2</a:t>
            </a:r>
            <a:r>
              <a:rPr lang="en-US" sz="2600" baseline="30000" dirty="0" smtClean="0">
                <a:latin typeface="Calibri"/>
                <a:cs typeface="Arial" charset="0"/>
              </a:rPr>
              <a:t>n</a:t>
            </a:r>
            <a:r>
              <a:rPr lang="en-US" sz="2600" dirty="0" smtClean="0">
                <a:cs typeface="Arial" charset="0"/>
              </a:rPr>
              <a:t> states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So, with 63 </a:t>
            </a:r>
            <a:r>
              <a:rPr lang="en-US" sz="2600" dirty="0" err="1">
                <a:cs typeface="Arial" charset="0"/>
              </a:rPr>
              <a:t>qubits</a:t>
            </a:r>
            <a:r>
              <a:rPr lang="en-US" sz="2600" dirty="0">
                <a:cs typeface="Arial" charset="0"/>
              </a:rPr>
              <a:t>, one </a:t>
            </a:r>
            <a:r>
              <a:rPr lang="en-US" sz="2600" dirty="0">
                <a:solidFill>
                  <a:srgbClr val="0000FF"/>
                </a:solidFill>
                <a:cs typeface="Arial" charset="0"/>
              </a:rPr>
              <a:t>can do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/>
            </a:r>
            <a:br>
              <a:rPr lang="en-US" sz="2600" dirty="0" smtClean="0">
                <a:solidFill>
                  <a:srgbClr val="0000FF"/>
                </a:solidFill>
                <a:cs typeface="Arial" charset="0"/>
              </a:rPr>
            </a:br>
            <a:r>
              <a:rPr lang="en-US" sz="2600" dirty="0" smtClean="0">
                <a:solidFill>
                  <a:srgbClr val="0000FF"/>
                </a:solidFill>
                <a:latin typeface="Calibri"/>
                <a:cs typeface="Arial" charset="0"/>
              </a:rPr>
              <a:t>2</a:t>
            </a:r>
            <a:r>
              <a:rPr lang="en-US" sz="2600" baseline="30000" dirty="0" smtClean="0">
                <a:solidFill>
                  <a:srgbClr val="0000FF"/>
                </a:solidFill>
                <a:latin typeface="Calibri"/>
                <a:cs typeface="Arial" charset="0"/>
              </a:rPr>
              <a:t>63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 = </a:t>
            </a:r>
            <a:r>
              <a:rPr lang="en-US" sz="2600" dirty="0" smtClean="0">
                <a:solidFill>
                  <a:srgbClr val="0000FF"/>
                </a:solidFill>
              </a:rPr>
              <a:t>9223372036854775808 </a:t>
            </a:r>
            <a:r>
              <a:rPr lang="en-US" sz="2600" dirty="0">
                <a:solidFill>
                  <a:srgbClr val="0000FF"/>
                </a:solidFill>
              </a:rPr>
              <a:t>calculations simultaneously</a:t>
            </a:r>
            <a:r>
              <a:rPr lang="en-US" sz="2600" dirty="0"/>
              <a:t>!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Problem: Measuring this huge superposition collapses everything and yields only one random outcome</a:t>
            </a:r>
            <a:endParaRPr lang="en-US" sz="2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Many </a:t>
            </a:r>
            <a:r>
              <a:rPr lang="en-US" sz="4000" dirty="0" err="1" smtClean="0"/>
              <a:t>Qubits</a:t>
            </a:r>
            <a:endParaRPr lang="en-US" sz="40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6444208" y="397908"/>
            <a:ext cx="2257892" cy="1014868"/>
            <a:chOff x="6444208" y="397908"/>
            <a:chExt cx="2257892" cy="1014868"/>
          </a:xfrm>
        </p:grpSpPr>
        <p:grpSp>
          <p:nvGrpSpPr>
            <p:cNvPr id="16" name="Group 28"/>
            <p:cNvGrpSpPr/>
            <p:nvPr/>
          </p:nvGrpSpPr>
          <p:grpSpPr>
            <a:xfrm>
              <a:off x="8244408" y="692696"/>
              <a:ext cx="457692" cy="460694"/>
              <a:chOff x="4214810" y="2000240"/>
              <a:chExt cx="457692" cy="460694"/>
            </a:xfrm>
          </p:grpSpPr>
          <p:sp>
            <p:nvSpPr>
              <p:cNvPr id="1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44208" y="397908"/>
              <a:ext cx="1584176" cy="1014868"/>
              <a:chOff x="899592" y="5726500"/>
              <a:chExt cx="1584176" cy="1014868"/>
            </a:xfrm>
          </p:grpSpPr>
          <p:sp>
            <p:nvSpPr>
              <p:cNvPr id="20" name="Text Box 149"/>
              <p:cNvSpPr txBox="1">
                <a:spLocks noChangeArrowheads="1"/>
              </p:cNvSpPr>
              <p:nvPr/>
            </p:nvSpPr>
            <p:spPr bwMode="auto">
              <a:xfrm>
                <a:off x="2195736" y="6021288"/>
                <a:ext cx="28803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b="0" dirty="0" smtClean="0"/>
                  <a:t>=</a:t>
                </a:r>
                <a:endParaRPr lang="en-US" b="0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62680" y="5827154"/>
                <a:ext cx="1152704" cy="914214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899592" y="5726500"/>
                <a:ext cx="457692" cy="460694"/>
                <a:chOff x="7597837" y="2707419"/>
                <a:chExt cx="457692" cy="460694"/>
              </a:xfrm>
            </p:grpSpPr>
            <p:sp>
              <p:nvSpPr>
                <p:cNvPr id="26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23" name="Group 28"/>
              <p:cNvGrpSpPr/>
              <p:nvPr/>
            </p:nvGrpSpPr>
            <p:grpSpPr>
              <a:xfrm>
                <a:off x="1763688" y="5726500"/>
                <a:ext cx="457692" cy="460694"/>
                <a:chOff x="4214810" y="2000240"/>
                <a:chExt cx="457692" cy="460694"/>
              </a:xfrm>
            </p:grpSpPr>
            <p:sp>
              <p:nvSpPr>
                <p:cNvPr id="24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62" name="Group 61"/>
          <p:cNvGrpSpPr/>
          <p:nvPr/>
        </p:nvGrpSpPr>
        <p:grpSpPr>
          <a:xfrm>
            <a:off x="6372200" y="1556792"/>
            <a:ext cx="1663172" cy="1972862"/>
            <a:chOff x="6372200" y="1556792"/>
            <a:chExt cx="1663172" cy="1972862"/>
          </a:xfrm>
        </p:grpSpPr>
        <p:grpSp>
          <p:nvGrpSpPr>
            <p:cNvPr id="31" name="Group 30"/>
            <p:cNvGrpSpPr/>
            <p:nvPr/>
          </p:nvGrpSpPr>
          <p:grpSpPr>
            <a:xfrm>
              <a:off x="6372200" y="1556792"/>
              <a:ext cx="457692" cy="460694"/>
              <a:chOff x="7597837" y="2707419"/>
              <a:chExt cx="457692" cy="460694"/>
            </a:xfrm>
          </p:grpSpPr>
          <p:sp>
            <p:nvSpPr>
              <p:cNvPr id="35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" name="Group 28"/>
            <p:cNvGrpSpPr/>
            <p:nvPr/>
          </p:nvGrpSpPr>
          <p:grpSpPr>
            <a:xfrm>
              <a:off x="6876256" y="2060848"/>
              <a:ext cx="457692" cy="460694"/>
              <a:chOff x="4214810" y="2000240"/>
              <a:chExt cx="457692" cy="460694"/>
            </a:xfrm>
          </p:grpSpPr>
          <p:sp>
            <p:nvSpPr>
              <p:cNvPr id="3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876256" y="1556792"/>
              <a:ext cx="457692" cy="460694"/>
              <a:chOff x="7597837" y="2707419"/>
              <a:chExt cx="457692" cy="460694"/>
            </a:xfrm>
          </p:grpSpPr>
          <p:sp>
            <p:nvSpPr>
              <p:cNvPr id="3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372200" y="2060848"/>
              <a:ext cx="457692" cy="460694"/>
              <a:chOff x="7597837" y="2707419"/>
              <a:chExt cx="457692" cy="460694"/>
            </a:xfrm>
          </p:grpSpPr>
          <p:sp>
            <p:nvSpPr>
              <p:cNvPr id="41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3" name="Group 28"/>
            <p:cNvGrpSpPr/>
            <p:nvPr/>
          </p:nvGrpSpPr>
          <p:grpSpPr>
            <a:xfrm>
              <a:off x="6372200" y="2564904"/>
              <a:ext cx="457692" cy="460694"/>
              <a:chOff x="4214810" y="2000240"/>
              <a:chExt cx="457692" cy="460694"/>
            </a:xfrm>
          </p:grpSpPr>
          <p:sp>
            <p:nvSpPr>
              <p:cNvPr id="4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876256" y="2564904"/>
              <a:ext cx="457692" cy="460694"/>
              <a:chOff x="7597837" y="2707419"/>
              <a:chExt cx="457692" cy="460694"/>
            </a:xfrm>
          </p:grpSpPr>
          <p:sp>
            <p:nvSpPr>
              <p:cNvPr id="47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9" name="Group 28"/>
            <p:cNvGrpSpPr/>
            <p:nvPr/>
          </p:nvGrpSpPr>
          <p:grpSpPr>
            <a:xfrm>
              <a:off x="6372200" y="3068960"/>
              <a:ext cx="457692" cy="460694"/>
              <a:chOff x="4214810" y="2000240"/>
              <a:chExt cx="457692" cy="460694"/>
            </a:xfrm>
          </p:grpSpPr>
          <p:sp>
            <p:nvSpPr>
              <p:cNvPr id="5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2" name="Group 28"/>
            <p:cNvGrpSpPr/>
            <p:nvPr/>
          </p:nvGrpSpPr>
          <p:grpSpPr>
            <a:xfrm>
              <a:off x="6876256" y="3068960"/>
              <a:ext cx="457692" cy="460694"/>
              <a:chOff x="4214810" y="2000240"/>
              <a:chExt cx="457692" cy="460694"/>
            </a:xfrm>
          </p:grpSpPr>
          <p:sp>
            <p:nvSpPr>
              <p:cNvPr id="5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1628800"/>
              <a:ext cx="511044" cy="37476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2132856"/>
              <a:ext cx="511044" cy="37476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2636912"/>
              <a:ext cx="511044" cy="37476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4328" y="3140968"/>
              <a:ext cx="511044" cy="37476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7" name="Picture 5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636912"/>
            <a:ext cx="3543238" cy="7495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1124744"/>
            <a:ext cx="8424936" cy="266429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With n </a:t>
            </a:r>
            <a:r>
              <a:rPr lang="en-US" sz="2600" dirty="0" err="1" smtClean="0">
                <a:cs typeface="Arial" charset="0"/>
              </a:rPr>
              <a:t>qubits</a:t>
            </a:r>
            <a:r>
              <a:rPr lang="en-US" sz="2600" dirty="0">
                <a:cs typeface="Arial" charset="0"/>
              </a:rPr>
              <a:t>, one can do </a:t>
            </a:r>
            <a:r>
              <a:rPr lang="en-US" sz="2600" dirty="0" smtClean="0">
                <a:cs typeface="Arial" charset="0"/>
              </a:rPr>
              <a:t>2</a:t>
            </a:r>
            <a:r>
              <a:rPr lang="en-US" sz="2600" baseline="30000" dirty="0" smtClean="0">
                <a:cs typeface="Arial" charset="0"/>
              </a:rPr>
              <a:t>n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smtClean="0"/>
              <a:t>calculations simultaneously</a:t>
            </a:r>
            <a:endParaRPr lang="en-US" sz="2600" dirty="0"/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FF0000"/>
                </a:solidFill>
                <a:cs typeface="Arial" charset="0"/>
              </a:rPr>
              <a:t>Problem: Measuring this huge superposition will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collapse the state and only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give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one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random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outcome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Solution: Use quantum interference to measure the computation you are interested in!</a:t>
            </a:r>
            <a:endParaRPr lang="en-US" sz="2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Quantum Computing</a:t>
            </a:r>
            <a:endParaRPr lang="en-US" sz="40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5536" y="5373216"/>
            <a:ext cx="6840760" cy="72008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seems to work for specific problems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429000"/>
            <a:ext cx="3394935" cy="187220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436096" y="3789040"/>
            <a:ext cx="2259393" cy="1017748"/>
            <a:chOff x="5220072" y="3206220"/>
            <a:chExt cx="2259393" cy="1017748"/>
          </a:xfrm>
        </p:grpSpPr>
        <p:grpSp>
          <p:nvGrpSpPr>
            <p:cNvPr id="10" name="Group 28"/>
            <p:cNvGrpSpPr/>
            <p:nvPr/>
          </p:nvGrpSpPr>
          <p:grpSpPr>
            <a:xfrm rot="16200000">
              <a:off x="7020272" y="3501008"/>
              <a:ext cx="457692" cy="460694"/>
              <a:chOff x="4214810" y="2000240"/>
              <a:chExt cx="457692" cy="460694"/>
            </a:xfrm>
          </p:grpSpPr>
          <p:sp>
            <p:nvSpPr>
              <p:cNvPr id="11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4" name="Text Box 149"/>
            <p:cNvSpPr txBox="1">
              <a:spLocks noChangeArrowheads="1"/>
            </p:cNvSpPr>
            <p:nvPr/>
          </p:nvSpPr>
          <p:spPr bwMode="auto">
            <a:xfrm>
              <a:off x="6516216" y="3501008"/>
              <a:ext cx="2880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0" dirty="0" smtClean="0"/>
                <a:t>=</a:t>
              </a:r>
              <a:endParaRPr lang="en-US" b="0" dirty="0"/>
            </a:p>
          </p:txBody>
        </p:sp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83160" y="3429000"/>
              <a:ext cx="1152704" cy="79496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5220072" y="3206220"/>
              <a:ext cx="457692" cy="460694"/>
              <a:chOff x="7597837" y="2707419"/>
              <a:chExt cx="457692" cy="460694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" name="Group 28"/>
            <p:cNvGrpSpPr/>
            <p:nvPr/>
          </p:nvGrpSpPr>
          <p:grpSpPr>
            <a:xfrm>
              <a:off x="6084168" y="3206220"/>
              <a:ext cx="457692" cy="460694"/>
              <a:chOff x="4214810" y="2000240"/>
              <a:chExt cx="457692" cy="460694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6358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exp_growth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64287"/>
            <a:ext cx="4572000" cy="33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Quantum Algorithms: Factoring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052736"/>
            <a:ext cx="1397000" cy="20955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95536" y="1052736"/>
            <a:ext cx="6840760" cy="122413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[</a:t>
            </a:r>
            <a:r>
              <a:rPr lang="en-US" sz="2600" dirty="0" err="1" smtClean="0">
                <a:cs typeface="Arial" charset="0"/>
              </a:rPr>
              <a:t>Shor</a:t>
            </a:r>
            <a:r>
              <a:rPr lang="en-US" sz="2600" dirty="0" smtClean="0">
                <a:cs typeface="Arial" charset="0"/>
              </a:rPr>
              <a:t> ’</a:t>
            </a:r>
            <a:r>
              <a:rPr lang="en-US" sz="2600" dirty="0">
                <a:cs typeface="Arial" charset="0"/>
              </a:rPr>
              <a:t>94] </a:t>
            </a:r>
            <a:r>
              <a:rPr lang="en-US" sz="2600" dirty="0" smtClean="0">
                <a:cs typeface="Arial" charset="0"/>
              </a:rPr>
              <a:t>Polynomial-time quantum </a:t>
            </a:r>
            <a:r>
              <a:rPr lang="en-US" sz="2600" dirty="0">
                <a:cs typeface="Arial" charset="0"/>
              </a:rPr>
              <a:t>algorithm </a:t>
            </a:r>
            <a:r>
              <a:rPr lang="en-US" sz="2600" dirty="0" smtClean="0">
                <a:cs typeface="Arial" charset="0"/>
              </a:rPr>
              <a:t>for factoring integer numbers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23528" y="2492896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dirty="0" smtClean="0"/>
              <a:t>Classical  Computer : </a:t>
            </a:r>
            <a:r>
              <a:rPr lang="en-US" dirty="0" smtClean="0">
                <a:solidFill>
                  <a:srgbClr val="FF0000"/>
                </a:solidFill>
              </a:rPr>
              <a:t>Exponential time</a:t>
            </a:r>
            <a:endParaRPr lang="en-US" sz="2600" dirty="0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dirty="0" smtClean="0"/>
              <a:t>Quantum Computer 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Poly-time:  n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endParaRPr lang="en-US" sz="2600" dirty="0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dirty="0" smtClean="0"/>
              <a:t>For a 300 digit number:</a:t>
            </a:r>
            <a:endParaRPr lang="en-US" sz="2600" dirty="0">
              <a:cs typeface="Arial" charset="0"/>
            </a:endParaRP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Classical: &gt;100 years</a:t>
            </a: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Quantum: 1 minute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85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980728"/>
            <a:ext cx="8429684" cy="57606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Possible to build in theory, no fundamental theoretical obstacles have been found yet.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Canadian company “D-Wave” claims to have build one. Did they?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2014: Martinis group recently “</a:t>
            </a:r>
            <a:r>
              <a:rPr lang="en-US" sz="2600" dirty="0" smtClean="0">
                <a:cs typeface="Arial" charset="0"/>
                <a:hlinkClick r:id="rId3"/>
              </a:rPr>
              <a:t>acquired</a:t>
            </a:r>
            <a:r>
              <a:rPr lang="en-US" sz="2600" dirty="0" smtClean="0">
                <a:cs typeface="Arial" charset="0"/>
              </a:rPr>
              <a:t>” by Google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2014: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QuTech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centre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in Delft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Dec 2015: </a:t>
            </a:r>
            <a:r>
              <a:rPr lang="en-US" sz="2600" noProof="0" dirty="0" err="1" smtClean="0">
                <a:cs typeface="Arial" charset="0"/>
              </a:rPr>
              <a:t>QuSoft</a:t>
            </a:r>
            <a:r>
              <a:rPr lang="en-US" sz="2600" noProof="0" dirty="0" smtClean="0">
                <a:cs typeface="Arial" charset="0"/>
              </a:rPr>
              <a:t> </a:t>
            </a:r>
            <a:r>
              <a:rPr lang="en-US" sz="2600" noProof="0" dirty="0" err="1" smtClean="0">
                <a:cs typeface="Arial" charset="0"/>
              </a:rPr>
              <a:t>centre</a:t>
            </a:r>
            <a:r>
              <a:rPr lang="en-US" sz="2600" noProof="0" dirty="0" smtClean="0">
                <a:cs typeface="Arial" charset="0"/>
              </a:rPr>
              <a:t> in Amsterdam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Can We Build Quantum Computers?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060848"/>
            <a:ext cx="2268252" cy="15121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/>
          <a:srcRect l="-8679" t="-1545" r="-1535" b="-1498"/>
          <a:stretch/>
        </p:blipFill>
        <p:spPr>
          <a:xfrm>
            <a:off x="2339752" y="2564904"/>
            <a:ext cx="2520280" cy="162588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916832"/>
            <a:ext cx="1584176" cy="1843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5661248"/>
            <a:ext cx="1546523" cy="11247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16216" y="1628800"/>
            <a:ext cx="3168351" cy="2577440"/>
            <a:chOff x="6516216" y="1628800"/>
            <a:chExt cx="3168351" cy="2577440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6516216" y="3414152"/>
              <a:ext cx="3168351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Martinis group (UCSB)</a:t>
              </a:r>
              <a:r>
                <a:rPr lang="en-US" sz="2000" dirty="0">
                  <a:latin typeface="Calibri" pitchFamily="34" charset="0"/>
                  <a:cs typeface="Calibri" pitchFamily="34" charset="0"/>
                </a:rPr>
                <a:t/>
              </a:r>
              <a:br>
                <a:rPr lang="en-US" sz="2000" dirty="0">
                  <a:latin typeface="Calibri" pitchFamily="34" charset="0"/>
                  <a:cs typeface="Calibri" pitchFamily="34" charset="0"/>
                </a:rPr>
              </a:b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9 </a:t>
              </a:r>
              <a:r>
                <a:rPr lang="en-US" sz="2000" b="0" dirty="0" err="1" smtClean="0">
                  <a:latin typeface="Calibri" pitchFamily="34" charset="0"/>
                  <a:cs typeface="Calibri" pitchFamily="34" charset="0"/>
                </a:rPr>
                <a:t>qubits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8224" y="1628800"/>
              <a:ext cx="2376264" cy="1886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13523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179512" y="1052736"/>
            <a:ext cx="8429684" cy="388843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[</a:t>
            </a:r>
            <a:r>
              <a:rPr lang="en-US" sz="2600" dirty="0" err="1" smtClean="0">
                <a:cs typeface="Arial" charset="0"/>
              </a:rPr>
              <a:t>Shor</a:t>
            </a:r>
            <a:r>
              <a:rPr lang="en-US" sz="2600" dirty="0" smtClean="0">
                <a:cs typeface="Arial" charset="0"/>
              </a:rPr>
              <a:t> ‘94] A large-scale quantum computer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breaks most currently used public-key cryptography</a:t>
            </a:r>
            <a:r>
              <a:rPr lang="en-US" sz="2600" dirty="0" smtClean="0">
                <a:cs typeface="Arial" charset="0"/>
              </a:rPr>
              <a:t> (everything based on factoring and discrete logarithms)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I</a:t>
            </a:r>
            <a:r>
              <a:rPr lang="en-US" sz="2600" dirty="0" smtClean="0">
                <a:cs typeface="Arial" charset="0"/>
              </a:rPr>
              <a:t>t is high time to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think about alternative</a:t>
            </a:r>
            <a:br>
              <a:rPr lang="en-US" sz="2600" dirty="0" smtClean="0">
                <a:solidFill>
                  <a:srgbClr val="0000FF"/>
                </a:solidFill>
                <a:cs typeface="Arial" charset="0"/>
              </a:rPr>
            </a:b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computational problems </a:t>
            </a:r>
            <a:r>
              <a:rPr lang="en-US" sz="2600" dirty="0" smtClean="0">
                <a:cs typeface="Arial" charset="0"/>
              </a:rPr>
              <a:t>which are hard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to solve also for quantum computers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Post-Quantum Cryptography studies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classical cryptographic schemes that remain 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secure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in the presence of quantum attackers.</a:t>
            </a: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Post-Quantum Cryptography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060848"/>
            <a:ext cx="299351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183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179512" y="1052736"/>
            <a:ext cx="5184576" cy="43924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F</a:t>
            </a:r>
            <a:r>
              <a:rPr lang="en-GB" sz="2800" dirty="0" smtClean="0"/>
              <a:t>or </a:t>
            </a:r>
            <a:r>
              <a:rPr lang="en-GB" sz="2800" dirty="0"/>
              <a:t>any vectors v</a:t>
            </a:r>
            <a:r>
              <a:rPr lang="en-GB" sz="2800" baseline="-25000" dirty="0"/>
              <a:t>1</a:t>
            </a:r>
            <a:r>
              <a:rPr lang="en-GB" sz="2800" dirty="0"/>
              <a:t>,…,</a:t>
            </a:r>
            <a:r>
              <a:rPr lang="en-GB" sz="2800" dirty="0" err="1"/>
              <a:t>v</a:t>
            </a:r>
            <a:r>
              <a:rPr lang="en-GB" sz="2800" baseline="-25000" dirty="0" err="1"/>
              <a:t>n</a:t>
            </a:r>
            <a:r>
              <a:rPr lang="en-GB" sz="2800" dirty="0"/>
              <a:t> in </a:t>
            </a:r>
            <a:r>
              <a:rPr lang="en-GB" sz="2800" dirty="0" err="1"/>
              <a:t>R</a:t>
            </a:r>
            <a:r>
              <a:rPr lang="en-GB" sz="2800" baseline="30000" dirty="0" err="1"/>
              <a:t>n</a:t>
            </a:r>
            <a:r>
              <a:rPr lang="en-GB" sz="2800" dirty="0"/>
              <a:t>,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the </a:t>
            </a:r>
            <a:r>
              <a:rPr lang="en-GB" sz="2800" dirty="0">
                <a:solidFill>
                  <a:srgbClr val="FF0000"/>
                </a:solidFill>
              </a:rPr>
              <a:t>lattice </a:t>
            </a:r>
            <a:r>
              <a:rPr lang="en-GB" sz="2800" dirty="0"/>
              <a:t>spanned by v</a:t>
            </a:r>
            <a:r>
              <a:rPr lang="en-GB" sz="2800" baseline="-25000" dirty="0"/>
              <a:t>1</a:t>
            </a:r>
            <a:r>
              <a:rPr lang="en-GB" sz="2800" dirty="0"/>
              <a:t>,…,</a:t>
            </a:r>
            <a:r>
              <a:rPr lang="en-GB" sz="2800" dirty="0" err="1"/>
              <a:t>v</a:t>
            </a:r>
            <a:r>
              <a:rPr lang="en-GB" sz="2800" baseline="-25000" dirty="0" err="1"/>
              <a:t>n</a:t>
            </a:r>
            <a:r>
              <a:rPr lang="en-GB" sz="2800" dirty="0"/>
              <a:t>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is </a:t>
            </a:r>
            <a:r>
              <a:rPr lang="en-GB" sz="2800" dirty="0"/>
              <a:t>the set of </a:t>
            </a:r>
            <a:r>
              <a:rPr lang="en-GB" sz="2800" dirty="0" smtClean="0"/>
              <a:t>points</a:t>
            </a:r>
            <a:br>
              <a:rPr lang="en-GB" sz="2800" dirty="0" smtClean="0"/>
            </a:br>
            <a:r>
              <a:rPr lang="en-GB" sz="2800" dirty="0" smtClean="0"/>
              <a:t>L={a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v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+…+</a:t>
            </a:r>
            <a:r>
              <a:rPr lang="en-GB" sz="2800" dirty="0" err="1" smtClean="0"/>
              <a:t>a</a:t>
            </a:r>
            <a:r>
              <a:rPr lang="en-GB" sz="2800" baseline="-25000" dirty="0" err="1" smtClean="0"/>
              <a:t>n</a:t>
            </a:r>
            <a:r>
              <a:rPr lang="en-GB" sz="2800" dirty="0" err="1" smtClean="0"/>
              <a:t>v</a:t>
            </a:r>
            <a:r>
              <a:rPr lang="en-GB" sz="2800" baseline="-25000" dirty="0" err="1" smtClean="0"/>
              <a:t>n</a:t>
            </a:r>
            <a:r>
              <a:rPr lang="en-GB" sz="2800" dirty="0" smtClean="0"/>
              <a:t>| </a:t>
            </a:r>
            <a:r>
              <a:rPr lang="en-GB" sz="2800" dirty="0" err="1" smtClean="0"/>
              <a:t>a</a:t>
            </a:r>
            <a:r>
              <a:rPr lang="en-GB" sz="2800" baseline="-25000" dirty="0" err="1" smtClean="0"/>
              <a:t>i</a:t>
            </a:r>
            <a:r>
              <a:rPr lang="en-GB" sz="2800" baseline="-25000" dirty="0" smtClean="0"/>
              <a:t> </a:t>
            </a:r>
            <a:r>
              <a:rPr lang="en-GB" sz="2800" dirty="0" smtClean="0"/>
              <a:t>integers}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800" dirty="0" smtClean="0"/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800" dirty="0" smtClean="0">
                <a:solidFill>
                  <a:srgbClr val="0000FF"/>
                </a:solidFill>
              </a:rPr>
              <a:t>Shortest Vector Problem (SVP)</a:t>
            </a:r>
            <a:r>
              <a:rPr lang="en-GB" sz="2800" dirty="0" smtClean="0"/>
              <a:t>: </a:t>
            </a:r>
            <a:r>
              <a:rPr lang="en-GB" sz="2800" dirty="0"/>
              <a:t>given a lattice, find a shortest (nonzero) vector</a:t>
            </a:r>
          </a:p>
          <a:p>
            <a:pPr marL="342900" indent="-342900">
              <a:lnSpc>
                <a:spcPct val="90000"/>
              </a:lnSpc>
              <a:spcBef>
                <a:spcPts val="688"/>
              </a:spcBef>
              <a:buClr>
                <a:srgbClr val="FFFF00"/>
              </a:buClr>
              <a:buSzPct val="87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600" dirty="0" smtClean="0"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Lattice-Based Cryptography</a:t>
            </a:r>
            <a:endParaRPr lang="en-US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225" y="1752600"/>
            <a:ext cx="5311775" cy="48006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90000"/>
              </a:lnSpc>
              <a:spcBef>
                <a:spcPts val="688"/>
              </a:spcBef>
              <a:buClr>
                <a:srgbClr val="FFFF00"/>
              </a:buClr>
              <a:buSzPct val="87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latin typeface="Comic Sans MS" charset="0"/>
            </a:endParaRPr>
          </a:p>
          <a:p>
            <a:pPr marL="342900" indent="-342900">
              <a:lnSpc>
                <a:spcPct val="90000"/>
              </a:lnSpc>
              <a:spcBef>
                <a:spcPts val="688"/>
              </a:spcBef>
              <a:buClr>
                <a:srgbClr val="FFFF00"/>
              </a:buClr>
              <a:buSzPct val="87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latin typeface="Comic Sans MS" charset="0"/>
              </a:rPr>
              <a:t> </a:t>
            </a:r>
            <a:endParaRPr lang="en-GB" sz="2800" dirty="0">
              <a:latin typeface="Comic Sans MS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486400" y="2133600"/>
            <a:ext cx="3124200" cy="3051175"/>
            <a:chOff x="3455" y="1344"/>
            <a:chExt cx="1968" cy="1922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859" y="3127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310" y="3103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724" y="3090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478" y="2701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892" y="2687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343" y="2663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757" y="2650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11" y="2270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925" y="2256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376" y="2232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790" y="2219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544" y="1857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958" y="1843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4409" y="1819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823" y="1806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568" y="1399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982" y="1385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433" y="1361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847" y="1348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184" y="3086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5217" y="2646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5250" y="2215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5283" y="1802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5307" y="1344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455" y="3158"/>
              <a:ext cx="117" cy="109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580063" y="4341813"/>
            <a:ext cx="668337" cy="735012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5580063" y="4341813"/>
            <a:ext cx="58737" cy="735012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181600" y="3946525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charset="0"/>
              <a:buNone/>
            </a:pPr>
            <a:r>
              <a:rPr lang="en-GB" sz="2000">
                <a:effectLst/>
                <a:latin typeface="Comic Sans MS" charset="0"/>
                <a:cs typeface="Times New Roman" charset="0"/>
              </a:rPr>
              <a:t>v</a:t>
            </a:r>
            <a:r>
              <a:rPr lang="en-GB" sz="2000" baseline="-25000">
                <a:effectLst/>
                <a:latin typeface="Comic Sans MS" charset="0"/>
                <a:cs typeface="Times New Roman" charset="0"/>
              </a:rPr>
              <a:t>1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867400" y="3946525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charset="0"/>
              <a:buNone/>
            </a:pPr>
            <a:r>
              <a:rPr lang="en-GB" sz="2000">
                <a:effectLst/>
                <a:latin typeface="Comic Sans MS" charset="0"/>
                <a:cs typeface="Times New Roman" charset="0"/>
              </a:rPr>
              <a:t>v</a:t>
            </a:r>
            <a:r>
              <a:rPr lang="en-GB" sz="2000" baseline="-25000">
                <a:effectLst/>
                <a:latin typeface="Comic Sans MS" charset="0"/>
                <a:cs typeface="Times New Roman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953000" y="5089525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Comic Sans MS" charset="0"/>
                <a:cs typeface="Times New Roman" charset="0"/>
              </a:rPr>
              <a:t>0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5257800" y="3276600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charset="0"/>
              <a:buNone/>
            </a:pPr>
            <a:r>
              <a:rPr lang="en-GB" sz="2000">
                <a:effectLst/>
                <a:latin typeface="Comic Sans MS" charset="0"/>
                <a:cs typeface="Times New Roman" charset="0"/>
              </a:rPr>
              <a:t>2v</a:t>
            </a:r>
            <a:r>
              <a:rPr lang="en-GB" sz="2000" baseline="-25000">
                <a:effectLst/>
                <a:latin typeface="Comic Sans MS" charset="0"/>
                <a:cs typeface="Times New Roman" charset="0"/>
              </a:rPr>
              <a:t>1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5867400" y="3200400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charset="0"/>
              <a:buNone/>
            </a:pPr>
            <a:r>
              <a:rPr lang="en-GB" sz="2000">
                <a:effectLst/>
                <a:latin typeface="Comic Sans MS" charset="0"/>
                <a:cs typeface="Times New Roman" charset="0"/>
              </a:rPr>
              <a:t>v</a:t>
            </a:r>
            <a:r>
              <a:rPr lang="en-GB" sz="2000" baseline="-25000">
                <a:effectLst/>
                <a:latin typeface="Comic Sans MS" charset="0"/>
                <a:cs typeface="Times New Roman" charset="0"/>
              </a:rPr>
              <a:t>1</a:t>
            </a:r>
            <a:r>
              <a:rPr lang="en-GB" sz="2000">
                <a:effectLst/>
                <a:latin typeface="Comic Sans MS" charset="0"/>
                <a:cs typeface="Times New Roman" charset="0"/>
              </a:rPr>
              <a:t>+v</a:t>
            </a:r>
            <a:r>
              <a:rPr lang="en-GB" sz="2000" baseline="-25000">
                <a:effectLst/>
                <a:latin typeface="Comic Sans MS" charset="0"/>
                <a:cs typeface="Times New Roman" charset="0"/>
              </a:rPr>
              <a:t>2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629400" y="3200400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charset="0"/>
              <a:buNone/>
            </a:pPr>
            <a:r>
              <a:rPr lang="en-GB" sz="2000">
                <a:effectLst/>
                <a:latin typeface="Comic Sans MS" charset="0"/>
                <a:cs typeface="Times New Roman" charset="0"/>
              </a:rPr>
              <a:t>2v</a:t>
            </a:r>
            <a:r>
              <a:rPr lang="en-GB" sz="2000" baseline="-25000">
                <a:effectLst/>
                <a:latin typeface="Comic Sans MS" charset="0"/>
                <a:cs typeface="Times New Roman" charset="0"/>
              </a:rPr>
              <a:t>2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6553200" y="3870325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charset="0"/>
              <a:buNone/>
            </a:pPr>
            <a:r>
              <a:rPr lang="en-GB" sz="2000" dirty="0">
                <a:effectLst/>
                <a:latin typeface="Comic Sans MS" charset="0"/>
                <a:cs typeface="Times New Roman" charset="0"/>
              </a:rPr>
              <a:t>2v</a:t>
            </a:r>
            <a:r>
              <a:rPr lang="en-GB" sz="2000" baseline="-25000" dirty="0">
                <a:effectLst/>
                <a:latin typeface="Comic Sans MS" charset="0"/>
                <a:cs typeface="Times New Roman" charset="0"/>
              </a:rPr>
              <a:t>2</a:t>
            </a:r>
            <a:r>
              <a:rPr lang="en-GB" sz="2000" dirty="0">
                <a:effectLst/>
                <a:latin typeface="Comic Sans MS" charset="0"/>
                <a:cs typeface="Times New Roman" charset="0"/>
              </a:rPr>
              <a:t>-v</a:t>
            </a:r>
            <a:r>
              <a:rPr lang="en-GB" sz="2000" baseline="-25000" dirty="0">
                <a:effectLst/>
                <a:latin typeface="Comic Sans MS" charset="0"/>
                <a:cs typeface="Times New Roman" charset="0"/>
              </a:rPr>
              <a:t>1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6324600" y="4572000"/>
            <a:ext cx="12192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charset="0"/>
              <a:buNone/>
            </a:pPr>
            <a:r>
              <a:rPr lang="en-GB" sz="2000">
                <a:effectLst/>
                <a:latin typeface="Comic Sans MS" charset="0"/>
                <a:cs typeface="Times New Roman" charset="0"/>
              </a:rPr>
              <a:t>2v</a:t>
            </a:r>
            <a:r>
              <a:rPr lang="en-GB" sz="2000" baseline="-25000">
                <a:effectLst/>
                <a:latin typeface="Comic Sans MS" charset="0"/>
                <a:cs typeface="Times New Roman" charset="0"/>
              </a:rPr>
              <a:t>2</a:t>
            </a:r>
            <a:r>
              <a:rPr lang="en-GB" sz="2000">
                <a:effectLst/>
                <a:latin typeface="Comic Sans MS" charset="0"/>
                <a:cs typeface="Times New Roman" charset="0"/>
              </a:rPr>
              <a:t>-2v</a:t>
            </a:r>
            <a:r>
              <a:rPr lang="en-GB" sz="2000" baseline="-25000">
                <a:effectLst/>
                <a:latin typeface="Comic Sans MS" charset="0"/>
                <a:cs typeface="Times New Roman" charset="0"/>
              </a:rPr>
              <a:t>1</a:t>
            </a:r>
          </a:p>
        </p:txBody>
      </p:sp>
      <p:sp>
        <p:nvSpPr>
          <p:cNvPr id="42" name="Oval 52"/>
          <p:cNvSpPr>
            <a:spLocks noChangeArrowheads="1"/>
          </p:cNvSpPr>
          <p:nvPr/>
        </p:nvSpPr>
        <p:spPr bwMode="auto">
          <a:xfrm>
            <a:off x="5429250" y="5699125"/>
            <a:ext cx="185738" cy="173038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53"/>
          <p:cNvSpPr>
            <a:spLocks noChangeArrowheads="1"/>
          </p:cNvSpPr>
          <p:nvPr/>
        </p:nvSpPr>
        <p:spPr bwMode="auto">
          <a:xfrm>
            <a:off x="6086475" y="5676900"/>
            <a:ext cx="185738" cy="173038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6802438" y="5638800"/>
            <a:ext cx="185737" cy="173038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55"/>
          <p:cNvSpPr>
            <a:spLocks noChangeArrowheads="1"/>
          </p:cNvSpPr>
          <p:nvPr/>
        </p:nvSpPr>
        <p:spPr bwMode="auto">
          <a:xfrm>
            <a:off x="7459663" y="5618163"/>
            <a:ext cx="185737" cy="173037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8172450" y="5599113"/>
            <a:ext cx="185738" cy="173037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35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1969: Man on the Moon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449" y="2594898"/>
            <a:ext cx="3675587" cy="2876147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/>
          <p:nvPr/>
        </p:nvSpPr>
        <p:spPr>
          <a:xfrm>
            <a:off x="5564285" y="5123193"/>
            <a:ext cx="70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NASA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http://www.unmuseum.org/moonho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74" y="1081841"/>
            <a:ext cx="6100861" cy="46671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02727" y="1987232"/>
            <a:ext cx="5370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The Great Moon</a:t>
            </a:r>
            <a:r>
              <a:rPr lang="en-US" sz="2800" kern="0" dirty="0">
                <a:solidFill>
                  <a:sysClr val="window" lastClr="FFFFFF"/>
                </a:solidFill>
              </a:rPr>
              <a:t>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Landing Hoax?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Rectangle 298"/>
          <p:cNvSpPr>
            <a:spLocks noChangeArrowheads="1"/>
          </p:cNvSpPr>
          <p:nvPr/>
        </p:nvSpPr>
        <p:spPr bwMode="auto">
          <a:xfrm>
            <a:off x="302879" y="6001404"/>
            <a:ext cx="8335252" cy="7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prove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location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de-CH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4874" y="5676769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hlinkClick r:id="rId6"/>
              </a:rPr>
              <a:t>http://www.unmuseum.org/moonhoax.htm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3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323528" y="4293096"/>
            <a:ext cx="8352928" cy="24482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800" dirty="0" smtClean="0">
                <a:solidFill>
                  <a:srgbClr val="0000FF"/>
                </a:solidFill>
              </a:rPr>
              <a:t>Shortest Vector Problem (SVP)</a:t>
            </a:r>
            <a:r>
              <a:rPr lang="en-GB" sz="2800" dirty="0" smtClean="0"/>
              <a:t>: </a:t>
            </a:r>
            <a:r>
              <a:rPr lang="en-GB" sz="2800" dirty="0"/>
              <a:t>given a lattice, find a shortest (nonzero) </a:t>
            </a:r>
            <a:r>
              <a:rPr lang="en-GB" sz="2800" dirty="0" smtClean="0"/>
              <a:t>vector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no efficient (classical or quantum) algorithms known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800" dirty="0" smtClean="0"/>
              <a:t>public-key encryption schemes can be built on the computational hardness of SVP</a:t>
            </a:r>
            <a:endParaRPr lang="en-GB" sz="2800" dirty="0"/>
          </a:p>
          <a:p>
            <a:pPr marL="342900" indent="-342900">
              <a:lnSpc>
                <a:spcPct val="90000"/>
              </a:lnSpc>
              <a:spcBef>
                <a:spcPts val="688"/>
              </a:spcBef>
              <a:buClr>
                <a:srgbClr val="FFFF00"/>
              </a:buClr>
              <a:buSzPct val="87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600" dirty="0" smtClean="0"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Lattice-Based Cryptography</a:t>
            </a:r>
            <a:endParaRPr lang="en-US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225" y="1752600"/>
            <a:ext cx="5311775" cy="48006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90000"/>
              </a:lnSpc>
              <a:spcBef>
                <a:spcPts val="688"/>
              </a:spcBef>
              <a:buClr>
                <a:srgbClr val="FFFF00"/>
              </a:buClr>
              <a:buSzPct val="87000"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latin typeface="Comic Sans MS" charset="0"/>
            </a:endParaRPr>
          </a:p>
          <a:p>
            <a:pPr marL="342900" indent="-342900">
              <a:lnSpc>
                <a:spcPct val="90000"/>
              </a:lnSpc>
              <a:spcBef>
                <a:spcPts val="688"/>
              </a:spcBef>
              <a:buClr>
                <a:srgbClr val="FFFF00"/>
              </a:buClr>
              <a:buSzPct val="87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latin typeface="Comic Sans MS" charset="0"/>
              </a:rPr>
              <a:t> </a:t>
            </a:r>
            <a:endParaRPr lang="en-GB" sz="2800" dirty="0">
              <a:latin typeface="Comic Sans M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44775" y="908720"/>
            <a:ext cx="4308476" cy="3078163"/>
            <a:chOff x="2644775" y="908720"/>
            <a:chExt cx="4308476" cy="3078163"/>
          </a:xfrm>
        </p:grpSpPr>
        <p:sp>
          <p:nvSpPr>
            <p:cNvPr id="48" name="Oval 4"/>
            <p:cNvSpPr>
              <a:spLocks noChangeArrowheads="1"/>
            </p:cNvSpPr>
            <p:nvPr/>
          </p:nvSpPr>
          <p:spPr bwMode="auto">
            <a:xfrm>
              <a:off x="4643438" y="3055020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3600450" y="3810670"/>
              <a:ext cx="185738" cy="176213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4591050" y="3770983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5581650" y="3750345"/>
              <a:ext cx="185738" cy="176213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2644775" y="3116933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3652838" y="3094708"/>
              <a:ext cx="185738" cy="176213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1"/>
            <p:cNvSpPr>
              <a:spLocks noChangeArrowheads="1"/>
            </p:cNvSpPr>
            <p:nvPr/>
          </p:nvSpPr>
          <p:spPr bwMode="auto">
            <a:xfrm>
              <a:off x="5634038" y="3034383"/>
              <a:ext cx="185738" cy="176213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2697163" y="2415258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auto">
            <a:xfrm>
              <a:off x="3705225" y="2393033"/>
              <a:ext cx="185738" cy="176213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4"/>
            <p:cNvSpPr>
              <a:spLocks noChangeArrowheads="1"/>
            </p:cNvSpPr>
            <p:nvPr/>
          </p:nvSpPr>
          <p:spPr bwMode="auto">
            <a:xfrm>
              <a:off x="4695825" y="2353345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2749550" y="1743745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3757613" y="1719933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4748213" y="1681833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8"/>
            <p:cNvSpPr>
              <a:spLocks noChangeArrowheads="1"/>
            </p:cNvSpPr>
            <p:nvPr/>
          </p:nvSpPr>
          <p:spPr bwMode="auto">
            <a:xfrm>
              <a:off x="5738813" y="1661195"/>
              <a:ext cx="185738" cy="176213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9"/>
            <p:cNvSpPr>
              <a:spLocks noChangeArrowheads="1"/>
            </p:cNvSpPr>
            <p:nvPr/>
          </p:nvSpPr>
          <p:spPr bwMode="auto">
            <a:xfrm>
              <a:off x="2787650" y="997620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0"/>
            <p:cNvSpPr>
              <a:spLocks noChangeArrowheads="1"/>
            </p:cNvSpPr>
            <p:nvPr/>
          </p:nvSpPr>
          <p:spPr bwMode="auto">
            <a:xfrm>
              <a:off x="3795713" y="975395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1"/>
            <p:cNvSpPr>
              <a:spLocks noChangeArrowheads="1"/>
            </p:cNvSpPr>
            <p:nvPr/>
          </p:nvSpPr>
          <p:spPr bwMode="auto">
            <a:xfrm>
              <a:off x="4786313" y="935708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2"/>
            <p:cNvSpPr>
              <a:spLocks noChangeArrowheads="1"/>
            </p:cNvSpPr>
            <p:nvPr/>
          </p:nvSpPr>
          <p:spPr bwMode="auto">
            <a:xfrm>
              <a:off x="5776913" y="915070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auto">
            <a:xfrm>
              <a:off x="6572250" y="3742408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624638" y="3026445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5"/>
            <p:cNvSpPr>
              <a:spLocks noChangeArrowheads="1"/>
            </p:cNvSpPr>
            <p:nvPr/>
          </p:nvSpPr>
          <p:spPr bwMode="auto">
            <a:xfrm>
              <a:off x="6677025" y="2326358"/>
              <a:ext cx="185738" cy="176213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6767513" y="908720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AutoShape 27"/>
          <p:cNvSpPr>
            <a:spLocks noChangeArrowheads="1"/>
          </p:cNvSpPr>
          <p:nvPr/>
        </p:nvSpPr>
        <p:spPr bwMode="auto">
          <a:xfrm>
            <a:off x="1619250" y="3026445"/>
            <a:ext cx="1066800" cy="290513"/>
          </a:xfrm>
          <a:prstGeom prst="roundRect">
            <a:avLst>
              <a:gd name="adj" fmla="val 5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2195513" y="3932908"/>
            <a:ext cx="9144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83000"/>
              <a:buFont typeface="Times New Roman" charset="0"/>
              <a:buNone/>
            </a:pPr>
            <a:r>
              <a:rPr lang="en-GB" sz="2000">
                <a:solidFill>
                  <a:srgbClr val="000000"/>
                </a:solidFill>
                <a:effectLst/>
                <a:latin typeface="Comic Sans MS" charset="0"/>
                <a:cs typeface="Times New Roman" charset="0"/>
              </a:rPr>
              <a:t>0</a:t>
            </a:r>
          </a:p>
        </p:txBody>
      </p:sp>
      <p:sp>
        <p:nvSpPr>
          <p:cNvPr id="74" name="Oval 31"/>
          <p:cNvSpPr>
            <a:spLocks noChangeArrowheads="1"/>
          </p:cNvSpPr>
          <p:nvPr/>
        </p:nvSpPr>
        <p:spPr bwMode="auto">
          <a:xfrm>
            <a:off x="5651500" y="2348583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2"/>
          <p:cNvSpPr>
            <a:spLocks noChangeArrowheads="1"/>
          </p:cNvSpPr>
          <p:nvPr/>
        </p:nvSpPr>
        <p:spPr bwMode="auto">
          <a:xfrm>
            <a:off x="6732588" y="162944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 flipV="1">
            <a:off x="2771775" y="1715170"/>
            <a:ext cx="4032250" cy="2182813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34"/>
          <p:cNvSpPr txBox="1">
            <a:spLocks noChangeArrowheads="1"/>
          </p:cNvSpPr>
          <p:nvPr/>
        </p:nvSpPr>
        <p:spPr bwMode="auto">
          <a:xfrm>
            <a:off x="6084888" y="1629445"/>
            <a:ext cx="17240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100000"/>
              <a:buFont typeface="Times New Roman" charset="0"/>
              <a:buNone/>
            </a:pPr>
            <a:r>
              <a:rPr lang="en-GB">
                <a:solidFill>
                  <a:srgbClr val="000000"/>
                </a:solidFill>
                <a:effectLst/>
                <a:latin typeface="Comic Sans MS" charset="0"/>
                <a:cs typeface="Times New Roman" charset="0"/>
              </a:rPr>
              <a:t>v</a:t>
            </a:r>
            <a:r>
              <a:rPr lang="en-GB" baseline="-25000">
                <a:solidFill>
                  <a:srgbClr val="000000"/>
                </a:solidFill>
                <a:effectLst/>
                <a:latin typeface="Comic Sans MS" charset="0"/>
                <a:cs typeface="Times New Roman" charset="0"/>
              </a:rPr>
              <a:t>2</a:t>
            </a:r>
          </a:p>
        </p:txBody>
      </p: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5076825" y="2421608"/>
            <a:ext cx="17240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rtl="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00"/>
              </a:buClr>
              <a:buSzPct val="100000"/>
              <a:buFont typeface="Times New Roman" charset="0"/>
              <a:buNone/>
            </a:pPr>
            <a:r>
              <a:rPr lang="en-GB">
                <a:solidFill>
                  <a:srgbClr val="000000"/>
                </a:solidFill>
                <a:effectLst/>
                <a:latin typeface="Comic Sans MS" charset="0"/>
                <a:cs typeface="Times New Roman" charset="0"/>
              </a:rPr>
              <a:t>v</a:t>
            </a:r>
            <a:r>
              <a:rPr lang="en-GB" baseline="-25000">
                <a:solidFill>
                  <a:srgbClr val="000000"/>
                </a:solidFill>
                <a:effectLst/>
                <a:latin typeface="Comic Sans MS" charset="0"/>
                <a:cs typeface="Times New Roman" charset="0"/>
              </a:rPr>
              <a:t>1</a:t>
            </a:r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 flipV="1">
            <a:off x="2665413" y="2408908"/>
            <a:ext cx="3100387" cy="1579562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Oval 30"/>
          <p:cNvSpPr>
            <a:spLocks noChangeArrowheads="1"/>
          </p:cNvSpPr>
          <p:nvPr/>
        </p:nvSpPr>
        <p:spPr bwMode="auto">
          <a:xfrm>
            <a:off x="2627313" y="3861470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162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43000" y="3196308"/>
            <a:ext cx="1724025" cy="666750"/>
            <a:chOff x="1143000" y="3196308"/>
            <a:chExt cx="1724025" cy="666750"/>
          </a:xfrm>
        </p:grpSpPr>
        <p:sp>
          <p:nvSpPr>
            <p:cNvPr id="79" name="Line 36"/>
            <p:cNvSpPr>
              <a:spLocks noChangeShapeType="1"/>
            </p:cNvSpPr>
            <p:nvPr/>
          </p:nvSpPr>
          <p:spPr bwMode="auto">
            <a:xfrm flipV="1">
              <a:off x="2700338" y="3212183"/>
              <a:ext cx="1587" cy="650875"/>
            </a:xfrm>
            <a:prstGeom prst="line">
              <a:avLst/>
            </a:prstGeom>
            <a:noFill/>
            <a:ln w="57240">
              <a:solidFill>
                <a:schemeClr val="accent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1143000" y="3196308"/>
              <a:ext cx="1724025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rgbClr val="FFFF00"/>
                </a:buClr>
                <a:buSzPct val="100000"/>
                <a:buFont typeface="Times New Roman" charset="0"/>
                <a:buNone/>
              </a:pPr>
              <a:r>
                <a:rPr lang="en-GB" dirty="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3v</a:t>
              </a:r>
              <a:r>
                <a:rPr lang="en-GB" baseline="-25000" dirty="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2</a:t>
              </a:r>
              <a:r>
                <a:rPr lang="en-GB" dirty="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-4v</a:t>
              </a:r>
              <a:r>
                <a:rPr lang="en-GB" baseline="-25000" dirty="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967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r>
              <a:rPr lang="fr-CH" dirty="0" smtClean="0"/>
              <a:t>Quiz: Post-Quantum Crypto</a:t>
            </a:r>
            <a:endParaRPr lang="en-US" dirty="0"/>
          </a:p>
        </p:txBody>
      </p:sp>
      <p:sp>
        <p:nvSpPr>
          <p:cNvPr id="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467544" y="1052736"/>
            <a:ext cx="68407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Which of the following are correct?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6" name="Rectangle 298"/>
          <p:cNvSpPr>
            <a:spLocks noChangeArrowheads="1"/>
          </p:cNvSpPr>
          <p:nvPr/>
        </p:nvSpPr>
        <p:spPr bwMode="auto">
          <a:xfrm>
            <a:off x="539552" y="1628800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Post-quantum cryptography uses quantum computers to do cryptography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Post-quantum cryptography studies which classical </a:t>
            </a:r>
            <a:r>
              <a:rPr lang="en-US" sz="2800" dirty="0" err="1" smtClean="0">
                <a:cs typeface="Arial" charset="0"/>
              </a:rPr>
              <a:t>cryptoschemes</a:t>
            </a:r>
            <a:r>
              <a:rPr lang="en-US" sz="2800" dirty="0" smtClean="0">
                <a:cs typeface="Arial" charset="0"/>
              </a:rPr>
              <a:t> remain secure against quantum attackers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Finding the shortest vector in a high-dimensional lattice is hard for a quantum computer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Quantum computers are commercially available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Large-scale quantum computers can never be built.</a:t>
            </a:r>
          </a:p>
        </p:txBody>
      </p:sp>
    </p:spTree>
    <p:extLst>
      <p:ext uri="{BB962C8B-B14F-4D97-AF65-F5344CB8AC3E}">
        <p14:creationId xmlns:p14="http://schemas.microsoft.com/office/powerpoint/2010/main" val="9568335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will you Learn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3300" dirty="0" smtClean="0">
                <a:cs typeface="Arial" charset="0"/>
              </a:rPr>
              <a:t>Introduction </a:t>
            </a:r>
            <a:r>
              <a:rPr lang="en-US" sz="3300" dirty="0">
                <a:cs typeface="Arial" charset="0"/>
              </a:rPr>
              <a:t>to Quantum </a:t>
            </a:r>
            <a:r>
              <a:rPr lang="en-US" sz="3300" dirty="0" smtClean="0">
                <a:cs typeface="Arial" charset="0"/>
              </a:rPr>
              <a:t>Mechanics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3300" dirty="0">
                <a:cs typeface="Arial" charset="0"/>
              </a:rPr>
              <a:t>Post-Quantum Cryptography</a:t>
            </a:r>
            <a:endParaRPr lang="en-US" sz="3300" dirty="0" smtClean="0">
              <a:cs typeface="Arial" charset="0"/>
            </a:endParaRP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Quantum </a:t>
            </a:r>
            <a:r>
              <a:rPr lang="en-US" sz="3300" dirty="0">
                <a:cs typeface="Arial" charset="0"/>
              </a:rPr>
              <a:t>Key Distribution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Position</a:t>
            </a:r>
            <a:r>
              <a:rPr lang="en-US" sz="3300" dirty="0">
                <a:cs typeface="Arial" charset="0"/>
              </a:rPr>
              <a:t>-Based </a:t>
            </a:r>
            <a:r>
              <a:rPr lang="en-US" sz="3300" dirty="0" smtClean="0">
                <a:cs typeface="Arial" charset="0"/>
              </a:rPr>
              <a:t>Cryptography</a:t>
            </a:r>
            <a:endParaRPr lang="en-US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99695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200933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4462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Demonstration of Quantum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D70C35E-AD68-4018-BD60-7E91F9986D2E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510116" y="1044223"/>
            <a:ext cx="8083550" cy="6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generation of random numbers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275" r="275"/>
          <a:stretch>
            <a:fillRect/>
          </a:stretch>
        </p:blipFill>
        <p:spPr>
          <a:xfrm>
            <a:off x="1327637" y="1588911"/>
            <a:ext cx="6758412" cy="3716867"/>
          </a:xfrm>
          <a:ln>
            <a:solidFill>
              <a:schemeClr val="tx1"/>
            </a:solidFill>
          </a:ln>
        </p:spPr>
      </p:pic>
      <p:grpSp>
        <p:nvGrpSpPr>
          <p:cNvPr id="27" name="Group 101"/>
          <p:cNvGrpSpPr>
            <a:grpSpLocks/>
          </p:cNvGrpSpPr>
          <p:nvPr/>
        </p:nvGrpSpPr>
        <p:grpSpPr bwMode="auto">
          <a:xfrm>
            <a:off x="2957686" y="2229556"/>
            <a:ext cx="1190981" cy="728134"/>
            <a:chOff x="2935329" y="1229896"/>
            <a:chExt cx="941575" cy="599209"/>
          </a:xfrm>
        </p:grpSpPr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935329" y="1829105"/>
              <a:ext cx="941575" cy="0"/>
            </a:xfrm>
            <a:prstGeom prst="line">
              <a:avLst/>
            </a:prstGeom>
            <a:noFill/>
            <a:ln w="57150" cmpd="sng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de-CH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3143670" y="1229896"/>
              <a:ext cx="457692" cy="460694"/>
              <a:chOff x="4493712" y="2000240"/>
              <a:chExt cx="457692" cy="460694"/>
            </a:xfrm>
          </p:grpSpPr>
          <p:sp>
            <p:nvSpPr>
              <p:cNvPr id="37" name="Oval 2"/>
              <p:cNvSpPr>
                <a:spLocks noChangeArrowheads="1"/>
              </p:cNvSpPr>
              <p:nvPr/>
            </p:nvSpPr>
            <p:spPr bwMode="auto">
              <a:xfrm>
                <a:off x="4493712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rot="10800000">
                <a:off x="4723063" y="2046918"/>
                <a:ext cx="0" cy="367338"/>
              </a:xfrm>
              <a:prstGeom prst="line">
                <a:avLst/>
              </a:prstGeom>
              <a:noFill/>
              <a:ln w="57150" cmpd="sng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</p:grpSp>
      <p:sp>
        <p:nvSpPr>
          <p:cNvPr id="39" name="Rectangle 298"/>
          <p:cNvSpPr>
            <a:spLocks noChangeArrowheads="1"/>
          </p:cNvSpPr>
          <p:nvPr/>
        </p:nvSpPr>
        <p:spPr bwMode="auto">
          <a:xfrm>
            <a:off x="3993444" y="5260622"/>
            <a:ext cx="4540956" cy="4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(diagram from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idQuantique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white paper)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298"/>
          <p:cNvSpPr>
            <a:spLocks noChangeArrowheads="1"/>
          </p:cNvSpPr>
          <p:nvPr/>
        </p:nvSpPr>
        <p:spPr bwMode="auto">
          <a:xfrm>
            <a:off x="614800" y="5657891"/>
            <a:ext cx="7241853" cy="105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n-US" sz="2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quantum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computation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, only 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quantum communication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required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8667" y="3598333"/>
            <a:ext cx="522111" cy="366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2353733"/>
            <a:ext cx="522111" cy="366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98"/>
          <p:cNvSpPr>
            <a:spLocks noChangeArrowheads="1"/>
          </p:cNvSpPr>
          <p:nvPr/>
        </p:nvSpPr>
        <p:spPr bwMode="auto">
          <a:xfrm>
            <a:off x="3936294" y="4625622"/>
            <a:ext cx="692150" cy="4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50%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298"/>
          <p:cNvSpPr>
            <a:spLocks noChangeArrowheads="1"/>
          </p:cNvSpPr>
          <p:nvPr/>
        </p:nvSpPr>
        <p:spPr bwMode="auto">
          <a:xfrm>
            <a:off x="6826249" y="2153356"/>
            <a:ext cx="692150" cy="4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50%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64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grpSp>
          <p:nvGrpSpPr>
            <p:cNvPr id="16" name="Group 75"/>
            <p:cNvGrpSpPr/>
            <p:nvPr/>
          </p:nvGrpSpPr>
          <p:grpSpPr>
            <a:xfrm>
              <a:off x="2366797" y="3864069"/>
              <a:ext cx="4092947" cy="1460099"/>
              <a:chOff x="2366797" y="3864069"/>
              <a:chExt cx="4092947" cy="1460099"/>
            </a:xfrm>
          </p:grpSpPr>
          <p:sp>
            <p:nvSpPr>
              <p:cNvPr id="341142" name="Line 150"/>
              <p:cNvSpPr>
                <a:spLocks noChangeShapeType="1"/>
              </p:cNvSpPr>
              <p:nvPr/>
            </p:nvSpPr>
            <p:spPr bwMode="auto">
              <a:xfrm flipH="1">
                <a:off x="2366797" y="4557242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3254214" y="3864069"/>
                <a:ext cx="2305928" cy="146009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H="1">
                <a:off x="5581908" y="4925951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6" name="Line 150"/>
              <p:cNvSpPr>
                <a:spLocks noChangeShapeType="1"/>
              </p:cNvSpPr>
              <p:nvPr/>
            </p:nvSpPr>
            <p:spPr bwMode="auto">
              <a:xfrm flipH="1">
                <a:off x="5567159" y="4114790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67" name="Picture 9" descr="dol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3970435"/>
              <a:ext cx="1368152" cy="1258765"/>
            </a:xfrm>
            <a:prstGeom prst="rect">
              <a:avLst/>
            </a:prstGeom>
            <a:noFill/>
          </p:spPr>
        </p:pic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No-Cloning Theorem</a:t>
            </a:r>
            <a:endParaRPr lang="en-US" sz="4000" dirty="0"/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4932040" y="1124744"/>
            <a:ext cx="2880320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dirty="0">
                <a:cs typeface="Arial" charset="0"/>
              </a:rPr>
              <a:t>Q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uantum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operations: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2383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cs typeface="Arial" charset="0"/>
              </a:rPr>
              <a:t>Proof: copying is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375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797152"/>
            <a:ext cx="85678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Offers</a:t>
            </a:r>
            <a:r>
              <a:rPr lang="de-CH" sz="2400" dirty="0" smtClean="0">
                <a:cs typeface="Arial" charset="0"/>
              </a:rPr>
              <a:t> an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quantum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solution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key</a:t>
            </a:r>
            <a:r>
              <a:rPr lang="de-CH" sz="2400" dirty="0" smtClean="0">
                <a:cs typeface="Arial" charset="0"/>
              </a:rPr>
              <a:t>-exchange </a:t>
            </a:r>
            <a:r>
              <a:rPr lang="de-CH" sz="2400" dirty="0" err="1" smtClean="0">
                <a:cs typeface="Arial" charset="0"/>
              </a:rPr>
              <a:t>problem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Puts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into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starting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position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use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symmetric-key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cryptography</a:t>
            </a:r>
            <a:r>
              <a:rPr lang="de-CH" sz="2400" dirty="0" smtClean="0">
                <a:cs typeface="Arial" charset="0"/>
              </a:rPr>
              <a:t> (</a:t>
            </a:r>
            <a:r>
              <a:rPr lang="de-CH" sz="2400" dirty="0" err="1" smtClean="0">
                <a:cs typeface="Arial" charset="0"/>
              </a:rPr>
              <a:t>encryption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authentication</a:t>
            </a:r>
            <a:r>
              <a:rPr lang="de-CH" sz="2400" dirty="0" smtClean="0">
                <a:cs typeface="Arial" charset="0"/>
              </a:rPr>
              <a:t> etc.).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528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99819" y="386104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1" name="AutoShape 109"/>
          <p:cNvSpPr>
            <a:spLocks noChangeArrowheads="1"/>
          </p:cNvSpPr>
          <p:nvPr/>
        </p:nvSpPr>
        <p:spPr bwMode="auto">
          <a:xfrm>
            <a:off x="4932040" y="270892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3130550" y="2564904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41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2" grpId="0" animBg="1"/>
      <p:bldP spid="518185" grpId="0" animBg="1"/>
      <p:bldP spid="518186" grpId="0" animBg="1"/>
      <p:bldP spid="79" grpId="0"/>
      <p:bldP spid="80" grpId="0" build="p"/>
      <p:bldP spid="57" grpId="0"/>
      <p:bldP spid="60" grpId="0"/>
      <p:bldP spid="61" grpId="0" animBg="1"/>
      <p:bldP spid="62" grpId="0" animBg="1"/>
      <p:bldP spid="5181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04"/>
          <p:cNvGrpSpPr/>
          <p:nvPr/>
        </p:nvGrpSpPr>
        <p:grpSpPr>
          <a:xfrm>
            <a:off x="5002957" y="2132781"/>
            <a:ext cx="865187" cy="792163"/>
            <a:chOff x="5177248" y="2526481"/>
            <a:chExt cx="865187" cy="792163"/>
          </a:xfrm>
        </p:grpSpPr>
        <p:sp>
          <p:nvSpPr>
            <p:cNvPr id="29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9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9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562599" y="3285679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6512" y="1484784"/>
            <a:ext cx="1059740" cy="1080120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1650696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>
            <a:off x="3655205" y="1556792"/>
            <a:ext cx="1546381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3" name="Rectangle 298"/>
          <p:cNvSpPr>
            <a:spLocks noChangeArrowheads="1"/>
          </p:cNvSpPr>
          <p:nvPr/>
        </p:nvSpPr>
        <p:spPr bwMode="auto">
          <a:xfrm>
            <a:off x="1007710" y="2379053"/>
            <a:ext cx="226014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0  1   1   1   0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98"/>
          <p:cNvSpPr>
            <a:spLocks noChangeArrowheads="1"/>
          </p:cNvSpPr>
          <p:nvPr/>
        </p:nvSpPr>
        <p:spPr bwMode="auto">
          <a:xfrm>
            <a:off x="5750406" y="2380987"/>
            <a:ext cx="25367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1   1   0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1600" y="1312122"/>
            <a:ext cx="2304256" cy="460694"/>
            <a:chOff x="971600" y="1268760"/>
            <a:chExt cx="2304256" cy="460694"/>
          </a:xfrm>
        </p:grpSpPr>
        <p:grpSp>
          <p:nvGrpSpPr>
            <p:cNvPr id="265" name="Group 28"/>
            <p:cNvGrpSpPr/>
            <p:nvPr/>
          </p:nvGrpSpPr>
          <p:grpSpPr>
            <a:xfrm>
              <a:off x="971600" y="1268760"/>
              <a:ext cx="457692" cy="460694"/>
              <a:chOff x="4214810" y="2000240"/>
              <a:chExt cx="457692" cy="460694"/>
            </a:xfrm>
          </p:grpSpPr>
          <p:sp>
            <p:nvSpPr>
              <p:cNvPr id="2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9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6" name="Group 28"/>
            <p:cNvGrpSpPr/>
            <p:nvPr/>
          </p:nvGrpSpPr>
          <p:grpSpPr>
            <a:xfrm>
              <a:off x="1894882" y="1268760"/>
              <a:ext cx="457692" cy="460694"/>
              <a:chOff x="4214810" y="2000240"/>
              <a:chExt cx="457692" cy="460694"/>
            </a:xfrm>
          </p:grpSpPr>
          <p:sp>
            <p:nvSpPr>
              <p:cNvPr id="27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7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7" name="Group 28"/>
            <p:cNvGrpSpPr/>
            <p:nvPr/>
          </p:nvGrpSpPr>
          <p:grpSpPr>
            <a:xfrm>
              <a:off x="1433241" y="1268760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8" name="Group 133"/>
            <p:cNvGrpSpPr/>
            <p:nvPr/>
          </p:nvGrpSpPr>
          <p:grpSpPr>
            <a:xfrm>
              <a:off x="2818164" y="1268760"/>
              <a:ext cx="457692" cy="460694"/>
              <a:chOff x="7597837" y="2707419"/>
              <a:chExt cx="457692" cy="460694"/>
            </a:xfrm>
          </p:grpSpPr>
          <p:sp>
            <p:nvSpPr>
              <p:cNvPr id="272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3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9" name="Group 28"/>
            <p:cNvGrpSpPr/>
            <p:nvPr/>
          </p:nvGrpSpPr>
          <p:grpSpPr>
            <a:xfrm>
              <a:off x="2356523" y="1268760"/>
              <a:ext cx="457692" cy="460694"/>
              <a:chOff x="4214810" y="2000240"/>
              <a:chExt cx="457692" cy="460694"/>
            </a:xfrm>
          </p:grpSpPr>
          <p:sp>
            <p:nvSpPr>
              <p:cNvPr id="27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88148" y="1844824"/>
            <a:ext cx="2338859" cy="460694"/>
            <a:chOff x="5688148" y="1844824"/>
            <a:chExt cx="2338859" cy="460694"/>
          </a:xfrm>
        </p:grpSpPr>
        <p:grpSp>
          <p:nvGrpSpPr>
            <p:cNvPr id="4" name="Group 3"/>
            <p:cNvGrpSpPr/>
            <p:nvPr/>
          </p:nvGrpSpPr>
          <p:grpSpPr>
            <a:xfrm>
              <a:off x="7096322" y="1844824"/>
              <a:ext cx="457692" cy="460694"/>
              <a:chOff x="2818164" y="1844824"/>
              <a:chExt cx="457692" cy="460694"/>
            </a:xfrm>
          </p:grpSpPr>
          <p:sp>
            <p:nvSpPr>
              <p:cNvPr id="301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2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6156176" y="1844824"/>
              <a:ext cx="457692" cy="460694"/>
              <a:chOff x="971600" y="1844824"/>
              <a:chExt cx="457692" cy="460694"/>
            </a:xfrm>
          </p:grpSpPr>
          <p:sp>
            <p:nvSpPr>
              <p:cNvPr id="314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6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6624204" y="1844824"/>
              <a:ext cx="457692" cy="460694"/>
              <a:chOff x="971600" y="1844824"/>
              <a:chExt cx="457692" cy="460694"/>
            </a:xfrm>
          </p:grpSpPr>
          <p:sp>
            <p:nvSpPr>
              <p:cNvPr id="318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0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688148" y="1844824"/>
              <a:ext cx="457692" cy="460694"/>
              <a:chOff x="2818164" y="1844824"/>
              <a:chExt cx="457692" cy="460694"/>
            </a:xfrm>
          </p:grpSpPr>
          <p:sp>
            <p:nvSpPr>
              <p:cNvPr id="322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4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7569315" y="1844824"/>
              <a:ext cx="457692" cy="460694"/>
              <a:chOff x="2818164" y="1844824"/>
              <a:chExt cx="457692" cy="460694"/>
            </a:xfrm>
          </p:grpSpPr>
          <p:sp>
            <p:nvSpPr>
              <p:cNvPr id="326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8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71600" y="1844824"/>
            <a:ext cx="2302879" cy="460694"/>
            <a:chOff x="971600" y="1844824"/>
            <a:chExt cx="2302879" cy="460694"/>
          </a:xfrm>
        </p:grpSpPr>
        <p:sp>
          <p:nvSpPr>
            <p:cNvPr id="305" name="Oval 2"/>
            <p:cNvSpPr>
              <a:spLocks noChangeArrowheads="1"/>
            </p:cNvSpPr>
            <p:nvPr/>
          </p:nvSpPr>
          <p:spPr bwMode="auto">
            <a:xfrm>
              <a:off x="1894882" y="1844824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6" name="Line 5"/>
            <p:cNvSpPr>
              <a:spLocks noChangeShapeType="1"/>
            </p:cNvSpPr>
            <p:nvPr/>
          </p:nvSpPr>
          <p:spPr bwMode="auto">
            <a:xfrm rot="8100000">
              <a:off x="2124233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03" name="Oval 2"/>
            <p:cNvSpPr>
              <a:spLocks noChangeArrowheads="1"/>
            </p:cNvSpPr>
            <p:nvPr/>
          </p:nvSpPr>
          <p:spPr bwMode="auto">
            <a:xfrm>
              <a:off x="1433241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4" name="Line 5"/>
            <p:cNvSpPr>
              <a:spLocks noChangeShapeType="1"/>
            </p:cNvSpPr>
            <p:nvPr/>
          </p:nvSpPr>
          <p:spPr bwMode="auto">
            <a:xfrm rot="10800000">
              <a:off x="1662592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299" name="Oval 2"/>
            <p:cNvSpPr>
              <a:spLocks noChangeArrowheads="1"/>
            </p:cNvSpPr>
            <p:nvPr/>
          </p:nvSpPr>
          <p:spPr bwMode="auto">
            <a:xfrm>
              <a:off x="2356523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0" name="Line 5"/>
            <p:cNvSpPr>
              <a:spLocks noChangeShapeType="1"/>
            </p:cNvSpPr>
            <p:nvPr/>
          </p:nvSpPr>
          <p:spPr bwMode="auto">
            <a:xfrm rot="10800000">
              <a:off x="2585874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1600" y="1844824"/>
              <a:ext cx="457692" cy="460694"/>
              <a:chOff x="971600" y="1844824"/>
              <a:chExt cx="457692" cy="460694"/>
            </a:xfrm>
          </p:grpSpPr>
          <p:sp>
            <p:nvSpPr>
              <p:cNvPr id="307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7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88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>
              <a:off x="146664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0" name="Line 5"/>
            <p:cNvSpPr>
              <a:spLocks noChangeShapeType="1"/>
            </p:cNvSpPr>
            <p:nvPr/>
          </p:nvSpPr>
          <p:spPr bwMode="auto">
            <a:xfrm rot="8100000">
              <a:off x="1924522" y="2073850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1" name="Line 5"/>
            <p:cNvSpPr>
              <a:spLocks noChangeShapeType="1"/>
            </p:cNvSpPr>
            <p:nvPr/>
          </p:nvSpPr>
          <p:spPr bwMode="auto">
            <a:xfrm rot="10800000">
              <a:off x="238473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816787" y="1844824"/>
              <a:ext cx="457692" cy="460694"/>
              <a:chOff x="2818164" y="1844824"/>
              <a:chExt cx="457692" cy="460694"/>
            </a:xfrm>
          </p:grpSpPr>
          <p:sp>
            <p:nvSpPr>
              <p:cNvPr id="330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1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33" name="Group 74"/>
          <p:cNvGrpSpPr/>
          <p:nvPr/>
        </p:nvGrpSpPr>
        <p:grpSpPr>
          <a:xfrm rot="5400000">
            <a:off x="4644007" y="2420890"/>
            <a:ext cx="2592289" cy="288032"/>
            <a:chOff x="2809127" y="3501009"/>
            <a:chExt cx="3326202" cy="2232248"/>
          </a:xfrm>
        </p:grpSpPr>
        <p:sp>
          <p:nvSpPr>
            <p:cNvPr id="334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36" name="Group 74"/>
          <p:cNvGrpSpPr/>
          <p:nvPr/>
        </p:nvGrpSpPr>
        <p:grpSpPr>
          <a:xfrm rot="5400000">
            <a:off x="5148063" y="2420891"/>
            <a:ext cx="2592289" cy="288032"/>
            <a:chOff x="2809127" y="3501009"/>
            <a:chExt cx="3326202" cy="2232248"/>
          </a:xfrm>
        </p:grpSpPr>
        <p:sp>
          <p:nvSpPr>
            <p:cNvPr id="33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39" name="Line 8"/>
          <p:cNvSpPr>
            <a:spLocks noChangeShapeType="1"/>
          </p:cNvSpPr>
          <p:nvPr/>
        </p:nvSpPr>
        <p:spPr bwMode="auto">
          <a:xfrm>
            <a:off x="3562599" y="3573016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3568" y="4240643"/>
            <a:ext cx="7848872" cy="1717929"/>
            <a:chOff x="683568" y="4240643"/>
            <a:chExt cx="7848872" cy="1717929"/>
          </a:xfrm>
        </p:grpSpPr>
        <p:pic>
          <p:nvPicPr>
            <p:cNvPr id="340" name="Picture 39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95801" y="5118275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41" name="Picture 40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638283" y="5059265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2" name="Freeform 41"/>
            <p:cNvSpPr>
              <a:spLocks/>
            </p:cNvSpPr>
            <p:nvPr/>
          </p:nvSpPr>
          <p:spPr bwMode="auto">
            <a:xfrm rot="563765">
              <a:off x="930329" y="4240643"/>
              <a:ext cx="303212" cy="7747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42"/>
            <p:cNvSpPr>
              <a:spLocks/>
            </p:cNvSpPr>
            <p:nvPr/>
          </p:nvSpPr>
          <p:spPr bwMode="auto">
            <a:xfrm>
              <a:off x="7816337" y="4255375"/>
              <a:ext cx="217488" cy="7302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683568" y="55892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110</a:t>
              </a:r>
              <a:endParaRPr lang="en-US" dirty="0">
                <a:latin typeface="Consolas"/>
                <a:cs typeface="Consolas"/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7559859" y="5518300"/>
              <a:ext cx="97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46" name="Group 74"/>
          <p:cNvGrpSpPr/>
          <p:nvPr/>
        </p:nvGrpSpPr>
        <p:grpSpPr>
          <a:xfrm rot="5400000">
            <a:off x="-108521" y="2420891"/>
            <a:ext cx="2592289" cy="288032"/>
            <a:chOff x="2809127" y="3501009"/>
            <a:chExt cx="3326202" cy="2232248"/>
          </a:xfrm>
        </p:grpSpPr>
        <p:sp>
          <p:nvSpPr>
            <p:cNvPr id="34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49" name="Group 74"/>
          <p:cNvGrpSpPr/>
          <p:nvPr/>
        </p:nvGrpSpPr>
        <p:grpSpPr>
          <a:xfrm rot="5400000">
            <a:off x="323528" y="2420892"/>
            <a:ext cx="2592289" cy="288032"/>
            <a:chOff x="2809127" y="3501009"/>
            <a:chExt cx="3326202" cy="2232248"/>
          </a:xfrm>
        </p:grpSpPr>
        <p:sp>
          <p:nvSpPr>
            <p:cNvPr id="350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51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0041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208E-6 2.07128E-6 L 0.51988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4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3917E-6 3.72136E-6 L 0.52005 0.176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4" y="88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185" grpId="0" animBg="1"/>
      <p:bldP spid="223" grpId="0"/>
      <p:bldP spid="245" grpId="0"/>
      <p:bldP spid="3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04"/>
          <p:cNvGrpSpPr/>
          <p:nvPr/>
        </p:nvGrpSpPr>
        <p:grpSpPr>
          <a:xfrm>
            <a:off x="5002957" y="2132781"/>
            <a:ext cx="865187" cy="792163"/>
            <a:chOff x="5177248" y="2526481"/>
            <a:chExt cx="865187" cy="792163"/>
          </a:xfrm>
        </p:grpSpPr>
        <p:sp>
          <p:nvSpPr>
            <p:cNvPr id="29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9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9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562599" y="3140968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6512" y="1484784"/>
            <a:ext cx="1059740" cy="1080120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1650696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>
            <a:off x="3457639" y="1833012"/>
            <a:ext cx="1546381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3" name="Rectangle 298"/>
          <p:cNvSpPr>
            <a:spLocks noChangeArrowheads="1"/>
          </p:cNvSpPr>
          <p:nvPr/>
        </p:nvSpPr>
        <p:spPr bwMode="auto">
          <a:xfrm>
            <a:off x="1007710" y="2379053"/>
            <a:ext cx="226014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0  1   1   1   0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98"/>
          <p:cNvSpPr>
            <a:spLocks noChangeArrowheads="1"/>
          </p:cNvSpPr>
          <p:nvPr/>
        </p:nvSpPr>
        <p:spPr bwMode="auto">
          <a:xfrm>
            <a:off x="5750406" y="2380987"/>
            <a:ext cx="25367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1   1   0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52120" y="1312122"/>
            <a:ext cx="2304256" cy="460694"/>
            <a:chOff x="971600" y="1268760"/>
            <a:chExt cx="2304256" cy="460694"/>
          </a:xfrm>
        </p:grpSpPr>
        <p:grpSp>
          <p:nvGrpSpPr>
            <p:cNvPr id="265" name="Group 28"/>
            <p:cNvGrpSpPr/>
            <p:nvPr/>
          </p:nvGrpSpPr>
          <p:grpSpPr>
            <a:xfrm>
              <a:off x="971600" y="1268760"/>
              <a:ext cx="457692" cy="460694"/>
              <a:chOff x="4214810" y="2000240"/>
              <a:chExt cx="457692" cy="460694"/>
            </a:xfrm>
          </p:grpSpPr>
          <p:sp>
            <p:nvSpPr>
              <p:cNvPr id="2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9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6" name="Group 28"/>
            <p:cNvGrpSpPr/>
            <p:nvPr/>
          </p:nvGrpSpPr>
          <p:grpSpPr>
            <a:xfrm>
              <a:off x="1894882" y="1268760"/>
              <a:ext cx="457692" cy="460694"/>
              <a:chOff x="4214810" y="2000240"/>
              <a:chExt cx="457692" cy="460694"/>
            </a:xfrm>
          </p:grpSpPr>
          <p:sp>
            <p:nvSpPr>
              <p:cNvPr id="27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7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7" name="Group 28"/>
            <p:cNvGrpSpPr/>
            <p:nvPr/>
          </p:nvGrpSpPr>
          <p:grpSpPr>
            <a:xfrm>
              <a:off x="1433241" y="1268760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8" name="Group 133"/>
            <p:cNvGrpSpPr/>
            <p:nvPr/>
          </p:nvGrpSpPr>
          <p:grpSpPr>
            <a:xfrm>
              <a:off x="2818164" y="1268760"/>
              <a:ext cx="457692" cy="460694"/>
              <a:chOff x="7597837" y="2707419"/>
              <a:chExt cx="457692" cy="460694"/>
            </a:xfrm>
          </p:grpSpPr>
          <p:sp>
            <p:nvSpPr>
              <p:cNvPr id="272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3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9" name="Group 28"/>
            <p:cNvGrpSpPr/>
            <p:nvPr/>
          </p:nvGrpSpPr>
          <p:grpSpPr>
            <a:xfrm>
              <a:off x="2356523" y="1268760"/>
              <a:ext cx="457692" cy="460694"/>
              <a:chOff x="4214810" y="2000240"/>
              <a:chExt cx="457692" cy="460694"/>
            </a:xfrm>
          </p:grpSpPr>
          <p:sp>
            <p:nvSpPr>
              <p:cNvPr id="27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88148" y="1844824"/>
            <a:ext cx="2338859" cy="460694"/>
            <a:chOff x="5688148" y="1844824"/>
            <a:chExt cx="2338859" cy="460694"/>
          </a:xfrm>
        </p:grpSpPr>
        <p:grpSp>
          <p:nvGrpSpPr>
            <p:cNvPr id="4" name="Group 3"/>
            <p:cNvGrpSpPr/>
            <p:nvPr/>
          </p:nvGrpSpPr>
          <p:grpSpPr>
            <a:xfrm>
              <a:off x="7096322" y="1844824"/>
              <a:ext cx="457692" cy="460694"/>
              <a:chOff x="2818164" y="1844824"/>
              <a:chExt cx="457692" cy="460694"/>
            </a:xfrm>
          </p:grpSpPr>
          <p:sp>
            <p:nvSpPr>
              <p:cNvPr id="301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2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6156176" y="1844824"/>
              <a:ext cx="457692" cy="460694"/>
              <a:chOff x="971600" y="1844824"/>
              <a:chExt cx="457692" cy="460694"/>
            </a:xfrm>
          </p:grpSpPr>
          <p:sp>
            <p:nvSpPr>
              <p:cNvPr id="314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6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6624204" y="1844824"/>
              <a:ext cx="457692" cy="460694"/>
              <a:chOff x="971600" y="1844824"/>
              <a:chExt cx="457692" cy="460694"/>
            </a:xfrm>
          </p:grpSpPr>
          <p:sp>
            <p:nvSpPr>
              <p:cNvPr id="318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0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688148" y="1844824"/>
              <a:ext cx="457692" cy="460694"/>
              <a:chOff x="2818164" y="1844824"/>
              <a:chExt cx="457692" cy="460694"/>
            </a:xfrm>
          </p:grpSpPr>
          <p:sp>
            <p:nvSpPr>
              <p:cNvPr id="322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4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7569315" y="1844824"/>
              <a:ext cx="457692" cy="460694"/>
              <a:chOff x="2818164" y="1844824"/>
              <a:chExt cx="457692" cy="460694"/>
            </a:xfrm>
          </p:grpSpPr>
          <p:sp>
            <p:nvSpPr>
              <p:cNvPr id="326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8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725505" y="2996952"/>
            <a:ext cx="2302879" cy="460694"/>
            <a:chOff x="971600" y="1844824"/>
            <a:chExt cx="2302879" cy="460694"/>
          </a:xfrm>
        </p:grpSpPr>
        <p:sp>
          <p:nvSpPr>
            <p:cNvPr id="305" name="Oval 2"/>
            <p:cNvSpPr>
              <a:spLocks noChangeArrowheads="1"/>
            </p:cNvSpPr>
            <p:nvPr/>
          </p:nvSpPr>
          <p:spPr bwMode="auto">
            <a:xfrm>
              <a:off x="1894882" y="1844824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6" name="Line 5"/>
            <p:cNvSpPr>
              <a:spLocks noChangeShapeType="1"/>
            </p:cNvSpPr>
            <p:nvPr/>
          </p:nvSpPr>
          <p:spPr bwMode="auto">
            <a:xfrm rot="8100000">
              <a:off x="2124233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03" name="Oval 2"/>
            <p:cNvSpPr>
              <a:spLocks noChangeArrowheads="1"/>
            </p:cNvSpPr>
            <p:nvPr/>
          </p:nvSpPr>
          <p:spPr bwMode="auto">
            <a:xfrm>
              <a:off x="1433241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4" name="Line 5"/>
            <p:cNvSpPr>
              <a:spLocks noChangeShapeType="1"/>
            </p:cNvSpPr>
            <p:nvPr/>
          </p:nvSpPr>
          <p:spPr bwMode="auto">
            <a:xfrm rot="10800000">
              <a:off x="1662592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299" name="Oval 2"/>
            <p:cNvSpPr>
              <a:spLocks noChangeArrowheads="1"/>
            </p:cNvSpPr>
            <p:nvPr/>
          </p:nvSpPr>
          <p:spPr bwMode="auto">
            <a:xfrm>
              <a:off x="2356523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0" name="Line 5"/>
            <p:cNvSpPr>
              <a:spLocks noChangeShapeType="1"/>
            </p:cNvSpPr>
            <p:nvPr/>
          </p:nvSpPr>
          <p:spPr bwMode="auto">
            <a:xfrm rot="10800000">
              <a:off x="2585874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1600" y="1844824"/>
              <a:ext cx="457692" cy="460694"/>
              <a:chOff x="971600" y="1844824"/>
              <a:chExt cx="457692" cy="460694"/>
            </a:xfrm>
          </p:grpSpPr>
          <p:sp>
            <p:nvSpPr>
              <p:cNvPr id="307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7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88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>
              <a:off x="146664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0" name="Line 5"/>
            <p:cNvSpPr>
              <a:spLocks noChangeShapeType="1"/>
            </p:cNvSpPr>
            <p:nvPr/>
          </p:nvSpPr>
          <p:spPr bwMode="auto">
            <a:xfrm rot="8100000">
              <a:off x="1924522" y="2073850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1" name="Line 5"/>
            <p:cNvSpPr>
              <a:spLocks noChangeShapeType="1"/>
            </p:cNvSpPr>
            <p:nvPr/>
          </p:nvSpPr>
          <p:spPr bwMode="auto">
            <a:xfrm rot="10800000">
              <a:off x="238473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816787" y="1844824"/>
              <a:ext cx="457692" cy="460694"/>
              <a:chOff x="2818164" y="1844824"/>
              <a:chExt cx="457692" cy="460694"/>
            </a:xfrm>
          </p:grpSpPr>
          <p:sp>
            <p:nvSpPr>
              <p:cNvPr id="330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1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33" name="Group 74"/>
          <p:cNvGrpSpPr/>
          <p:nvPr/>
        </p:nvGrpSpPr>
        <p:grpSpPr>
          <a:xfrm rot="5400000">
            <a:off x="4644007" y="2420890"/>
            <a:ext cx="2592289" cy="288032"/>
            <a:chOff x="2809127" y="3501009"/>
            <a:chExt cx="3326202" cy="2232248"/>
          </a:xfrm>
        </p:grpSpPr>
        <p:sp>
          <p:nvSpPr>
            <p:cNvPr id="334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36" name="Group 74"/>
          <p:cNvGrpSpPr/>
          <p:nvPr/>
        </p:nvGrpSpPr>
        <p:grpSpPr>
          <a:xfrm rot="5400000">
            <a:off x="5148063" y="2420891"/>
            <a:ext cx="2592289" cy="288032"/>
            <a:chOff x="2809127" y="3501009"/>
            <a:chExt cx="3326202" cy="2232248"/>
          </a:xfrm>
        </p:grpSpPr>
        <p:sp>
          <p:nvSpPr>
            <p:cNvPr id="33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39" name="Line 8"/>
          <p:cNvSpPr>
            <a:spLocks noChangeShapeType="1"/>
          </p:cNvSpPr>
          <p:nvPr/>
        </p:nvSpPr>
        <p:spPr bwMode="auto">
          <a:xfrm>
            <a:off x="3562599" y="3356992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63688" y="3583279"/>
            <a:ext cx="936104" cy="1717929"/>
            <a:chOff x="1763688" y="3429000"/>
            <a:chExt cx="936104" cy="1717929"/>
          </a:xfrm>
        </p:grpSpPr>
        <p:pic>
          <p:nvPicPr>
            <p:cNvPr id="340" name="Picture 39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875921" y="430663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2" name="Freeform 41"/>
            <p:cNvSpPr>
              <a:spLocks/>
            </p:cNvSpPr>
            <p:nvPr/>
          </p:nvSpPr>
          <p:spPr bwMode="auto">
            <a:xfrm rot="563765">
              <a:off x="2010449" y="3429000"/>
              <a:ext cx="303212" cy="7747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1763688" y="477759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19899" y="3573016"/>
            <a:ext cx="972581" cy="1632257"/>
            <a:chOff x="7559859" y="3443732"/>
            <a:chExt cx="972581" cy="1632257"/>
          </a:xfrm>
        </p:grpSpPr>
        <p:pic>
          <p:nvPicPr>
            <p:cNvPr id="341" name="Picture 40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638283" y="424762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3" name="Freeform 42"/>
            <p:cNvSpPr>
              <a:spLocks/>
            </p:cNvSpPr>
            <p:nvPr/>
          </p:nvSpPr>
          <p:spPr bwMode="auto">
            <a:xfrm>
              <a:off x="7816337" y="3443732"/>
              <a:ext cx="217488" cy="7302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7559859" y="4706657"/>
              <a:ext cx="97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46" name="Group 74"/>
          <p:cNvGrpSpPr/>
          <p:nvPr/>
        </p:nvGrpSpPr>
        <p:grpSpPr>
          <a:xfrm rot="5400000">
            <a:off x="-108521" y="2420891"/>
            <a:ext cx="2592289" cy="288032"/>
            <a:chOff x="2809127" y="3501009"/>
            <a:chExt cx="3326202" cy="2232248"/>
          </a:xfrm>
        </p:grpSpPr>
        <p:sp>
          <p:nvSpPr>
            <p:cNvPr id="34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49" name="Group 74"/>
          <p:cNvGrpSpPr/>
          <p:nvPr/>
        </p:nvGrpSpPr>
        <p:grpSpPr>
          <a:xfrm rot="5400000">
            <a:off x="323528" y="2420892"/>
            <a:ext cx="2592289" cy="288032"/>
            <a:chOff x="2809127" y="3501009"/>
            <a:chExt cx="3326202" cy="2232248"/>
          </a:xfrm>
        </p:grpSpPr>
        <p:sp>
          <p:nvSpPr>
            <p:cNvPr id="350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51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2" name="Line 27"/>
          <p:cNvSpPr>
            <a:spLocks noChangeShapeType="1"/>
          </p:cNvSpPr>
          <p:nvPr/>
        </p:nvSpPr>
        <p:spPr bwMode="auto">
          <a:xfrm flipV="1">
            <a:off x="4139952" y="1772816"/>
            <a:ext cx="360040" cy="237626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3" name="Picture 92" descr="QueenOfHearts.png"/>
          <p:cNvPicPr>
            <a:picLocks noChangeAspect="1"/>
          </p:cNvPicPr>
          <p:nvPr/>
        </p:nvPicPr>
        <p:blipFill>
          <a:blip r:embed="rId7" cstate="print"/>
          <a:srcRect l="6597" r="7636"/>
          <a:stretch>
            <a:fillRect/>
          </a:stretch>
        </p:blipFill>
        <p:spPr>
          <a:xfrm>
            <a:off x="3563888" y="4149080"/>
            <a:ext cx="1280649" cy="1083626"/>
          </a:xfrm>
          <a:prstGeom prst="rect">
            <a:avLst/>
          </a:prstGeom>
        </p:spPr>
      </p:pic>
      <p:sp>
        <p:nvSpPr>
          <p:cNvPr id="94" name="Rectangle 298"/>
          <p:cNvSpPr>
            <a:spLocks noChangeArrowheads="1"/>
          </p:cNvSpPr>
          <p:nvPr/>
        </p:nvSpPr>
        <p:spPr bwMode="auto">
          <a:xfrm>
            <a:off x="323528" y="5229200"/>
            <a:ext cx="58315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Quantum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them</a:t>
            </a:r>
            <a:r>
              <a:rPr lang="de-CH" sz="2400" dirty="0">
                <a:cs typeface="Arial" charset="0"/>
              </a:rPr>
              <a:t>.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>
                <a:cs typeface="Arial" charset="0"/>
              </a:rPr>
              <a:t>H</a:t>
            </a:r>
            <a:r>
              <a:rPr lang="de-CH" sz="2400" dirty="0" smtClean="0">
                <a:cs typeface="Arial" charset="0"/>
              </a:rPr>
              <a:t>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test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r>
              <a:rPr lang="de-CH" sz="2400" dirty="0" smtClean="0">
                <a:cs typeface="Arial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6688" y="1268760"/>
            <a:ext cx="2329408" cy="564252"/>
            <a:chOff x="2915816" y="1268760"/>
            <a:chExt cx="2329408" cy="564252"/>
          </a:xfrm>
        </p:grpSpPr>
        <p:grpSp>
          <p:nvGrpSpPr>
            <p:cNvPr id="97" name="Group 97"/>
            <p:cNvGrpSpPr/>
            <p:nvPr/>
          </p:nvGrpSpPr>
          <p:grpSpPr>
            <a:xfrm>
              <a:off x="3383868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99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0" name="Group 97"/>
            <p:cNvGrpSpPr/>
            <p:nvPr/>
          </p:nvGrpSpPr>
          <p:grpSpPr>
            <a:xfrm>
              <a:off x="3851920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3" name="Group 97"/>
            <p:cNvGrpSpPr/>
            <p:nvPr/>
          </p:nvGrpSpPr>
          <p:grpSpPr>
            <a:xfrm>
              <a:off x="4319972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6" name="Group 97"/>
            <p:cNvGrpSpPr/>
            <p:nvPr/>
          </p:nvGrpSpPr>
          <p:grpSpPr>
            <a:xfrm>
              <a:off x="4788024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9" name="Group 97"/>
            <p:cNvGrpSpPr/>
            <p:nvPr/>
          </p:nvGrpSpPr>
          <p:grpSpPr>
            <a:xfrm>
              <a:off x="2915816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1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113" name="Line 6"/>
          <p:cNvSpPr>
            <a:spLocks noChangeShapeType="1"/>
          </p:cNvSpPr>
          <p:nvPr/>
        </p:nvSpPr>
        <p:spPr bwMode="auto">
          <a:xfrm>
            <a:off x="3562599" y="3573016"/>
            <a:ext cx="15134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4" name="Line 8"/>
          <p:cNvSpPr>
            <a:spLocks noChangeShapeType="1"/>
          </p:cNvSpPr>
          <p:nvPr/>
        </p:nvSpPr>
        <p:spPr bwMode="auto">
          <a:xfrm>
            <a:off x="3562599" y="3789040"/>
            <a:ext cx="15134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15" name="Group 74"/>
          <p:cNvGrpSpPr/>
          <p:nvPr/>
        </p:nvGrpSpPr>
        <p:grpSpPr>
          <a:xfrm rot="5400000">
            <a:off x="1259631" y="2420889"/>
            <a:ext cx="2592289" cy="288032"/>
            <a:chOff x="2809127" y="3501009"/>
            <a:chExt cx="3326202" cy="2232248"/>
          </a:xfrm>
        </p:grpSpPr>
        <p:sp>
          <p:nvSpPr>
            <p:cNvPr id="116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17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18" name="Group 74"/>
          <p:cNvGrpSpPr/>
          <p:nvPr/>
        </p:nvGrpSpPr>
        <p:grpSpPr>
          <a:xfrm rot="5400000">
            <a:off x="6012160" y="2348881"/>
            <a:ext cx="2592289" cy="288032"/>
            <a:chOff x="2809127" y="3501009"/>
            <a:chExt cx="3326202" cy="2232248"/>
          </a:xfrm>
        </p:grpSpPr>
        <p:sp>
          <p:nvSpPr>
            <p:cNvPr id="119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20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084168" y="5301208"/>
            <a:ext cx="3096344" cy="1368152"/>
            <a:chOff x="2915816" y="3284984"/>
            <a:chExt cx="3096344" cy="1368152"/>
          </a:xfrm>
        </p:grpSpPr>
        <p:pic>
          <p:nvPicPr>
            <p:cNvPr id="122" name="Picture 9" descr="doll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123" name="Picture 9" descr="doll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124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125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26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127" name="AutoShape 109"/>
          <p:cNvSpPr>
            <a:spLocks noChangeArrowheads="1"/>
          </p:cNvSpPr>
          <p:nvPr/>
        </p:nvSpPr>
        <p:spPr bwMode="auto">
          <a:xfrm>
            <a:off x="4716016" y="4005064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2376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  <p:bldP spid="113" grpId="0" animBg="1"/>
      <p:bldP spid="114" grpId="0" animBg="1"/>
      <p:bldP spid="1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427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7311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79912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0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1772816"/>
            <a:ext cx="6494119" cy="4868211"/>
          </a:xfrm>
          <a:prstGeom prst="rect">
            <a:avLst/>
          </a:prstGeom>
        </p:spPr>
      </p:pic>
      <p:sp>
        <p:nvSpPr>
          <p:cNvPr id="5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385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r>
              <a:rPr lang="fr-CH" dirty="0" smtClean="0"/>
              <a:t>Quiz: Quantum Key Distribution</a:t>
            </a:r>
            <a:endParaRPr lang="en-US" dirty="0"/>
          </a:p>
        </p:txBody>
      </p:sp>
      <p:sp>
        <p:nvSpPr>
          <p:cNvPr id="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467544" y="1052736"/>
            <a:ext cx="68407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Which of the following are correct?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6" name="Rectangle 298"/>
          <p:cNvSpPr>
            <a:spLocks noChangeArrowheads="1"/>
          </p:cNvSpPr>
          <p:nvPr/>
        </p:nvSpPr>
        <p:spPr bwMode="auto">
          <a:xfrm>
            <a:off x="539552" y="1628800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The no-cloning theorem guarantees the security of quantum key distribution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A quantum computer is required to perform quantum key distribution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All public-key systems (e.g. RSA) can be broken by an eavesdropper with unlimited computing power.  Hence, QKD is </a:t>
            </a:r>
            <a:r>
              <a:rPr lang="en-US" sz="2800" b="1" dirty="0" smtClean="0">
                <a:cs typeface="Arial" charset="0"/>
              </a:rPr>
              <a:t>insecure</a:t>
            </a:r>
            <a:r>
              <a:rPr lang="en-US" sz="2800" dirty="0" smtClean="0">
                <a:cs typeface="Arial" charset="0"/>
              </a:rPr>
              <a:t> against such eavesdroppers as well.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The output of QKD for honest players Alice and Bob is a shared classical key.</a:t>
            </a:r>
          </a:p>
        </p:txBody>
      </p:sp>
    </p:spTree>
    <p:extLst>
      <p:ext uri="{BB962C8B-B14F-4D97-AF65-F5344CB8AC3E}">
        <p14:creationId xmlns:p14="http://schemas.microsoft.com/office/powerpoint/2010/main" val="42265193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 smtClean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338440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 smtClean="0"/>
              <a:t>Introduction to Quantum Mechanics</a:t>
            </a:r>
          </a:p>
          <a:p>
            <a:pPr>
              <a:lnSpc>
                <a:spcPct val="130000"/>
              </a:lnSpc>
            </a:pPr>
            <a:r>
              <a:rPr lang="fr-CH" dirty="0" smtClean="0"/>
              <a:t>Post-Quantum Cryptography</a:t>
            </a:r>
            <a:endParaRPr lang="fr-CH" dirty="0"/>
          </a:p>
          <a:p>
            <a:pPr>
              <a:lnSpc>
                <a:spcPct val="130000"/>
              </a:lnSpc>
            </a:pPr>
            <a:r>
              <a:rPr lang="fr-CH" dirty="0" smtClean="0"/>
              <a:t>Quantum Key Distribution</a:t>
            </a:r>
          </a:p>
          <a:p>
            <a:pPr>
              <a:lnSpc>
                <a:spcPct val="130000"/>
              </a:lnSpc>
            </a:pPr>
            <a:r>
              <a:rPr lang="fr-CH" dirty="0" smtClean="0"/>
              <a:t>Position-Based Cryptography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2" descr="http://www.unmuseum.org/moonh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876" y="4581128"/>
            <a:ext cx="2635588" cy="20162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unmuseum.org/moonho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899" y="4221088"/>
            <a:ext cx="3012101" cy="230425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556792"/>
            <a:ext cx="7625531" cy="39604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Introduction </a:t>
            </a:r>
            <a:r>
              <a:rPr lang="fr-CH" sz="3300" dirty="0"/>
              <a:t>to Quantum </a:t>
            </a:r>
            <a:r>
              <a:rPr lang="fr-CH" sz="3300" dirty="0" smtClean="0"/>
              <a:t>Mechanics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Key Distribution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3300" dirty="0">
                <a:cs typeface="Arial" charset="0"/>
              </a:rPr>
              <a:t>Post-Quantum </a:t>
            </a:r>
            <a:r>
              <a:rPr lang="en-US" sz="3300" dirty="0" smtClean="0">
                <a:cs typeface="Arial" charset="0"/>
              </a:rPr>
              <a:t>Cryptography</a:t>
            </a:r>
            <a:endParaRPr lang="fr-CH" sz="3300" dirty="0" smtClean="0"/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300" dirty="0" smtClean="0">
                <a:cs typeface="Arial" charset="0"/>
              </a:rPr>
              <a:t>Position</a:t>
            </a:r>
            <a:r>
              <a:rPr lang="fr-CH" sz="3300" dirty="0">
                <a:cs typeface="Arial" charset="0"/>
              </a:rPr>
              <a:t>-Based Cryptography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3789040"/>
            <a:ext cx="5551932" cy="7200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73681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7512"/>
            <a:ext cx="8496943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51520" y="1052736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Typically, cryptographic players use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credentials</a:t>
            </a:r>
            <a:r>
              <a:rPr lang="en-US" sz="2600" dirty="0" smtClean="0">
                <a:cs typeface="Arial" charset="0"/>
              </a:rPr>
              <a:t> such as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secret information (e.g. password or secret key)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authenticated information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biometric features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129" t="26312" b="16701"/>
          <a:stretch/>
        </p:blipFill>
        <p:spPr>
          <a:xfrm>
            <a:off x="3059832" y="4365104"/>
            <a:ext cx="3312368" cy="22881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2996952"/>
            <a:ext cx="8640960" cy="11521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 smtClean="0"/>
              <a:t>Can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geographical</a:t>
            </a:r>
            <a:r>
              <a:rPr lang="de-CH" sz="2800" dirty="0" smtClean="0"/>
              <a:t> </a:t>
            </a:r>
            <a:r>
              <a:rPr lang="de-CH" sz="2800" dirty="0" err="1" smtClean="0"/>
              <a:t>location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a </a:t>
            </a:r>
            <a:r>
              <a:rPr lang="de-CH" sz="2800" dirty="0" err="1" smtClean="0"/>
              <a:t>player</a:t>
            </a:r>
            <a:r>
              <a:rPr lang="de-CH" sz="2800" dirty="0" smtClean="0"/>
              <a:t> </a:t>
            </a:r>
            <a:r>
              <a:rPr lang="de-CH" sz="2800" dirty="0" err="1" smtClean="0"/>
              <a:t>be</a:t>
            </a:r>
            <a:r>
              <a:rPr lang="de-CH" sz="2800" dirty="0" smtClean="0"/>
              <a:t> </a:t>
            </a:r>
            <a:r>
              <a:rPr lang="de-CH" sz="2800" dirty="0" err="1" smtClean="0"/>
              <a:t>used</a:t>
            </a:r>
            <a:r>
              <a:rPr lang="de-CH" sz="2800" dirty="0" smtClean="0"/>
              <a:t> </a:t>
            </a:r>
            <a:br>
              <a:rPr lang="de-CH" sz="2800" dirty="0" smtClean="0"/>
            </a:br>
            <a:r>
              <a:rPr lang="de-CH" sz="2800" dirty="0" err="1" smtClean="0"/>
              <a:t>as</a:t>
            </a:r>
            <a:r>
              <a:rPr lang="de-CH" sz="2800" dirty="0" smtClean="0"/>
              <a:t> </a:t>
            </a:r>
            <a:r>
              <a:rPr lang="de-CH" sz="2800" dirty="0" err="1" smtClean="0"/>
              <a:t>cryptographic</a:t>
            </a:r>
            <a:r>
              <a:rPr lang="de-CH" sz="2800" dirty="0" smtClean="0"/>
              <a:t> </a:t>
            </a:r>
            <a:r>
              <a:rPr lang="de-CH" sz="2800" dirty="0" err="1" smtClean="0"/>
              <a:t>credential</a:t>
            </a:r>
            <a:r>
              <a:rPr lang="de-CH" sz="2800" dirty="0" smtClean="0"/>
              <a:t> ?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40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206084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8586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179512" y="2564904"/>
            <a:ext cx="8429684" cy="388843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Possible Applications: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L</a:t>
            </a:r>
            <a:r>
              <a:rPr lang="en-US" sz="2600" dirty="0" smtClean="0">
                <a:cs typeface="Arial" charset="0"/>
              </a:rPr>
              <a:t>aunching</a:t>
            </a:r>
            <a:r>
              <a:rPr lang="en-US" sz="2600" dirty="0">
                <a:cs typeface="Arial" charset="0"/>
              </a:rPr>
              <a:t>-missile command comes </a:t>
            </a:r>
            <a:r>
              <a:rPr lang="en-US" sz="2600" dirty="0" smtClean="0">
                <a:cs typeface="Arial" charset="0"/>
              </a:rPr>
              <a:t/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from </a:t>
            </a:r>
            <a:r>
              <a:rPr lang="en-US" sz="2600" dirty="0">
                <a:cs typeface="Arial" charset="0"/>
              </a:rPr>
              <a:t>within the </a:t>
            </a:r>
            <a:r>
              <a:rPr lang="en-US" sz="2600" dirty="0" smtClean="0">
                <a:cs typeface="Arial" charset="0"/>
              </a:rPr>
              <a:t>military headquarters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T</a:t>
            </a:r>
            <a:r>
              <a:rPr lang="en-US" sz="2600" dirty="0" smtClean="0">
                <a:cs typeface="Arial" charset="0"/>
              </a:rPr>
              <a:t>alking </a:t>
            </a:r>
            <a:r>
              <a:rPr lang="en-US" sz="2600" dirty="0">
                <a:cs typeface="Arial" charset="0"/>
              </a:rPr>
              <a:t>to </a:t>
            </a:r>
            <a:r>
              <a:rPr lang="en-US" sz="2600" dirty="0" smtClean="0">
                <a:cs typeface="Arial" charset="0"/>
              </a:rPr>
              <a:t>the correct country 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Pizza-delivery problem / 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avoid fake calls to emergency services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…</a:t>
            </a:r>
            <a:endParaRPr lang="en-US" sz="2600" dirty="0"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1052736"/>
            <a:ext cx="8640960" cy="1296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Can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geographical</a:t>
            </a:r>
            <a:r>
              <a:rPr lang="de-CH" sz="3200" dirty="0" smtClean="0"/>
              <a:t> </a:t>
            </a:r>
            <a:r>
              <a:rPr lang="de-CH" sz="3200" dirty="0" err="1" smtClean="0"/>
              <a:t>location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a </a:t>
            </a:r>
            <a:r>
              <a:rPr lang="de-CH" sz="3200" dirty="0" err="1" smtClean="0"/>
              <a:t>player</a:t>
            </a:r>
            <a:r>
              <a:rPr lang="de-CH" sz="3200" dirty="0" smtClean="0"/>
              <a:t> </a:t>
            </a:r>
            <a:r>
              <a:rPr lang="de-CH" sz="3200" dirty="0" err="1" smtClean="0"/>
              <a:t>be</a:t>
            </a:r>
            <a:r>
              <a:rPr lang="de-CH" sz="3200" dirty="0" smtClean="0"/>
              <a:t> </a:t>
            </a:r>
            <a:r>
              <a:rPr lang="de-CH" sz="3200" dirty="0" err="1" smtClean="0"/>
              <a:t>used</a:t>
            </a:r>
            <a:r>
              <a:rPr lang="de-CH" sz="3200" dirty="0" smtClean="0"/>
              <a:t> </a:t>
            </a:r>
            <a:r>
              <a:rPr lang="de-CH" sz="3200" dirty="0" err="1" smtClean="0"/>
              <a:t>as</a:t>
            </a:r>
            <a:r>
              <a:rPr lang="de-CH" sz="3200" dirty="0" smtClean="0"/>
              <a:t> </a:t>
            </a:r>
            <a:r>
              <a:rPr lang="de-CH" sz="3200" dirty="0" err="1" smtClean="0"/>
              <a:t>sole</a:t>
            </a:r>
            <a:r>
              <a:rPr lang="de-CH" sz="3200" dirty="0" smtClean="0"/>
              <a:t> </a:t>
            </a:r>
            <a:r>
              <a:rPr lang="de-CH" sz="3200" dirty="0" err="1" smtClean="0"/>
              <a:t>cryptographic</a:t>
            </a:r>
            <a:r>
              <a:rPr lang="de-CH" sz="3200" dirty="0" smtClean="0"/>
              <a:t> </a:t>
            </a:r>
            <a:r>
              <a:rPr lang="de-CH" sz="3200" dirty="0" err="1" smtClean="0"/>
              <a:t>credential</a:t>
            </a:r>
            <a:r>
              <a:rPr lang="de-CH" sz="3200" dirty="0" smtClean="0"/>
              <a:t> ?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2" descr="http://www.unmuseum.org/moonh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635588" cy="201622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8129" t="26312" b="16701"/>
          <a:stretch/>
        </p:blipFill>
        <p:spPr>
          <a:xfrm>
            <a:off x="6372200" y="4725144"/>
            <a:ext cx="2582691" cy="17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33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nos.nl</a:t>
            </a:r>
            <a:r>
              <a:rPr lang="en-US" dirty="0"/>
              <a:t>/op3/</a:t>
            </a:r>
            <a:r>
              <a:rPr lang="en-US" dirty="0" err="1"/>
              <a:t>artikel</a:t>
            </a:r>
            <a:r>
              <a:rPr lang="en-US" dirty="0"/>
              <a:t>/692138-gamer-krijgt-swatteam-in-zn-nek-swatting.html</a:t>
            </a:r>
          </a:p>
        </p:txBody>
      </p:sp>
      <p:pic>
        <p:nvPicPr>
          <p:cNvPr id="3" name="Picture 2" descr="Screen Shot 2015-03-09 at 16.35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35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123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0963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no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>
                <a:cs typeface="Arial" charset="0"/>
              </a:rPr>
              <a:t>, i.e. not at the claimed position, can convince verifiers</a:t>
            </a: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85430" y="980728"/>
            <a:ext cx="1494682" cy="2075458"/>
            <a:chOff x="4085430" y="980728"/>
            <a:chExt cx="1494682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30" y="980728"/>
              <a:ext cx="1062634" cy="124225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577342" y="1052736"/>
            <a:ext cx="898460" cy="1519142"/>
            <a:chOff x="5815222" y="1049230"/>
            <a:chExt cx="898460" cy="15191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2" y="1049230"/>
              <a:ext cx="898460" cy="1155634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34922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67944" y="961034"/>
            <a:ext cx="1512168" cy="2095152"/>
            <a:chOff x="4067944" y="961034"/>
            <a:chExt cx="1512168" cy="2095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961034"/>
              <a:ext cx="1002681" cy="127691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577343" y="1052736"/>
            <a:ext cx="898459" cy="1519142"/>
            <a:chOff x="5815223" y="1049230"/>
            <a:chExt cx="898459" cy="151914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3" y="1049230"/>
              <a:ext cx="898459" cy="1155634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Content Placeholder 1"/>
          <p:cNvSpPr txBox="1">
            <a:spLocks/>
          </p:cNvSpPr>
          <p:nvPr/>
        </p:nvSpPr>
        <p:spPr>
          <a:xfrm>
            <a:off x="1043608" y="5589240"/>
            <a:ext cx="6768752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distance bounding [Brands </a:t>
            </a:r>
            <a:r>
              <a:rPr lang="en-US" sz="2800" dirty="0" err="1" smtClean="0">
                <a:cs typeface="Arial" charset="0"/>
              </a:rPr>
              <a:t>Chaum</a:t>
            </a:r>
            <a:r>
              <a:rPr lang="en-US" sz="2800" dirty="0" smtClean="0">
                <a:cs typeface="Arial" charset="0"/>
              </a:rPr>
              <a:t> ‘93]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964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  <p:bldP spid="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139952" y="980728"/>
            <a:ext cx="1440160" cy="2075458"/>
            <a:chOff x="4139952" y="980728"/>
            <a:chExt cx="1440160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80728"/>
              <a:ext cx="1008112" cy="128383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483768" y="1028186"/>
            <a:ext cx="917546" cy="1543692"/>
            <a:chOff x="5796136" y="1024680"/>
            <a:chExt cx="917546" cy="154369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39552" y="6093296"/>
            <a:ext cx="8352928" cy="60344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position</a:t>
            </a:r>
            <a:r>
              <a:rPr lang="de-CH" sz="3200" dirty="0" smtClean="0"/>
              <a:t> </a:t>
            </a:r>
            <a:r>
              <a:rPr lang="de-CH" sz="3200" dirty="0" err="1" smtClean="0"/>
              <a:t>verification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635636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611560" y="4437112"/>
            <a:ext cx="5688632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copying</a:t>
            </a:r>
            <a:r>
              <a:rPr lang="en-US" sz="2800" dirty="0" smtClean="0">
                <a:cs typeface="Arial" charset="0"/>
              </a:rPr>
              <a:t> classical information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quantumly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836712"/>
            <a:ext cx="842476" cy="108362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43608" y="3141663"/>
            <a:ext cx="2808312" cy="719385"/>
            <a:chOff x="1043608" y="4293791"/>
            <a:chExt cx="2808312" cy="719385"/>
          </a:xfrm>
        </p:grpSpPr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5436096" y="3197987"/>
            <a:ext cx="2736304" cy="792088"/>
            <a:chOff x="5436096" y="4350115"/>
            <a:chExt cx="2736304" cy="792088"/>
          </a:xfrm>
        </p:grpSpPr>
        <p:sp>
          <p:nvSpPr>
            <p:cNvPr id="162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3851920" y="836712"/>
            <a:ext cx="1440160" cy="1224136"/>
            <a:chOff x="2555776" y="4725144"/>
            <a:chExt cx="1440160" cy="1224136"/>
          </a:xfrm>
        </p:grpSpPr>
        <p:sp>
          <p:nvSpPr>
            <p:cNvPr id="168" name="Rounded Rectangle 167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9" name="Picture 16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0" name="Group 169"/>
          <p:cNvGrpSpPr/>
          <p:nvPr/>
        </p:nvGrpSpPr>
        <p:grpSpPr>
          <a:xfrm>
            <a:off x="5508104" y="2060848"/>
            <a:ext cx="2592288" cy="678052"/>
            <a:chOff x="5508104" y="3212976"/>
            <a:chExt cx="2592288" cy="678052"/>
          </a:xfrm>
        </p:grpSpPr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8" name="Picture 17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2" name="Group 181"/>
          <p:cNvGrpSpPr/>
          <p:nvPr/>
        </p:nvGrpSpPr>
        <p:grpSpPr>
          <a:xfrm>
            <a:off x="971600" y="1931822"/>
            <a:ext cx="2880320" cy="807077"/>
            <a:chOff x="971600" y="3083950"/>
            <a:chExt cx="2880320" cy="807077"/>
          </a:xfrm>
        </p:grpSpPr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2921000" y="2330450"/>
            <a:ext cx="3549617" cy="1026542"/>
            <a:chOff x="2921000" y="2330450"/>
            <a:chExt cx="3549617" cy="1026542"/>
          </a:xfrm>
        </p:grpSpPr>
        <p:grpSp>
          <p:nvGrpSpPr>
            <p:cNvPr id="194" name="Group 193"/>
            <p:cNvGrpSpPr/>
            <p:nvPr/>
          </p:nvGrpSpPr>
          <p:grpSpPr>
            <a:xfrm>
              <a:off x="6228184" y="2636912"/>
              <a:ext cx="242433" cy="720080"/>
              <a:chOff x="6228184" y="3789040"/>
              <a:chExt cx="242433" cy="720080"/>
            </a:xfrm>
          </p:grpSpPr>
          <p:sp>
            <p:nvSpPr>
              <p:cNvPr id="195" name="Line 7"/>
              <p:cNvSpPr>
                <a:spLocks noChangeShapeType="1"/>
              </p:cNvSpPr>
              <p:nvPr/>
            </p:nvSpPr>
            <p:spPr bwMode="auto">
              <a:xfrm>
                <a:off x="6228184" y="3789040"/>
                <a:ext cx="0" cy="7200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196" name="Picture 195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300192" y="3933056"/>
                <a:ext cx="170425" cy="240238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4647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0428" y="2330450"/>
              <a:ext cx="170425" cy="23859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555776" y="2348880"/>
            <a:ext cx="3698974" cy="1077342"/>
            <a:chOff x="2555776" y="2348880"/>
            <a:chExt cx="3698974" cy="1077342"/>
          </a:xfrm>
        </p:grpSpPr>
        <p:grpSp>
          <p:nvGrpSpPr>
            <p:cNvPr id="185" name="Group 184"/>
            <p:cNvGrpSpPr/>
            <p:nvPr/>
          </p:nvGrpSpPr>
          <p:grpSpPr>
            <a:xfrm>
              <a:off x="2555776" y="2564904"/>
              <a:ext cx="360040" cy="720080"/>
              <a:chOff x="2627784" y="3717032"/>
              <a:chExt cx="360040" cy="720080"/>
            </a:xfrm>
          </p:grpSpPr>
          <p:sp>
            <p:nvSpPr>
              <p:cNvPr id="189" name="Line 7"/>
              <p:cNvSpPr>
                <a:spLocks noChangeShapeType="1"/>
              </p:cNvSpPr>
              <p:nvPr/>
            </p:nvSpPr>
            <p:spPr bwMode="auto">
              <a:xfrm>
                <a:off x="2987824" y="3717032"/>
                <a:ext cx="0" cy="7200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190" name="Picture 189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627784" y="3861048"/>
                <a:ext cx="239554" cy="169940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95600" y="2480072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7864" y="2348880"/>
              <a:ext cx="205332" cy="17111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67744" y="2708920"/>
            <a:ext cx="576064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843808" y="2708920"/>
            <a:ext cx="3240360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724128" y="4797152"/>
            <a:ext cx="3096344" cy="1368152"/>
            <a:chOff x="2915816" y="3284984"/>
            <a:chExt cx="3096344" cy="1368152"/>
          </a:xfrm>
        </p:grpSpPr>
        <p:pic>
          <p:nvPicPr>
            <p:cNvPr id="44" name="Picture 9" descr="dolly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47" name="Picture 9" descr="dolly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48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49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50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07229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45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052736"/>
            <a:ext cx="949854" cy="1515636"/>
            <a:chOff x="4211960" y="1052736"/>
            <a:chExt cx="949854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052736"/>
              <a:ext cx="949854" cy="120963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1841" y="3189045"/>
              <a:ext cx="171250" cy="27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Quantum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74" y="4598985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598986"/>
            <a:ext cx="1119536" cy="27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Can we brake the scheme now?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483768" y="1021212"/>
            <a:ext cx="917546" cy="1543692"/>
            <a:chOff x="5796136" y="1024680"/>
            <a:chExt cx="917546" cy="15436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301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628800"/>
            <a:ext cx="2880320" cy="1110099"/>
            <a:chOff x="971600" y="2780928"/>
            <a:chExt cx="2880320" cy="1110099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45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525658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mpossible to cheat </a:t>
            </a:r>
            <a:r>
              <a:rPr lang="en-US" sz="2800" dirty="0" smtClean="0">
                <a:cs typeface="Arial" charset="0"/>
              </a:rPr>
              <a:t>due to non-cloning theorem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O</a:t>
            </a:r>
            <a:r>
              <a:rPr lang="en-US" sz="2800" dirty="0" smtClean="0">
                <a:cs typeface="Arial" charset="0"/>
              </a:rPr>
              <a:t>r not?</a:t>
            </a: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9752" y="2564904"/>
            <a:ext cx="576064" cy="720080"/>
            <a:chOff x="2339752" y="2564904"/>
            <a:chExt cx="576064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15816" y="2564904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339752" y="2564904"/>
              <a:ext cx="457200" cy="564252"/>
              <a:chOff x="3779912" y="2000652"/>
              <a:chExt cx="457200" cy="564252"/>
            </a:xfrm>
          </p:grpSpPr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7799" y="2636912"/>
            <a:ext cx="242433" cy="720080"/>
            <a:chOff x="6228184" y="2636912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63691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192" y="270892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1988840"/>
            <a:ext cx="3359150" cy="1450206"/>
            <a:chOff x="2987824" y="1988840"/>
            <a:chExt cx="3359150" cy="1450206"/>
          </a:xfrm>
        </p:grpSpPr>
        <p:grpSp>
          <p:nvGrpSpPr>
            <p:cNvPr id="2" name="Group 1"/>
            <p:cNvGrpSpPr/>
            <p:nvPr/>
          </p:nvGrpSpPr>
          <p:grpSpPr>
            <a:xfrm>
              <a:off x="3419872" y="1988840"/>
              <a:ext cx="457200" cy="564252"/>
              <a:chOff x="3779912" y="2000652"/>
              <a:chExt cx="457200" cy="564252"/>
            </a:xfrm>
          </p:grpSpPr>
          <p:sp>
            <p:nvSpPr>
              <p:cNvPr id="48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987824" y="2492896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234888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24128" y="4797152"/>
            <a:ext cx="3096344" cy="1368152"/>
            <a:chOff x="2915816" y="3284984"/>
            <a:chExt cx="3096344" cy="1368152"/>
          </a:xfrm>
        </p:grpSpPr>
        <p:pic>
          <p:nvPicPr>
            <p:cNvPr id="60" name="Picture 9" descr="dolly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61" name="Picture 9" descr="dolly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68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75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78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0171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845" name="Picture 141" descr="MCj04260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53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6846" name="Oval 14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6847" name="Line 14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8" name="Line 14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9" name="Line 14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0" name="Line 14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1" name="Line 14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2" name="Line 14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3" name="Line 14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4" name="Line 15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5" name="Line 15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6" name="Line 15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903538" y="2266950"/>
            <a:ext cx="2879725" cy="2879725"/>
            <a:chOff x="2903538" y="2266950"/>
            <a:chExt cx="2879725" cy="2879725"/>
          </a:xfrm>
        </p:grpSpPr>
        <p:sp>
          <p:nvSpPr>
            <p:cNvPr id="456715" name="Oval 11"/>
            <p:cNvSpPr>
              <a:spLocks noChangeArrowheads="1"/>
            </p:cNvSpPr>
            <p:nvPr/>
          </p:nvSpPr>
          <p:spPr bwMode="auto">
            <a:xfrm>
              <a:off x="2903538" y="2266950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841" name="Line 137"/>
            <p:cNvSpPr>
              <a:spLocks noChangeShapeType="1"/>
            </p:cNvSpPr>
            <p:nvPr/>
          </p:nvSpPr>
          <p:spPr bwMode="auto">
            <a:xfrm rot="13500000">
              <a:off x="4613148" y="2413128"/>
              <a:ext cx="254000" cy="1477962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Quantum Bit: </a:t>
            </a:r>
            <a:r>
              <a:rPr lang="en-US" sz="4000" dirty="0" smtClean="0"/>
              <a:t>Polarization </a:t>
            </a:r>
            <a:r>
              <a:rPr lang="en-US" sz="4000" dirty="0"/>
              <a:t>of </a:t>
            </a:r>
            <a:r>
              <a:rPr lang="en-US" sz="4000" dirty="0" smtClean="0"/>
              <a:t>a Photon</a:t>
            </a:r>
            <a:endParaRPr lang="en-US" sz="4000" dirty="0"/>
          </a:p>
        </p:txBody>
      </p:sp>
      <p:grpSp>
        <p:nvGrpSpPr>
          <p:cNvPr id="19" name="Group 21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9552" y="1124744"/>
            <a:ext cx="3009900" cy="269875"/>
            <a:chOff x="1648" y="1285"/>
            <a:chExt cx="1896" cy="170"/>
          </a:xfrm>
        </p:grpSpPr>
        <p:sp>
          <p:nvSpPr>
            <p:cNvPr id="20" name="Text Box 211"/>
            <p:cNvSpPr txBox="1">
              <a:spLocks noChangeAspect="1" noChangeArrowheads="1"/>
            </p:cNvSpPr>
            <p:nvPr/>
          </p:nvSpPr>
          <p:spPr bwMode="auto">
            <a:xfrm>
              <a:off x="1648" y="1350"/>
              <a:ext cx="89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5080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q</a:t>
              </a:r>
            </a:p>
          </p:txBody>
        </p:sp>
        <p:sp>
          <p:nvSpPr>
            <p:cNvPr id="21" name="Text Box 212"/>
            <p:cNvSpPr txBox="1">
              <a:spLocks noChangeAspect="1" noChangeArrowheads="1"/>
            </p:cNvSpPr>
            <p:nvPr/>
          </p:nvSpPr>
          <p:spPr bwMode="auto">
            <a:xfrm>
              <a:off x="1736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u</a:t>
              </a:r>
            </a:p>
          </p:txBody>
        </p:sp>
        <p:sp>
          <p:nvSpPr>
            <p:cNvPr id="22" name="Text Box 213"/>
            <p:cNvSpPr txBox="1">
              <a:spLocks noChangeAspect="1" noChangeArrowheads="1"/>
            </p:cNvSpPr>
            <p:nvPr/>
          </p:nvSpPr>
          <p:spPr bwMode="auto">
            <a:xfrm>
              <a:off x="1830" y="1306"/>
              <a:ext cx="9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8415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b</a:t>
              </a:r>
            </a:p>
          </p:txBody>
        </p:sp>
        <p:sp>
          <p:nvSpPr>
            <p:cNvPr id="23" name="Text Box 214"/>
            <p:cNvSpPr txBox="1">
              <a:spLocks noChangeAspect="1" noChangeArrowheads="1"/>
            </p:cNvSpPr>
            <p:nvPr/>
          </p:nvSpPr>
          <p:spPr bwMode="auto">
            <a:xfrm>
              <a:off x="1923" y="1310"/>
              <a:ext cx="4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778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i</a:t>
              </a:r>
            </a:p>
          </p:txBody>
        </p:sp>
        <p:sp>
          <p:nvSpPr>
            <p:cNvPr id="24" name="Text Box 215"/>
            <p:cNvSpPr txBox="1">
              <a:spLocks noChangeAspect="1" noChangeArrowheads="1"/>
            </p:cNvSpPr>
            <p:nvPr/>
          </p:nvSpPr>
          <p:spPr bwMode="auto">
            <a:xfrm>
              <a:off x="1970" y="1319"/>
              <a:ext cx="6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6351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t</a:t>
              </a:r>
            </a:p>
          </p:txBody>
        </p:sp>
        <p:sp>
          <p:nvSpPr>
            <p:cNvPr id="25" name="Text Box 216"/>
            <p:cNvSpPr txBox="1">
              <a:spLocks noChangeAspect="1" noChangeArrowheads="1"/>
            </p:cNvSpPr>
            <p:nvPr/>
          </p:nvSpPr>
          <p:spPr bwMode="auto">
            <a:xfrm>
              <a:off x="2092" y="1350"/>
              <a:ext cx="8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a</a:t>
              </a:r>
            </a:p>
          </p:txBody>
        </p:sp>
        <p:sp>
          <p:nvSpPr>
            <p:cNvPr id="26" name="Text Box 217"/>
            <p:cNvSpPr txBox="1">
              <a:spLocks noChangeAspect="1" noChangeArrowheads="1"/>
            </p:cNvSpPr>
            <p:nvPr/>
          </p:nvSpPr>
          <p:spPr bwMode="auto">
            <a:xfrm>
              <a:off x="2176" y="1350"/>
              <a:ext cx="6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s</a:t>
              </a:r>
            </a:p>
          </p:txBody>
        </p:sp>
        <p:sp>
          <p:nvSpPr>
            <p:cNvPr id="27" name="Text Box 218"/>
            <p:cNvSpPr txBox="1">
              <a:spLocks noChangeAspect="1" noChangeArrowheads="1"/>
            </p:cNvSpPr>
            <p:nvPr/>
          </p:nvSpPr>
          <p:spPr bwMode="auto">
            <a:xfrm>
              <a:off x="2298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u</a:t>
              </a:r>
            </a:p>
          </p:txBody>
        </p:sp>
        <p:sp>
          <p:nvSpPr>
            <p:cNvPr id="28" name="Text Box 219"/>
            <p:cNvSpPr txBox="1">
              <a:spLocks noChangeAspect="1" noChangeArrowheads="1"/>
            </p:cNvSpPr>
            <p:nvPr/>
          </p:nvSpPr>
          <p:spPr bwMode="auto">
            <a:xfrm>
              <a:off x="2392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n</a:t>
              </a:r>
            </a:p>
          </p:txBody>
        </p:sp>
        <p:sp>
          <p:nvSpPr>
            <p:cNvPr id="29" name="Text Box 220"/>
            <p:cNvSpPr txBox="1">
              <a:spLocks noChangeAspect="1" noChangeArrowheads="1"/>
            </p:cNvSpPr>
            <p:nvPr/>
          </p:nvSpPr>
          <p:spPr bwMode="auto">
            <a:xfrm>
              <a:off x="2485" y="1310"/>
              <a:ext cx="4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778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i</a:t>
              </a:r>
            </a:p>
          </p:txBody>
        </p:sp>
        <p:sp>
          <p:nvSpPr>
            <p:cNvPr id="30" name="Text Box 221"/>
            <p:cNvSpPr txBox="1">
              <a:spLocks noChangeAspect="1" noChangeArrowheads="1"/>
            </p:cNvSpPr>
            <p:nvPr/>
          </p:nvSpPr>
          <p:spPr bwMode="auto">
            <a:xfrm>
              <a:off x="2532" y="1319"/>
              <a:ext cx="6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6351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t</a:t>
              </a:r>
            </a:p>
          </p:txBody>
        </p:sp>
        <p:sp>
          <p:nvSpPr>
            <p:cNvPr id="31" name="Text Box 222"/>
            <p:cNvSpPr txBox="1">
              <a:spLocks noChangeAspect="1" noChangeArrowheads="1"/>
            </p:cNvSpPr>
            <p:nvPr/>
          </p:nvSpPr>
          <p:spPr bwMode="auto">
            <a:xfrm>
              <a:off x="2653" y="1350"/>
              <a:ext cx="89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 dirty="0">
                  <a:latin typeface="cmr10" charset="0"/>
                </a:rPr>
                <a:t>v</a:t>
              </a:r>
            </a:p>
          </p:txBody>
        </p:sp>
        <p:sp>
          <p:nvSpPr>
            <p:cNvPr id="32" name="Text Box 223"/>
            <p:cNvSpPr txBox="1">
              <a:spLocks noChangeAspect="1" noChangeArrowheads="1"/>
            </p:cNvSpPr>
            <p:nvPr/>
          </p:nvSpPr>
          <p:spPr bwMode="auto">
            <a:xfrm>
              <a:off x="2737" y="1350"/>
              <a:ext cx="7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e</a:t>
              </a:r>
            </a:p>
          </p:txBody>
        </p:sp>
        <p:sp>
          <p:nvSpPr>
            <p:cNvPr id="33" name="Text Box 224"/>
            <p:cNvSpPr txBox="1">
              <a:spLocks noChangeAspect="1" noChangeArrowheads="1"/>
            </p:cNvSpPr>
            <p:nvPr/>
          </p:nvSpPr>
          <p:spPr bwMode="auto">
            <a:xfrm>
              <a:off x="2812" y="1350"/>
              <a:ext cx="7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 dirty="0">
                  <a:latin typeface="cmr10" charset="0"/>
                </a:rPr>
                <a:t>c</a:t>
              </a:r>
            </a:p>
          </p:txBody>
        </p:sp>
        <p:sp>
          <p:nvSpPr>
            <p:cNvPr id="34" name="Text Box 225"/>
            <p:cNvSpPr txBox="1">
              <a:spLocks noChangeAspect="1" noChangeArrowheads="1"/>
            </p:cNvSpPr>
            <p:nvPr/>
          </p:nvSpPr>
          <p:spPr bwMode="auto">
            <a:xfrm>
              <a:off x="2887" y="1319"/>
              <a:ext cx="6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6351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t</a:t>
              </a:r>
            </a:p>
          </p:txBody>
        </p:sp>
        <p:sp>
          <p:nvSpPr>
            <p:cNvPr id="35" name="Text Box 226"/>
            <p:cNvSpPr txBox="1">
              <a:spLocks noChangeAspect="1" noChangeArrowheads="1"/>
            </p:cNvSpPr>
            <p:nvPr/>
          </p:nvSpPr>
          <p:spPr bwMode="auto">
            <a:xfrm>
              <a:off x="2952" y="1350"/>
              <a:ext cx="8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o</a:t>
              </a:r>
            </a:p>
          </p:txBody>
        </p:sp>
        <p:sp>
          <p:nvSpPr>
            <p:cNvPr id="36" name="Text Box 227"/>
            <p:cNvSpPr txBox="1">
              <a:spLocks noChangeAspect="1" noChangeArrowheads="1"/>
            </p:cNvSpPr>
            <p:nvPr/>
          </p:nvSpPr>
          <p:spPr bwMode="auto">
            <a:xfrm>
              <a:off x="3037" y="1350"/>
              <a:ext cx="6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r</a:t>
              </a:r>
            </a:p>
          </p:txBody>
        </p:sp>
        <p:sp>
          <p:nvSpPr>
            <p:cNvPr id="37" name="Text Box 228"/>
            <p:cNvSpPr txBox="1">
              <a:spLocks noChangeAspect="1" noChangeArrowheads="1"/>
            </p:cNvSpPr>
            <p:nvPr/>
          </p:nvSpPr>
          <p:spPr bwMode="auto">
            <a:xfrm>
              <a:off x="3158" y="1310"/>
              <a:ext cx="4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778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i</a:t>
              </a:r>
            </a:p>
          </p:txBody>
        </p:sp>
        <p:sp>
          <p:nvSpPr>
            <p:cNvPr id="38" name="Text Box 229"/>
            <p:cNvSpPr txBox="1">
              <a:spLocks noChangeAspect="1" noChangeArrowheads="1"/>
            </p:cNvSpPr>
            <p:nvPr/>
          </p:nvSpPr>
          <p:spPr bwMode="auto">
            <a:xfrm>
              <a:off x="3205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n</a:t>
              </a:r>
            </a:p>
          </p:txBody>
        </p:sp>
        <p:sp>
          <p:nvSpPr>
            <p:cNvPr id="39" name="Text Box 230"/>
            <p:cNvSpPr txBox="1">
              <a:spLocks noChangeAspect="1" noChangeArrowheads="1"/>
            </p:cNvSpPr>
            <p:nvPr/>
          </p:nvSpPr>
          <p:spPr bwMode="auto">
            <a:xfrm>
              <a:off x="3355" y="1307"/>
              <a:ext cx="12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825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msbm10" charset="0"/>
                </a:rPr>
                <a:t>C</a:t>
              </a:r>
            </a:p>
          </p:txBody>
        </p:sp>
        <p:sp>
          <p:nvSpPr>
            <p:cNvPr id="40" name="Text Box 231"/>
            <p:cNvSpPr txBox="1">
              <a:spLocks noChangeAspect="1" noChangeArrowheads="1"/>
            </p:cNvSpPr>
            <p:nvPr/>
          </p:nvSpPr>
          <p:spPr bwMode="auto">
            <a:xfrm>
              <a:off x="3476" y="1286"/>
              <a:ext cx="67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90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1500">
                  <a:latin typeface="cmr7" charset="0"/>
                </a:rPr>
                <a:t>2</a:t>
              </a:r>
            </a:p>
          </p:txBody>
        </p:sp>
        <p:sp>
          <p:nvSpPr>
            <p:cNvPr id="41" name="Rectangle 232"/>
            <p:cNvSpPr>
              <a:spLocks noChangeAspect="1" noChangeArrowheads="1"/>
            </p:cNvSpPr>
            <p:nvPr/>
          </p:nvSpPr>
          <p:spPr bwMode="auto">
            <a:xfrm>
              <a:off x="1648" y="1285"/>
              <a:ext cx="1896" cy="1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EPR Pairs</a:t>
            </a:r>
            <a:endParaRPr lang="en-US" dirty="0"/>
          </a:p>
        </p:txBody>
      </p:sp>
      <p:sp>
        <p:nvSpPr>
          <p:cNvPr id="255030" name="Oval 54"/>
          <p:cNvSpPr>
            <a:spLocks noChangeArrowheads="1"/>
          </p:cNvSpPr>
          <p:nvPr/>
        </p:nvSpPr>
        <p:spPr bwMode="auto">
          <a:xfrm>
            <a:off x="1403648" y="2204864"/>
            <a:ext cx="1008062" cy="216024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55032" name="Oval 56"/>
          <p:cNvSpPr>
            <a:spLocks noChangeArrowheads="1"/>
          </p:cNvSpPr>
          <p:nvPr/>
        </p:nvSpPr>
        <p:spPr bwMode="auto">
          <a:xfrm>
            <a:off x="1548110" y="2302271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33" name="Line 57"/>
          <p:cNvSpPr>
            <a:spLocks noChangeShapeType="1"/>
          </p:cNvSpPr>
          <p:nvPr/>
        </p:nvSpPr>
        <p:spPr bwMode="auto">
          <a:xfrm rot="10800000">
            <a:off x="1908473" y="2375296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4" name="Line 58"/>
          <p:cNvSpPr>
            <a:spLocks noChangeShapeType="1"/>
          </p:cNvSpPr>
          <p:nvPr/>
        </p:nvSpPr>
        <p:spPr bwMode="auto">
          <a:xfrm rot="-5400000">
            <a:off x="1907679" y="2374503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5" name="Line 59"/>
          <p:cNvSpPr>
            <a:spLocks noChangeShapeType="1"/>
          </p:cNvSpPr>
          <p:nvPr/>
        </p:nvSpPr>
        <p:spPr bwMode="auto">
          <a:xfrm rot="13500000">
            <a:off x="1906092" y="2374502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6" name="Line 60"/>
          <p:cNvSpPr>
            <a:spLocks noChangeShapeType="1"/>
          </p:cNvSpPr>
          <p:nvPr/>
        </p:nvSpPr>
        <p:spPr bwMode="auto">
          <a:xfrm rot="-2700000">
            <a:off x="1903710" y="2375296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61" name="Group 60"/>
          <p:cNvGrpSpPr/>
          <p:nvPr/>
        </p:nvGrpSpPr>
        <p:grpSpPr>
          <a:xfrm>
            <a:off x="2340149" y="2156991"/>
            <a:ext cx="2087562" cy="1008062"/>
            <a:chOff x="2340149" y="2156991"/>
            <a:chExt cx="2087562" cy="1008062"/>
          </a:xfrm>
        </p:grpSpPr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987849" y="2230016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08" name="Group 90"/>
            <p:cNvGrpSpPr/>
            <p:nvPr/>
          </p:nvGrpSpPr>
          <p:grpSpPr>
            <a:xfrm>
              <a:off x="3187060" y="2608968"/>
              <a:ext cx="504000" cy="504000"/>
              <a:chOff x="6948264" y="2780928"/>
              <a:chExt cx="457692" cy="460694"/>
            </a:xfrm>
          </p:grpSpPr>
          <p:sp>
            <p:nvSpPr>
              <p:cNvPr id="109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0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2986261" y="2156991"/>
              <a:ext cx="865188" cy="10080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40149" y="2660228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53036" y="2661816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40149" y="3932287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41" name="Text Box 65"/>
          <p:cNvSpPr txBox="1">
            <a:spLocks noChangeArrowheads="1"/>
          </p:cNvSpPr>
          <p:nvPr/>
        </p:nvSpPr>
        <p:spPr bwMode="auto">
          <a:xfrm>
            <a:off x="3924474" y="1772816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0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5796136" y="1772816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273849" y="3429049"/>
            <a:ext cx="2106463" cy="1008063"/>
            <a:chOff x="5273849" y="3429049"/>
            <a:chExt cx="2106463" cy="1008063"/>
          </a:xfrm>
        </p:grpSpPr>
        <p:grpSp>
          <p:nvGrpSpPr>
            <p:cNvPr id="65" name="Group 64"/>
            <p:cNvGrpSpPr/>
            <p:nvPr/>
          </p:nvGrpSpPr>
          <p:grpSpPr>
            <a:xfrm>
              <a:off x="5940152" y="3429049"/>
              <a:ext cx="885403" cy="1008063"/>
              <a:chOff x="5940152" y="3429049"/>
              <a:chExt cx="885403" cy="1008063"/>
            </a:xfrm>
          </p:grpSpPr>
          <p:grpSp>
            <p:nvGrpSpPr>
              <p:cNvPr id="123" name="Group 10"/>
              <p:cNvGrpSpPr>
                <a:grpSpLocks/>
              </p:cNvGrpSpPr>
              <p:nvPr/>
            </p:nvGrpSpPr>
            <p:grpSpPr bwMode="auto">
              <a:xfrm>
                <a:off x="5960368" y="3475831"/>
                <a:ext cx="865187" cy="792162"/>
                <a:chOff x="2148" y="2341"/>
                <a:chExt cx="545" cy="499"/>
              </a:xfrm>
            </p:grpSpPr>
            <p:sp>
              <p:nvSpPr>
                <p:cNvPr id="124" name="Oval 11"/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1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90"/>
              <p:cNvGrpSpPr/>
              <p:nvPr/>
            </p:nvGrpSpPr>
            <p:grpSpPr>
              <a:xfrm>
                <a:off x="6159579" y="3854783"/>
                <a:ext cx="504000" cy="504000"/>
                <a:chOff x="6948264" y="2780928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6948264" y="2780928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29" name="Group 63"/>
                <p:cNvGrpSpPr/>
                <p:nvPr/>
              </p:nvGrpSpPr>
              <p:grpSpPr>
                <a:xfrm>
                  <a:off x="6991697" y="2814836"/>
                  <a:ext cx="360040" cy="367338"/>
                  <a:chOff x="-986264" y="2827606"/>
                  <a:chExt cx="360040" cy="367338"/>
                </a:xfrm>
              </p:grpSpPr>
              <p:sp>
                <p:nvSpPr>
                  <p:cNvPr id="130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815273" y="2827606"/>
                    <a:ext cx="0" cy="36733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  <p:sp>
                <p:nvSpPr>
                  <p:cNvPr id="131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986264" y="3003776"/>
                    <a:ext cx="360040" cy="729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55064" name="Rectangle 88"/>
              <p:cNvSpPr>
                <a:spLocks noChangeArrowheads="1"/>
              </p:cNvSpPr>
              <p:nvPr/>
            </p:nvSpPr>
            <p:spPr bwMode="auto">
              <a:xfrm>
                <a:off x="5940152" y="3429049"/>
                <a:ext cx="865187" cy="100806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73849" y="3932287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5637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67" name="Text Box 91"/>
          <p:cNvSpPr txBox="1">
            <a:spLocks noChangeArrowheads="1"/>
          </p:cNvSpPr>
          <p:nvPr/>
        </p:nvSpPr>
        <p:spPr bwMode="auto">
          <a:xfrm>
            <a:off x="7361411" y="3643362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1 : 0</a:t>
            </a:r>
          </a:p>
        </p:txBody>
      </p:sp>
      <p:sp>
        <p:nvSpPr>
          <p:cNvPr id="255068" name="Oval 92"/>
          <p:cNvSpPr>
            <a:spLocks noChangeArrowheads="1"/>
          </p:cNvSpPr>
          <p:nvPr/>
        </p:nvSpPr>
        <p:spPr bwMode="auto">
          <a:xfrm>
            <a:off x="1548110" y="3572742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69" name="Line 93"/>
          <p:cNvSpPr>
            <a:spLocks noChangeShapeType="1"/>
          </p:cNvSpPr>
          <p:nvPr/>
        </p:nvSpPr>
        <p:spPr bwMode="auto">
          <a:xfrm rot="10800000">
            <a:off x="1908473" y="3645767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0" name="Line 94"/>
          <p:cNvSpPr>
            <a:spLocks noChangeShapeType="1"/>
          </p:cNvSpPr>
          <p:nvPr/>
        </p:nvSpPr>
        <p:spPr bwMode="auto">
          <a:xfrm rot="-5400000">
            <a:off x="1907679" y="3644974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1" name="Line 95"/>
          <p:cNvSpPr>
            <a:spLocks noChangeShapeType="1"/>
          </p:cNvSpPr>
          <p:nvPr/>
        </p:nvSpPr>
        <p:spPr bwMode="auto">
          <a:xfrm rot="13500000">
            <a:off x="1906092" y="3644973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2" name="Line 96"/>
          <p:cNvSpPr>
            <a:spLocks noChangeShapeType="1"/>
          </p:cNvSpPr>
          <p:nvPr/>
        </p:nvSpPr>
        <p:spPr bwMode="auto">
          <a:xfrm rot="-2700000">
            <a:off x="1903710" y="3645767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39"/>
            <a:ext cx="4032448" cy="16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/>
          <p:cNvGrpSpPr/>
          <p:nvPr/>
        </p:nvGrpSpPr>
        <p:grpSpPr>
          <a:xfrm>
            <a:off x="4500020" y="2302024"/>
            <a:ext cx="720000" cy="720000"/>
            <a:chOff x="7597839" y="4231316"/>
            <a:chExt cx="457692" cy="720000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9" y="4231316"/>
              <a:ext cx="457692" cy="720000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264" y="4397776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940177" y="2302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3600400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noProof="0" dirty="0" smtClean="0">
                <a:cs typeface="Arial" charset="0"/>
              </a:rPr>
              <a:t>Einstein </a:t>
            </a:r>
            <a:r>
              <a:rPr lang="en-US" sz="2000" noProof="0" dirty="0" err="1" smtClean="0">
                <a:cs typeface="Arial" charset="0"/>
              </a:rPr>
              <a:t>Podolsky</a:t>
            </a:r>
            <a:r>
              <a:rPr lang="en-US" sz="2000" noProof="0" dirty="0" smtClean="0">
                <a:cs typeface="Arial" charset="0"/>
              </a:rPr>
              <a:t> Rosen 1935]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500017" y="3547839"/>
            <a:ext cx="720000" cy="720000"/>
            <a:chOff x="7597837" y="2707419"/>
            <a:chExt cx="457692" cy="460694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509120"/>
            <a:ext cx="842968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“</a:t>
            </a:r>
            <a:r>
              <a:rPr lang="en-US" sz="2600" dirty="0" err="1" smtClean="0">
                <a:cs typeface="Arial" charset="0"/>
              </a:rPr>
              <a:t>spukhafte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err="1" smtClean="0">
                <a:cs typeface="Arial" charset="0"/>
              </a:rPr>
              <a:t>Fernwirkung</a:t>
            </a:r>
            <a:r>
              <a:rPr lang="en-US" sz="2600" dirty="0" smtClean="0">
                <a:cs typeface="Arial" charset="0"/>
              </a:rPr>
              <a:t>” (spooky action at a distance)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EPR pairs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do not allow to communicate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contradiction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relativity theory)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can provide a shared random bit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1520" y="3140968"/>
            <a:ext cx="7488832" cy="288032"/>
            <a:chOff x="251520" y="3140968"/>
            <a:chExt cx="7488832" cy="288032"/>
          </a:xfrm>
        </p:grpSpPr>
        <p:sp>
          <p:nvSpPr>
            <p:cNvPr id="140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1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144" name="Picture 143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147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717032"/>
            <a:ext cx="1185639" cy="843305"/>
          </a:xfrm>
          <a:prstGeom prst="rect">
            <a:avLst/>
          </a:prstGeom>
          <a:noFill/>
        </p:spPr>
      </p:pic>
      <p:grpSp>
        <p:nvGrpSpPr>
          <p:cNvPr id="62" name="Group 28"/>
          <p:cNvGrpSpPr/>
          <p:nvPr/>
        </p:nvGrpSpPr>
        <p:grpSpPr>
          <a:xfrm>
            <a:off x="5940152" y="3573016"/>
            <a:ext cx="720000" cy="720000"/>
            <a:chOff x="4214810" y="2000240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55093" name="AutoShape 117"/>
          <p:cNvSpPr>
            <a:spLocks noChangeArrowheads="1"/>
          </p:cNvSpPr>
          <p:nvPr/>
        </p:nvSpPr>
        <p:spPr bwMode="auto">
          <a:xfrm>
            <a:off x="6102399" y="2535595"/>
            <a:ext cx="3438153" cy="1469469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tint val="9529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EPR magic!</a:t>
            </a:r>
            <a:endParaRPr lang="de-CH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102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255041" grpId="0"/>
      <p:bldP spid="255042" grpId="0"/>
      <p:bldP spid="255042" grpId="1"/>
      <p:bldP spid="255067" grpId="0"/>
      <p:bldP spid="132" grpId="0" build="p"/>
      <p:bldP spid="255093" grpId="0" animBg="1"/>
      <p:bldP spid="25509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Quantum Teleportation</a:t>
            </a:r>
            <a:endParaRPr lang="en-US" dirty="0"/>
          </a:p>
        </p:txBody>
      </p: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55389" y="3943335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96" name="Group 95"/>
          <p:cNvGrpSpPr/>
          <p:nvPr/>
        </p:nvGrpSpPr>
        <p:grpSpPr>
          <a:xfrm>
            <a:off x="1418888" y="2215912"/>
            <a:ext cx="1008062" cy="2160240"/>
            <a:chOff x="1418888" y="2215912"/>
            <a:chExt cx="1008062" cy="216024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18888" y="2215912"/>
              <a:ext cx="1008062" cy="2160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2" name="Oval 56"/>
            <p:cNvSpPr>
              <a:spLocks noChangeArrowheads="1"/>
            </p:cNvSpPr>
            <p:nvPr/>
          </p:nvSpPr>
          <p:spPr bwMode="auto">
            <a:xfrm>
              <a:off x="1563350" y="231331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33" name="Line 57"/>
            <p:cNvSpPr>
              <a:spLocks noChangeShapeType="1"/>
            </p:cNvSpPr>
            <p:nvPr/>
          </p:nvSpPr>
          <p:spPr bwMode="auto">
            <a:xfrm rot="10800000">
              <a:off x="1923713" y="2386344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4" name="Line 58"/>
            <p:cNvSpPr>
              <a:spLocks noChangeShapeType="1"/>
            </p:cNvSpPr>
            <p:nvPr/>
          </p:nvSpPr>
          <p:spPr bwMode="auto">
            <a:xfrm rot="-5400000">
              <a:off x="1922919" y="2385551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5" name="Line 59"/>
            <p:cNvSpPr>
              <a:spLocks noChangeShapeType="1"/>
            </p:cNvSpPr>
            <p:nvPr/>
          </p:nvSpPr>
          <p:spPr bwMode="auto">
            <a:xfrm rot="13500000">
              <a:off x="1921332" y="2385550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6" name="Line 60"/>
            <p:cNvSpPr>
              <a:spLocks noChangeShapeType="1"/>
            </p:cNvSpPr>
            <p:nvPr/>
          </p:nvSpPr>
          <p:spPr bwMode="auto">
            <a:xfrm rot="-2700000">
              <a:off x="1918950" y="2386344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1563350" y="3583790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69" name="Line 93"/>
            <p:cNvSpPr>
              <a:spLocks noChangeShapeType="1"/>
            </p:cNvSpPr>
            <p:nvPr/>
          </p:nvSpPr>
          <p:spPr bwMode="auto">
            <a:xfrm rot="10800000">
              <a:off x="1923713" y="3656815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0" name="Line 94"/>
            <p:cNvSpPr>
              <a:spLocks noChangeShapeType="1"/>
            </p:cNvSpPr>
            <p:nvPr/>
          </p:nvSpPr>
          <p:spPr bwMode="auto">
            <a:xfrm rot="-5400000">
              <a:off x="1922919" y="3656022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1" name="Line 95"/>
            <p:cNvSpPr>
              <a:spLocks noChangeShapeType="1"/>
            </p:cNvSpPr>
            <p:nvPr/>
          </p:nvSpPr>
          <p:spPr bwMode="auto">
            <a:xfrm rot="13500000">
              <a:off x="1921332" y="3656021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2" name="Line 96"/>
            <p:cNvSpPr>
              <a:spLocks noChangeShapeType="1"/>
            </p:cNvSpPr>
            <p:nvPr/>
          </p:nvSpPr>
          <p:spPr bwMode="auto">
            <a:xfrm rot="-2700000">
              <a:off x="1918950" y="365681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Cr</a:t>
            </a:r>
            <a:r>
              <a:rPr lang="de-CH" sz="2000" dirty="0" smtClean="0">
                <a:cs typeface="Arial" charset="0"/>
              </a:rPr>
              <a:t>é</a:t>
            </a:r>
            <a:r>
              <a:rPr lang="en-US" sz="2000" dirty="0" err="1" smtClean="0">
                <a:cs typeface="Arial" charset="0"/>
              </a:rPr>
              <a:t>peau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Jozsa</a:t>
            </a:r>
            <a:r>
              <a:rPr lang="en-US" sz="2000" dirty="0" smtClean="0">
                <a:cs typeface="Arial" charset="0"/>
              </a:rPr>
              <a:t> Peres </a:t>
            </a:r>
            <a:r>
              <a:rPr lang="en-US" sz="2000" dirty="0" err="1" smtClean="0">
                <a:cs typeface="Arial" charset="0"/>
              </a:rPr>
              <a:t>Wootters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noProof="0" dirty="0" smtClean="0">
                <a:cs typeface="Arial" charset="0"/>
              </a:rPr>
              <a:t>1993]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869160"/>
            <a:ext cx="8429684" cy="194421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does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not contradict relativity theory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teleported </a:t>
            </a:r>
            <a:r>
              <a:rPr lang="en-US" sz="2600" noProof="0" dirty="0" smtClean="0">
                <a:cs typeface="Arial" charset="0"/>
              </a:rPr>
              <a:t>state can only be recovered </a:t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once the classical information </a:t>
            </a:r>
            <a:r>
              <a:rPr lang="en-US" sz="2600" noProof="0" dirty="0" smtClean="0">
                <a:latin typeface="cmmi10"/>
                <a:cs typeface="Arial" charset="0"/>
              </a:rPr>
              <a:t>¾</a:t>
            </a:r>
            <a:r>
              <a:rPr lang="en-US" sz="2600" noProof="0" dirty="0" smtClean="0">
                <a:cs typeface="Arial" charset="0"/>
              </a:rPr>
              <a:t> arrives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b="18621"/>
          <a:stretch>
            <a:fillRect/>
          </a:stretch>
        </p:blipFill>
        <p:spPr bwMode="auto">
          <a:xfrm>
            <a:off x="6353175" y="0"/>
            <a:ext cx="279082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97"/>
          <p:cNvGrpSpPr/>
          <p:nvPr/>
        </p:nvGrpSpPr>
        <p:grpSpPr>
          <a:xfrm>
            <a:off x="1548607" y="1412776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55389" y="1351816"/>
            <a:ext cx="1583804" cy="1849348"/>
            <a:chOff x="2355389" y="1351816"/>
            <a:chExt cx="1583804" cy="18493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03089" y="1423750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55389" y="2671276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2355389" y="1783864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5971" t="1606" r="25971" b="56540"/>
            <a:stretch>
              <a:fillRect/>
            </a:stretch>
          </p:blipFill>
          <p:spPr bwMode="auto">
            <a:xfrm>
              <a:off x="3059857" y="1855872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3075097" y="2769116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053413" y="1844824"/>
            <a:ext cx="3302072" cy="409701"/>
            <a:chOff x="3867185" y="1844824"/>
            <a:chExt cx="3302072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67185" y="2060848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3804" y="1844824"/>
              <a:ext cx="2495453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97"/>
          <p:cNvGrpSpPr/>
          <p:nvPr/>
        </p:nvGrpSpPr>
        <p:grpSpPr>
          <a:xfrm>
            <a:off x="4515257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pic>
        <p:nvPicPr>
          <p:cNvPr id="308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501008"/>
            <a:ext cx="892468" cy="892468"/>
          </a:xfrm>
          <a:prstGeom prst="rect">
            <a:avLst/>
          </a:prstGeom>
          <a:noFill/>
        </p:spPr>
      </p:pic>
      <p:grpSp>
        <p:nvGrpSpPr>
          <p:cNvPr id="90" name="Group 89"/>
          <p:cNvGrpSpPr/>
          <p:nvPr/>
        </p:nvGrpSpPr>
        <p:grpSpPr>
          <a:xfrm>
            <a:off x="5289089" y="3584064"/>
            <a:ext cx="2087562" cy="936104"/>
            <a:chOff x="5289089" y="3584064"/>
            <a:chExt cx="2087562" cy="936104"/>
          </a:xfrm>
        </p:grpSpPr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5935201" y="3584064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89089" y="3943335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1976" y="3944922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3084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4514" y="4016112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70498" y="3800088"/>
              <a:ext cx="362968" cy="2574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97"/>
          <p:cNvGrpSpPr/>
          <p:nvPr/>
        </p:nvGrpSpPr>
        <p:grpSpPr>
          <a:xfrm>
            <a:off x="7467585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72200" y="2287920"/>
            <a:ext cx="428630" cy="1285096"/>
            <a:chOff x="6372200" y="2287920"/>
            <a:chExt cx="428630" cy="1285096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72200" y="2287920"/>
              <a:ext cx="15264" cy="128509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58530" y="2647960"/>
              <a:ext cx="342300" cy="2428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1" name="Line 61"/>
          <p:cNvSpPr>
            <a:spLocks noChangeShapeType="1"/>
          </p:cNvSpPr>
          <p:nvPr/>
        </p:nvSpPr>
        <p:spPr bwMode="auto">
          <a:xfrm flipH="1">
            <a:off x="323528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auto">
          <a:xfrm flipH="1">
            <a:off x="251520" y="3284984"/>
            <a:ext cx="7488832" cy="0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467544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pic>
        <p:nvPicPr>
          <p:cNvPr id="62" name="Picture 2" descr="startrek-bea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32648" y="-27384"/>
            <a:ext cx="3347864" cy="4941322"/>
          </a:xfrm>
          <a:prstGeom prst="rect">
            <a:avLst/>
          </a:prstGeom>
          <a:noFill/>
        </p:spPr>
      </p:pic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957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119" grpId="0"/>
      <p:bldP spid="13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757479"/>
            <a:ext cx="2880320" cy="981420"/>
            <a:chOff x="971600" y="2909607"/>
            <a:chExt cx="2880320" cy="981420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Teleportation Attack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509120"/>
            <a:ext cx="6840760" cy="172819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It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possible to cheat </a:t>
            </a:r>
            <a:r>
              <a:rPr lang="en-US" sz="2800" dirty="0" smtClean="0">
                <a:cs typeface="Arial" charset="0"/>
              </a:rPr>
              <a:t>with </a:t>
            </a:r>
            <a:r>
              <a:rPr lang="en-US" sz="2800" dirty="0" smtClean="0">
                <a:cs typeface="Arial" charset="0"/>
                <a:hlinkClick r:id="rId6"/>
              </a:rPr>
              <a:t>entanglement </a:t>
            </a:r>
            <a:r>
              <a:rPr lang="en-US" sz="2800" dirty="0" smtClean="0">
                <a:cs typeface="Arial" charset="0"/>
              </a:rPr>
              <a:t>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  <a:hlinkClick r:id="rId7"/>
              </a:rPr>
              <a:t>Quantum teleportation</a:t>
            </a:r>
            <a:r>
              <a:rPr lang="en-US" sz="2800" dirty="0" smtClean="0">
                <a:cs typeface="Arial" charset="0"/>
              </a:rPr>
              <a:t> allows to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break the protocol perfectly</a:t>
            </a:r>
            <a:r>
              <a:rPr lang="en-US" sz="2800" dirty="0" smtClean="0">
                <a:cs typeface="Arial" charset="0"/>
              </a:rPr>
              <a:t>.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956376" y="764704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42476" cy="1083626"/>
          </a:xfrm>
          <a:prstGeom prst="rect">
            <a:avLst/>
          </a:prstGeom>
        </p:spPr>
      </p:pic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2051720" y="836712"/>
            <a:ext cx="4752528" cy="648072"/>
            <a:chOff x="4572000" y="3212976"/>
            <a:chExt cx="4752528" cy="648072"/>
          </a:xfrm>
        </p:grpSpPr>
        <p:sp>
          <p:nvSpPr>
            <p:cNvPr id="85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7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051720" y="1412776"/>
            <a:ext cx="4752528" cy="648072"/>
            <a:chOff x="4572000" y="3212976"/>
            <a:chExt cx="4752528" cy="648072"/>
          </a:xfrm>
        </p:grpSpPr>
        <p:sp>
          <p:nvSpPr>
            <p:cNvPr id="8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0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08" name="Picture 2" descr="startrek-bea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4114790"/>
            <a:ext cx="1800200" cy="2657439"/>
          </a:xfrm>
          <a:prstGeom prst="rect">
            <a:avLst/>
          </a:prstGeom>
          <a:noFill/>
        </p:spPr>
      </p:pic>
      <p:grpSp>
        <p:nvGrpSpPr>
          <p:cNvPr id="109" name="Group 97"/>
          <p:cNvGrpSpPr/>
          <p:nvPr/>
        </p:nvGrpSpPr>
        <p:grpSpPr>
          <a:xfrm>
            <a:off x="1882552" y="162880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12" name="Group 97"/>
          <p:cNvGrpSpPr/>
          <p:nvPr/>
        </p:nvGrpSpPr>
        <p:grpSpPr>
          <a:xfrm>
            <a:off x="5364088" y="875497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70012" y="69269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0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1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2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18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123" name="Curved Connector 122"/>
          <p:cNvCxnSpPr/>
          <p:nvPr/>
        </p:nvCxnSpPr>
        <p:spPr>
          <a:xfrm rot="10800000" flipV="1">
            <a:off x="2123728" y="1124744"/>
            <a:ext cx="936104" cy="504056"/>
          </a:xfrm>
          <a:prstGeom prst="curvedConnector3">
            <a:avLst>
              <a:gd name="adj1" fmla="val 9943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6946676" y="620688"/>
            <a:ext cx="937692" cy="1849348"/>
            <a:chOff x="1041648" y="2276872"/>
            <a:chExt cx="937692" cy="1849348"/>
          </a:xfrm>
        </p:grpSpPr>
        <p:grpSp>
          <p:nvGrpSpPr>
            <p:cNvPr id="125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9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30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31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26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sp>
        <p:nvSpPr>
          <p:cNvPr id="132" name="Arc 131"/>
          <p:cNvSpPr/>
          <p:nvPr/>
        </p:nvSpPr>
        <p:spPr bwMode="auto">
          <a:xfrm rot="10800000" flipH="1">
            <a:off x="5766792" y="1087016"/>
            <a:ext cx="533400" cy="685800"/>
          </a:xfrm>
          <a:prstGeom prst="arc">
            <a:avLst>
              <a:gd name="adj1" fmla="val 16200000"/>
              <a:gd name="adj2" fmla="val 5925416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33" name="Group 97"/>
          <p:cNvGrpSpPr/>
          <p:nvPr/>
        </p:nvGrpSpPr>
        <p:grpSpPr>
          <a:xfrm>
            <a:off x="3131840" y="1457811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4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5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814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  <p:bldP spid="1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No-Go Theorem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492922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Any position-verification protocol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can be broken </a:t>
            </a:r>
            <a:r>
              <a:rPr lang="en-US" sz="3200" dirty="0" smtClean="0">
                <a:cs typeface="Arial" charset="0"/>
              </a:rPr>
              <a:t>using an exponential number of entangled </a:t>
            </a:r>
            <a:r>
              <a:rPr lang="en-US" sz="3200" dirty="0" err="1" smtClean="0">
                <a:cs typeface="Arial" charset="0"/>
              </a:rPr>
              <a:t>qubits</a:t>
            </a:r>
            <a:r>
              <a:rPr lang="en-US" sz="3200" dirty="0" smtClean="0">
                <a:cs typeface="Arial" charset="0"/>
              </a:rPr>
              <a:t>.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Question:</a:t>
            </a:r>
            <a:r>
              <a:rPr lang="en-US" sz="3200" dirty="0" smtClean="0">
                <a:cs typeface="Arial" charset="0"/>
              </a:rPr>
              <a:t> Are so many quantum resources really necessary?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200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Does there exist a protocol such that: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honest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prover</a:t>
            </a:r>
            <a:r>
              <a:rPr lang="en-US" sz="2800" dirty="0">
                <a:cs typeface="Arial" charset="0"/>
              </a:rPr>
              <a:t> and verifiers </a:t>
            </a:r>
            <a:r>
              <a:rPr lang="en-US" sz="2800" dirty="0" smtClean="0">
                <a:cs typeface="Arial" charset="0"/>
              </a:rPr>
              <a:t>are efficient, but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any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attack</a:t>
            </a:r>
            <a:r>
              <a:rPr lang="en-US" sz="2800" dirty="0" smtClean="0">
                <a:cs typeface="Arial" charset="0"/>
              </a:rPr>
              <a:t> requires lots of entanglement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84" y="4221088"/>
            <a:ext cx="1925712" cy="2240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836712"/>
            <a:ext cx="662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dirty="0" smtClean="0">
                <a:cs typeface="Arial" charset="0"/>
              </a:rPr>
              <a:t>[</a:t>
            </a:r>
            <a:r>
              <a:rPr lang="nl-NL" dirty="0" err="1">
                <a:cs typeface="Arial" charset="0"/>
              </a:rPr>
              <a:t>Buhrman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Chandran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Fehr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Gelles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Goyal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Ostrovsky</a:t>
            </a:r>
            <a:r>
              <a:rPr lang="nl-NL" dirty="0">
                <a:cs typeface="Arial" charset="0"/>
              </a:rPr>
              <a:t>, Schaffner 2010</a:t>
            </a:r>
            <a:r>
              <a:rPr lang="en-US" dirty="0" smtClean="0">
                <a:cs typeface="Arial" charset="0"/>
              </a:rPr>
              <a:t>]</a:t>
            </a:r>
            <a:endParaRPr lang="en-US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2348880"/>
            <a:ext cx="4752528" cy="648072"/>
            <a:chOff x="4572000" y="3212976"/>
            <a:chExt cx="4752528" cy="64807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r>
              <a:rPr lang="fr-CH" dirty="0" smtClean="0"/>
              <a:t>Quiz: Position-Based Q Crypto</a:t>
            </a:r>
            <a:endParaRPr lang="en-US" dirty="0"/>
          </a:p>
        </p:txBody>
      </p:sp>
      <p:sp>
        <p:nvSpPr>
          <p:cNvPr id="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467544" y="1052736"/>
            <a:ext cx="68407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Which of the following are correct?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6" name="Rectangle 298"/>
          <p:cNvSpPr>
            <a:spLocks noChangeArrowheads="1"/>
          </p:cNvSpPr>
          <p:nvPr/>
        </p:nvSpPr>
        <p:spPr bwMode="auto">
          <a:xfrm>
            <a:off x="539552" y="1628800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Position verification using classical protocols is impossible against unbounded colluding attackers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>
                <a:cs typeface="Arial" charset="0"/>
              </a:rPr>
              <a:t>Position verification using </a:t>
            </a:r>
            <a:r>
              <a:rPr lang="en-US" sz="2800" dirty="0" smtClean="0">
                <a:cs typeface="Arial" charset="0"/>
              </a:rPr>
              <a:t>quantum protocols </a:t>
            </a:r>
            <a:r>
              <a:rPr lang="en-US" sz="2800" dirty="0">
                <a:cs typeface="Arial" charset="0"/>
              </a:rPr>
              <a:t>is impossible against unbounded colluding attackers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Quantum teleportation can send information faster than the speed of light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Entangled </a:t>
            </a:r>
            <a:r>
              <a:rPr lang="en-US" sz="2800" dirty="0" err="1" smtClean="0">
                <a:cs typeface="Arial" charset="0"/>
              </a:rPr>
              <a:t>qubits</a:t>
            </a:r>
            <a:r>
              <a:rPr lang="en-US" sz="2800" dirty="0" smtClean="0">
                <a:cs typeface="Arial" charset="0"/>
              </a:rPr>
              <a:t> are difficult to create in practice.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Entangled </a:t>
            </a:r>
            <a:r>
              <a:rPr lang="en-US" sz="2800" dirty="0" err="1" smtClean="0">
                <a:cs typeface="Arial" charset="0"/>
              </a:rPr>
              <a:t>qubits</a:t>
            </a:r>
            <a:r>
              <a:rPr lang="en-US" sz="2800" dirty="0" smtClean="0">
                <a:cs typeface="Arial" charset="0"/>
              </a:rPr>
              <a:t> are difficult to store for 1 second in practice.</a:t>
            </a:r>
          </a:p>
        </p:txBody>
      </p:sp>
    </p:spTree>
    <p:extLst>
      <p:ext uri="{BB962C8B-B14F-4D97-AF65-F5344CB8AC3E}">
        <p14:creationId xmlns:p14="http://schemas.microsoft.com/office/powerpoint/2010/main" val="24514956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</a:t>
            </a:r>
            <a:r>
              <a:rPr lang="en-US" sz="4000" dirty="0"/>
              <a:t>l</a:t>
            </a:r>
            <a:r>
              <a:rPr lang="en-US" sz="4000" dirty="0" smtClean="0"/>
              <a:t>earned today?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556792"/>
            <a:ext cx="7625531" cy="39604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Introduction </a:t>
            </a:r>
            <a:r>
              <a:rPr lang="fr-CH" sz="3300" dirty="0"/>
              <a:t>to Quantum </a:t>
            </a:r>
            <a:r>
              <a:rPr lang="fr-CH" sz="3300" dirty="0" smtClean="0"/>
              <a:t>Mechanics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Key Distribution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3300" dirty="0">
                <a:cs typeface="Arial" charset="0"/>
              </a:rPr>
              <a:t>Post-Quantum </a:t>
            </a:r>
            <a:r>
              <a:rPr lang="en-US" sz="3300" dirty="0" smtClean="0">
                <a:cs typeface="Arial" charset="0"/>
              </a:rPr>
              <a:t>Cryptography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>
                <a:cs typeface="Arial" charset="0"/>
              </a:rPr>
              <a:t>Position-Based </a:t>
            </a:r>
            <a:r>
              <a:rPr lang="fr-CH" sz="3300" dirty="0" smtClean="0">
                <a:cs typeface="Arial" charset="0"/>
              </a:rPr>
              <a:t>Cryptography</a:t>
            </a:r>
            <a:endParaRPr lang="fr-CH" sz="3300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977105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764704"/>
            <a:ext cx="7848872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Mechanics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err="1" smtClean="0">
                <a:solidFill>
                  <a:prstClr val="black"/>
                </a:solidFill>
                <a:cs typeface="Arial" charset="0"/>
                <a:hlinkClick r:id="rId6"/>
              </a:rPr>
              <a:t>Qubits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prstClr val="black"/>
              </a:solidFill>
              <a:cs typeface="Arial" charset="0"/>
              <a:hlinkClick r:id="rId7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7"/>
              </a:rPr>
              <a:t>No-cloning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8"/>
              </a:rPr>
              <a:t>Entanglement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9"/>
              </a:rPr>
              <a:t>Quantum Teleportation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915816" y="1556792"/>
            <a:ext cx="2594726" cy="1080120"/>
            <a:chOff x="971600" y="4077072"/>
            <a:chExt cx="2594726" cy="1080120"/>
          </a:xfrm>
        </p:grpSpPr>
        <p:grpSp>
          <p:nvGrpSpPr>
            <p:cNvPr id="28" name="Group 28"/>
            <p:cNvGrpSpPr/>
            <p:nvPr/>
          </p:nvGrpSpPr>
          <p:grpSpPr>
            <a:xfrm>
              <a:off x="971600" y="4653136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83768" y="46964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7664" y="4725144"/>
              <a:ext cx="579184" cy="37452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7824" y="4725144"/>
              <a:ext cx="578502" cy="3740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7664" y="4149080"/>
              <a:ext cx="579867" cy="409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4704" y="4149080"/>
              <a:ext cx="579184" cy="40931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4" name="Group 28"/>
            <p:cNvGrpSpPr/>
            <p:nvPr/>
          </p:nvGrpSpPr>
          <p:grpSpPr>
            <a:xfrm>
              <a:off x="2483768" y="4077072"/>
              <a:ext cx="457692" cy="460694"/>
              <a:chOff x="4214810" y="2000240"/>
              <a:chExt cx="457692" cy="460694"/>
            </a:xfrm>
          </p:grpSpPr>
          <p:sp>
            <p:nvSpPr>
              <p:cNvPr id="3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71600" y="4077072"/>
              <a:ext cx="457692" cy="460694"/>
              <a:chOff x="7597837" y="2707419"/>
              <a:chExt cx="457692" cy="460694"/>
            </a:xfrm>
          </p:grpSpPr>
          <p:sp>
            <p:nvSpPr>
              <p:cNvPr id="36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45" name="Picture 2" descr="startrek-bea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2898478"/>
            <a:ext cx="2592288" cy="3826712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3059832" y="4725144"/>
            <a:ext cx="3528392" cy="648072"/>
            <a:chOff x="2699792" y="1844824"/>
            <a:chExt cx="3528392" cy="648072"/>
          </a:xfrm>
        </p:grpSpPr>
        <p:sp>
          <p:nvSpPr>
            <p:cNvPr id="58" name="Oval 54"/>
            <p:cNvSpPr>
              <a:spLocks noChangeArrowheads="1"/>
            </p:cNvSpPr>
            <p:nvPr/>
          </p:nvSpPr>
          <p:spPr bwMode="auto">
            <a:xfrm rot="16200000">
              <a:off x="4139952" y="404664"/>
              <a:ext cx="648072" cy="35283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9" name="Group 172"/>
            <p:cNvGrpSpPr/>
            <p:nvPr/>
          </p:nvGrpSpPr>
          <p:grpSpPr>
            <a:xfrm>
              <a:off x="3394228" y="1916832"/>
              <a:ext cx="457692" cy="460694"/>
              <a:chOff x="3731760" y="2948800"/>
              <a:chExt cx="457692" cy="460694"/>
            </a:xfrm>
          </p:grpSpPr>
          <p:sp>
            <p:nvSpPr>
              <p:cNvPr id="6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0" name="Group 173"/>
            <p:cNvGrpSpPr/>
            <p:nvPr/>
          </p:nvGrpSpPr>
          <p:grpSpPr>
            <a:xfrm>
              <a:off x="5004048" y="1916832"/>
              <a:ext cx="457692" cy="460694"/>
              <a:chOff x="3731760" y="2948800"/>
              <a:chExt cx="457692" cy="460694"/>
            </a:xfrm>
          </p:grpSpPr>
          <p:sp>
            <p:nvSpPr>
              <p:cNvPr id="6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915816" y="3284984"/>
            <a:ext cx="3096344" cy="1368152"/>
            <a:chOff x="2915816" y="3284984"/>
            <a:chExt cx="3096344" cy="1368152"/>
          </a:xfrm>
        </p:grpSpPr>
        <p:pic>
          <p:nvPicPr>
            <p:cNvPr id="46" name="Picture 9" descr="dolly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78" name="Picture 9" descr="dolly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47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48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9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98814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51520" y="3573016"/>
            <a:ext cx="784887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>
                <a:hlinkClick r:id="rId2"/>
              </a:rPr>
              <a:t>Post-Quantum Cryptography</a:t>
            </a:r>
            <a:endParaRPr lang="fr-CH" sz="3300" dirty="0" smtClean="0"/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 smtClean="0"/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179512" y="836712"/>
            <a:ext cx="8064896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3600" dirty="0" smtClean="0">
                <a:solidFill>
                  <a:prstClr val="black"/>
                </a:solidFill>
                <a:cs typeface="Arial" charset="0"/>
                <a:hlinkClick r:id="rId3"/>
              </a:rPr>
              <a:t>Quantum Computing</a:t>
            </a:r>
            <a:endParaRPr lang="en-US" sz="3600" dirty="0">
              <a:solidFill>
                <a:prstClr val="black"/>
              </a:solidFill>
              <a:cs typeface="Arial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628800"/>
            <a:ext cx="2337490" cy="1855507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547665" y="4494648"/>
            <a:ext cx="4032448" cy="2072799"/>
            <a:chOff x="1143000" y="1196752"/>
            <a:chExt cx="6665913" cy="3426479"/>
          </a:xfrm>
        </p:grpSpPr>
        <p:grpSp>
          <p:nvGrpSpPr>
            <p:cNvPr id="65" name="Group 3"/>
            <p:cNvGrpSpPr>
              <a:grpSpLocks/>
            </p:cNvGrpSpPr>
            <p:nvPr/>
          </p:nvGrpSpPr>
          <p:grpSpPr bwMode="auto">
            <a:xfrm>
              <a:off x="1619250" y="1196752"/>
              <a:ext cx="5332413" cy="3076575"/>
              <a:chOff x="1020" y="935"/>
              <a:chExt cx="3359" cy="1938"/>
            </a:xfrm>
          </p:grpSpPr>
          <p:sp>
            <p:nvSpPr>
              <p:cNvPr id="76" name="Oval 4"/>
              <p:cNvSpPr>
                <a:spLocks noChangeArrowheads="1"/>
              </p:cNvSpPr>
              <p:nvPr/>
            </p:nvSpPr>
            <p:spPr bwMode="auto">
              <a:xfrm>
                <a:off x="2925" y="2287"/>
                <a:ext cx="117" cy="112"/>
              </a:xfrm>
              <a:prstGeom prst="ellipse">
                <a:avLst/>
              </a:prstGeom>
              <a:gradFill rotWithShape="0">
                <a:gsLst>
                  <a:gs pos="0">
                    <a:srgbClr val="FE8F73"/>
                  </a:gs>
                  <a:gs pos="50000">
                    <a:srgbClr val="FF3300"/>
                  </a:gs>
                  <a:gs pos="100000">
                    <a:srgbClr val="FE8F73"/>
                  </a:gs>
                </a:gsLst>
                <a:lin ang="16200000" scaled="1"/>
              </a:gradFill>
              <a:ln w="64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" name="Group 5"/>
              <p:cNvGrpSpPr>
                <a:grpSpLocks/>
              </p:cNvGrpSpPr>
              <p:nvPr/>
            </p:nvGrpSpPr>
            <p:grpSpPr bwMode="auto">
              <a:xfrm>
                <a:off x="1020" y="935"/>
                <a:ext cx="3359" cy="1938"/>
                <a:chOff x="1020" y="935"/>
                <a:chExt cx="3359" cy="1938"/>
              </a:xfrm>
            </p:grpSpPr>
            <p:sp>
              <p:nvSpPr>
                <p:cNvPr id="78" name="Oval 6"/>
                <p:cNvSpPr>
                  <a:spLocks noChangeArrowheads="1"/>
                </p:cNvSpPr>
                <p:nvPr/>
              </p:nvSpPr>
              <p:spPr bwMode="auto">
                <a:xfrm>
                  <a:off x="2268" y="2763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7"/>
                <p:cNvSpPr>
                  <a:spLocks noChangeArrowheads="1"/>
                </p:cNvSpPr>
                <p:nvPr/>
              </p:nvSpPr>
              <p:spPr bwMode="auto">
                <a:xfrm>
                  <a:off x="2892" y="2738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8"/>
                <p:cNvSpPr>
                  <a:spLocks noChangeArrowheads="1"/>
                </p:cNvSpPr>
                <p:nvPr/>
              </p:nvSpPr>
              <p:spPr bwMode="auto">
                <a:xfrm>
                  <a:off x="3516" y="2725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9"/>
                <p:cNvSpPr>
                  <a:spLocks noChangeArrowheads="1"/>
                </p:cNvSpPr>
                <p:nvPr/>
              </p:nvSpPr>
              <p:spPr bwMode="auto">
                <a:xfrm>
                  <a:off x="1666" y="2326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0"/>
                <p:cNvSpPr>
                  <a:spLocks noChangeArrowheads="1"/>
                </p:cNvSpPr>
                <p:nvPr/>
              </p:nvSpPr>
              <p:spPr bwMode="auto">
                <a:xfrm>
                  <a:off x="2301" y="2312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11"/>
                <p:cNvSpPr>
                  <a:spLocks noChangeArrowheads="1"/>
                </p:cNvSpPr>
                <p:nvPr/>
              </p:nvSpPr>
              <p:spPr bwMode="auto">
                <a:xfrm>
                  <a:off x="3549" y="2274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12"/>
                <p:cNvSpPr>
                  <a:spLocks noChangeArrowheads="1"/>
                </p:cNvSpPr>
                <p:nvPr/>
              </p:nvSpPr>
              <p:spPr bwMode="auto">
                <a:xfrm>
                  <a:off x="1699" y="1884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13"/>
                <p:cNvSpPr>
                  <a:spLocks noChangeArrowheads="1"/>
                </p:cNvSpPr>
                <p:nvPr/>
              </p:nvSpPr>
              <p:spPr bwMode="auto">
                <a:xfrm>
                  <a:off x="2334" y="1870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Oval 14"/>
                <p:cNvSpPr>
                  <a:spLocks noChangeArrowheads="1"/>
                </p:cNvSpPr>
                <p:nvPr/>
              </p:nvSpPr>
              <p:spPr bwMode="auto">
                <a:xfrm>
                  <a:off x="2958" y="1845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Oval 15"/>
                <p:cNvSpPr>
                  <a:spLocks noChangeArrowheads="1"/>
                </p:cNvSpPr>
                <p:nvPr/>
              </p:nvSpPr>
              <p:spPr bwMode="auto">
                <a:xfrm>
                  <a:off x="1732" y="1461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Oval 16"/>
                <p:cNvSpPr>
                  <a:spLocks noChangeArrowheads="1"/>
                </p:cNvSpPr>
                <p:nvPr/>
              </p:nvSpPr>
              <p:spPr bwMode="auto">
                <a:xfrm>
                  <a:off x="2367" y="1446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Oval 17"/>
                <p:cNvSpPr>
                  <a:spLocks noChangeArrowheads="1"/>
                </p:cNvSpPr>
                <p:nvPr/>
              </p:nvSpPr>
              <p:spPr bwMode="auto">
                <a:xfrm>
                  <a:off x="2991" y="1422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Oval 18"/>
                <p:cNvSpPr>
                  <a:spLocks noChangeArrowheads="1"/>
                </p:cNvSpPr>
                <p:nvPr/>
              </p:nvSpPr>
              <p:spPr bwMode="auto">
                <a:xfrm>
                  <a:off x="3615" y="1409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Oval 19"/>
                <p:cNvSpPr>
                  <a:spLocks noChangeArrowheads="1"/>
                </p:cNvSpPr>
                <p:nvPr/>
              </p:nvSpPr>
              <p:spPr bwMode="auto">
                <a:xfrm>
                  <a:off x="1756" y="991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20"/>
                <p:cNvSpPr>
                  <a:spLocks noChangeArrowheads="1"/>
                </p:cNvSpPr>
                <p:nvPr/>
              </p:nvSpPr>
              <p:spPr bwMode="auto">
                <a:xfrm>
                  <a:off x="2391" y="977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Oval 21"/>
                <p:cNvSpPr>
                  <a:spLocks noChangeArrowheads="1"/>
                </p:cNvSpPr>
                <p:nvPr/>
              </p:nvSpPr>
              <p:spPr bwMode="auto">
                <a:xfrm>
                  <a:off x="3015" y="952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22"/>
                <p:cNvSpPr>
                  <a:spLocks noChangeArrowheads="1"/>
                </p:cNvSpPr>
                <p:nvPr/>
              </p:nvSpPr>
              <p:spPr bwMode="auto">
                <a:xfrm>
                  <a:off x="3639" y="939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Oval 23"/>
                <p:cNvSpPr>
                  <a:spLocks noChangeArrowheads="1"/>
                </p:cNvSpPr>
                <p:nvPr/>
              </p:nvSpPr>
              <p:spPr bwMode="auto">
                <a:xfrm>
                  <a:off x="4140" y="2720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Oval 24"/>
                <p:cNvSpPr>
                  <a:spLocks noChangeArrowheads="1"/>
                </p:cNvSpPr>
                <p:nvPr/>
              </p:nvSpPr>
              <p:spPr bwMode="auto">
                <a:xfrm>
                  <a:off x="4173" y="2269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25"/>
                <p:cNvSpPr>
                  <a:spLocks noChangeArrowheads="1"/>
                </p:cNvSpPr>
                <p:nvPr/>
              </p:nvSpPr>
              <p:spPr bwMode="auto">
                <a:xfrm>
                  <a:off x="4206" y="1828"/>
                  <a:ext cx="117" cy="1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Oval 26"/>
                <p:cNvSpPr>
                  <a:spLocks noChangeArrowheads="1"/>
                </p:cNvSpPr>
                <p:nvPr/>
              </p:nvSpPr>
              <p:spPr bwMode="auto">
                <a:xfrm>
                  <a:off x="4263" y="935"/>
                  <a:ext cx="117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8F73"/>
                    </a:gs>
                    <a:gs pos="50000">
                      <a:srgbClr val="FF3300"/>
                    </a:gs>
                    <a:gs pos="100000">
                      <a:srgbClr val="FE8F73"/>
                    </a:gs>
                  </a:gsLst>
                  <a:lin ang="16200000" scaled="1"/>
                </a:gradFill>
                <a:ln w="64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AutoShape 27"/>
                <p:cNvSpPr>
                  <a:spLocks noChangeArrowheads="1"/>
                </p:cNvSpPr>
                <p:nvPr/>
              </p:nvSpPr>
              <p:spPr bwMode="auto">
                <a:xfrm>
                  <a:off x="1020" y="2269"/>
                  <a:ext cx="672" cy="183"/>
                </a:xfrm>
                <a:prstGeom prst="roundRect">
                  <a:avLst>
                    <a:gd name="adj" fmla="val 54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2195513" y="4220940"/>
              <a:ext cx="914400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rgbClr val="FFFF00"/>
                </a:buClr>
                <a:buSzPct val="83000"/>
                <a:buFont typeface="Times New Roman" charset="0"/>
                <a:buNone/>
              </a:pPr>
              <a:r>
                <a:rPr lang="en-GB" sz="200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0</a:t>
              </a:r>
            </a:p>
          </p:txBody>
        </p:sp>
        <p:sp>
          <p:nvSpPr>
            <p:cNvPr id="67" name="Oval 31"/>
            <p:cNvSpPr>
              <a:spLocks noChangeArrowheads="1"/>
            </p:cNvSpPr>
            <p:nvPr/>
          </p:nvSpPr>
          <p:spPr bwMode="auto">
            <a:xfrm>
              <a:off x="5651500" y="2636615"/>
              <a:ext cx="185738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2"/>
            <p:cNvSpPr>
              <a:spLocks noChangeArrowheads="1"/>
            </p:cNvSpPr>
            <p:nvPr/>
          </p:nvSpPr>
          <p:spPr bwMode="auto">
            <a:xfrm>
              <a:off x="6732588" y="1917477"/>
              <a:ext cx="185737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 flipV="1">
              <a:off x="2771775" y="2003202"/>
              <a:ext cx="4032250" cy="218281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6084888" y="1917477"/>
              <a:ext cx="1724025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rgbClr val="FFFF00"/>
                </a:buClr>
                <a:buSzPct val="100000"/>
                <a:buFont typeface="Times New Roman" charset="0"/>
                <a:buNone/>
              </a:pPr>
              <a:r>
                <a:rPr lang="en-GB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v</a:t>
              </a:r>
              <a:r>
                <a:rPr lang="en-GB" baseline="-2500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2</a:t>
              </a:r>
            </a:p>
          </p:txBody>
        </p:sp>
        <p:sp>
          <p:nvSpPr>
            <p:cNvPr id="71" name="Text Box 35"/>
            <p:cNvSpPr txBox="1">
              <a:spLocks noChangeArrowheads="1"/>
            </p:cNvSpPr>
            <p:nvPr/>
          </p:nvSpPr>
          <p:spPr bwMode="auto">
            <a:xfrm>
              <a:off x="5076825" y="2709640"/>
              <a:ext cx="1724025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rgbClr val="FFFF00"/>
                </a:buClr>
                <a:buSzPct val="100000"/>
                <a:buFont typeface="Times New Roman" charset="0"/>
                <a:buNone/>
              </a:pPr>
              <a:r>
                <a:rPr lang="en-GB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v</a:t>
              </a:r>
              <a:r>
                <a:rPr lang="en-GB" baseline="-2500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1</a:t>
              </a:r>
            </a:p>
          </p:txBody>
        </p:sp>
        <p:sp>
          <p:nvSpPr>
            <p:cNvPr id="72" name="Line 36"/>
            <p:cNvSpPr>
              <a:spLocks noChangeShapeType="1"/>
            </p:cNvSpPr>
            <p:nvPr/>
          </p:nvSpPr>
          <p:spPr bwMode="auto">
            <a:xfrm flipV="1">
              <a:off x="2700338" y="3500215"/>
              <a:ext cx="1587" cy="650875"/>
            </a:xfrm>
            <a:prstGeom prst="line">
              <a:avLst/>
            </a:prstGeom>
            <a:noFill/>
            <a:ln w="57240">
              <a:solidFill>
                <a:schemeClr val="accent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 flipV="1">
              <a:off x="2665413" y="2696940"/>
              <a:ext cx="3100387" cy="15795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2627313" y="4149502"/>
              <a:ext cx="185737" cy="177800"/>
            </a:xfrm>
            <a:prstGeom prst="ellipse">
              <a:avLst/>
            </a:prstGeom>
            <a:gradFill rotWithShape="0">
              <a:gsLst>
                <a:gs pos="0">
                  <a:srgbClr val="FE8F73"/>
                </a:gs>
                <a:gs pos="50000">
                  <a:srgbClr val="FF3300"/>
                </a:gs>
                <a:gs pos="100000">
                  <a:srgbClr val="FE8F73"/>
                </a:gs>
              </a:gsLst>
              <a:lin ang="1620000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Text Box 38"/>
            <p:cNvSpPr txBox="1">
              <a:spLocks noChangeArrowheads="1"/>
            </p:cNvSpPr>
            <p:nvPr/>
          </p:nvSpPr>
          <p:spPr bwMode="auto">
            <a:xfrm>
              <a:off x="1143000" y="3484339"/>
              <a:ext cx="1724025" cy="61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 rtl="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rgbClr val="FFFF00"/>
                </a:buClr>
                <a:buSzPct val="100000"/>
                <a:buFont typeface="Times New Roman" charset="0"/>
                <a:buNone/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3v</a:t>
              </a:r>
              <a:r>
                <a:rPr lang="en-GB" sz="1800" baseline="-25000" dirty="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2</a:t>
              </a:r>
              <a:r>
                <a:rPr lang="en-GB" sz="1800" dirty="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-4v</a:t>
              </a:r>
              <a:r>
                <a:rPr lang="en-GB" sz="1800" baseline="-25000" dirty="0">
                  <a:solidFill>
                    <a:srgbClr val="000000"/>
                  </a:solidFill>
                  <a:effectLst/>
                  <a:latin typeface="Comic Sans MS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700808"/>
            <a:ext cx="2268252" cy="151216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1628800"/>
            <a:ext cx="1584176" cy="18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7704" y="6165304"/>
            <a:ext cx="5040560" cy="648072"/>
            <a:chOff x="3131840" y="4725144"/>
            <a:chExt cx="5040560" cy="648072"/>
          </a:xfrm>
        </p:grpSpPr>
        <p:sp>
          <p:nvSpPr>
            <p:cNvPr id="26" name="Oval 54"/>
            <p:cNvSpPr>
              <a:spLocks noChangeArrowheads="1"/>
            </p:cNvSpPr>
            <p:nvPr/>
          </p:nvSpPr>
          <p:spPr bwMode="auto">
            <a:xfrm rot="16200000">
              <a:off x="5328084" y="2528900"/>
              <a:ext cx="648072" cy="504056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7" name="Group 172"/>
            <p:cNvGrpSpPr/>
            <p:nvPr/>
          </p:nvGrpSpPr>
          <p:grpSpPr>
            <a:xfrm>
              <a:off x="4067944" y="4797152"/>
              <a:ext cx="457692" cy="460694"/>
              <a:chOff x="3731760" y="2948800"/>
              <a:chExt cx="457692" cy="460694"/>
            </a:xfrm>
          </p:grpSpPr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8" name="Group 173"/>
            <p:cNvGrpSpPr/>
            <p:nvPr/>
          </p:nvGrpSpPr>
          <p:grpSpPr>
            <a:xfrm>
              <a:off x="6876256" y="4797152"/>
              <a:ext cx="457692" cy="460694"/>
              <a:chOff x="3731760" y="294880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51520" y="3573016"/>
            <a:ext cx="784887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>
                <a:hlinkClick r:id="rId2"/>
              </a:rPr>
              <a:t>Position-Based Cryptography</a:t>
            </a:r>
            <a:endParaRPr lang="fr-CH" sz="3300" dirty="0" smtClean="0"/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539552" y="4293096"/>
            <a:ext cx="7992890" cy="1872209"/>
            <a:chOff x="683566" y="4221087"/>
            <a:chExt cx="7992890" cy="1872209"/>
          </a:xfrm>
        </p:grpSpPr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1043607" y="5949279"/>
              <a:ext cx="727280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42" name="Group 33"/>
            <p:cNvGrpSpPr/>
            <p:nvPr/>
          </p:nvGrpSpPr>
          <p:grpSpPr>
            <a:xfrm>
              <a:off x="683566" y="4221087"/>
              <a:ext cx="1313252" cy="1869077"/>
              <a:chOff x="-773535" y="87118"/>
              <a:chExt cx="1776752" cy="2528752"/>
            </a:xfrm>
          </p:grpSpPr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03268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50" name="Picture 49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-773535" y="87118"/>
                <a:ext cx="1776752" cy="2001808"/>
              </a:xfrm>
              <a:prstGeom prst="rect">
                <a:avLst/>
              </a:prstGeom>
            </p:spPr>
          </p:pic>
        </p:grpSp>
        <p:grpSp>
          <p:nvGrpSpPr>
            <p:cNvPr id="43" name="Group 35"/>
            <p:cNvGrpSpPr/>
            <p:nvPr/>
          </p:nvGrpSpPr>
          <p:grpSpPr>
            <a:xfrm>
              <a:off x="7380310" y="4221087"/>
              <a:ext cx="1296146" cy="1869077"/>
              <a:chOff x="8222980" y="87118"/>
              <a:chExt cx="1753611" cy="2528752"/>
            </a:xfrm>
          </p:grpSpPr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9002362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48" name="Picture 47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8222980" y="87118"/>
                <a:ext cx="1753611" cy="2001807"/>
              </a:xfrm>
              <a:prstGeom prst="rect">
                <a:avLst/>
              </a:prstGeom>
            </p:spPr>
          </p:pic>
        </p:grpSp>
        <p:grpSp>
          <p:nvGrpSpPr>
            <p:cNvPr id="44" name="Group 36"/>
            <p:cNvGrpSpPr/>
            <p:nvPr/>
          </p:nvGrpSpPr>
          <p:grpSpPr>
            <a:xfrm>
              <a:off x="3995934" y="4365103"/>
              <a:ext cx="1150798" cy="1728193"/>
              <a:chOff x="3945105" y="281963"/>
              <a:chExt cx="1556962" cy="233814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105" y="281963"/>
                <a:ext cx="1556962" cy="1820147"/>
              </a:xfrm>
              <a:prstGeom prst="rect">
                <a:avLst/>
              </a:prstGeom>
            </p:spPr>
          </p:pic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4821908" y="2230416"/>
                <a:ext cx="0" cy="38969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37"/>
          <p:cNvGrpSpPr/>
          <p:nvPr/>
        </p:nvGrpSpPr>
        <p:grpSpPr>
          <a:xfrm>
            <a:off x="5436095" y="4653136"/>
            <a:ext cx="1149383" cy="1512168"/>
            <a:chOff x="2483766" y="578923"/>
            <a:chExt cx="1555047" cy="2045874"/>
          </a:xfrm>
        </p:grpSpPr>
        <p:pic>
          <p:nvPicPr>
            <p:cNvPr id="5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6" y="578923"/>
              <a:ext cx="1555047" cy="1547233"/>
            </a:xfrm>
            <a:prstGeom prst="rect">
              <a:avLst/>
            </a:prstGeom>
            <a:noFill/>
          </p:spPr>
        </p:pic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3165725" y="2235107"/>
              <a:ext cx="0" cy="3896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4" name="Group 38"/>
          <p:cNvGrpSpPr/>
          <p:nvPr/>
        </p:nvGrpSpPr>
        <p:grpSpPr>
          <a:xfrm>
            <a:off x="2602170" y="4581128"/>
            <a:ext cx="961718" cy="1584176"/>
            <a:chOff x="5481515" y="481501"/>
            <a:chExt cx="1301147" cy="214329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515" y="481501"/>
              <a:ext cx="1301147" cy="1673585"/>
            </a:xfrm>
            <a:prstGeom prst="rect">
              <a:avLst/>
            </a:prstGeom>
          </p:spPr>
        </p:pic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066050" y="2235109"/>
              <a:ext cx="0" cy="38969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179512" y="836712"/>
            <a:ext cx="8064896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Key Distribution (</a:t>
            </a:r>
            <a:r>
              <a:rPr lang="fr-CH" sz="3300" dirty="0" smtClean="0">
                <a:hlinkClick r:id="rId8"/>
              </a:rPr>
              <a:t>QKD</a:t>
            </a:r>
            <a:r>
              <a:rPr lang="fr-CH" sz="3300" dirty="0" smtClean="0"/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3688" y="1528146"/>
            <a:ext cx="6192316" cy="2011635"/>
            <a:chOff x="1763688" y="1528146"/>
            <a:chExt cx="6192316" cy="2011635"/>
          </a:xfrm>
        </p:grpSpPr>
        <p:pic>
          <p:nvPicPr>
            <p:cNvPr id="92" name="Picture 39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1763688" y="263691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0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308304" y="2780928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95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2123727" y="1556792"/>
              <a:ext cx="989091" cy="1008112"/>
            </a:xfrm>
            <a:prstGeom prst="rect">
              <a:avLst/>
            </a:prstGeom>
          </p:spPr>
        </p:pic>
        <p:pic>
          <p:nvPicPr>
            <p:cNvPr id="97" name="Picture 96" descr="QueenOfHearts.png"/>
            <p:cNvPicPr>
              <a:picLocks noChangeAspect="1"/>
            </p:cNvPicPr>
            <p:nvPr/>
          </p:nvPicPr>
          <p:blipFill>
            <a:blip r:embed="rId11" cstate="print"/>
            <a:srcRect l="6597" r="7636"/>
            <a:stretch>
              <a:fillRect/>
            </a:stretch>
          </p:blipFill>
          <p:spPr>
            <a:xfrm>
              <a:off x="5292080" y="2564904"/>
              <a:ext cx="1152128" cy="974877"/>
            </a:xfrm>
            <a:prstGeom prst="rect">
              <a:avLst/>
            </a:prstGeom>
          </p:spPr>
        </p:pic>
        <p:pic>
          <p:nvPicPr>
            <p:cNvPr id="98" name="Picture 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1772816"/>
              <a:ext cx="1214965" cy="864096"/>
            </a:xfrm>
            <a:prstGeom prst="rect">
              <a:avLst/>
            </a:prstGeom>
            <a:noFill/>
          </p:spPr>
        </p:pic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2843808" y="2492896"/>
              <a:ext cx="1368152" cy="69193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3275856" y="2204864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>
              <a:off x="3274863" y="234888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3275856" y="1528146"/>
              <a:ext cx="2881313" cy="532702"/>
              <a:chOff x="3130550" y="1096098"/>
              <a:chExt cx="2881313" cy="532702"/>
            </a:xfrm>
          </p:grpSpPr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3130550" y="1628800"/>
                <a:ext cx="288131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105" name="Group 28"/>
              <p:cNvGrpSpPr/>
              <p:nvPr/>
            </p:nvGrpSpPr>
            <p:grpSpPr>
              <a:xfrm>
                <a:off x="3419872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8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9" name="Line 5"/>
                <p:cNvSpPr>
                  <a:spLocks noChangeShapeType="1"/>
                </p:cNvSpPr>
                <p:nvPr/>
              </p:nvSpPr>
              <p:spPr bwMode="auto">
                <a:xfrm rot="27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6" name="Group 28"/>
              <p:cNvGrpSpPr/>
              <p:nvPr/>
            </p:nvGrpSpPr>
            <p:grpSpPr>
              <a:xfrm>
                <a:off x="4343154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6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Line 5"/>
                <p:cNvSpPr>
                  <a:spLocks noChangeShapeType="1"/>
                </p:cNvSpPr>
                <p:nvPr/>
              </p:nvSpPr>
              <p:spPr bwMode="auto">
                <a:xfrm rot="81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7" name="Group 28"/>
              <p:cNvGrpSpPr/>
              <p:nvPr/>
            </p:nvGrpSpPr>
            <p:grpSpPr>
              <a:xfrm>
                <a:off x="3881513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8" name="Group 133"/>
              <p:cNvGrpSpPr/>
              <p:nvPr/>
            </p:nvGrpSpPr>
            <p:grpSpPr>
              <a:xfrm>
                <a:off x="5266436" y="1096098"/>
                <a:ext cx="457692" cy="460694"/>
                <a:chOff x="7597837" y="2707419"/>
                <a:chExt cx="457692" cy="460694"/>
              </a:xfrm>
            </p:grpSpPr>
            <p:sp>
              <p:nvSpPr>
                <p:cNvPr id="112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3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9" name="Group 28"/>
              <p:cNvGrpSpPr/>
              <p:nvPr/>
            </p:nvGrpSpPr>
            <p:grpSpPr>
              <a:xfrm>
                <a:off x="4804795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0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>
              <a:off x="4716016" y="2060848"/>
              <a:ext cx="504056" cy="93610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0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143932" cy="1152128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Thank you for your attention!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6400800" cy="714380"/>
          </a:xfrm>
        </p:spPr>
        <p:txBody>
          <a:bodyPr/>
          <a:lstStyle/>
          <a:p>
            <a:r>
              <a:rPr lang="en-US" sz="5400" dirty="0" smtClean="0"/>
              <a:t>Questions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168" y="3140968"/>
            <a:ext cx="1925712" cy="22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312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892" name="Picture 116" descr="MCj042607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9894" name="Oval 11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9895" name="Line 11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6" name="Line 12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7" name="Line 12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8" name="Line 12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9" name="Line 12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0" name="Line 12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1" name="Line 12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2" name="Line 12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3" name="Line 12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4" name="Line 12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9905" name="Oval 129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787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823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59824" name="Rectangle 48"/>
          <p:cNvSpPr>
            <a:spLocks noGrp="1" noChangeArrowheads="1"/>
          </p:cNvSpPr>
          <p:nvPr>
            <p:ph type="title"/>
          </p:nvPr>
        </p:nvSpPr>
        <p:spPr>
          <a:xfrm>
            <a:off x="455956" y="142852"/>
            <a:ext cx="8436524" cy="928694"/>
          </a:xfrm>
          <a:noFill/>
          <a:ln/>
        </p:spPr>
        <p:txBody>
          <a:bodyPr/>
          <a:lstStyle/>
          <a:p>
            <a:r>
              <a:rPr lang="en-US" sz="4000" dirty="0" err="1"/>
              <a:t>Qubit</a:t>
            </a:r>
            <a:r>
              <a:rPr lang="en-US" sz="4000" dirty="0"/>
              <a:t>: </a:t>
            </a:r>
            <a:r>
              <a:rPr lang="en-US" sz="4000" dirty="0" smtClean="0"/>
              <a:t>Rectilinear/Computational </a:t>
            </a:r>
            <a:r>
              <a:rPr lang="en-US" sz="4000" dirty="0"/>
              <a:t>Basis</a:t>
            </a:r>
          </a:p>
        </p:txBody>
      </p:sp>
      <p:grpSp>
        <p:nvGrpSpPr>
          <p:cNvPr id="5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59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61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2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70" name="Picture 6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39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9787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r>
              <a:rPr lang="fr-CH" dirty="0" smtClean="0"/>
              <a:t>Quiz: Quantum Crypto</a:t>
            </a:r>
            <a:endParaRPr lang="en-US" dirty="0"/>
          </a:p>
        </p:txBody>
      </p:sp>
      <p:sp>
        <p:nvSpPr>
          <p:cNvPr id="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467544" y="1052736"/>
            <a:ext cx="68407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Which of the following are correct?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6" name="Rectangle 298"/>
          <p:cNvSpPr>
            <a:spLocks noChangeArrowheads="1"/>
          </p:cNvSpPr>
          <p:nvPr/>
        </p:nvSpPr>
        <p:spPr bwMode="auto">
          <a:xfrm>
            <a:off x="539552" y="1556792"/>
            <a:ext cx="799288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Quantum Crypto studies the impact of quantum technology on the field of cryptography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As RSA encryption will be broken by quantum computers, we should switch to other systems already now (in order to secure information for more than 10 years)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Position-based cryptography exploits the fact that information cannot travel faster than the speed of light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2800" dirty="0" smtClean="0">
                <a:cs typeface="Arial" charset="0"/>
              </a:rPr>
              <a:t>Quantum Key Distribution is fundamentally more secure than classical public-key cryptography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endParaRPr lang="en-US" sz="2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358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507288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Different </a:t>
            </a:r>
            <a:r>
              <a:rPr lang="en-US" dirty="0" smtClean="0">
                <a:cs typeface="Arial" charset="0"/>
              </a:rPr>
              <a:t>quantum schemes proposed by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Chandran, Fehr, Gelles, Goyal, Ostrovsky [2010]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Malaney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Kent, Munro, Spiller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Lau, Lo [2010</a:t>
            </a:r>
            <a:r>
              <a:rPr lang="nl-NL" sz="2800" dirty="0" smtClean="0">
                <a:cs typeface="Arial" charset="0"/>
              </a:rPr>
              <a:t>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nl-NL" sz="28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dirty="0">
                <a:cs typeface="Arial" charset="0"/>
              </a:rPr>
              <a:t>Unfortunately they can all </a:t>
            </a:r>
            <a:r>
              <a:rPr lang="nl-NL" dirty="0" err="1">
                <a:cs typeface="Arial" charset="0"/>
              </a:rPr>
              <a:t>be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 smtClean="0">
                <a:cs typeface="Arial" charset="0"/>
              </a:rPr>
              <a:t>broken</a:t>
            </a:r>
            <a:r>
              <a:rPr lang="nl-NL" dirty="0" smtClean="0">
                <a:cs typeface="Arial" charset="0"/>
              </a:rPr>
              <a:t>!</a:t>
            </a:r>
            <a:endParaRPr lang="nl-NL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G</a:t>
            </a:r>
            <a:r>
              <a:rPr lang="nl-NL" sz="2800" dirty="0" smtClean="0">
                <a:cs typeface="Arial" charset="0"/>
              </a:rPr>
              <a:t>eneral </a:t>
            </a:r>
            <a:r>
              <a:rPr lang="nl-NL" sz="2800" dirty="0">
                <a:solidFill>
                  <a:srgbClr val="FF0000"/>
                </a:solidFill>
                <a:cs typeface="Arial" charset="0"/>
              </a:rPr>
              <a:t>no-go </a:t>
            </a:r>
            <a:r>
              <a:rPr lang="nl-NL" sz="2800" dirty="0" err="1" smtClean="0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nl-NL" sz="2800" dirty="0" smtClean="0">
                <a:solidFill>
                  <a:srgbClr val="FF0000"/>
                </a:solidFill>
                <a:cs typeface="Arial" charset="0"/>
              </a:rPr>
              <a:t> </a:t>
            </a:r>
            <a:br>
              <a:rPr lang="nl-NL" sz="2800" dirty="0" smtClean="0">
                <a:solidFill>
                  <a:srgbClr val="FF0000"/>
                </a:solidFill>
                <a:cs typeface="Arial" charset="0"/>
              </a:rPr>
            </a:br>
            <a:r>
              <a:rPr lang="nl-NL" dirty="0" smtClean="0">
                <a:cs typeface="Arial" charset="0"/>
              </a:rPr>
              <a:t>[</a:t>
            </a:r>
            <a:r>
              <a:rPr lang="nl-NL" dirty="0" err="1">
                <a:cs typeface="Arial" charset="0"/>
              </a:rPr>
              <a:t>Buhrman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Chandran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Fehr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Gelles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Goyal</a:t>
            </a:r>
            <a:r>
              <a:rPr lang="nl-NL" dirty="0" smtClean="0">
                <a:cs typeface="Arial" charset="0"/>
              </a:rPr>
              <a:t>, </a:t>
            </a:r>
            <a:r>
              <a:rPr lang="nl-NL" dirty="0" err="1" smtClean="0">
                <a:cs typeface="Arial" charset="0"/>
              </a:rPr>
              <a:t>Ostrovsky</a:t>
            </a:r>
            <a:r>
              <a:rPr lang="nl-NL" dirty="0" smtClean="0">
                <a:cs typeface="Arial" charset="0"/>
              </a:rPr>
              <a:t>, Schaffner 2010]</a:t>
            </a:r>
            <a:endParaRPr lang="nl-NL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352009"/>
            <a:ext cx="6731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02373" y="2401750"/>
                <a:ext cx="2430067" cy="12041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|5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45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373" y="2401750"/>
                <a:ext cx="2430067" cy="12041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605885"/>
            <a:ext cx="1459622" cy="432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Are There Secure Schemes?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661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linear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isometries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axis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02" name="Picture 10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68759"/>
            <a:ext cx="2488311" cy="341452"/>
          </a:xfrm>
          <a:prstGeom prst="rect">
            <a:avLst/>
          </a:prstGeom>
          <a:noFill/>
          <a:ln/>
          <a:effectLst/>
        </p:spPr>
      </p:pic>
      <p:grpSp>
        <p:nvGrpSpPr>
          <p:cNvPr id="94" name="Group 93"/>
          <p:cNvGrpSpPr/>
          <p:nvPr/>
        </p:nvGrpSpPr>
        <p:grpSpPr>
          <a:xfrm>
            <a:off x="5868144" y="3497957"/>
            <a:ext cx="3171133" cy="2883372"/>
            <a:chOff x="5868144" y="3497957"/>
            <a:chExt cx="3171133" cy="2883372"/>
          </a:xfrm>
        </p:grpSpPr>
        <p:pic>
          <p:nvPicPr>
            <p:cNvPr id="75" name="Picture 7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532440" y="4938117"/>
              <a:ext cx="506837" cy="3133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6" name="Picture 7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3497957"/>
              <a:ext cx="506240" cy="3130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0" name="Picture 10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69684" y="4003916"/>
              <a:ext cx="506240" cy="2863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00392" y="5946229"/>
              <a:ext cx="505644" cy="28605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76" name="Group 175"/>
            <p:cNvGrpSpPr/>
            <p:nvPr/>
          </p:nvGrpSpPr>
          <p:grpSpPr>
            <a:xfrm>
              <a:off x="5868144" y="3857997"/>
              <a:ext cx="2520280" cy="2523332"/>
              <a:chOff x="4572958" y="1485104"/>
              <a:chExt cx="3314742" cy="3318755"/>
            </a:xfrm>
          </p:grpSpPr>
          <p:sp>
            <p:nvSpPr>
              <p:cNvPr id="164" name="Oval 105"/>
              <p:cNvSpPr>
                <a:spLocks noChangeArrowheads="1"/>
              </p:cNvSpPr>
              <p:nvPr/>
            </p:nvSpPr>
            <p:spPr bwMode="auto">
              <a:xfrm>
                <a:off x="4788024" y="1700808"/>
                <a:ext cx="2879725" cy="28797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AutoShape 11"/>
              <p:cNvSpPr>
                <a:spLocks noChangeArrowheads="1"/>
              </p:cNvSpPr>
              <p:nvPr/>
            </p:nvSpPr>
            <p:spPr bwMode="auto">
              <a:xfrm rot="5400000">
                <a:off x="4579160" y="3067842"/>
                <a:ext cx="3311526" cy="146049"/>
              </a:xfrm>
              <a:prstGeom prst="leftRightArrow">
                <a:avLst>
                  <a:gd name="adj1" fmla="val 44194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7" name="AutoShape 11"/>
              <p:cNvSpPr>
                <a:spLocks noChangeArrowheads="1"/>
              </p:cNvSpPr>
              <p:nvPr/>
            </p:nvSpPr>
            <p:spPr bwMode="auto">
              <a:xfrm>
                <a:off x="4576175" y="3067645"/>
                <a:ext cx="3311525" cy="146049"/>
              </a:xfrm>
              <a:prstGeom prst="leftRightArrow">
                <a:avLst>
                  <a:gd name="adj1" fmla="val 4419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8" name="AutoShape 11"/>
              <p:cNvSpPr>
                <a:spLocks noChangeArrowheads="1"/>
              </p:cNvSpPr>
              <p:nvPr/>
            </p:nvSpPr>
            <p:spPr bwMode="auto">
              <a:xfrm rot="2697395">
                <a:off x="4572958" y="3075268"/>
                <a:ext cx="3311525" cy="146049"/>
              </a:xfrm>
              <a:prstGeom prst="leftRightArrow">
                <a:avLst>
                  <a:gd name="adj1" fmla="val 43129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70" name="AutoShape 11"/>
              <p:cNvSpPr>
                <a:spLocks noChangeArrowheads="1"/>
              </p:cNvSpPr>
              <p:nvPr/>
            </p:nvSpPr>
            <p:spPr bwMode="auto">
              <a:xfrm rot="18897395">
                <a:off x="4569973" y="3075071"/>
                <a:ext cx="3311526" cy="146049"/>
              </a:xfrm>
              <a:prstGeom prst="leftRightArrow">
                <a:avLst>
                  <a:gd name="adj1" fmla="val 43151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012160" y="3885421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-2700000">
              <a:off x="6662416" y="474951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04" name="Picture 10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  <p:grpSp>
        <p:nvGrpSpPr>
          <p:cNvPr id="101" name="Group 100"/>
          <p:cNvGrpSpPr/>
          <p:nvPr/>
        </p:nvGrpSpPr>
        <p:grpSpPr>
          <a:xfrm>
            <a:off x="465082" y="3429000"/>
            <a:ext cx="4420594" cy="792088"/>
            <a:chOff x="465082" y="3429000"/>
            <a:chExt cx="4420594" cy="792088"/>
          </a:xfrm>
        </p:grpSpPr>
        <p:grpSp>
          <p:nvGrpSpPr>
            <p:cNvPr id="114" name="Group 28"/>
            <p:cNvGrpSpPr/>
            <p:nvPr/>
          </p:nvGrpSpPr>
          <p:grpSpPr>
            <a:xfrm>
              <a:off x="465082" y="353500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4427984" y="3544374"/>
              <a:ext cx="457692" cy="460694"/>
              <a:chOff x="7597837" y="2707419"/>
              <a:chExt cx="457692" cy="460694"/>
            </a:xfrm>
          </p:grpSpPr>
          <p:sp>
            <p:nvSpPr>
              <p:cNvPr id="137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064328" y="3429000"/>
              <a:ext cx="3168352" cy="792088"/>
              <a:chOff x="1017964" y="4149080"/>
              <a:chExt cx="3168352" cy="792088"/>
            </a:xfrm>
          </p:grpSpPr>
          <p:sp>
            <p:nvSpPr>
              <p:cNvPr id="187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94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65082" y="4184414"/>
            <a:ext cx="4420594" cy="792088"/>
            <a:chOff x="465082" y="4184414"/>
            <a:chExt cx="4420594" cy="792088"/>
          </a:xfrm>
        </p:grpSpPr>
        <p:grpSp>
          <p:nvGrpSpPr>
            <p:cNvPr id="42" name="Group 41"/>
            <p:cNvGrpSpPr/>
            <p:nvPr/>
          </p:nvGrpSpPr>
          <p:grpSpPr>
            <a:xfrm>
              <a:off x="1064328" y="4184414"/>
              <a:ext cx="3168352" cy="792088"/>
              <a:chOff x="1017964" y="4149080"/>
              <a:chExt cx="3168352" cy="792088"/>
            </a:xfrm>
          </p:grpSpPr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6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65082" y="4290420"/>
              <a:ext cx="457692" cy="460694"/>
              <a:chOff x="7597837" y="2707419"/>
              <a:chExt cx="457692" cy="460694"/>
            </a:xfrm>
          </p:grpSpPr>
          <p:sp>
            <p:nvSpPr>
              <p:cNvPr id="4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0" name="Group 28"/>
            <p:cNvGrpSpPr/>
            <p:nvPr/>
          </p:nvGrpSpPr>
          <p:grpSpPr>
            <a:xfrm>
              <a:off x="4427984" y="4299788"/>
              <a:ext cx="457692" cy="460694"/>
              <a:chOff x="4214810" y="2000240"/>
              <a:chExt cx="457692" cy="460694"/>
            </a:xfrm>
          </p:grpSpPr>
          <p:sp>
            <p:nvSpPr>
              <p:cNvPr id="51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465082" y="5695246"/>
            <a:ext cx="4420594" cy="792088"/>
            <a:chOff x="465082" y="5695246"/>
            <a:chExt cx="4420594" cy="792088"/>
          </a:xfrm>
        </p:grpSpPr>
        <p:grpSp>
          <p:nvGrpSpPr>
            <p:cNvPr id="95" name="Group 28"/>
            <p:cNvGrpSpPr/>
            <p:nvPr/>
          </p:nvGrpSpPr>
          <p:grpSpPr>
            <a:xfrm>
              <a:off x="465082" y="5801248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064328" y="5695246"/>
              <a:ext cx="3168352" cy="792088"/>
              <a:chOff x="1017964" y="4149080"/>
              <a:chExt cx="3168352" cy="792088"/>
            </a:xfrm>
          </p:grpSpPr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8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7" name="Group 28"/>
            <p:cNvGrpSpPr/>
            <p:nvPr/>
          </p:nvGrpSpPr>
          <p:grpSpPr>
            <a:xfrm>
              <a:off x="4427984" y="5810616"/>
              <a:ext cx="457692" cy="460694"/>
              <a:chOff x="4214810" y="2000240"/>
              <a:chExt cx="457692" cy="460694"/>
            </a:xfrm>
          </p:grpSpPr>
          <p:sp>
            <p:nvSpPr>
              <p:cNvPr id="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65082" y="4939828"/>
            <a:ext cx="4420594" cy="792088"/>
            <a:chOff x="465082" y="4939828"/>
            <a:chExt cx="4420594" cy="792088"/>
          </a:xfrm>
        </p:grpSpPr>
        <p:grpSp>
          <p:nvGrpSpPr>
            <p:cNvPr id="88" name="Group 28"/>
            <p:cNvGrpSpPr/>
            <p:nvPr/>
          </p:nvGrpSpPr>
          <p:grpSpPr>
            <a:xfrm>
              <a:off x="465082" y="5045834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064328" y="4939828"/>
              <a:ext cx="3168352" cy="792088"/>
              <a:chOff x="1017964" y="4149080"/>
              <a:chExt cx="3168352" cy="792088"/>
            </a:xfrm>
          </p:grpSpPr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2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3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3" name="Group 28"/>
            <p:cNvGrpSpPr/>
            <p:nvPr/>
          </p:nvGrpSpPr>
          <p:grpSpPr>
            <a:xfrm>
              <a:off x="4427984" y="5055202"/>
              <a:ext cx="457692" cy="460694"/>
              <a:chOff x="4214810" y="200024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75" name="Picture 7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32440" y="4938117"/>
            <a:ext cx="506837" cy="313369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8264" y="3497957"/>
            <a:ext cx="506240" cy="313000"/>
          </a:xfrm>
          <a:prstGeom prst="rect">
            <a:avLst/>
          </a:prstGeom>
          <a:noFill/>
          <a:ln/>
          <a:effectLst/>
        </p:spPr>
      </p:pic>
      <p:pic>
        <p:nvPicPr>
          <p:cNvPr id="110" name="Picture 10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684" y="4003916"/>
            <a:ext cx="506240" cy="286395"/>
          </a:xfrm>
          <a:prstGeom prst="rect">
            <a:avLst/>
          </a:prstGeom>
          <a:noFill/>
          <a:ln/>
          <a:effectLst/>
        </p:spPr>
      </p:pic>
      <p:pic>
        <p:nvPicPr>
          <p:cNvPr id="113" name="Picture 1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0392" y="5946229"/>
            <a:ext cx="505644" cy="286057"/>
          </a:xfrm>
          <a:prstGeom prst="rect">
            <a:avLst/>
          </a:prstGeom>
          <a:noFill/>
          <a:ln/>
          <a:effectLst/>
        </p:spPr>
      </p:pic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are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linear </a:t>
            </a:r>
            <a:r>
              <a:rPr lang="en-US" sz="2600" dirty="0" err="1" smtClean="0">
                <a:solidFill>
                  <a:srgbClr val="FF0000"/>
                </a:solidFill>
                <a:cs typeface="Arial" charset="0"/>
              </a:rPr>
              <a:t>isometries</a:t>
            </a:r>
            <a:endParaRPr lang="en-US" sz="2600" dirty="0" smtClean="0">
              <a:solidFill>
                <a:srgbClr val="FF0000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axis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phase-flip (Pauli Z): mirroring at           axis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both (Pauli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XZ)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62" name="Picture 16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87182"/>
            <a:ext cx="1397159" cy="341618"/>
          </a:xfrm>
          <a:prstGeom prst="rect">
            <a:avLst/>
          </a:prstGeom>
          <a:noFill/>
          <a:ln/>
          <a:effectLst/>
        </p:spPr>
      </p:pic>
      <p:grpSp>
        <p:nvGrpSpPr>
          <p:cNvPr id="7" name="Group 175"/>
          <p:cNvGrpSpPr/>
          <p:nvPr/>
        </p:nvGrpSpPr>
        <p:grpSpPr>
          <a:xfrm>
            <a:off x="5868144" y="3857997"/>
            <a:ext cx="2520280" cy="2523332"/>
            <a:chOff x="4572958" y="1485104"/>
            <a:chExt cx="3314742" cy="3318755"/>
          </a:xfrm>
        </p:grpSpPr>
        <p:sp>
          <p:nvSpPr>
            <p:cNvPr id="164" name="Oval 105"/>
            <p:cNvSpPr>
              <a:spLocks noChangeArrowheads="1"/>
            </p:cNvSpPr>
            <p:nvPr/>
          </p:nvSpPr>
          <p:spPr bwMode="auto">
            <a:xfrm>
              <a:off x="4788024" y="1700808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AutoShape 11"/>
            <p:cNvSpPr>
              <a:spLocks noChangeArrowheads="1"/>
            </p:cNvSpPr>
            <p:nvPr/>
          </p:nvSpPr>
          <p:spPr bwMode="auto">
            <a:xfrm rot="5400000">
              <a:off x="4579160" y="3067842"/>
              <a:ext cx="3311526" cy="146049"/>
            </a:xfrm>
            <a:prstGeom prst="leftRightArrow">
              <a:avLst>
                <a:gd name="adj1" fmla="val 44194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7" name="AutoShape 11"/>
            <p:cNvSpPr>
              <a:spLocks noChangeArrowheads="1"/>
            </p:cNvSpPr>
            <p:nvPr/>
          </p:nvSpPr>
          <p:spPr bwMode="auto">
            <a:xfrm>
              <a:off x="4576175" y="3067645"/>
              <a:ext cx="3311525" cy="146049"/>
            </a:xfrm>
            <a:prstGeom prst="leftRightArrow">
              <a:avLst>
                <a:gd name="adj1" fmla="val 4419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8" name="AutoShape 11"/>
            <p:cNvSpPr>
              <a:spLocks noChangeArrowheads="1"/>
            </p:cNvSpPr>
            <p:nvPr/>
          </p:nvSpPr>
          <p:spPr bwMode="auto">
            <a:xfrm rot="2697395">
              <a:off x="4572958" y="3075268"/>
              <a:ext cx="3311525" cy="146049"/>
            </a:xfrm>
            <a:prstGeom prst="leftRightArrow">
              <a:avLst>
                <a:gd name="adj1" fmla="val 43129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70" name="AutoShape 11"/>
            <p:cNvSpPr>
              <a:spLocks noChangeArrowheads="1"/>
            </p:cNvSpPr>
            <p:nvPr/>
          </p:nvSpPr>
          <p:spPr bwMode="auto">
            <a:xfrm rot="18897395">
              <a:off x="4569973" y="3075071"/>
              <a:ext cx="3311526" cy="146049"/>
            </a:xfrm>
            <a:prstGeom prst="leftRightArrow">
              <a:avLst>
                <a:gd name="adj1" fmla="val 43151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2723195">
            <a:off x="6012160" y="3919377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18900000">
              <a:off x="6681056" y="478475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36336" y="5344570"/>
            <a:ext cx="3168352" cy="792088"/>
            <a:chOff x="1136336" y="5344570"/>
            <a:chExt cx="3168352" cy="792088"/>
          </a:xfrm>
        </p:grpSpPr>
        <p:sp>
          <p:nvSpPr>
            <p:cNvPr id="187" name="Rectangle 22"/>
            <p:cNvSpPr>
              <a:spLocks noChangeArrowheads="1"/>
            </p:cNvSpPr>
            <p:nvPr/>
          </p:nvSpPr>
          <p:spPr bwMode="auto">
            <a:xfrm>
              <a:off x="2216456" y="5344570"/>
              <a:ext cx="649188" cy="7192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23"/>
            <p:cNvSpPr>
              <a:spLocks noChangeShapeType="1"/>
            </p:cNvSpPr>
            <p:nvPr/>
          </p:nvSpPr>
          <p:spPr bwMode="auto">
            <a:xfrm flipH="1">
              <a:off x="1136336" y="5704610"/>
              <a:ext cx="10806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9" name="Line 24"/>
            <p:cNvSpPr>
              <a:spLocks noChangeShapeType="1"/>
            </p:cNvSpPr>
            <p:nvPr/>
          </p:nvSpPr>
          <p:spPr bwMode="auto">
            <a:xfrm flipH="1">
              <a:off x="2864528" y="5704610"/>
              <a:ext cx="1440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94" name="Content Placeholder 1"/>
            <p:cNvSpPr txBox="1">
              <a:spLocks/>
            </p:cNvSpPr>
            <p:nvPr/>
          </p:nvSpPr>
          <p:spPr>
            <a:xfrm>
              <a:off x="2288464" y="534457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Z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pic>
        <p:nvPicPr>
          <p:cNvPr id="41" name="Picture 4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3212976"/>
            <a:ext cx="577947" cy="408443"/>
          </a:xfrm>
          <a:prstGeom prst="rect">
            <a:avLst/>
          </a:prstGeom>
          <a:noFill/>
          <a:ln/>
          <a:effectLst/>
        </p:spPr>
      </p:pic>
      <p:grpSp>
        <p:nvGrpSpPr>
          <p:cNvPr id="79" name="Group 78"/>
          <p:cNvGrpSpPr/>
          <p:nvPr/>
        </p:nvGrpSpPr>
        <p:grpSpPr>
          <a:xfrm>
            <a:off x="513908" y="6165304"/>
            <a:ext cx="4371768" cy="504056"/>
            <a:chOff x="513908" y="6165304"/>
            <a:chExt cx="4371768" cy="504056"/>
          </a:xfrm>
        </p:grpSpPr>
        <p:grpSp>
          <p:nvGrpSpPr>
            <p:cNvPr id="58" name="Group 28"/>
            <p:cNvGrpSpPr/>
            <p:nvPr/>
          </p:nvGrpSpPr>
          <p:grpSpPr>
            <a:xfrm>
              <a:off x="4427984" y="6165304"/>
              <a:ext cx="457692" cy="460694"/>
              <a:chOff x="4214810" y="2000240"/>
              <a:chExt cx="457692" cy="460694"/>
            </a:xfrm>
          </p:grpSpPr>
          <p:sp>
            <p:nvSpPr>
              <p:cNvPr id="5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" name="Group 28"/>
            <p:cNvGrpSpPr/>
            <p:nvPr/>
          </p:nvGrpSpPr>
          <p:grpSpPr>
            <a:xfrm>
              <a:off x="513908" y="6208666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13908" y="5691728"/>
            <a:ext cx="4371768" cy="473576"/>
            <a:chOff x="513908" y="5691728"/>
            <a:chExt cx="4371768" cy="473576"/>
          </a:xfrm>
        </p:grpSpPr>
        <p:grpSp>
          <p:nvGrpSpPr>
            <p:cNvPr id="3" name="Group 28"/>
            <p:cNvGrpSpPr/>
            <p:nvPr/>
          </p:nvGrpSpPr>
          <p:grpSpPr>
            <a:xfrm>
              <a:off x="513908" y="5704610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1" name="Group 28"/>
            <p:cNvGrpSpPr/>
            <p:nvPr/>
          </p:nvGrpSpPr>
          <p:grpSpPr>
            <a:xfrm>
              <a:off x="4427984" y="5691728"/>
              <a:ext cx="457692" cy="460694"/>
              <a:chOff x="4214810" y="2000240"/>
              <a:chExt cx="457692" cy="460694"/>
            </a:xfrm>
          </p:grpSpPr>
          <p:sp>
            <p:nvSpPr>
              <p:cNvPr id="6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13908" y="5186100"/>
            <a:ext cx="4371768" cy="475148"/>
            <a:chOff x="513908" y="5186100"/>
            <a:chExt cx="4371768" cy="475148"/>
          </a:xfrm>
        </p:grpSpPr>
        <p:grpSp>
          <p:nvGrpSpPr>
            <p:cNvPr id="5" name="Group 28"/>
            <p:cNvGrpSpPr/>
            <p:nvPr/>
          </p:nvGrpSpPr>
          <p:grpSpPr>
            <a:xfrm>
              <a:off x="513908" y="5200554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28"/>
            <p:cNvGrpSpPr/>
            <p:nvPr/>
          </p:nvGrpSpPr>
          <p:grpSpPr>
            <a:xfrm>
              <a:off x="4427984" y="5186100"/>
              <a:ext cx="457692" cy="460694"/>
              <a:chOff x="4214810" y="2000240"/>
              <a:chExt cx="457692" cy="460694"/>
            </a:xfrm>
          </p:grpSpPr>
          <p:sp>
            <p:nvSpPr>
              <p:cNvPr id="6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13908" y="4696498"/>
            <a:ext cx="4371768" cy="460694"/>
            <a:chOff x="513908" y="4696498"/>
            <a:chExt cx="4371768" cy="460694"/>
          </a:xfrm>
        </p:grpSpPr>
        <p:grpSp>
          <p:nvGrpSpPr>
            <p:cNvPr id="52" name="Group 51"/>
            <p:cNvGrpSpPr/>
            <p:nvPr/>
          </p:nvGrpSpPr>
          <p:grpSpPr>
            <a:xfrm>
              <a:off x="513908" y="4696498"/>
              <a:ext cx="457692" cy="460694"/>
              <a:chOff x="7597837" y="2707419"/>
              <a:chExt cx="457692" cy="460694"/>
            </a:xfrm>
          </p:grpSpPr>
          <p:sp>
            <p:nvSpPr>
              <p:cNvPr id="53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427984" y="4696498"/>
              <a:ext cx="457692" cy="460694"/>
              <a:chOff x="7597837" y="2707419"/>
              <a:chExt cx="457692" cy="460694"/>
            </a:xfrm>
          </p:grpSpPr>
          <p:sp>
            <p:nvSpPr>
              <p:cNvPr id="6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7" name="Picture 7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17"/>
          <p:cNvGrpSpPr/>
          <p:nvPr/>
        </p:nvGrpSpPr>
        <p:grpSpPr>
          <a:xfrm>
            <a:off x="4355976" y="3717032"/>
            <a:ext cx="648072" cy="792088"/>
            <a:chOff x="8316416" y="2754640"/>
            <a:chExt cx="648072" cy="792088"/>
          </a:xfrm>
        </p:grpSpPr>
        <p:sp>
          <p:nvSpPr>
            <p:cNvPr id="158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General Single-Round Scheme</a:t>
            </a:r>
            <a:endParaRPr lang="en-US" sz="4000" dirty="0"/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467544" y="5589240"/>
            <a:ext cx="8496944" cy="11521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87" name="Group 36"/>
          <p:cNvGrpSpPr/>
          <p:nvPr/>
        </p:nvGrpSpPr>
        <p:grpSpPr>
          <a:xfrm>
            <a:off x="3995936" y="764704"/>
            <a:ext cx="1080120" cy="1644690"/>
            <a:chOff x="3995936" y="923682"/>
            <a:chExt cx="1080120" cy="1644690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923682"/>
              <a:ext cx="1080120" cy="1309108"/>
            </a:xfrm>
            <a:prstGeom prst="rect">
              <a:avLst/>
            </a:prstGeom>
          </p:spPr>
        </p:pic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71600" y="2608266"/>
            <a:ext cx="2880320" cy="1282761"/>
            <a:chOff x="971600" y="2608266"/>
            <a:chExt cx="2880320" cy="1282761"/>
          </a:xfrm>
        </p:grpSpPr>
        <p:grpSp>
          <p:nvGrpSpPr>
            <p:cNvPr id="190" name="Group 189"/>
            <p:cNvGrpSpPr/>
            <p:nvPr/>
          </p:nvGrpSpPr>
          <p:grpSpPr>
            <a:xfrm>
              <a:off x="971600" y="2679336"/>
              <a:ext cx="2880320" cy="1211691"/>
              <a:chOff x="971600" y="2679336"/>
              <a:chExt cx="2880320" cy="1211691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rot="18900000">
                <a:off x="1269703" y="2679336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9" name="Group 28"/>
            <p:cNvGrpSpPr/>
            <p:nvPr/>
          </p:nvGrpSpPr>
          <p:grpSpPr>
            <a:xfrm>
              <a:off x="1115616" y="260826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5508104" y="2780928"/>
            <a:ext cx="2645483" cy="1110100"/>
            <a:chOff x="5508104" y="2780928"/>
            <a:chExt cx="2645483" cy="11101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5508104" y="2938253"/>
              <a:ext cx="2645483" cy="952775"/>
              <a:chOff x="5508104" y="2938253"/>
              <a:chExt cx="2645483" cy="952775"/>
            </a:xfrm>
          </p:grpSpPr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5508104" y="3242956"/>
                <a:ext cx="2592288" cy="6480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 rot="6300000">
                <a:off x="7465273" y="2755110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rot="13500000">
                <a:off x="7970206" y="275588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3" name="Group 133"/>
            <p:cNvGrpSpPr/>
            <p:nvPr/>
          </p:nvGrpSpPr>
          <p:grpSpPr>
            <a:xfrm>
              <a:off x="7380312" y="2780928"/>
              <a:ext cx="457692" cy="460694"/>
              <a:chOff x="7597837" y="2707419"/>
              <a:chExt cx="457692" cy="460694"/>
            </a:xfrm>
          </p:grpSpPr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43608" y="4195758"/>
            <a:ext cx="2808312" cy="817418"/>
            <a:chOff x="1043608" y="4195758"/>
            <a:chExt cx="2808312" cy="81741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043608" y="4195758"/>
              <a:ext cx="2808312" cy="817418"/>
              <a:chOff x="1043608" y="4195758"/>
              <a:chExt cx="2808312" cy="817418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>
                <a:off x="1043608" y="4293791"/>
                <a:ext cx="2808312" cy="71938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 rot="10800000">
                <a:off x="2209063" y="419575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6" name="Group 28"/>
            <p:cNvGrpSpPr/>
            <p:nvPr/>
          </p:nvGrpSpPr>
          <p:grpSpPr>
            <a:xfrm>
              <a:off x="1475656" y="4293096"/>
              <a:ext cx="457692" cy="460694"/>
              <a:chOff x="4214810" y="2000240"/>
              <a:chExt cx="457692" cy="460694"/>
            </a:xfrm>
          </p:grpSpPr>
          <p:sp>
            <p:nvSpPr>
              <p:cNvPr id="12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3" name="Group 37"/>
          <p:cNvGrpSpPr/>
          <p:nvPr/>
        </p:nvGrpSpPr>
        <p:grpSpPr>
          <a:xfrm>
            <a:off x="5652120" y="1127576"/>
            <a:ext cx="1006872" cy="1293312"/>
            <a:chOff x="2483768" y="1275060"/>
            <a:chExt cx="1006872" cy="1293312"/>
          </a:xfrm>
        </p:grpSpPr>
        <p:pic>
          <p:nvPicPr>
            <p:cNvPr id="14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4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6" name="Group 38"/>
          <p:cNvGrpSpPr/>
          <p:nvPr/>
        </p:nvGrpSpPr>
        <p:grpSpPr>
          <a:xfrm>
            <a:off x="2381525" y="836712"/>
            <a:ext cx="949021" cy="1584176"/>
            <a:chOff x="5764661" y="984196"/>
            <a:chExt cx="949021" cy="158417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61" y="984196"/>
              <a:ext cx="949021" cy="1220668"/>
            </a:xfrm>
            <a:prstGeom prst="rect">
              <a:avLst/>
            </a:prstGeom>
          </p:spPr>
        </p:pic>
        <p:sp>
          <p:nvSpPr>
            <p:cNvPr id="148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grpSp>
          <p:nvGrpSpPr>
            <p:cNvPr id="193" name="Group 192"/>
            <p:cNvGrpSpPr/>
            <p:nvPr/>
          </p:nvGrpSpPr>
          <p:grpSpPr>
            <a:xfrm>
              <a:off x="5436096" y="4350115"/>
              <a:ext cx="2736304" cy="792088"/>
              <a:chOff x="5436096" y="4350115"/>
              <a:chExt cx="2736304" cy="792088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5436096" y="4350115"/>
                <a:ext cx="2736304" cy="792088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rot="2700000">
                <a:off x="7396376" y="4337022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52" name="Group 28"/>
            <p:cNvGrpSpPr/>
            <p:nvPr/>
          </p:nvGrpSpPr>
          <p:grpSpPr>
            <a:xfrm>
              <a:off x="7452320" y="4365104"/>
              <a:ext cx="457692" cy="460694"/>
              <a:chOff x="4214810" y="200024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5072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17"/>
          <p:cNvGrpSpPr/>
          <p:nvPr/>
        </p:nvGrpSpPr>
        <p:grpSpPr>
          <a:xfrm>
            <a:off x="4251960" y="2492896"/>
            <a:ext cx="648072" cy="792088"/>
            <a:chOff x="8316416" y="2754640"/>
            <a:chExt cx="648072" cy="792088"/>
          </a:xfrm>
        </p:grpSpPr>
        <p:sp>
          <p:nvSpPr>
            <p:cNvPr id="192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3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174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75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76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in 1 Round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005064"/>
            <a:ext cx="849694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using some form of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back-and-forth teleportation</a:t>
            </a:r>
            <a:r>
              <a:rPr lang="en-US" sz="2800" dirty="0" smtClean="0">
                <a:cs typeface="Arial" charset="0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players </a:t>
            </a:r>
            <a:r>
              <a:rPr lang="en-US" sz="2800" dirty="0">
                <a:cs typeface="Arial" charset="0"/>
              </a:rPr>
              <a:t>succeed with probability arbitrarily close to </a:t>
            </a:r>
            <a:r>
              <a:rPr lang="en-US" sz="2800" dirty="0" smtClean="0">
                <a:cs typeface="Arial" charset="0"/>
              </a:rPr>
              <a:t>1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requires an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exponential amount </a:t>
            </a:r>
            <a:r>
              <a:rPr lang="en-US" sz="2800" dirty="0" smtClean="0">
                <a:cs typeface="Arial" charset="0"/>
              </a:rPr>
              <a:t>of EPR pairs</a:t>
            </a:r>
            <a:endParaRPr lang="en-US" sz="2800" dirty="0"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" y="764704"/>
            <a:ext cx="842476" cy="108362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79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49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5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2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3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8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30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33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3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3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39" name="Group 28"/>
          <p:cNvGrpSpPr/>
          <p:nvPr/>
        </p:nvGrpSpPr>
        <p:grpSpPr>
          <a:xfrm>
            <a:off x="1187624" y="1988840"/>
            <a:ext cx="457692" cy="460694"/>
            <a:chOff x="4214810" y="2000240"/>
            <a:chExt cx="457692" cy="460694"/>
          </a:xfrm>
        </p:grpSpPr>
        <p:sp>
          <p:nvSpPr>
            <p:cNvPr id="14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5" name="Group 133"/>
          <p:cNvGrpSpPr/>
          <p:nvPr/>
        </p:nvGrpSpPr>
        <p:grpSpPr>
          <a:xfrm>
            <a:off x="7092280" y="2060848"/>
            <a:ext cx="457692" cy="460694"/>
            <a:chOff x="7597837" y="2707419"/>
            <a:chExt cx="457692" cy="460694"/>
          </a:xfrm>
        </p:grpSpPr>
        <p:sp>
          <p:nvSpPr>
            <p:cNvPr id="1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71" name="Line 7"/>
          <p:cNvSpPr>
            <a:spLocks noChangeShapeType="1"/>
          </p:cNvSpPr>
          <p:nvPr/>
        </p:nvSpPr>
        <p:spPr bwMode="auto">
          <a:xfrm flipH="1">
            <a:off x="2864335" y="2504173"/>
            <a:ext cx="3286201" cy="79930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72" name="Line 7"/>
          <p:cNvSpPr>
            <a:spLocks noChangeShapeType="1"/>
          </p:cNvSpPr>
          <p:nvPr/>
        </p:nvSpPr>
        <p:spPr bwMode="auto">
          <a:xfrm>
            <a:off x="2864336" y="2420888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79" name="Group 28"/>
          <p:cNvGrpSpPr/>
          <p:nvPr/>
        </p:nvGrpSpPr>
        <p:grpSpPr>
          <a:xfrm>
            <a:off x="1187624" y="3140968"/>
            <a:ext cx="457692" cy="460694"/>
            <a:chOff x="4214810" y="2000240"/>
            <a:chExt cx="457692" cy="460694"/>
          </a:xfrm>
        </p:grpSpPr>
        <p:sp>
          <p:nvSpPr>
            <p:cNvPr id="18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6" name="Group 28"/>
          <p:cNvGrpSpPr/>
          <p:nvPr/>
        </p:nvGrpSpPr>
        <p:grpSpPr>
          <a:xfrm>
            <a:off x="7092280" y="3140968"/>
            <a:ext cx="457692" cy="460694"/>
            <a:chOff x="4214810" y="2000240"/>
            <a:chExt cx="457692" cy="460694"/>
          </a:xfrm>
        </p:grpSpPr>
        <p:sp>
          <p:nvSpPr>
            <p:cNvPr id="18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313023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171" grpId="0" animBg="1"/>
      <p:bldP spid="17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History of Public-Key Crypto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8796" y="764704"/>
            <a:ext cx="647700" cy="4841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8796" y="188640"/>
            <a:ext cx="647700" cy="4841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07504" y="1124744"/>
            <a:ext cx="86409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>
                <a:cs typeface="Arial" charset="0"/>
              </a:rPr>
              <a:t>E</a:t>
            </a:r>
            <a:r>
              <a:rPr lang="de-CH" sz="2400" dirty="0" smtClean="0">
                <a:cs typeface="Arial" charset="0"/>
              </a:rPr>
              <a:t>arly 1970s: </a:t>
            </a:r>
            <a:r>
              <a:rPr lang="de-CH" sz="2400" dirty="0" err="1" smtClean="0">
                <a:cs typeface="Arial" charset="0"/>
                <a:hlinkClick r:id="rId4"/>
              </a:rPr>
              <a:t>invented</a:t>
            </a:r>
            <a:r>
              <a:rPr lang="de-CH" sz="2400" dirty="0" smtClean="0">
                <a:cs typeface="Arial" charset="0"/>
                <a:hlinkClick r:id="rId4"/>
              </a:rPr>
              <a:t> </a:t>
            </a:r>
            <a:r>
              <a:rPr lang="de-CH" sz="2400" dirty="0" smtClean="0">
                <a:cs typeface="Arial" charset="0"/>
              </a:rPr>
              <a:t>in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„</a:t>
            </a:r>
            <a:r>
              <a:rPr lang="de-CH" sz="2400" dirty="0" err="1" smtClean="0">
                <a:cs typeface="Arial" charset="0"/>
              </a:rPr>
              <a:t>classified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world</a:t>
            </a:r>
            <a:r>
              <a:rPr lang="de-CH" sz="2400" dirty="0" smtClean="0">
                <a:cs typeface="Arial" charset="0"/>
              </a:rPr>
              <a:t>“ </a:t>
            </a:r>
            <a:r>
              <a:rPr lang="de-CH" sz="2400" dirty="0" err="1" smtClean="0">
                <a:cs typeface="Arial" charset="0"/>
              </a:rPr>
              <a:t>at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br>
              <a:rPr lang="de-CH" sz="2400" dirty="0" smtClean="0">
                <a:cs typeface="Arial" charset="0"/>
              </a:rPr>
            </a:br>
            <a:r>
              <a:rPr lang="de-CH" sz="2400" dirty="0" smtClean="0"/>
              <a:t>British </a:t>
            </a:r>
            <a:r>
              <a:rPr lang="de-CH" sz="2400" dirty="0" err="1" smtClean="0">
                <a:hlinkClick r:id="rId5"/>
              </a:rPr>
              <a:t>Government</a:t>
            </a:r>
            <a:r>
              <a:rPr lang="de-CH" sz="2400" dirty="0" smtClean="0">
                <a:hlinkClick r:id="rId5"/>
              </a:rPr>
              <a:t> Communications </a:t>
            </a:r>
            <a:r>
              <a:rPr lang="de-CH" sz="2400" dirty="0">
                <a:hlinkClick r:id="rId5"/>
              </a:rPr>
              <a:t>Head </a:t>
            </a:r>
            <a:r>
              <a:rPr lang="de-CH" sz="2400" dirty="0" err="1">
                <a:hlinkClick r:id="rId5"/>
              </a:rPr>
              <a:t>Quarters</a:t>
            </a:r>
            <a:r>
              <a:rPr lang="de-CH" sz="2400" dirty="0">
                <a:hlinkClick r:id="rId5"/>
              </a:rPr>
              <a:t> </a:t>
            </a:r>
            <a:r>
              <a:rPr lang="de-CH" sz="2400" dirty="0" smtClean="0"/>
              <a:t>(GCHQ) </a:t>
            </a:r>
            <a:r>
              <a:rPr lang="de-CH" sz="2400" dirty="0" err="1" smtClean="0"/>
              <a:t>by</a:t>
            </a:r>
            <a:r>
              <a:rPr lang="de-CH" sz="2400" dirty="0" smtClean="0"/>
              <a:t> Ellis, </a:t>
            </a:r>
            <a:r>
              <a:rPr lang="de-CH" sz="2400" dirty="0" err="1" smtClean="0"/>
              <a:t>Cocks</a:t>
            </a:r>
            <a:r>
              <a:rPr lang="de-CH" sz="2400" dirty="0" smtClean="0"/>
              <a:t>, Williamson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>
                <a:cs typeface="Arial" charset="0"/>
              </a:rPr>
              <a:t>M</a:t>
            </a:r>
            <a:r>
              <a:rPr lang="de-CH" sz="2400" b="0" dirty="0" smtClean="0">
                <a:cs typeface="Arial" charset="0"/>
              </a:rPr>
              <a:t>id/</a:t>
            </a:r>
            <a:r>
              <a:rPr lang="de-CH" sz="2400" b="0" dirty="0" err="1" smtClean="0">
                <a:cs typeface="Arial" charset="0"/>
              </a:rPr>
              <a:t>late</a:t>
            </a:r>
            <a:r>
              <a:rPr lang="de-CH" sz="2400" b="0" dirty="0" smtClean="0">
                <a:cs typeface="Arial" charset="0"/>
              </a:rPr>
              <a:t> 1970s: </a:t>
            </a:r>
            <a:r>
              <a:rPr lang="de-CH" sz="2400" b="0" dirty="0" err="1" smtClean="0">
                <a:cs typeface="Arial" charset="0"/>
              </a:rPr>
              <a:t>invented</a:t>
            </a:r>
            <a:r>
              <a:rPr lang="de-CH" sz="2400" b="0" dirty="0" smtClean="0">
                <a:cs typeface="Arial" charset="0"/>
              </a:rPr>
              <a:t> in </a:t>
            </a:r>
            <a:r>
              <a:rPr lang="de-CH" sz="2400" b="0" dirty="0" err="1" smtClean="0">
                <a:cs typeface="Arial" charset="0"/>
              </a:rPr>
              <a:t>the</a:t>
            </a:r>
            <a:r>
              <a:rPr lang="de-CH" sz="2400" b="0" dirty="0" smtClean="0">
                <a:cs typeface="Arial" charset="0"/>
              </a:rPr>
              <a:t> „</a:t>
            </a:r>
            <a:r>
              <a:rPr lang="de-CH" sz="2400" b="0" dirty="0" err="1" smtClean="0">
                <a:cs typeface="Arial" charset="0"/>
              </a:rPr>
              <a:t>academic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world</a:t>
            </a:r>
            <a:r>
              <a:rPr lang="de-CH" sz="2400" dirty="0" smtClean="0">
                <a:cs typeface="Arial" charset="0"/>
              </a:rPr>
              <a:t>“</a:t>
            </a:r>
            <a:br>
              <a:rPr lang="de-CH" sz="2400" dirty="0" smtClean="0">
                <a:cs typeface="Arial" charset="0"/>
              </a:rPr>
            </a:br>
            <a:r>
              <a:rPr lang="de-CH" sz="2400" dirty="0" err="1" smtClean="0">
                <a:cs typeface="Arial" charset="0"/>
              </a:rPr>
              <a:t>by</a:t>
            </a:r>
            <a:r>
              <a:rPr lang="de-CH" sz="2400" b="0" dirty="0" smtClean="0">
                <a:cs typeface="Arial" charset="0"/>
              </a:rPr>
              <a:t> Merkle, Hellman, Diffie, </a:t>
            </a:r>
            <a:r>
              <a:rPr lang="de-CH" sz="2400" b="0" dirty="0" err="1" smtClean="0">
                <a:cs typeface="Arial" charset="0"/>
              </a:rPr>
              <a:t>and</a:t>
            </a:r>
            <a:r>
              <a:rPr lang="de-CH" sz="2400" b="0" dirty="0" smtClean="0">
                <a:cs typeface="Arial" charset="0"/>
              </a:rPr>
              <a:t> </a:t>
            </a:r>
            <a:r>
              <a:rPr lang="de-CH" sz="2400" b="0" dirty="0" err="1" smtClean="0">
                <a:cs typeface="Arial" charset="0"/>
              </a:rPr>
              <a:t>Rivest</a:t>
            </a:r>
            <a:r>
              <a:rPr lang="de-CH" sz="2400" dirty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Shamir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Adleman</a:t>
            </a:r>
            <a:r>
              <a:rPr lang="de-CH" sz="2400" dirty="0" smtClean="0">
                <a:cs typeface="Arial" charset="0"/>
              </a:rPr>
              <a:t>  </a:t>
            </a:r>
            <a:endParaRPr lang="de-CH" sz="2400" b="0" dirty="0">
              <a:cs typeface="Arial" charset="0"/>
            </a:endParaRPr>
          </a:p>
        </p:txBody>
      </p:sp>
      <p:pic>
        <p:nvPicPr>
          <p:cNvPr id="28" name="Picture 27" descr="AliceBlue.eps"/>
          <p:cNvPicPr>
            <a:picLocks noChangeAspect="1"/>
          </p:cNvPicPr>
          <p:nvPr/>
        </p:nvPicPr>
        <p:blipFill>
          <a:blip r:embed="rId6" cstate="print"/>
          <a:srcRect b="22520"/>
          <a:stretch>
            <a:fillRect/>
          </a:stretch>
        </p:blipFill>
        <p:spPr>
          <a:xfrm flipH="1">
            <a:off x="7420017" y="188640"/>
            <a:ext cx="896399" cy="996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2348880"/>
            <a:ext cx="3789164" cy="1437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b="44145"/>
          <a:stretch/>
        </p:blipFill>
        <p:spPr>
          <a:xfrm>
            <a:off x="755576" y="4941168"/>
            <a:ext cx="2952328" cy="151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5967" b="18048"/>
          <a:stretch/>
        </p:blipFill>
        <p:spPr>
          <a:xfrm>
            <a:off x="4211960" y="4960955"/>
            <a:ext cx="4355976" cy="1564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32" y="2492896"/>
            <a:ext cx="1979712" cy="890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4288" y="2348880"/>
            <a:ext cx="1584176" cy="1584176"/>
          </a:xfrm>
          <a:prstGeom prst="rect">
            <a:avLst/>
          </a:prstGeom>
        </p:spPr>
      </p:pic>
      <p:sp>
        <p:nvSpPr>
          <p:cNvPr id="30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074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457888" name="Picture 160" descr="MCj042607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7890" name="Oval 16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891" name="Line 16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2" name="Line 16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3" name="Line 16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4" name="Line 16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5" name="Line 16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6" name="Line 16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7" name="Line 16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8" name="Line 17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9" name="Line 17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0" name="Line 17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7901" name="Oval 173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2" name="Rectangle 5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Detecting a </a:t>
            </a:r>
            <a:r>
              <a:rPr lang="en-US" sz="4000" dirty="0" err="1"/>
              <a:t>Qubit</a:t>
            </a:r>
            <a:endParaRPr lang="en-US" sz="4000" dirty="0"/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740356" y="3357071"/>
            <a:ext cx="1285425" cy="1210166"/>
            <a:chOff x="4015" y="1285"/>
            <a:chExt cx="1010" cy="965"/>
          </a:xfrm>
        </p:grpSpPr>
        <p:pic>
          <p:nvPicPr>
            <p:cNvPr id="457790" name="Picture 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5" y="1285"/>
              <a:ext cx="1010" cy="729"/>
            </a:xfrm>
            <a:prstGeom prst="rect">
              <a:avLst/>
            </a:prstGeom>
            <a:noFill/>
          </p:spPr>
        </p:pic>
        <p:sp>
          <p:nvSpPr>
            <p:cNvPr id="457791" name="Text Box 63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57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7837" name="AutoShape 109"/>
          <p:cNvSpPr>
            <a:spLocks noChangeArrowheads="1"/>
          </p:cNvSpPr>
          <p:nvPr/>
        </p:nvSpPr>
        <p:spPr bwMode="auto">
          <a:xfrm>
            <a:off x="5796136" y="1657811"/>
            <a:ext cx="3097141" cy="1368425"/>
          </a:xfrm>
          <a:prstGeom prst="cloudCallout">
            <a:avLst>
              <a:gd name="adj1" fmla="val 29626"/>
              <a:gd name="adj2" fmla="val 61732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dirty="0"/>
              <a:t>N</a:t>
            </a:r>
            <a:r>
              <a:rPr lang="da-DK" sz="2400" b="0" dirty="0" smtClean="0"/>
              <a:t>o </a:t>
            </a:r>
            <a:r>
              <a:rPr lang="da-DK" sz="2400" b="0" dirty="0" err="1" smtClean="0"/>
              <a:t>photons</a:t>
            </a:r>
            <a:r>
              <a:rPr lang="da-DK" sz="2400" b="0" dirty="0" smtClean="0"/>
              <a:t>: </a:t>
            </a:r>
            <a:r>
              <a:rPr lang="en-US" sz="2400" b="0" dirty="0"/>
              <a:t>0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57906" name="Oval 17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000000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907" name="Line 17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8" name="Line 18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9" name="Line 18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0" name="Line 18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1" name="Line 18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2" name="Line 18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3" name="Line 18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4" name="Line 18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5" name="Line 18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6" name="Line 18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95" name="Picture 94" descr="AliceBlue.eps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1" name="Picture 10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15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30" name="Picture 12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31" name="Picture 1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56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59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6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65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8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40" name="Picture 13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88450" name="Picture 2" descr="MCj04260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88452" name="Oval 4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453" name="Line 5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4" name="Line 6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5" name="Line 7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6" name="Line 8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7" name="Line 9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8" name="Line 10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9" name="Line 11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0" name="Line 12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1" name="Line 13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2" name="Line 14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463" name="Oval 15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8508" name="Rectangle 6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sz="4000" dirty="0"/>
              <a:t>Measuring a Qubit</a:t>
            </a:r>
            <a:endParaRPr lang="en-US" sz="4000" dirty="0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7789995" y="3367104"/>
            <a:ext cx="1245972" cy="1200134"/>
            <a:chOff x="4054" y="1293"/>
            <a:chExt cx="979" cy="957"/>
          </a:xfrm>
        </p:grpSpPr>
        <p:pic>
          <p:nvPicPr>
            <p:cNvPr id="488513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4" y="1293"/>
              <a:ext cx="979" cy="707"/>
            </a:xfrm>
            <a:prstGeom prst="rect">
              <a:avLst/>
            </a:prstGeom>
            <a:noFill/>
          </p:spPr>
        </p:pic>
        <p:sp>
          <p:nvSpPr>
            <p:cNvPr id="488514" name="Text Box 66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79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88515" name="AutoShape 67"/>
          <p:cNvSpPr>
            <a:spLocks noChangeArrowheads="1"/>
          </p:cNvSpPr>
          <p:nvPr/>
        </p:nvSpPr>
        <p:spPr bwMode="auto">
          <a:xfrm>
            <a:off x="5808766" y="1672559"/>
            <a:ext cx="2996021" cy="1527841"/>
          </a:xfrm>
          <a:prstGeom prst="cloudCallout">
            <a:avLst>
              <a:gd name="adj1" fmla="val 32778"/>
              <a:gd name="adj2" fmla="val 56343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dirty="0"/>
              <a:t>N</a:t>
            </a:r>
            <a:r>
              <a:rPr lang="da-DK" sz="2400" b="0" dirty="0" smtClean="0"/>
              <a:t>o </a:t>
            </a:r>
            <a:r>
              <a:rPr lang="da-DK" sz="2400" b="0" dirty="0" err="1" smtClean="0"/>
              <a:t>photons</a:t>
            </a:r>
            <a:r>
              <a:rPr lang="da-DK" sz="2400" b="0" dirty="0" smtClean="0"/>
              <a:t>: </a:t>
            </a:r>
            <a:r>
              <a:rPr lang="en-US" sz="2400" b="0" dirty="0"/>
              <a:t>0</a:t>
            </a:r>
            <a:br>
              <a:rPr lang="en-US" sz="2400" b="0" dirty="0"/>
            </a:br>
            <a:r>
              <a:rPr lang="en-US" sz="2400" dirty="0"/>
              <a:t>P</a:t>
            </a:r>
            <a:r>
              <a:rPr lang="en-US" sz="2400" b="0" dirty="0" smtClean="0"/>
              <a:t>hotons: </a:t>
            </a:r>
            <a:r>
              <a:rPr lang="en-US" sz="2400" b="0" dirty="0"/>
              <a:t>1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88517" name="Oval 6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518" name="Line 7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19" name="Line 7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0" name="Line 7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1" name="Line 7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2" name="Line 7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3" name="Line 7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4" name="Line 7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5" name="Line 7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6" name="Line 7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7" name="Line 7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551" name="Text Box 103"/>
          <p:cNvSpPr txBox="1">
            <a:spLocks noChangeArrowheads="1"/>
          </p:cNvSpPr>
          <p:nvPr/>
        </p:nvSpPr>
        <p:spPr bwMode="auto">
          <a:xfrm>
            <a:off x="5773347" y="5739458"/>
            <a:ext cx="312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488552" name="Text Box 104"/>
          <p:cNvSpPr txBox="1">
            <a:spLocks noChangeArrowheads="1"/>
          </p:cNvSpPr>
          <p:nvPr/>
        </p:nvSpPr>
        <p:spPr bwMode="auto">
          <a:xfrm>
            <a:off x="2450148" y="538892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</a:t>
            </a:r>
            <a:r>
              <a:rPr lang="en-US" sz="2400" dirty="0" smtClean="0">
                <a:cs typeface="Arial" charset="0"/>
              </a:rPr>
              <a:t>easurement</a:t>
            </a:r>
            <a:r>
              <a:rPr lang="en-US" sz="2400" dirty="0">
                <a:cs typeface="Arial" charset="0"/>
              </a:rPr>
              <a:t>:</a:t>
            </a:r>
            <a:endParaRPr lang="de-CH" sz="2400" dirty="0">
              <a:cs typeface="Arial" charset="0"/>
            </a:endParaRPr>
          </a:p>
        </p:txBody>
      </p:sp>
      <p:sp>
        <p:nvSpPr>
          <p:cNvPr id="488553" name="Line 105"/>
          <p:cNvSpPr>
            <a:spLocks noChangeShapeType="1"/>
          </p:cNvSpPr>
          <p:nvPr/>
        </p:nvSpPr>
        <p:spPr bwMode="auto">
          <a:xfrm flipH="1" flipV="1">
            <a:off x="3602673" y="632555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88554" name="Line 106"/>
          <p:cNvSpPr>
            <a:spLocks noChangeShapeType="1"/>
          </p:cNvSpPr>
          <p:nvPr/>
        </p:nvSpPr>
        <p:spPr bwMode="auto">
          <a:xfrm flipH="1">
            <a:off x="5475923" y="6325553"/>
            <a:ext cx="1295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121" name="Text Box 103"/>
          <p:cNvSpPr txBox="1">
            <a:spLocks noChangeArrowheads="1"/>
          </p:cNvSpPr>
          <p:nvPr/>
        </p:nvSpPr>
        <p:spPr bwMode="auto">
          <a:xfrm>
            <a:off x="5448878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9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105" name="Picture 104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826635" y="5912803"/>
            <a:ext cx="647700" cy="815975"/>
            <a:chOff x="4826635" y="5912803"/>
            <a:chExt cx="647700" cy="8159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488562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488563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488564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88565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16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7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24" name="Group 28"/>
          <p:cNvGrpSpPr/>
          <p:nvPr/>
        </p:nvGrpSpPr>
        <p:grpSpPr>
          <a:xfrm>
            <a:off x="3059832" y="6093296"/>
            <a:ext cx="457692" cy="460694"/>
            <a:chOff x="4214810" y="2000240"/>
            <a:chExt cx="457692" cy="460694"/>
          </a:xfrm>
        </p:grpSpPr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8" name="Group 28"/>
          <p:cNvGrpSpPr/>
          <p:nvPr/>
        </p:nvGrpSpPr>
        <p:grpSpPr>
          <a:xfrm>
            <a:off x="6876256" y="6093296"/>
            <a:ext cx="457692" cy="460694"/>
            <a:chOff x="4214810" y="2000240"/>
            <a:chExt cx="457692" cy="460694"/>
          </a:xfrm>
        </p:grpSpPr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4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45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6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47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8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52" name="Picture 15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53" name="Picture 15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78" name="Line 47"/>
          <p:cNvSpPr>
            <a:spLocks noChangeShapeType="1"/>
          </p:cNvSpPr>
          <p:nvPr/>
        </p:nvSpPr>
        <p:spPr bwMode="auto">
          <a:xfrm rot="13500000">
            <a:off x="3337628" y="2698684"/>
            <a:ext cx="2036695" cy="2036694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81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515" grpId="0" animBg="1"/>
      <p:bldP spid="488551" grpId="0"/>
      <p:bldP spid="488552" grpId="0"/>
      <p:bldP spid="488553" grpId="0" animBg="1"/>
      <p:bldP spid="488554" grpId="0" animBg="1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92" name="Picture 19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Diagonal/</a:t>
            </a:r>
            <a:r>
              <a:rPr lang="en-US" sz="4000" dirty="0" err="1" smtClean="0"/>
              <a:t>Hadamard</a:t>
            </a:r>
            <a:r>
              <a:rPr lang="en-US" sz="4000" dirty="0" smtClean="0"/>
              <a:t> </a:t>
            </a:r>
            <a:r>
              <a:rPr lang="en-US" sz="4000" dirty="0"/>
              <a:t>Basis</a:t>
            </a:r>
          </a:p>
        </p:txBody>
      </p:sp>
      <p:sp>
        <p:nvSpPr>
          <p:cNvPr id="461929" name="Oval 105"/>
          <p:cNvSpPr>
            <a:spLocks noChangeArrowheads="1"/>
          </p:cNvSpPr>
          <p:nvPr/>
        </p:nvSpPr>
        <p:spPr bwMode="auto">
          <a:xfrm>
            <a:off x="2905125" y="2265363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934" name="Line 110"/>
          <p:cNvSpPr>
            <a:spLocks noChangeShapeType="1"/>
          </p:cNvSpPr>
          <p:nvPr/>
        </p:nvSpPr>
        <p:spPr bwMode="auto">
          <a:xfrm flipH="1" flipV="1">
            <a:off x="4356100" y="2708275"/>
            <a:ext cx="974725" cy="31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103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96" name="AutoShape 11"/>
          <p:cNvSpPr>
            <a:spLocks noChangeArrowheads="1"/>
          </p:cNvSpPr>
          <p:nvPr/>
        </p:nvSpPr>
        <p:spPr bwMode="auto">
          <a:xfrm rot="2697395">
            <a:off x="2690059" y="3639823"/>
            <a:ext cx="3311525" cy="146050"/>
          </a:xfrm>
          <a:prstGeom prst="leftRightArrow">
            <a:avLst>
              <a:gd name="adj1" fmla="val 48834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33" name="Line 109"/>
          <p:cNvSpPr>
            <a:spLocks noChangeShapeType="1"/>
          </p:cNvSpPr>
          <p:nvPr/>
        </p:nvSpPr>
        <p:spPr bwMode="auto">
          <a:xfrm flipH="1">
            <a:off x="5364163" y="2692400"/>
            <a:ext cx="1587" cy="1023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AutoShape 11"/>
          <p:cNvSpPr>
            <a:spLocks noChangeArrowheads="1"/>
          </p:cNvSpPr>
          <p:nvPr/>
        </p:nvSpPr>
        <p:spPr bwMode="auto">
          <a:xfrm rot="18897395">
            <a:off x="2687074" y="3639626"/>
            <a:ext cx="3311525" cy="146050"/>
          </a:xfrm>
          <a:prstGeom prst="leftRightArrow">
            <a:avLst>
              <a:gd name="adj1" fmla="val 48818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62" name="Line 138"/>
          <p:cNvSpPr>
            <a:spLocks noChangeShapeType="1"/>
          </p:cNvSpPr>
          <p:nvPr/>
        </p:nvSpPr>
        <p:spPr bwMode="auto">
          <a:xfrm rot="13500000">
            <a:off x="4342415" y="2255406"/>
            <a:ext cx="11106" cy="290423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3" name="Text Box 149"/>
          <p:cNvSpPr txBox="1">
            <a:spLocks noChangeArrowheads="1"/>
          </p:cNvSpPr>
          <p:nvPr/>
        </p:nvSpPr>
        <p:spPr bwMode="auto">
          <a:xfrm>
            <a:off x="5406455" y="5745163"/>
            <a:ext cx="307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0</a:t>
            </a:r>
            <a:endParaRPr lang="en-US" b="0" dirty="0"/>
          </a:p>
        </p:txBody>
      </p:sp>
      <p:sp>
        <p:nvSpPr>
          <p:cNvPr id="461975" name="Line 151"/>
          <p:cNvSpPr>
            <a:spLocks noChangeShapeType="1"/>
          </p:cNvSpPr>
          <p:nvPr/>
        </p:nvSpPr>
        <p:spPr bwMode="auto">
          <a:xfrm flipH="1">
            <a:off x="3283969" y="62388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6" name="Line 152"/>
          <p:cNvSpPr>
            <a:spLocks noChangeShapeType="1"/>
          </p:cNvSpPr>
          <p:nvPr/>
        </p:nvSpPr>
        <p:spPr bwMode="auto">
          <a:xfrm flipH="1">
            <a:off x="4723831" y="6237288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7" name="Text Box 153"/>
          <p:cNvSpPr txBox="1">
            <a:spLocks noChangeArrowheads="1"/>
          </p:cNvSpPr>
          <p:nvPr/>
        </p:nvSpPr>
        <p:spPr bwMode="auto">
          <a:xfrm>
            <a:off x="5406456" y="6246813"/>
            <a:ext cx="30738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1</a:t>
            </a:r>
            <a:endParaRPr lang="en-US" b="0" dirty="0"/>
          </a:p>
        </p:txBody>
      </p:sp>
      <p:grpSp>
        <p:nvGrpSpPr>
          <p:cNvPr id="23" name="Group 248"/>
          <p:cNvGrpSpPr>
            <a:grpSpLocks/>
          </p:cNvGrpSpPr>
          <p:nvPr/>
        </p:nvGrpSpPr>
        <p:grpSpPr bwMode="auto">
          <a:xfrm>
            <a:off x="4787900" y="2997200"/>
            <a:ext cx="2592388" cy="2592388"/>
            <a:chOff x="3833" y="1480"/>
            <a:chExt cx="1814" cy="1814"/>
          </a:xfrm>
        </p:grpSpPr>
        <p:sp>
          <p:nvSpPr>
            <p:cNvPr id="462073" name="Oval 24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B2B2B2">
                <a:alpha val="7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74" name="Line 25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5" name="Line 25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6" name="Line 25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7" name="Line 25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8" name="Line 25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9" name="Line 25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0" name="Line 25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1" name="Line 25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2" name="Line 25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3" name="Line 25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084" name="Text Box 260"/>
          <p:cNvSpPr txBox="1">
            <a:spLocks noChangeArrowheads="1"/>
          </p:cNvSpPr>
          <p:nvPr/>
        </p:nvSpPr>
        <p:spPr bwMode="auto">
          <a:xfrm>
            <a:off x="2347344" y="5300663"/>
            <a:ext cx="2460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Measurement:</a:t>
            </a:r>
            <a:endParaRPr lang="de-CH" sz="2400" dirty="0">
              <a:cs typeface="Arial" charset="0"/>
            </a:endParaRP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652486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4" name="Group 28"/>
          <p:cNvGrpSpPr/>
          <p:nvPr/>
        </p:nvGrpSpPr>
        <p:grpSpPr>
          <a:xfrm>
            <a:off x="2699792" y="6021288"/>
            <a:ext cx="457692" cy="460694"/>
            <a:chOff x="4214810" y="2000240"/>
            <a:chExt cx="457692" cy="460694"/>
          </a:xfrm>
        </p:grpSpPr>
        <p:sp>
          <p:nvSpPr>
            <p:cNvPr id="1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67944" y="5853385"/>
            <a:ext cx="647700" cy="815975"/>
            <a:chOff x="4826635" y="5912803"/>
            <a:chExt cx="647700" cy="815975"/>
          </a:xfrm>
        </p:grpSpPr>
        <p:grpSp>
          <p:nvGrpSpPr>
            <p:cNvPr id="163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169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65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6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67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73" name="Group 172"/>
          <p:cNvGrpSpPr/>
          <p:nvPr/>
        </p:nvGrpSpPr>
        <p:grpSpPr>
          <a:xfrm>
            <a:off x="8388424" y="5733256"/>
            <a:ext cx="457692" cy="460694"/>
            <a:chOff x="7597837" y="2707419"/>
            <a:chExt cx="457692" cy="460694"/>
          </a:xfrm>
        </p:grpSpPr>
        <p:sp>
          <p:nvSpPr>
            <p:cNvPr id="17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2" name="Group 28"/>
          <p:cNvGrpSpPr/>
          <p:nvPr/>
        </p:nvGrpSpPr>
        <p:grpSpPr>
          <a:xfrm>
            <a:off x="8388424" y="6237312"/>
            <a:ext cx="457692" cy="460694"/>
            <a:chOff x="4214810" y="2000240"/>
            <a:chExt cx="457692" cy="460694"/>
          </a:xfrm>
        </p:grpSpPr>
        <p:sp>
          <p:nvSpPr>
            <p:cNvPr id="18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pic>
        <p:nvPicPr>
          <p:cNvPr id="193" name="Picture 19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2204864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4" name="Picture 19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4797152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9592" y="5726500"/>
            <a:ext cx="1584176" cy="1014868"/>
            <a:chOff x="899592" y="5726500"/>
            <a:chExt cx="1584176" cy="1014868"/>
          </a:xfrm>
        </p:grpSpPr>
        <p:sp>
          <p:nvSpPr>
            <p:cNvPr id="91" name="Text Box 149"/>
            <p:cNvSpPr txBox="1">
              <a:spLocks noChangeArrowheads="1"/>
            </p:cNvSpPr>
            <p:nvPr/>
          </p:nvSpPr>
          <p:spPr bwMode="auto">
            <a:xfrm>
              <a:off x="2195736" y="6021288"/>
              <a:ext cx="2880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0" dirty="0" smtClean="0"/>
                <a:t>=</a:t>
              </a:r>
              <a:endParaRPr lang="en-US" b="0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2680" y="5827154"/>
              <a:ext cx="1152704" cy="9142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2" name="Group 91"/>
            <p:cNvGrpSpPr/>
            <p:nvPr/>
          </p:nvGrpSpPr>
          <p:grpSpPr>
            <a:xfrm>
              <a:off x="899592" y="5726500"/>
              <a:ext cx="457692" cy="460694"/>
              <a:chOff x="7597837" y="2707419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5" name="Group 28"/>
            <p:cNvGrpSpPr/>
            <p:nvPr/>
          </p:nvGrpSpPr>
          <p:grpSpPr>
            <a:xfrm>
              <a:off x="1763688" y="5726500"/>
              <a:ext cx="457692" cy="460694"/>
              <a:chOff x="4214810" y="2000240"/>
              <a:chExt cx="457692" cy="460694"/>
            </a:xfrm>
          </p:grpSpPr>
          <p:sp>
            <p:nvSpPr>
              <p:cNvPr id="9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34" grpId="0" animBg="1"/>
      <p:bldP spid="96" grpId="0" animBg="1"/>
      <p:bldP spid="461933" grpId="0" animBg="1"/>
      <p:bldP spid="97" grpId="0" animBg="1"/>
      <p:bldP spid="461973" grpId="0"/>
      <p:bldP spid="461975" grpId="0" animBg="1"/>
      <p:bldP spid="461976" grpId="0" animBg="1"/>
      <p:bldP spid="461977" grpId="0"/>
      <p:bldP spid="462084" grpId="0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Measuring Collapses the State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91680" y="1772816"/>
            <a:ext cx="3314742" cy="3315485"/>
            <a:chOff x="2690059" y="2056888"/>
            <a:chExt cx="3314742" cy="3315485"/>
          </a:xfrm>
        </p:grpSpPr>
        <p:sp>
          <p:nvSpPr>
            <p:cNvPr id="461929" name="Oval 105"/>
            <p:cNvSpPr>
              <a:spLocks noChangeArrowheads="1"/>
            </p:cNvSpPr>
            <p:nvPr/>
          </p:nvSpPr>
          <p:spPr bwMode="auto">
            <a:xfrm>
              <a:off x="2905125" y="2265363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11"/>
            <p:cNvSpPr>
              <a:spLocks noChangeArrowheads="1"/>
            </p:cNvSpPr>
            <p:nvPr/>
          </p:nvSpPr>
          <p:spPr bwMode="auto">
            <a:xfrm rot="5400000">
              <a:off x="2701231" y="3643586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3" name="AutoShape 11"/>
            <p:cNvSpPr>
              <a:spLocks noChangeArrowheads="1"/>
            </p:cNvSpPr>
            <p:nvPr/>
          </p:nvSpPr>
          <p:spPr bwMode="auto">
            <a:xfrm>
              <a:off x="2693276" y="3632200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6" name="AutoShape 11"/>
            <p:cNvSpPr>
              <a:spLocks noChangeArrowheads="1"/>
            </p:cNvSpPr>
            <p:nvPr/>
          </p:nvSpPr>
          <p:spPr bwMode="auto">
            <a:xfrm rot="2697395">
              <a:off x="2690059" y="3639823"/>
              <a:ext cx="3311525" cy="146050"/>
            </a:xfrm>
            <a:prstGeom prst="leftRightArrow">
              <a:avLst>
                <a:gd name="adj1" fmla="val 48834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7" name="AutoShape 11"/>
            <p:cNvSpPr>
              <a:spLocks noChangeArrowheads="1"/>
            </p:cNvSpPr>
            <p:nvPr/>
          </p:nvSpPr>
          <p:spPr bwMode="auto">
            <a:xfrm rot="18897395">
              <a:off x="2687074" y="3639626"/>
              <a:ext cx="3311525" cy="146050"/>
            </a:xfrm>
            <a:prstGeom prst="leftRightArrow">
              <a:avLst>
                <a:gd name="adj1" fmla="val 48818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461973" name="Text Box 149"/>
          <p:cNvSpPr txBox="1">
            <a:spLocks noChangeArrowheads="1"/>
          </p:cNvSpPr>
          <p:nvPr/>
        </p:nvSpPr>
        <p:spPr bwMode="auto">
          <a:xfrm>
            <a:off x="5406455" y="5745163"/>
            <a:ext cx="307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0</a:t>
            </a:r>
            <a:endParaRPr lang="en-US" b="0" dirty="0"/>
          </a:p>
        </p:txBody>
      </p:sp>
      <p:sp>
        <p:nvSpPr>
          <p:cNvPr id="461975" name="Line 151"/>
          <p:cNvSpPr>
            <a:spLocks noChangeShapeType="1"/>
          </p:cNvSpPr>
          <p:nvPr/>
        </p:nvSpPr>
        <p:spPr bwMode="auto">
          <a:xfrm flipH="1">
            <a:off x="3283969" y="62388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6" name="Line 152"/>
          <p:cNvSpPr>
            <a:spLocks noChangeShapeType="1"/>
          </p:cNvSpPr>
          <p:nvPr/>
        </p:nvSpPr>
        <p:spPr bwMode="auto">
          <a:xfrm flipH="1">
            <a:off x="4723831" y="6237288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7" name="Text Box 153"/>
          <p:cNvSpPr txBox="1">
            <a:spLocks noChangeArrowheads="1"/>
          </p:cNvSpPr>
          <p:nvPr/>
        </p:nvSpPr>
        <p:spPr bwMode="auto">
          <a:xfrm>
            <a:off x="5406456" y="6246813"/>
            <a:ext cx="30738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1</a:t>
            </a:r>
            <a:endParaRPr lang="en-US" b="0" dirty="0"/>
          </a:p>
        </p:txBody>
      </p:sp>
      <p:sp>
        <p:nvSpPr>
          <p:cNvPr id="462084" name="Text Box 260"/>
          <p:cNvSpPr txBox="1">
            <a:spLocks noChangeArrowheads="1"/>
          </p:cNvSpPr>
          <p:nvPr/>
        </p:nvSpPr>
        <p:spPr bwMode="auto">
          <a:xfrm>
            <a:off x="2347344" y="5300663"/>
            <a:ext cx="2460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Measurement:</a:t>
            </a:r>
            <a:endParaRPr lang="de-CH" sz="2400" dirty="0">
              <a:cs typeface="Arial" charset="0"/>
            </a:endParaRP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652486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4" name="Group 28"/>
          <p:cNvGrpSpPr/>
          <p:nvPr/>
        </p:nvGrpSpPr>
        <p:grpSpPr>
          <a:xfrm>
            <a:off x="2699792" y="6021288"/>
            <a:ext cx="457692" cy="460694"/>
            <a:chOff x="4214810" y="2000240"/>
            <a:chExt cx="457692" cy="460694"/>
          </a:xfrm>
        </p:grpSpPr>
        <p:sp>
          <p:nvSpPr>
            <p:cNvPr id="1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67944" y="5853385"/>
            <a:ext cx="647700" cy="815975"/>
            <a:chOff x="4826635" y="5912803"/>
            <a:chExt cx="647700" cy="815975"/>
          </a:xfrm>
        </p:grpSpPr>
        <p:grpSp>
          <p:nvGrpSpPr>
            <p:cNvPr id="163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169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65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6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67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73" name="Group 172"/>
          <p:cNvGrpSpPr/>
          <p:nvPr/>
        </p:nvGrpSpPr>
        <p:grpSpPr>
          <a:xfrm>
            <a:off x="8388424" y="5733256"/>
            <a:ext cx="457692" cy="460694"/>
            <a:chOff x="7597837" y="2707419"/>
            <a:chExt cx="457692" cy="460694"/>
          </a:xfrm>
        </p:grpSpPr>
        <p:sp>
          <p:nvSpPr>
            <p:cNvPr id="17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2" name="Group 28"/>
          <p:cNvGrpSpPr/>
          <p:nvPr/>
        </p:nvGrpSpPr>
        <p:grpSpPr>
          <a:xfrm>
            <a:off x="8388424" y="6237312"/>
            <a:ext cx="457692" cy="460694"/>
            <a:chOff x="4214810" y="2000240"/>
            <a:chExt cx="457692" cy="460694"/>
          </a:xfrm>
        </p:grpSpPr>
        <p:sp>
          <p:nvSpPr>
            <p:cNvPr id="18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40" name="Line 47"/>
          <p:cNvSpPr>
            <a:spLocks noChangeShapeType="1"/>
          </p:cNvSpPr>
          <p:nvPr/>
        </p:nvSpPr>
        <p:spPr bwMode="auto">
          <a:xfrm rot="13500000" flipH="1">
            <a:off x="2311067" y="2343357"/>
            <a:ext cx="2176575" cy="215851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161" name="Text Box 149"/>
          <p:cNvSpPr txBox="1">
            <a:spLocks noChangeArrowheads="1"/>
          </p:cNvSpPr>
          <p:nvPr/>
        </p:nvSpPr>
        <p:spPr bwMode="auto">
          <a:xfrm>
            <a:off x="2195736" y="602128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/>
              <a:t>=</a:t>
            </a:r>
            <a:endParaRPr lang="en-US" b="0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899592" y="5726500"/>
            <a:ext cx="1321788" cy="1014868"/>
            <a:chOff x="899592" y="5726500"/>
            <a:chExt cx="1321788" cy="1014868"/>
          </a:xfrm>
        </p:grpSpPr>
        <p:pic>
          <p:nvPicPr>
            <p:cNvPr id="177" name="Picture 17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2680" y="5827154"/>
              <a:ext cx="1152704" cy="9142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8" name="Group 177"/>
            <p:cNvGrpSpPr/>
            <p:nvPr/>
          </p:nvGrpSpPr>
          <p:grpSpPr>
            <a:xfrm>
              <a:off x="899592" y="5726500"/>
              <a:ext cx="457692" cy="460694"/>
              <a:chOff x="7597837" y="2707419"/>
              <a:chExt cx="457692" cy="460694"/>
            </a:xfrm>
          </p:grpSpPr>
          <p:sp>
            <p:nvSpPr>
              <p:cNvPr id="185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6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9" name="Group 28"/>
            <p:cNvGrpSpPr/>
            <p:nvPr/>
          </p:nvGrpSpPr>
          <p:grpSpPr>
            <a:xfrm>
              <a:off x="1763688" y="5726500"/>
              <a:ext cx="457692" cy="460694"/>
              <a:chOff x="4214810" y="2000240"/>
              <a:chExt cx="457692" cy="460694"/>
            </a:xfrm>
          </p:grpSpPr>
          <p:sp>
            <p:nvSpPr>
              <p:cNvPr id="18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9" name="Group 177"/>
          <p:cNvGrpSpPr>
            <a:grpSpLocks/>
          </p:cNvGrpSpPr>
          <p:nvPr/>
        </p:nvGrpSpPr>
        <p:grpSpPr bwMode="auto">
          <a:xfrm>
            <a:off x="3563888" y="2709515"/>
            <a:ext cx="2879725" cy="2879725"/>
            <a:chOff x="3833" y="1480"/>
            <a:chExt cx="1814" cy="1814"/>
          </a:xfrm>
        </p:grpSpPr>
        <p:sp>
          <p:nvSpPr>
            <p:cNvPr id="133" name="Oval 17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000000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34" name="Line 17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5" name="Line 18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6" name="Line 18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7" name="Line 18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8" name="Line 18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9" name="Line 18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87" name="Line 18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88" name="Line 18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95" name="Line 18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96" name="Line 18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514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FIRSTCHRIS@C02FJ266DH2T3PP7" val="4422"/>
  <p:tag name="FIRSTCSCHAFF1@C02KDURWDNCT3PP7" val="5009"/>
  <p:tag name="DEFAULTDISPLAYSOURCE" val="\documentclass{article}\pagestyle{empty}&#10;\begin{document}&#10;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1"/>
  <p:tag name="PICTUREFILESIZE" val="29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minipage}{10cm}qubit as unit vector in $\mathbb{C}^2$\end{minipage}"/>
  <p:tag name="LOG" val="This is e-TeX, Version 3.141592-2.2 (MiKTeX 2.4) (preloaded format=latex 2007.1.28)  24 APR 2007 15:33&#10;entering extended mode&#10;**Text*Box*209&#10;(Text Box 209.tex&#10;LaTeX2e &lt;2003/12/01&gt;&#10;Babel &lt;v3.8g&gt; and hyphenation patterns for english, french, german, ngerman, du&#10;mylang, nohyphenation, loaded.&#10;(C:\Program Files\MiKTeX-2.4.1705\texmf\tex\latex\base\article.cls&#10;Document Class: article 2004/02/16 v1.4f Standard LaTeX document class&#10;(C:\Program Files\MiKTeX-2.4.1705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-2.4.1705\texmf\tex\latex\tools\xspace.sty&#10;Package: xspace 1997/10/13 v1.06 Space after command names (DPC)&#10;) (C:\Program Files\MiKTeX-2.4.1705\texmf\tex\latex\amsfonts\amssymb.sty&#10;Package: amssymb 2002/01/22 v2.2d&#10;(C:\Program Files\MiKTeX-2.4.1705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-2.4.1705\texmf\tex\latex\amsmath\amsmath.sty&#10;Package: amsmath 2000/07/18 v2.13 AMS math features&#10;\@mathmargin=\skip43&#10;For additional information on amsmath, use the `?' option.&#10;(C:\Program Files\MiKTeX-2.4.1705\texmf\tex\latex\amsmath\amstext.sty&#10;Package: amstext 2000/06/29 v2.01&#10;(C:\Program Files\MiKTeX-2.4.1705\texmf\tex\latex\amsmath\amsgen.sty&#10;File: amsgen.sty 1999/11/30 v2.0&#10;\@emptytoks=\toks15&#10;\ex@=\dimen103&#10;)) (C:\Program Files\MiKTeX-2.4.1705\texmf\tex\latex\amsmath\amsbsy.sty&#10;Package: amsbsy 1999/11/29 v1.2d&#10;\pmbraise@=\dimen104&#10;) (C:\Program Files\MiKTeX-2.4.1705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Latex\tex\latex\qip\qip.sty&#10;Package: qip 2003/11/05 Package for quantum information processing&#10;(C:\Program Files\MiKTeX-2.4.1705\texmf\tex\latex\base\ifthen.sty&#10;Package: ifthen 2001/05/26 v1.1c Standard LaTeX ifthen package (DPC)&#10;)) (C:\Program Files\MiKTeX-2.4.1705\texmf\tex\latex\graphics\color.sty&#10;Package: color 1999/02/16 v1.0i Standard LaTeX Color (DPC)&#10;(C:\Program Files\MiKTeX-2.4.1705\texmf\tex\latex\00miktex\color.cfg&#10;File: color.cfg 2003/03/08 v1.0 MiKTeX 'color' configuration&#10;)&#10;Package color Info: Driver file: dvips.def on input line 125.&#10;(C:\Program Files\MiKTeX-2.4.1705\texmf\tex\latex\graphics\dvips.def&#10;File: dvips.def 1999/02/16 v3.0i Driver-dependant file (DPC,SPQR)&#10;) (C:\Program Files\MiKTeX-2.4.1705\texmf\tex\latex\graphics\dvipsnam.def&#10;File: dvipsnam.def 1999/02/16 v3.0i Driver-dependant file (DPC,SPQR)&#10;))&#10;No file &quot;Text Box 209&quot;.aux.&#10;LaTeX Font Info:    Checking defaults for OML/cmm/m/it on input line 52.&#10;LaTeX Font Info:    ... okay on input line 52.&#10;LaTeX Font Info:    Checking defaults for T1/cmr/m/n on input line 52.&#10;LaTeX Font Info:    ... okay on input line 52.&#10;LaTeX Font Info:    Checking defaults for OT1/cmr/m/n on input line 52.&#10;LaTeX Font Info:    ... okay on input line 52.&#10;LaTeX Font Info:    Checking defaults for OMS/cmsy/m/n on input line 52.&#10;LaTeX Font Info:    ... okay on input line 52.&#10;LaTeX Font Info:    Checking defaults for OMX/cmex/m/n on input line 52.&#10;LaTeX Font Info:    ... okay on input line 52.&#10;LaTeX Font Info:    Checking defaults for U/cmr/m/n on input line 52.&#10;LaTeX Font Info:    ... okay on input line 52.&#10;! Text line contains an invalid character.&#10;l.53 \begin{minipage}{10cm}&#10;                            qubit as unit vector in $\mathbb{C}^2$\end{minip...&#10;A funny symbol that I can't read has just been input.&#10;Continue, and I'll forget that it ever happened.&#10;&#10;LaTeX Font Info:    Try loading font information for U+msa on input line 53.&#10;(C:\Program Files\MiKTeX-2.4.1705\texmf\tex\latex\amsfonts\umsa.fd&#10;File: umsa.fd 2002/01/19 v2.2g AMS font definitions&#10;)&#10;LaTeX Font Info:    Try loading font information for U+msb on input line 53.&#10;(C:\Program Files\MiKTeX-2.4.1705\texmf\tex\latex\amsfonts\umsb.fd&#10;File: umsb.fd 2002/01/19 v2.2g AMS font definitions&#10;) [1&#10;&#10;] (Text Box 209.aux) ) &#10;Here is how much of TeX's memory you used:&#10; 1629 strings out of 95888&#10; 17940 string characters out of 1194316&#10; 61467 words of memory out of 1065244&#10; 4648 multiletter control sequences out of 60000&#10; 5339 words of font info for 22 fonts, out of 1000000 for 2000&#10; 18 hyphenation exceptions out of 4999&#10; 27i,5n,24p,261b,133s stack positions out of 5000i,500n,10000p,200000b,32768s&#10;&#10;Output written on &quot;Text Box 209.dvi&quot; (1 page, 420 bytes).&#10;"/>
  <p:tag name="CTOP" val="160.625"/>
  <p:tag name="CLEFT" val="206"/>
  <p:tag name="CWIDTH" val="237"/>
  <p:tag name="CHEIGHT" val="21.25"/>
  <p:tag name="MAG" val="21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ket{00} +\ket{01} +\ket{10} + \ket{11}}{2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4"/>
  <p:tag name="PICTUREFILESIZE" val="102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0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30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1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80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0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6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1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"/>
  <p:tag name="PICTUREFILESIZE" val="21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-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44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9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323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28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60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 \in_R \{ 0,1,2,3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687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U^\dag U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3"/>
  <p:tag name="PICTUREFILESIZE" val="395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12456</TotalTime>
  <Words>2075</Words>
  <Application>Microsoft Macintosh PowerPoint</Application>
  <PresentationFormat>On-screen Show (4:3)</PresentationFormat>
  <Paragraphs>450</Paragraphs>
  <Slides>56</Slides>
  <Notes>38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Custom Design</vt:lpstr>
      <vt:lpstr>Quantum Cryptography</vt:lpstr>
      <vt:lpstr>1969: Man on the Moon</vt:lpstr>
      <vt:lpstr>What will you learn from this Talk?</vt:lpstr>
      <vt:lpstr>Quantum Bit: Polarization of a Photon</vt:lpstr>
      <vt:lpstr>Qubit: Rectilinear/Computational Basis</vt:lpstr>
      <vt:lpstr>Detecting a Qubit</vt:lpstr>
      <vt:lpstr>Measuring a Qubit</vt:lpstr>
      <vt:lpstr>Diagonal/Hadamard Basis</vt:lpstr>
      <vt:lpstr>Measuring Collapses the State</vt:lpstr>
      <vt:lpstr>Measuring Collapses the State</vt:lpstr>
      <vt:lpstr>Quantum Mechanics </vt:lpstr>
      <vt:lpstr>PowerPoint Presentation</vt:lpstr>
      <vt:lpstr>What will you Learn from this Talk?</vt:lpstr>
      <vt:lpstr>Many Qubits</vt:lpstr>
      <vt:lpstr>Quantum Computing</vt:lpstr>
      <vt:lpstr>Quantum Algorithms: Factoring</vt:lpstr>
      <vt:lpstr>Can We Build Quantum Computers?</vt:lpstr>
      <vt:lpstr>Post-Quantum Cryptography</vt:lpstr>
      <vt:lpstr>Lattice-Based Cryptography</vt:lpstr>
      <vt:lpstr>Lattice-Based Cryptography</vt:lpstr>
      <vt:lpstr>Quiz: Post-Quantum Crypto</vt:lpstr>
      <vt:lpstr>What will you Learn from this Talk?</vt:lpstr>
      <vt:lpstr>Demonstration of Quantum Technology</vt:lpstr>
      <vt:lpstr>No-Cloning Theorem</vt:lpstr>
      <vt:lpstr>Quantum Key Distribution (QKD)</vt:lpstr>
      <vt:lpstr>Quantum Key Distribution (QKD)</vt:lpstr>
      <vt:lpstr>Quantum Key Distribution (QKD)</vt:lpstr>
      <vt:lpstr>Quantum Key Distribution (QKD)</vt:lpstr>
      <vt:lpstr>Quiz: Quantum Key Distribution</vt:lpstr>
      <vt:lpstr>What will you Learn from this Talk?</vt:lpstr>
      <vt:lpstr>Position-Based Cryptography</vt:lpstr>
      <vt:lpstr>Position-Based Cryptography</vt:lpstr>
      <vt:lpstr>Position-Based Cryptography</vt:lpstr>
      <vt:lpstr>Basic task: Position Verification</vt:lpstr>
      <vt:lpstr>Position Verification: First Try</vt:lpstr>
      <vt:lpstr>Position Verification: Second Try</vt:lpstr>
      <vt:lpstr>The Attack</vt:lpstr>
      <vt:lpstr>Position Verification: Quantum Try</vt:lpstr>
      <vt:lpstr>Attacking Game</vt:lpstr>
      <vt:lpstr>EPR Pairs</vt:lpstr>
      <vt:lpstr>Quantum Teleportation</vt:lpstr>
      <vt:lpstr>Teleportation Attack</vt:lpstr>
      <vt:lpstr>No-Go Theorem</vt:lpstr>
      <vt:lpstr>Quiz: Position-Based Q Crypto</vt:lpstr>
      <vt:lpstr>What have you learned today?</vt:lpstr>
      <vt:lpstr>What Have You Learned from this Talk?</vt:lpstr>
      <vt:lpstr>What Have You Learned from this Talk?</vt:lpstr>
      <vt:lpstr>What Have You Learned from this Talk?</vt:lpstr>
      <vt:lpstr>Thank you for your attention!</vt:lpstr>
      <vt:lpstr>Quiz: Quantum Crypto</vt:lpstr>
      <vt:lpstr>Are There Secure Schemes?</vt:lpstr>
      <vt:lpstr>Quantum Operations</vt:lpstr>
      <vt:lpstr>Quantum Operations</vt:lpstr>
      <vt:lpstr>Most General Single-Round Scheme</vt:lpstr>
      <vt:lpstr>Distributed Q Computation in 1 Round</vt:lpstr>
      <vt:lpstr>History of Public-Key Crypto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1771</cp:revision>
  <dcterms:created xsi:type="dcterms:W3CDTF">2010-01-20T16:17:28Z</dcterms:created>
  <dcterms:modified xsi:type="dcterms:W3CDTF">2015-11-13T11:48:06Z</dcterms:modified>
</cp:coreProperties>
</file>