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2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5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8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handoutMasterIdLst>
    <p:handoutMasterId r:id="rId52"/>
  </p:handoutMasterIdLst>
  <p:sldIdLst>
    <p:sldId id="610" r:id="rId3"/>
    <p:sldId id="561" r:id="rId4"/>
    <p:sldId id="452" r:id="rId5"/>
    <p:sldId id="592" r:id="rId6"/>
    <p:sldId id="603" r:id="rId7"/>
    <p:sldId id="594" r:id="rId8"/>
    <p:sldId id="595" r:id="rId9"/>
    <p:sldId id="596" r:id="rId10"/>
    <p:sldId id="597" r:id="rId11"/>
    <p:sldId id="600" r:id="rId12"/>
    <p:sldId id="601" r:id="rId13"/>
    <p:sldId id="605" r:id="rId14"/>
    <p:sldId id="425" r:id="rId15"/>
    <p:sldId id="426" r:id="rId16"/>
    <p:sldId id="427" r:id="rId17"/>
    <p:sldId id="428" r:id="rId18"/>
    <p:sldId id="429" r:id="rId19"/>
    <p:sldId id="430" r:id="rId20"/>
    <p:sldId id="537" r:id="rId21"/>
    <p:sldId id="538" r:id="rId22"/>
    <p:sldId id="608" r:id="rId23"/>
    <p:sldId id="467" r:id="rId24"/>
    <p:sldId id="569" r:id="rId25"/>
    <p:sldId id="581" r:id="rId26"/>
    <p:sldId id="557" r:id="rId27"/>
    <p:sldId id="503" r:id="rId28"/>
    <p:sldId id="591" r:id="rId29"/>
    <p:sldId id="562" r:id="rId30"/>
    <p:sldId id="565" r:id="rId31"/>
    <p:sldId id="547" r:id="rId32"/>
    <p:sldId id="589" r:id="rId33"/>
    <p:sldId id="590" r:id="rId34"/>
    <p:sldId id="545" r:id="rId35"/>
    <p:sldId id="551" r:id="rId36"/>
    <p:sldId id="609" r:id="rId37"/>
    <p:sldId id="507" r:id="rId38"/>
    <p:sldId id="508" r:id="rId39"/>
    <p:sldId id="509" r:id="rId40"/>
    <p:sldId id="510" r:id="rId41"/>
    <p:sldId id="511" r:id="rId42"/>
    <p:sldId id="512" r:id="rId43"/>
    <p:sldId id="583" r:id="rId44"/>
    <p:sldId id="584" r:id="rId45"/>
    <p:sldId id="560" r:id="rId46"/>
    <p:sldId id="477" r:id="rId47"/>
    <p:sldId id="606" r:id="rId48"/>
    <p:sldId id="588" r:id="rId49"/>
    <p:sldId id="611" r:id="rId50"/>
  </p:sldIdLst>
  <p:sldSz cx="9144000" cy="6858000" type="screen4x3"/>
  <p:notesSz cx="7102475" cy="10234613"/>
  <p:custDataLst>
    <p:tags r:id="rId5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AFF00"/>
    <a:srgbClr val="D1FF02"/>
    <a:srgbClr val="AFFF00"/>
    <a:srgbClr val="FF0000"/>
    <a:srgbClr val="66FF33"/>
    <a:srgbClr val="00FF00"/>
    <a:srgbClr val="33CC33"/>
    <a:srgbClr val="CB3A13"/>
    <a:srgbClr val="B3A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7" autoAdjust="0"/>
    <p:restoredTop sz="93790" autoAdjust="0"/>
  </p:normalViewPr>
  <p:slideViewPr>
    <p:cSldViewPr>
      <p:cViewPr varScale="1">
        <p:scale>
          <a:sx n="101" d="100"/>
          <a:sy n="101" d="100"/>
        </p:scale>
        <p:origin x="1224" y="19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tags" Target="tags/tag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253BB7A-AB84-447A-8A52-A6E534AB0A3F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6F97FC2-EACC-4989-A7F1-799486D7DAD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395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C0CCFA-FE42-460C-A8EB-CC5209EDF7AA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122273A-84D1-44AD-B2F4-5DC40384FCD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5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1969, man has first</a:t>
            </a:r>
            <a:r>
              <a:rPr lang="en-US" baseline="0" dirty="0" smtClean="0"/>
              <a:t> set foot on the moon, as you can see here on this picture sent around the world by NASA...</a:t>
            </a:r>
          </a:p>
          <a:p>
            <a:r>
              <a:rPr lang="en-US" baseline="0" dirty="0" smtClean="0"/>
              <a:t>Or not? Maybe it was all just a “great moon-landing hoax”, as speculated on various conspiracy-theory websites on the internet?</a:t>
            </a:r>
          </a:p>
          <a:p>
            <a:r>
              <a:rPr lang="en-US" baseline="0" dirty="0" smtClean="0"/>
              <a:t>One fascinating cryptographic question I want to study in my project is: “How can you prove that you are at a specific location?” </a:t>
            </a:r>
          </a:p>
          <a:p>
            <a:r>
              <a:rPr lang="en-US" baseline="0" dirty="0" smtClean="0"/>
              <a:t>More about it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567F-5167-4967-A8E5-D421B42FC6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1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dirty="0" err="1" smtClean="0"/>
              <a:t>better</a:t>
            </a:r>
            <a:r>
              <a:rPr lang="nl-NL" dirty="0" smtClean="0"/>
              <a:t> picture of </a:t>
            </a:r>
            <a:r>
              <a:rPr lang="nl-NL" dirty="0" err="1" smtClean="0"/>
              <a:t>Schroedinger’s</a:t>
            </a:r>
            <a:r>
              <a:rPr lang="nl-NL" dirty="0" smtClean="0"/>
              <a:t> </a:t>
            </a:r>
            <a:r>
              <a:rPr lang="nl-NL" dirty="0" err="1" smtClean="0"/>
              <a:t>cat</a:t>
            </a:r>
            <a:endParaRPr lang="nl-NL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697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9088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</a:t>
            </a:r>
            <a:r>
              <a:rPr lang="en-US" dirty="0" err="1" smtClean="0"/>
              <a:t>vs</a:t>
            </a:r>
            <a:r>
              <a:rPr lang="en-US" dirty="0" smtClean="0"/>
              <a:t> disturbance trade-off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52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26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0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0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0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04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30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3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31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3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68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scattered relations to logic, I’m afraid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31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3133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6744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5117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0661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classical impossibility proof by </a:t>
            </a:r>
            <a:r>
              <a:rPr lang="de-CH" sz="1200" dirty="0" smtClean="0">
                <a:solidFill>
                  <a:prstClr val="black"/>
                </a:solidFill>
                <a:cs typeface="Arial" charset="0"/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Chandran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Goyal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Moriarty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Ostrovsky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:  CRYPTO </a:t>
            </a:r>
            <a:r>
              <a:rPr lang="fr-FR" sz="1200" dirty="0" smtClean="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09]</a:t>
            </a:r>
          </a:p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8399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7233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186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0621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42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43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41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173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</a:t>
            </a:r>
            <a:r>
              <a:rPr lang="en-US" baseline="0" dirty="0" smtClean="0"/>
              <a:t> check: please raise your hand if you have NOT seen this function before.</a:t>
            </a:r>
          </a:p>
          <a:p>
            <a:r>
              <a:rPr lang="en-US" baseline="0" dirty="0" smtClean="0"/>
              <a:t>Please raise your hand if you HAVE seen this function before.</a:t>
            </a:r>
          </a:p>
          <a:p>
            <a:r>
              <a:rPr lang="en-US" baseline="0" dirty="0" smtClean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5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8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8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encrypting</a:t>
            </a:r>
            <a:r>
              <a:rPr lang="en-US" baseline="0" dirty="0" smtClean="0"/>
              <a:t> internet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7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23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7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5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7256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3108" y="2500306"/>
            <a:ext cx="6400800" cy="714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Clicks to edit Master subtitle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29222"/>
          </a:xfrm>
          <a:prstGeom prst="rect">
            <a:avLst/>
          </a:prstGeom>
        </p:spPr>
        <p:txBody>
          <a:bodyPr/>
          <a:lstStyle>
            <a:lvl1pPr>
              <a:buClr>
                <a:srgbClr val="70AD1A"/>
              </a:buClr>
              <a:buSzPct val="100000"/>
              <a:buFont typeface="Wingdings" charset="2"/>
              <a:buChar char="Ø"/>
              <a:defRPr sz="2800">
                <a:latin typeface="+mn-lt"/>
              </a:defRPr>
            </a:lvl1pPr>
            <a:lvl2pPr>
              <a:buClr>
                <a:srgbClr val="F8A30E"/>
              </a:buClr>
              <a:buFont typeface="Wingdings" charset="2"/>
              <a:buChar char="Ø"/>
              <a:defRPr sz="2400">
                <a:latin typeface="+mn-lt"/>
              </a:defRPr>
            </a:lvl2pPr>
            <a:lvl3pPr>
              <a:buClr>
                <a:srgbClr val="F8A30E"/>
              </a:buClr>
              <a:buFont typeface="Wingdings" charset="2"/>
              <a:buChar char="Ø"/>
              <a:defRPr sz="2000">
                <a:latin typeface="+mn-lt"/>
              </a:defRPr>
            </a:lvl3pPr>
            <a:lvl4pPr>
              <a:buClr>
                <a:srgbClr val="F8A30E"/>
              </a:buClr>
              <a:buFont typeface="Wingdings" charset="2"/>
              <a:buChar char="Ø"/>
              <a:defRPr sz="1800">
                <a:latin typeface="+mn-lt"/>
              </a:defRPr>
            </a:lvl4pPr>
            <a:lvl5pPr>
              <a:buClr>
                <a:srgbClr val="F8A30E"/>
              </a:buClr>
              <a:buFont typeface="Wingdings" charset="2"/>
              <a:buChar char="Ø"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595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9" name="Slide Number Placeholder 15"/>
          <p:cNvSpPr txBox="1">
            <a:spLocks/>
          </p:cNvSpPr>
          <p:nvPr userDrawn="1"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487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B856-4A37-4E2C-BC39-5564AF927A60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E5AA-39C7-4B8A-8B6C-7C5389F208B5}" type="datetimeFigureOut">
              <a:rPr lang="de-DE" smtClean="0"/>
              <a:pPr/>
              <a:t>12.01.17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hyperlink" Target="http://www.qusoft.org/" TargetMode="External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hyperlink" Target="http://en.wikipedia.org/wiki/Advanced_Encryption_Standard" TargetMode="External"/><Relationship Id="rId5" Type="http://schemas.openxmlformats.org/officeDocument/2006/relationships/hyperlink" Target="http://en.wikipedia.org/wiki/Message_authentication_code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hyperlink" Target="http://en.wikipedia.org/wiki/One-time_pad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7" Type="http://schemas.openxmlformats.org/officeDocument/2006/relationships/image" Target="../media/image21.wmf"/><Relationship Id="rId8" Type="http://schemas.openxmlformats.org/officeDocument/2006/relationships/image" Target="../media/image20.png"/><Relationship Id="rId9" Type="http://schemas.openxmlformats.org/officeDocument/2006/relationships/image" Target="../media/image17.png"/><Relationship Id="rId10" Type="http://schemas.openxmlformats.org/officeDocument/2006/relationships/image" Target="../media/image23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1.wmf"/><Relationship Id="rId9" Type="http://schemas.openxmlformats.org/officeDocument/2006/relationships/image" Target="../media/image20.png"/><Relationship Id="rId10" Type="http://schemas.openxmlformats.org/officeDocument/2006/relationships/image" Target="../media/image17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1.wmf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10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6.png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1.wmf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nasa.gov/" TargetMode="External"/><Relationship Id="rId5" Type="http://schemas.openxmlformats.org/officeDocument/2006/relationships/image" Target="../media/image8.jpeg"/><Relationship Id="rId6" Type="http://schemas.openxmlformats.org/officeDocument/2006/relationships/hyperlink" Target="http://www.unmuseum.org/moonhoax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6.png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1.wmf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gif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hyperlink" Target="http://www.idquantiqu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29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hyperlink" Target="http://dx.doi.org/10.1016/j.tcs.2014.05.025" TargetMode="External"/><Relationship Id="rId7" Type="http://schemas.openxmlformats.org/officeDocument/2006/relationships/image" Target="../media/image34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4.png"/><Relationship Id="rId5" Type="http://schemas.openxmlformats.org/officeDocument/2006/relationships/image" Target="../media/image20.png"/><Relationship Id="rId6" Type="http://schemas.openxmlformats.org/officeDocument/2006/relationships/image" Target="../media/image16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4.png"/><Relationship Id="rId5" Type="http://schemas.openxmlformats.org/officeDocument/2006/relationships/image" Target="../media/image20.png"/><Relationship Id="rId6" Type="http://schemas.openxmlformats.org/officeDocument/2006/relationships/image" Target="../media/image16.wmf"/><Relationship Id="rId7" Type="http://schemas.openxmlformats.org/officeDocument/2006/relationships/image" Target="../media/image18.png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20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hyperlink" Target="http://www.vad1.com/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emf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hyperlink" Target="dx.doi.org/10.1007/3-540-48285-7_30" TargetMode="External"/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22.xml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24" Type="http://schemas.openxmlformats.org/officeDocument/2006/relationships/image" Target="../media/image49.png"/><Relationship Id="rId25" Type="http://schemas.openxmlformats.org/officeDocument/2006/relationships/image" Target="../media/image50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28" Type="http://schemas.openxmlformats.org/officeDocument/2006/relationships/hyperlink" Target="http://eprint.iacr.org/2009/364" TargetMode="External"/><Relationship Id="rId10" Type="http://schemas.openxmlformats.org/officeDocument/2006/relationships/tags" Target="../tags/tag58.xml"/><Relationship Id="rId11" Type="http://schemas.openxmlformats.org/officeDocument/2006/relationships/tags" Target="../tags/tag59.xml"/><Relationship Id="rId12" Type="http://schemas.openxmlformats.org/officeDocument/2006/relationships/tags" Target="../tags/tag60.xml"/><Relationship Id="rId13" Type="http://schemas.openxmlformats.org/officeDocument/2006/relationships/tags" Target="../tags/tag61.xml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23.xml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54.png"/><Relationship Id="rId1" Type="http://schemas.openxmlformats.org/officeDocument/2006/relationships/tags" Target="../tags/tag49.xml"/><Relationship Id="rId2" Type="http://schemas.openxmlformats.org/officeDocument/2006/relationships/tags" Target="../tags/tag50.xml"/><Relationship Id="rId3" Type="http://schemas.openxmlformats.org/officeDocument/2006/relationships/tags" Target="../tags/tag51.xml"/><Relationship Id="rId4" Type="http://schemas.openxmlformats.org/officeDocument/2006/relationships/tags" Target="../tags/tag52.xml"/><Relationship Id="rId5" Type="http://schemas.openxmlformats.org/officeDocument/2006/relationships/tags" Target="../tags/tag53.xml"/><Relationship Id="rId6" Type="http://schemas.openxmlformats.org/officeDocument/2006/relationships/tags" Target="../tags/tag54.xml"/><Relationship Id="rId7" Type="http://schemas.openxmlformats.org/officeDocument/2006/relationships/tags" Target="../tags/tag55.xml"/><Relationship Id="rId8" Type="http://schemas.openxmlformats.org/officeDocument/2006/relationships/tags" Target="../tags/tag56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20" Type="http://schemas.openxmlformats.org/officeDocument/2006/relationships/image" Target="../media/image57.png"/><Relationship Id="rId21" Type="http://schemas.openxmlformats.org/officeDocument/2006/relationships/image" Target="../media/image51.png"/><Relationship Id="rId22" Type="http://schemas.openxmlformats.org/officeDocument/2006/relationships/image" Target="../media/image58.png"/><Relationship Id="rId23" Type="http://schemas.openxmlformats.org/officeDocument/2006/relationships/image" Target="../media/image29.jpe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24.xml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2.png"/><Relationship Id="rId1" Type="http://schemas.openxmlformats.org/officeDocument/2006/relationships/tags" Target="../tags/tag62.xml"/><Relationship Id="rId2" Type="http://schemas.openxmlformats.org/officeDocument/2006/relationships/tags" Target="../tags/tag63.xml"/><Relationship Id="rId3" Type="http://schemas.openxmlformats.org/officeDocument/2006/relationships/tags" Target="../tags/tag64.xml"/><Relationship Id="rId4" Type="http://schemas.openxmlformats.org/officeDocument/2006/relationships/tags" Target="../tags/tag65.xml"/><Relationship Id="rId5" Type="http://schemas.openxmlformats.org/officeDocument/2006/relationships/tags" Target="../tags/tag66.xml"/><Relationship Id="rId6" Type="http://schemas.openxmlformats.org/officeDocument/2006/relationships/tags" Target="../tags/tag67.xml"/><Relationship Id="rId7" Type="http://schemas.openxmlformats.org/officeDocument/2006/relationships/tags" Target="../tags/tag68.xml"/><Relationship Id="rId8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" Type="http://schemas.openxmlformats.org/officeDocument/2006/relationships/tags" Target="../tags/tag71.xml"/><Relationship Id="rId2" Type="http://schemas.openxmlformats.org/officeDocument/2006/relationships/tags" Target="../tags/tag72.xml"/><Relationship Id="rId3" Type="http://schemas.openxmlformats.org/officeDocument/2006/relationships/tags" Target="../tags/tag7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5.xml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59.png"/><Relationship Id="rId10" Type="http://schemas.openxmlformats.org/officeDocument/2006/relationships/hyperlink" Target="http://arxiv.org/abs/1008.2147" TargetMode="Externa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29.jpeg"/><Relationship Id="rId1" Type="http://schemas.openxmlformats.org/officeDocument/2006/relationships/tags" Target="../tags/tag74.xml"/><Relationship Id="rId2" Type="http://schemas.openxmlformats.org/officeDocument/2006/relationships/tags" Target="../tags/tag75.xml"/><Relationship Id="rId3" Type="http://schemas.openxmlformats.org/officeDocument/2006/relationships/tags" Target="../tags/tag76.xml"/><Relationship Id="rId4" Type="http://schemas.openxmlformats.org/officeDocument/2006/relationships/tags" Target="../tags/tag77.xml"/><Relationship Id="rId5" Type="http://schemas.openxmlformats.org/officeDocument/2006/relationships/tags" Target="../tags/tag78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47.png"/><Relationship Id="rId9" Type="http://schemas.openxmlformats.org/officeDocument/2006/relationships/image" Target="../media/image62.png"/><Relationship Id="rId10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hyperlink" Target="http://dx.doi.org/10.1103/physrev.47.777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28.jpeg"/><Relationship Id="rId14" Type="http://schemas.openxmlformats.org/officeDocument/2006/relationships/image" Target="../media/image17.png"/><Relationship Id="rId15" Type="http://schemas.openxmlformats.org/officeDocument/2006/relationships/image" Target="../media/image20.png"/><Relationship Id="rId1" Type="http://schemas.openxmlformats.org/officeDocument/2006/relationships/tags" Target="../tags/tag79.xml"/><Relationship Id="rId2" Type="http://schemas.openxmlformats.org/officeDocument/2006/relationships/tags" Target="../tags/tag80.xml"/><Relationship Id="rId3" Type="http://schemas.openxmlformats.org/officeDocument/2006/relationships/tags" Target="../tags/tag8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8.xml"/><Relationship Id="rId6" Type="http://schemas.openxmlformats.org/officeDocument/2006/relationships/hyperlink" Target="http://journals.aps.org/prl/abstract/10.1103/PhysRevLett.70.1895" TargetMode="External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28.jpeg"/><Relationship Id="rId14" Type="http://schemas.openxmlformats.org/officeDocument/2006/relationships/image" Target="../media/image68.png"/><Relationship Id="rId1" Type="http://schemas.openxmlformats.org/officeDocument/2006/relationships/tags" Target="../tags/tag82.xml"/><Relationship Id="rId2" Type="http://schemas.openxmlformats.org/officeDocument/2006/relationships/tags" Target="../tags/tag83.xml"/><Relationship Id="rId3" Type="http://schemas.openxmlformats.org/officeDocument/2006/relationships/tags" Target="../tags/tag8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9.xml"/><Relationship Id="rId6" Type="http://schemas.openxmlformats.org/officeDocument/2006/relationships/hyperlink" Target="http://en.wikipedia.org/wiki/Quantum_entanglement" TargetMode="External"/><Relationship Id="rId7" Type="http://schemas.openxmlformats.org/officeDocument/2006/relationships/hyperlink" Target="http://en.wikipedia.org/wiki/Quantum_teleportation" TargetMode="External"/><Relationship Id="rId8" Type="http://schemas.openxmlformats.org/officeDocument/2006/relationships/image" Target="../media/image47.png"/><Relationship Id="rId9" Type="http://schemas.openxmlformats.org/officeDocument/2006/relationships/image" Target="../media/image62.png"/><Relationship Id="rId10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9.2490" TargetMode="External"/><Relationship Id="rId4" Type="http://schemas.openxmlformats.org/officeDocument/2006/relationships/hyperlink" Target="http://arxiv.org/abs/1101.1065" TargetMode="External"/><Relationship Id="rId5" Type="http://schemas.openxmlformats.org/officeDocument/2006/relationships/hyperlink" Target="http://homepages.cwi.nl/~schaffne/positionbasedqcrypto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hyperlink" Target="http://en.wikipedia.org/wiki/Quantum_entanglement" TargetMode="External"/><Relationship Id="rId20" Type="http://schemas.openxmlformats.org/officeDocument/2006/relationships/image" Target="../media/image23.png"/><Relationship Id="rId10" Type="http://schemas.openxmlformats.org/officeDocument/2006/relationships/hyperlink" Target="http://en.wikipedia.org/wiki/Quantum_teleportation" TargetMode="External"/><Relationship Id="rId11" Type="http://schemas.openxmlformats.org/officeDocument/2006/relationships/image" Target="../media/image28.jpeg"/><Relationship Id="rId12" Type="http://schemas.openxmlformats.org/officeDocument/2006/relationships/hyperlink" Target="http://en.wikipedia.org/wiki/No-cloning_theorem" TargetMode="External"/><Relationship Id="rId13" Type="http://schemas.openxmlformats.org/officeDocument/2006/relationships/image" Target="../media/image29.jpeg"/><Relationship Id="rId14" Type="http://schemas.openxmlformats.org/officeDocument/2006/relationships/image" Target="../media/image10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2.png"/><Relationship Id="rId1" Type="http://schemas.openxmlformats.org/officeDocument/2006/relationships/tags" Target="../tags/tag85.xml"/><Relationship Id="rId2" Type="http://schemas.openxmlformats.org/officeDocument/2006/relationships/tags" Target="../tags/tag86.xml"/><Relationship Id="rId3" Type="http://schemas.openxmlformats.org/officeDocument/2006/relationships/tags" Target="../tags/tag87.xml"/><Relationship Id="rId4" Type="http://schemas.openxmlformats.org/officeDocument/2006/relationships/tags" Target="../tags/tag88.xml"/><Relationship Id="rId5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ryptography" TargetMode="External"/><Relationship Id="rId7" Type="http://schemas.openxmlformats.org/officeDocument/2006/relationships/hyperlink" Target="http://en.wikipedia.org/wiki/Quantum_bit" TargetMode="External"/><Relationship Id="rId8" Type="http://schemas.openxmlformats.org/officeDocument/2006/relationships/hyperlink" Target="https://en.wikipedia.org/wiki/Quantum_computing" TargetMode="Externa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20.pn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mepages.cwi.nl/~schaffne/positionbasedqcrypto.php" TargetMode="Externa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hyperlink" Target="http://en.wikipedia.org/wiki/QKD" TargetMode="External"/><Relationship Id="rId9" Type="http://schemas.openxmlformats.org/officeDocument/2006/relationships/image" Target="../media/image16.wmf"/><Relationship Id="rId10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o.nl/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://www.cwi.nl/" TargetMode="External"/><Relationship Id="rId6" Type="http://schemas.openxmlformats.org/officeDocument/2006/relationships/image" Target="../media/image4.emf"/><Relationship Id="rId7" Type="http://schemas.openxmlformats.org/officeDocument/2006/relationships/hyperlink" Target="http://www.uva.nl/" TargetMode="External"/><Relationship Id="rId8" Type="http://schemas.openxmlformats.org/officeDocument/2006/relationships/image" Target="../media/image5.emf"/><Relationship Id="rId9" Type="http://schemas.openxmlformats.org/officeDocument/2006/relationships/hyperlink" Target="http://www.qusoft.org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://arxiv.org/abs/1510.06120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1472" y="404664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Quantum Cryptography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43" descr="nwo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373216"/>
            <a:ext cx="1650868" cy="1270393"/>
          </a:xfrm>
          <a:prstGeom prst="rect">
            <a:avLst/>
          </a:prstGeom>
          <a:noFill/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08912" cy="3456384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 smtClean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Research Center for Quantum Software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/>
            <a:r>
              <a:rPr lang="en-US" dirty="0" smtClean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algn="l"/>
            <a:r>
              <a:rPr lang="en-US" dirty="0" smtClean="0">
                <a:solidFill>
                  <a:schemeClr val="tx2"/>
                </a:solidFill>
              </a:rPr>
              <a:t>University of Amsterdam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Centrum </a:t>
            </a:r>
            <a:r>
              <a:rPr lang="en-US" dirty="0" err="1" smtClean="0">
                <a:solidFill>
                  <a:schemeClr val="tx2"/>
                </a:solidFill>
              </a:rPr>
              <a:t>Wiskunde</a:t>
            </a:r>
            <a:r>
              <a:rPr lang="en-US" dirty="0" smtClean="0">
                <a:solidFill>
                  <a:schemeClr val="tx2"/>
                </a:solidFill>
              </a:rPr>
              <a:t> &amp; </a:t>
            </a:r>
            <a:r>
              <a:rPr lang="en-US" dirty="0" err="1" smtClean="0">
                <a:solidFill>
                  <a:schemeClr val="tx2"/>
                </a:solidFill>
              </a:rPr>
              <a:t>Informatica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48" y="4293096"/>
            <a:ext cx="1981200" cy="893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3140968"/>
            <a:ext cx="1131996" cy="12241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251520" y="5517232"/>
            <a:ext cx="5472608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Winter’17 </a:t>
            </a:r>
            <a:r>
              <a:rPr lang="en-US" sz="2600" i="1" dirty="0" err="1" smtClean="0">
                <a:solidFill>
                  <a:schemeClr val="tx2"/>
                </a:solidFill>
              </a:rPr>
              <a:t>QuantumDay@Portland</a:t>
            </a:r>
            <a:endParaRPr lang="en-US" sz="2600" i="1" dirty="0" smtClean="0">
              <a:solidFill>
                <a:schemeClr val="tx2"/>
              </a:solidFill>
            </a:endParaRPr>
          </a:p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Friday, 13 January 2017</a:t>
            </a:r>
            <a:endParaRPr lang="en-US" sz="2600" i="1" dirty="0">
              <a:solidFill>
                <a:schemeClr val="tx2"/>
              </a:solidFill>
            </a:endParaRPr>
          </a:p>
          <a:p>
            <a:pPr algn="l"/>
            <a:endParaRPr lang="en-US" sz="2600" dirty="0" smtClean="0">
              <a:solidFill>
                <a:schemeClr val="tx2"/>
              </a:solidFill>
            </a:endParaRPr>
          </a:p>
          <a:p>
            <a:pPr algn="l"/>
            <a:endParaRPr lang="en-US" dirty="0" smtClean="0">
              <a:solidFill>
                <a:schemeClr val="tx2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420888"/>
            <a:ext cx="217443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56490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1867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789040"/>
            <a:ext cx="84249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has to be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as long as </a:t>
            </a:r>
            <a:r>
              <a:rPr lang="en-US" sz="2400" dirty="0" smtClean="0">
                <a:cs typeface="Arial" charset="0"/>
              </a:rPr>
              <a:t>the message (Shannon’s theorem)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can only be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used 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In practice, other encryption schemes (such as </a:t>
            </a:r>
            <a:r>
              <a:rPr lang="en-US" sz="2400" dirty="0" smtClean="0">
                <a:cs typeface="Arial" charset="0"/>
                <a:hlinkClick r:id="rId4"/>
              </a:rPr>
              <a:t>AES</a:t>
            </a:r>
            <a:r>
              <a:rPr lang="en-US" sz="2400" dirty="0" smtClean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One-time pad does not provide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  <a:hlinkClick r:id="rId5"/>
              </a:rPr>
              <a:t>authentication</a:t>
            </a:r>
            <a:r>
              <a:rPr lang="en-US" sz="2400" dirty="0" smtClean="0">
                <a:cs typeface="Arial" charset="0"/>
              </a:rPr>
              <a:t>: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7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48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1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4355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23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066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56490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79512" y="3861048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Encryption insures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secrecy</a:t>
            </a:r>
            <a:r>
              <a:rPr lang="en-US" sz="2400" dirty="0" smtClean="0">
                <a:cs typeface="Arial" charset="0"/>
              </a:rPr>
              <a:t>: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</a:t>
            </a:r>
            <a:r>
              <a:rPr lang="en-US" sz="2400" dirty="0">
                <a:cs typeface="Arial" charset="0"/>
              </a:rPr>
              <a:t>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  <a:hlinkClick r:id="rId4"/>
              </a:rPr>
              <a:t>pad</a:t>
            </a:r>
            <a:endParaRPr lang="en-US" sz="2400" dirty="0" smtClean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A</a:t>
            </a:r>
            <a:r>
              <a:rPr lang="en-US" sz="2400" b="0" dirty="0" smtClean="0">
                <a:cs typeface="Arial" charset="0"/>
              </a:rPr>
              <a:t>uthentication insures </a:t>
            </a:r>
            <a:r>
              <a:rPr lang="en-US" sz="2400" b="0" dirty="0" smtClean="0">
                <a:solidFill>
                  <a:srgbClr val="0000FF"/>
                </a:solidFill>
                <a:cs typeface="Arial" charset="0"/>
              </a:rPr>
              <a:t>integrity</a:t>
            </a:r>
            <a:r>
              <a:rPr lang="en-US" sz="2400" b="0" dirty="0" smtClean="0">
                <a:cs typeface="Arial" charset="0"/>
              </a:rPr>
              <a:t>: </a:t>
            </a:r>
            <a:br>
              <a:rPr lang="en-US" sz="2400" b="0" dirty="0" smtClean="0">
                <a:cs typeface="Arial" charset="0"/>
              </a:rPr>
            </a:br>
            <a:r>
              <a:rPr lang="en-US" sz="2400" b="0" dirty="0" smtClean="0">
                <a:cs typeface="Arial" charset="0"/>
              </a:rPr>
              <a:t>Eve </a:t>
            </a:r>
            <a:r>
              <a:rPr lang="en-US" sz="2400" b="0" dirty="0" smtClean="0">
                <a:solidFill>
                  <a:srgbClr val="0000FF"/>
                </a:solidFill>
                <a:cs typeface="Arial" charset="0"/>
              </a:rPr>
              <a:t>cannot alter </a:t>
            </a:r>
            <a:r>
              <a:rPr lang="en-US" sz="2400" b="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General problem: players have to exchange a key to start with</a:t>
            </a:r>
            <a:endParaRPr lang="en-US" sz="240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76256" y="1628800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Bob</a:t>
              </a:r>
              <a:endParaRPr lang="en-US" sz="2800" b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sp>
        <p:nvSpPr>
          <p:cNvPr id="17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6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will you Learn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 smtClean="0">
                <a:cs typeface="Arial" charset="0"/>
              </a:rPr>
              <a:t>Classical Cryptography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Introduction </a:t>
            </a:r>
            <a:r>
              <a:rPr lang="en-US" sz="3300" dirty="0">
                <a:cs typeface="Arial" charset="0"/>
              </a:rPr>
              <a:t>to Quantum Mechanics</a:t>
            </a:r>
            <a:endParaRPr lang="en-US" sz="3300" dirty="0" smtClean="0">
              <a:cs typeface="Arial" charset="0"/>
            </a:endParaRP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</a:t>
            </a:r>
            <a:r>
              <a:rPr lang="en-US" sz="3300" dirty="0">
                <a:cs typeface="Arial" charset="0"/>
              </a:rPr>
              <a:t>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</a:t>
            </a:r>
            <a:r>
              <a:rPr lang="en-US" sz="3300" dirty="0" smtClean="0">
                <a:cs typeface="Arial" charset="0"/>
              </a:rPr>
              <a:t>Cryptography</a:t>
            </a:r>
            <a:endParaRPr lang="en-US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2276872"/>
            <a:ext cx="7416824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124591" y="1855386"/>
            <a:ext cx="415560" cy="3106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7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85607" y="1210941"/>
            <a:ext cx="679921" cy="692997"/>
          </a:xfrm>
          <a:prstGeom prst="rect">
            <a:avLst/>
          </a:prstGeom>
        </p:spPr>
      </p:pic>
      <p:pic>
        <p:nvPicPr>
          <p:cNvPr id="12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9237" y="1257848"/>
            <a:ext cx="819823" cy="583067"/>
          </a:xfrm>
          <a:prstGeom prst="rect">
            <a:avLst/>
          </a:prstGeom>
          <a:noFill/>
        </p:spPr>
      </p:pic>
      <p:pic>
        <p:nvPicPr>
          <p:cNvPr id="13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64645" y="1855562"/>
            <a:ext cx="415560" cy="3106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91708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</a:t>
            </a:r>
            <a:r>
              <a:rPr lang="en-US" sz="4000" dirty="0" smtClean="0"/>
              <a:t>Polarization </a:t>
            </a:r>
            <a:r>
              <a:rPr lang="en-US" sz="4000" dirty="0"/>
              <a:t>of </a:t>
            </a:r>
            <a:r>
              <a:rPr lang="en-US" sz="4000" dirty="0" smtClean="0"/>
              <a:t>a Photon</a:t>
            </a:r>
            <a:endParaRPr lang="en-US" sz="4000" dirty="0"/>
          </a:p>
        </p:txBody>
      </p:sp>
      <p:grpSp>
        <p:nvGrpSpPr>
          <p:cNvPr id="19" name="Group 210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39552" y="1124744"/>
            <a:ext cx="3009900" cy="269875"/>
            <a:chOff x="1648" y="1285"/>
            <a:chExt cx="1896" cy="170"/>
          </a:xfrm>
        </p:grpSpPr>
        <p:sp>
          <p:nvSpPr>
            <p:cNvPr id="20" name="Text Box 211"/>
            <p:cNvSpPr txBox="1">
              <a:spLocks noChangeAspect="1" noChangeArrowheads="1"/>
            </p:cNvSpPr>
            <p:nvPr/>
          </p:nvSpPr>
          <p:spPr bwMode="auto">
            <a:xfrm>
              <a:off x="1648" y="1350"/>
              <a:ext cx="8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5080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q</a:t>
              </a:r>
            </a:p>
          </p:txBody>
        </p:sp>
        <p:sp>
          <p:nvSpPr>
            <p:cNvPr id="21" name="Text Box 212"/>
            <p:cNvSpPr txBox="1">
              <a:spLocks noChangeAspect="1" noChangeArrowheads="1"/>
            </p:cNvSpPr>
            <p:nvPr/>
          </p:nvSpPr>
          <p:spPr bwMode="auto">
            <a:xfrm>
              <a:off x="1736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2" name="Text Box 213"/>
            <p:cNvSpPr txBox="1">
              <a:spLocks noChangeAspect="1" noChangeArrowheads="1"/>
            </p:cNvSpPr>
            <p:nvPr/>
          </p:nvSpPr>
          <p:spPr bwMode="auto">
            <a:xfrm>
              <a:off x="1830" y="1306"/>
              <a:ext cx="9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41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b</a:t>
              </a:r>
            </a:p>
          </p:txBody>
        </p:sp>
        <p:sp>
          <p:nvSpPr>
            <p:cNvPr id="23" name="Text Box 214"/>
            <p:cNvSpPr txBox="1">
              <a:spLocks noChangeAspect="1" noChangeArrowheads="1"/>
            </p:cNvSpPr>
            <p:nvPr/>
          </p:nvSpPr>
          <p:spPr bwMode="auto">
            <a:xfrm>
              <a:off x="1923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24" name="Text Box 215"/>
            <p:cNvSpPr txBox="1">
              <a:spLocks noChangeAspect="1" noChangeArrowheads="1"/>
            </p:cNvSpPr>
            <p:nvPr/>
          </p:nvSpPr>
          <p:spPr bwMode="auto">
            <a:xfrm>
              <a:off x="1970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25" name="Text Box 216"/>
            <p:cNvSpPr txBox="1">
              <a:spLocks noChangeAspect="1" noChangeArrowheads="1"/>
            </p:cNvSpPr>
            <p:nvPr/>
          </p:nvSpPr>
          <p:spPr bwMode="auto">
            <a:xfrm>
              <a:off x="209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a</a:t>
              </a:r>
            </a:p>
          </p:txBody>
        </p:sp>
        <p:sp>
          <p:nvSpPr>
            <p:cNvPr id="26" name="Text Box 217"/>
            <p:cNvSpPr txBox="1">
              <a:spLocks noChangeAspect="1" noChangeArrowheads="1"/>
            </p:cNvSpPr>
            <p:nvPr/>
          </p:nvSpPr>
          <p:spPr bwMode="auto">
            <a:xfrm>
              <a:off x="2176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s</a:t>
              </a:r>
            </a:p>
          </p:txBody>
        </p:sp>
        <p:sp>
          <p:nvSpPr>
            <p:cNvPr id="27" name="Text Box 218"/>
            <p:cNvSpPr txBox="1">
              <a:spLocks noChangeAspect="1" noChangeArrowheads="1"/>
            </p:cNvSpPr>
            <p:nvPr/>
          </p:nvSpPr>
          <p:spPr bwMode="auto">
            <a:xfrm>
              <a:off x="2298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8" name="Text Box 219"/>
            <p:cNvSpPr txBox="1">
              <a:spLocks noChangeAspect="1" noChangeArrowheads="1"/>
            </p:cNvSpPr>
            <p:nvPr/>
          </p:nvSpPr>
          <p:spPr bwMode="auto">
            <a:xfrm>
              <a:off x="2392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29" name="Text Box 220"/>
            <p:cNvSpPr txBox="1">
              <a:spLocks noChangeAspect="1" noChangeArrowheads="1"/>
            </p:cNvSpPr>
            <p:nvPr/>
          </p:nvSpPr>
          <p:spPr bwMode="auto">
            <a:xfrm>
              <a:off x="2485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0" name="Text Box 221"/>
            <p:cNvSpPr txBox="1">
              <a:spLocks noChangeAspect="1" noChangeArrowheads="1"/>
            </p:cNvSpPr>
            <p:nvPr/>
          </p:nvSpPr>
          <p:spPr bwMode="auto">
            <a:xfrm>
              <a:off x="2532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1" name="Text Box 222"/>
            <p:cNvSpPr txBox="1">
              <a:spLocks noChangeAspect="1" noChangeArrowheads="1"/>
            </p:cNvSpPr>
            <p:nvPr/>
          </p:nvSpPr>
          <p:spPr bwMode="auto">
            <a:xfrm>
              <a:off x="2653" y="1350"/>
              <a:ext cx="89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v</a:t>
              </a:r>
            </a:p>
          </p:txBody>
        </p:sp>
        <p:sp>
          <p:nvSpPr>
            <p:cNvPr id="32" name="Text Box 223"/>
            <p:cNvSpPr txBox="1">
              <a:spLocks noChangeAspect="1" noChangeArrowheads="1"/>
            </p:cNvSpPr>
            <p:nvPr/>
          </p:nvSpPr>
          <p:spPr bwMode="auto">
            <a:xfrm>
              <a:off x="2737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e</a:t>
              </a:r>
            </a:p>
          </p:txBody>
        </p:sp>
        <p:sp>
          <p:nvSpPr>
            <p:cNvPr id="33" name="Text Box 224"/>
            <p:cNvSpPr txBox="1">
              <a:spLocks noChangeAspect="1" noChangeArrowheads="1"/>
            </p:cNvSpPr>
            <p:nvPr/>
          </p:nvSpPr>
          <p:spPr bwMode="auto">
            <a:xfrm>
              <a:off x="2812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c</a:t>
              </a:r>
            </a:p>
          </p:txBody>
        </p:sp>
        <p:sp>
          <p:nvSpPr>
            <p:cNvPr id="34" name="Text Box 225"/>
            <p:cNvSpPr txBox="1">
              <a:spLocks noChangeAspect="1" noChangeArrowheads="1"/>
            </p:cNvSpPr>
            <p:nvPr/>
          </p:nvSpPr>
          <p:spPr bwMode="auto">
            <a:xfrm>
              <a:off x="2887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5" name="Text Box 226"/>
            <p:cNvSpPr txBox="1">
              <a:spLocks noChangeAspect="1" noChangeArrowheads="1"/>
            </p:cNvSpPr>
            <p:nvPr/>
          </p:nvSpPr>
          <p:spPr bwMode="auto">
            <a:xfrm>
              <a:off x="295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o</a:t>
              </a:r>
            </a:p>
          </p:txBody>
        </p:sp>
        <p:sp>
          <p:nvSpPr>
            <p:cNvPr id="36" name="Text Box 227"/>
            <p:cNvSpPr txBox="1">
              <a:spLocks noChangeAspect="1" noChangeArrowheads="1"/>
            </p:cNvSpPr>
            <p:nvPr/>
          </p:nvSpPr>
          <p:spPr bwMode="auto">
            <a:xfrm>
              <a:off x="3037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r</a:t>
              </a:r>
            </a:p>
          </p:txBody>
        </p:sp>
        <p:sp>
          <p:nvSpPr>
            <p:cNvPr id="37" name="Text Box 228"/>
            <p:cNvSpPr txBox="1">
              <a:spLocks noChangeAspect="1" noChangeArrowheads="1"/>
            </p:cNvSpPr>
            <p:nvPr/>
          </p:nvSpPr>
          <p:spPr bwMode="auto">
            <a:xfrm>
              <a:off x="3158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8" name="Text Box 229"/>
            <p:cNvSpPr txBox="1">
              <a:spLocks noChangeAspect="1" noChangeArrowheads="1"/>
            </p:cNvSpPr>
            <p:nvPr/>
          </p:nvSpPr>
          <p:spPr bwMode="auto">
            <a:xfrm>
              <a:off x="3205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39" name="Text Box 230"/>
            <p:cNvSpPr txBox="1">
              <a:spLocks noChangeAspect="1" noChangeArrowheads="1"/>
            </p:cNvSpPr>
            <p:nvPr/>
          </p:nvSpPr>
          <p:spPr bwMode="auto">
            <a:xfrm>
              <a:off x="3355" y="1307"/>
              <a:ext cx="12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25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msbm10" charset="0"/>
                </a:rPr>
                <a:t>C</a:t>
              </a:r>
            </a:p>
          </p:txBody>
        </p:sp>
        <p:sp>
          <p:nvSpPr>
            <p:cNvPr id="40" name="Text Box 231"/>
            <p:cNvSpPr txBox="1">
              <a:spLocks noChangeAspect="1" noChangeArrowheads="1"/>
            </p:cNvSpPr>
            <p:nvPr/>
          </p:nvSpPr>
          <p:spPr bwMode="auto">
            <a:xfrm>
              <a:off x="3476" y="1286"/>
              <a:ext cx="67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90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500">
                  <a:latin typeface="cmr7" charset="0"/>
                </a:rPr>
                <a:t>2</a:t>
              </a:r>
            </a:p>
          </p:txBody>
        </p:sp>
        <p:sp>
          <p:nvSpPr>
            <p:cNvPr id="41" name="Rectangle 232"/>
            <p:cNvSpPr>
              <a:spLocks noChangeAspect="1" noChangeArrowheads="1"/>
            </p:cNvSpPr>
            <p:nvPr/>
          </p:nvSpPr>
          <p:spPr bwMode="auto">
            <a:xfrm>
              <a:off x="1648" y="1285"/>
              <a:ext cx="1896" cy="1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</a:t>
            </a:r>
            <a:r>
              <a:rPr lang="en-US" sz="4000" dirty="0" smtClean="0"/>
              <a:t>Rectilinear/Computational </a:t>
            </a:r>
            <a:r>
              <a:rPr lang="en-US" sz="4000" dirty="0"/>
              <a:t>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1672559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br>
              <a:rPr lang="en-US" sz="2400" b="0" dirty="0"/>
            </a:br>
            <a:r>
              <a:rPr lang="en-US" sz="2400" dirty="0"/>
              <a:t>P</a:t>
            </a:r>
            <a:r>
              <a:rPr lang="en-US" sz="2400" b="0" dirty="0" smtClean="0"/>
              <a:t>hotons: </a:t>
            </a:r>
            <a:r>
              <a:rPr lang="en-US" sz="2400" b="0" dirty="0"/>
              <a:t>1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5773347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2450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</a:t>
            </a:r>
            <a:r>
              <a:rPr lang="en-US" sz="2400" dirty="0" smtClean="0">
                <a:cs typeface="Arial" charset="0"/>
              </a:rPr>
              <a:t>easurement</a:t>
            </a:r>
            <a:r>
              <a:rPr lang="en-US" sz="2400" dirty="0">
                <a:cs typeface="Arial" charset="0"/>
              </a:rPr>
              <a:t>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3602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5475923" y="6325553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5448878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826635" y="5912803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3059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6876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Diagonal/</a:t>
            </a:r>
            <a:r>
              <a:rPr lang="en-US" sz="4000" dirty="0" err="1" smtClean="0"/>
              <a:t>Hadamard</a:t>
            </a:r>
            <a:r>
              <a:rPr lang="en-US" sz="4000" dirty="0" smtClean="0"/>
              <a:t> </a:t>
            </a:r>
            <a:r>
              <a:rPr lang="en-US" sz="4000" dirty="0"/>
              <a:t>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2265363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2708275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2204864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Video</a:t>
            </a:r>
            <a:endParaRPr lang="en-US" sz="4000" dirty="0"/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072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Measuring Collapses the State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602128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899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2709515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8514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1969: Man on the Moon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2449" y="2594898"/>
            <a:ext cx="3675587" cy="2876147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5564285" y="5123193"/>
            <a:ext cx="7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NASA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2" descr="http://www.unmuseum.org/moonho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674" y="1081841"/>
            <a:ext cx="6100861" cy="466715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02727" y="1987232"/>
            <a:ext cx="5370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The Great Moon</a:t>
            </a:r>
            <a:r>
              <a:rPr lang="en-US" sz="2800" kern="0" dirty="0">
                <a:solidFill>
                  <a:sysClr val="window" lastClr="FFFFFF"/>
                </a:solidFill>
              </a:rPr>
              <a:t>-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Landing Hoax?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" name="Rectangle 298"/>
          <p:cNvSpPr>
            <a:spLocks noChangeArrowheads="1"/>
          </p:cNvSpPr>
          <p:nvPr/>
        </p:nvSpPr>
        <p:spPr bwMode="auto">
          <a:xfrm>
            <a:off x="302879" y="6001404"/>
            <a:ext cx="8335252" cy="71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can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prove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are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location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de-CH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4874" y="5676769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6"/>
              </a:rPr>
              <a:t>http://www.unmuseum.org/moonhoax.htm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3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2225211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2348880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606141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1475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529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54413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</a:t>
            </a:r>
            <a:r>
              <a:rPr lang="en-US" sz="4000" dirty="0" smtClean="0"/>
              <a:t>Mechanics </a:t>
            </a:r>
            <a:endParaRPr lang="en-US" sz="4000" dirty="0"/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3636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539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3563938" y="352425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1763713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4429125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1905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r10" pitchFamily="34" charset="0"/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b="0" dirty="0" smtClean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1905000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sy10" pitchFamily="34" charset="0"/>
                <a:cs typeface="Arial" charset="0"/>
              </a:rPr>
              <a:t>£ </a:t>
            </a:r>
            <a:r>
              <a:rPr lang="en-US" sz="2400" b="0" dirty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3562350" y="5099052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5075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3562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1762125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4427538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5075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4401765" y="4129548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4416513" y="5678133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6300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851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971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971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3851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6300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899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6804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3753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899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757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8028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8028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2060848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2076843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1095400"/>
            <a:ext cx="690067" cy="48768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129736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26816" y="2865130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+mj-lt"/>
                <a:cs typeface="Arial" charset="0"/>
              </a:rPr>
              <a:t>Wonderland of  Quantum Mechanics</a:t>
            </a:r>
            <a:endParaRPr lang="en-US" sz="4000" dirty="0">
              <a:latin typeface="+mj-lt"/>
              <a:cs typeface="Arial" charset="0"/>
            </a:endParaRPr>
          </a:p>
        </p:txBody>
      </p:sp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645024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2627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789040"/>
            <a:ext cx="1878371" cy="1728191"/>
          </a:xfrm>
          <a:prstGeom prst="rect">
            <a:avLst/>
          </a:prstGeom>
          <a:noFill/>
        </p:spPr>
      </p:pic>
      <p:pic>
        <p:nvPicPr>
          <p:cNvPr id="21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908720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32656"/>
            <a:ext cx="3084230" cy="24482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20688"/>
            <a:ext cx="3663558" cy="19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2775" y="44624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510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generation of random numbers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1327637" y="1588911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2957686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3993444" y="5260622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b="0" dirty="0" err="1" smtClean="0">
                <a:latin typeface="Calibri" pitchFamily="34" charset="0"/>
                <a:cs typeface="Calibri" pitchFamily="34" charset="0"/>
                <a:hlinkClick r:id="rId4"/>
              </a:rPr>
              <a:t>idQuantique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  <a:hlinkClick r:id="rId4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white paper)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614800" y="5657891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no quantum</a:t>
            </a:r>
            <a:r>
              <a:rPr lang="en-US" sz="2800" b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computation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, only </a:t>
            </a:r>
            <a:br>
              <a:rPr lang="en-US" sz="28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b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communication 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required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8667" y="35983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23537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3936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6826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26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will you Learn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 smtClean="0">
                <a:cs typeface="Arial" charset="0"/>
              </a:rPr>
              <a:t>Classical 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 smtClean="0">
                <a:cs typeface="Arial" charset="0"/>
              </a:rPr>
              <a:t>Introduction </a:t>
            </a:r>
            <a:r>
              <a:rPr lang="en-US" sz="3300" dirty="0">
                <a:cs typeface="Arial" charset="0"/>
              </a:rPr>
              <a:t>to Quantum </a:t>
            </a:r>
            <a:r>
              <a:rPr lang="en-US" sz="3300" dirty="0" smtClean="0">
                <a:cs typeface="Arial" charset="0"/>
              </a:rPr>
              <a:t>Mechanics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</a:t>
            </a:r>
            <a:r>
              <a:rPr lang="en-US" sz="3300" dirty="0">
                <a:cs typeface="Arial" charset="0"/>
              </a:rPr>
              <a:t>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</a:t>
            </a:r>
            <a:r>
              <a:rPr lang="en-US" sz="3300" dirty="0" smtClean="0">
                <a:cs typeface="Arial" charset="0"/>
              </a:rPr>
              <a:t>Cryptography</a:t>
            </a:r>
            <a:endParaRPr lang="en-US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5386" y="3068947"/>
            <a:ext cx="7416824" cy="72009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284274" y="1985055"/>
            <a:ext cx="415560" cy="3106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7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445290" y="1340610"/>
            <a:ext cx="679921" cy="692997"/>
          </a:xfrm>
          <a:prstGeom prst="rect">
            <a:avLst/>
          </a:prstGeom>
        </p:spPr>
      </p:pic>
      <p:pic>
        <p:nvPicPr>
          <p:cNvPr id="9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8920" y="1387517"/>
            <a:ext cx="819823" cy="583067"/>
          </a:xfrm>
          <a:prstGeom prst="rect">
            <a:avLst/>
          </a:prstGeom>
          <a:noFill/>
        </p:spPr>
      </p:pic>
      <p:pic>
        <p:nvPicPr>
          <p:cNvPr id="10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524328" y="1985231"/>
            <a:ext cx="415560" cy="3106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20093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6797" y="3864069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No-Cloning Theorem</a:t>
            </a:r>
            <a:endParaRPr lang="en-US" sz="4000" dirty="0"/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1476007" y="41548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6593658" y="36976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6623155" y="4553097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2771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2699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39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39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2699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5651028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5660553" y="198884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6947172" y="2075584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6947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5850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7141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2132856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2148851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4932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uantum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operations: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7884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7956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683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smtClean="0">
                <a:cs typeface="Arial" charset="0"/>
              </a:rPr>
              <a:t>Proof: copying is a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37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-0.08577 0.07523 -0.17153 0.15069 -0.1941 0.22662 C -0.21667 0.30254 -0.14479 0.41759 -0.1349 0.45555 " pathEditMode="relative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0.09149 0.09283 0.18316 0.18588 0.2 0.26296 C 0.21667 0.34051 0.15885 0.40232 0.10087 0.46435 " pathEditMode="relative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6128 0.07453 -0.12239 0.1493 -0.14496 0.20208 C -0.16753 0.25486 -0.15139 0.28564 -0.13507 0.31666 " pathEditMode="relative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C 0.06476 0.06852 0.12951 0.13704 0.14653 0.18982 C 0.16354 0.2426 0.13299 0.27963 0.10243 0.31667 " pathEditMode="relative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85303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4437112"/>
            <a:ext cx="85678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Offers an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quantum solution </a:t>
            </a:r>
            <a:r>
              <a:rPr lang="en-US" sz="2400" dirty="0" smtClean="0">
                <a:cs typeface="Arial" charset="0"/>
              </a:rPr>
              <a:t>to the key-exchange problem which does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not </a:t>
            </a:r>
            <a:r>
              <a:rPr lang="en-US" sz="2400" dirty="0" smtClean="0">
                <a:cs typeface="Arial" charset="0"/>
              </a:rPr>
              <a:t>rely on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computational assumptions </a:t>
            </a:r>
            <a:r>
              <a:rPr lang="en-US" sz="2400" dirty="0" smtClean="0">
                <a:cs typeface="Arial" charset="0"/>
              </a:rPr>
              <a:t>(such as factoring, discrete logarithms, security of AES, SHA-3 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Puts the players into the starting position to use symmetric-key cryptography (encryption, authentication etc.).</a:t>
            </a:r>
            <a:endParaRPr lang="en-US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07904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6"/>
              </a:rPr>
              <a:t>[</a:t>
            </a:r>
            <a:r>
              <a:rPr lang="en-US" sz="2000" dirty="0" smtClean="0">
                <a:cs typeface="Arial" charset="0"/>
                <a:hlinkClick r:id="rId6"/>
              </a:rPr>
              <a:t>Bennett Brassard 84</a:t>
            </a:r>
            <a:r>
              <a:rPr lang="en-US" sz="2000" noProof="0" dirty="0" smtClean="0">
                <a:cs typeface="Arial" charset="0"/>
                <a:hlinkClick r:id="rId6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3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99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4932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130550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232786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1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Cryptography Landscape</a:t>
            </a:r>
            <a:endParaRPr lang="en-US" dirty="0"/>
          </a:p>
        </p:txBody>
      </p:sp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930322"/>
              </p:ext>
            </p:extLst>
          </p:nvPr>
        </p:nvGraphicFramePr>
        <p:xfrm>
          <a:off x="1043608" y="1124744"/>
          <a:ext cx="7344816" cy="53472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36204"/>
                <a:gridCol w="1548172"/>
                <a:gridCol w="1800200"/>
                <a:gridCol w="2160240"/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attackers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efficient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classical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efficient quantum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everlasting security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(store and break later)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AES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longer keys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SHA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longer outputs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RSA, </a:t>
                      </a:r>
                      <a:r>
                        <a:rPr lang="en-US" baseline="0" dirty="0" err="1" smtClean="0"/>
                        <a:t>DiscLogs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Shor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Hash-Based Sign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McEliece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Lattice-based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QKD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physical</a:t>
                      </a:r>
                      <a:r>
                        <a:rPr lang="en-US" baseline="0" dirty="0" smtClean="0"/>
                        <a:t> security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5400000">
            <a:off x="8046209" y="4237011"/>
            <a:ext cx="1542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Post Quantum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Crypto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107504" y="1700808"/>
            <a:ext cx="720080" cy="48245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 technical difficulty (€)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86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655205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1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71600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83568" y="4240643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7004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0208E-6 2.07128E-6 L 0.51988 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917E-6 3.72136E-6 L 0.52005 0.1763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88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457639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2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725505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63688" y="3583279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19899" y="3573016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4139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7" cstate="print"/>
          <a:srcRect l="6597" r="7636"/>
          <a:stretch>
            <a:fillRect/>
          </a:stretch>
        </p:blipFill>
        <p:spPr>
          <a:xfrm>
            <a:off x="3563888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323528" y="5229200"/>
            <a:ext cx="583155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smtClean="0">
                <a:cs typeface="Arial" charset="0"/>
              </a:rPr>
              <a:t>Quantum </a:t>
            </a:r>
            <a:r>
              <a:rPr lang="de-CH" sz="2400" dirty="0" err="1" smtClean="0">
                <a:cs typeface="Arial" charset="0"/>
              </a:rPr>
              <a:t>states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are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unknown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Eve, </a:t>
            </a:r>
            <a:r>
              <a:rPr lang="de-CH" sz="2400" dirty="0" err="1" smtClean="0">
                <a:cs typeface="Arial" charset="0"/>
              </a:rPr>
              <a:t>she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cannot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copy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</a:t>
            </a:r>
            <a:r>
              <a:rPr lang="de-CH" sz="2400" dirty="0" smtClean="0">
                <a:cs typeface="Arial" charset="0"/>
              </a:rPr>
              <a:t>onest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can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whether</a:t>
            </a:r>
            <a:r>
              <a:rPr lang="de-CH" sz="2400" dirty="0" smtClean="0">
                <a:cs typeface="Arial" charset="0"/>
              </a:rPr>
              <a:t> Eve </a:t>
            </a:r>
            <a:r>
              <a:rPr lang="de-CH" sz="2400" dirty="0" err="1" smtClean="0">
                <a:cs typeface="Arial" charset="0"/>
              </a:rPr>
              <a:t>interfered</a:t>
            </a:r>
            <a:r>
              <a:rPr lang="de-CH" sz="2400" dirty="0" smtClean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06688" y="1268760"/>
            <a:ext cx="2329408" cy="564252"/>
            <a:chOff x="2915816" y="1268760"/>
            <a:chExt cx="2329408" cy="564252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3562599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1259631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6012160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084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4716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0237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72428" cy="928694"/>
          </a:xfrm>
        </p:spPr>
        <p:txBody>
          <a:bodyPr/>
          <a:lstStyle/>
          <a:p>
            <a:r>
              <a:rPr lang="en-US" sz="4000" dirty="0" smtClean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8876" y="1484759"/>
            <a:ext cx="7625531" cy="33844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300"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/>
            </a:lvl2pPr>
            <a:lvl3pPr marL="11430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/>
            </a:lvl3pPr>
            <a:lvl4pPr marL="16002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</a:lvl4pPr>
            <a:lvl5pPr marL="20574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30000"/>
              </a:lnSpc>
            </a:pPr>
            <a:r>
              <a:rPr lang="fr-CH" dirty="0" err="1" smtClean="0"/>
              <a:t>Classical</a:t>
            </a:r>
            <a:r>
              <a:rPr lang="fr-CH" dirty="0" smtClean="0"/>
              <a:t> </a:t>
            </a:r>
            <a:r>
              <a:rPr lang="fr-CH" dirty="0" err="1" smtClean="0"/>
              <a:t>Cryptography</a:t>
            </a:r>
            <a:endParaRPr lang="fr-CH" dirty="0" smtClean="0"/>
          </a:p>
          <a:p>
            <a:pPr>
              <a:lnSpc>
                <a:spcPct val="130000"/>
              </a:lnSpc>
            </a:pPr>
            <a:r>
              <a:rPr lang="fr-CH" dirty="0" smtClean="0"/>
              <a:t>Introduction to Quantum Mechanics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Quantum Key Distribution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Position-Based Cryptography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556792"/>
            <a:ext cx="7416824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293096"/>
            <a:ext cx="2917973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technically feasible</a:t>
            </a:r>
            <a:r>
              <a:rPr lang="en-US" sz="2400" dirty="0" smtClean="0">
                <a:cs typeface="Arial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0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85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technically feasible: no quantum computer required, </a:t>
            </a:r>
            <a:br>
              <a:rPr lang="en-US" sz="2400" dirty="0" smtClean="0">
                <a:solidFill>
                  <a:srgbClr val="0000FF"/>
                </a:solidFill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0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1772816"/>
            <a:ext cx="6494119" cy="4868211"/>
          </a:xfrm>
          <a:prstGeom prst="rect">
            <a:avLst/>
          </a:prstGeom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618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Quantum Hacking</a:t>
            </a:r>
            <a:endParaRPr lang="en-US" sz="40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95" y="3789040"/>
            <a:ext cx="4477895" cy="335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6" y="1340768"/>
            <a:ext cx="5890882" cy="3528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873492"/>
            <a:ext cx="2771800" cy="324820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39552" y="908720"/>
            <a:ext cx="668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 smtClean="0">
                <a:cs typeface="Arial" charset="0"/>
              </a:rPr>
              <a:t>e.g. by the group of </a:t>
            </a:r>
            <a:r>
              <a:rPr lang="en-US" dirty="0" smtClean="0">
                <a:cs typeface="Arial" charset="0"/>
                <a:hlinkClick r:id="rId5"/>
              </a:rPr>
              <a:t>Vadim Makarov</a:t>
            </a:r>
            <a:r>
              <a:rPr lang="en-US" dirty="0" smtClean="0">
                <a:cs typeface="Arial" charset="0"/>
              </a:rPr>
              <a:t> (University of Waterloo, Canada)</a:t>
            </a:r>
            <a:endParaRPr lang="en-US" dirty="0"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23203"/>
            <a:ext cx="1200556" cy="1036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653136"/>
            <a:ext cx="302433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2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1556792"/>
            <a:ext cx="7625531" cy="39604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err="1" smtClean="0"/>
              <a:t>Classical</a:t>
            </a:r>
            <a:r>
              <a:rPr lang="fr-CH" sz="3300" dirty="0" smtClean="0"/>
              <a:t> </a:t>
            </a:r>
            <a:r>
              <a:rPr lang="fr-CH" sz="3300" dirty="0" err="1" smtClean="0"/>
              <a:t>Cryptography</a:t>
            </a:r>
            <a:endParaRPr lang="fr-CH" sz="3300" dirty="0" smtClean="0"/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Introduction </a:t>
            </a:r>
            <a:r>
              <a:rPr lang="fr-CH" sz="3300" dirty="0"/>
              <a:t>to Quantum </a:t>
            </a:r>
            <a:r>
              <a:rPr lang="fr-CH" sz="3300" dirty="0" smtClean="0"/>
              <a:t>Mechanics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fr-CH" sz="3300" dirty="0" smtClean="0">
                <a:cs typeface="Arial" charset="0"/>
              </a:rPr>
              <a:t>Position</a:t>
            </a:r>
            <a:r>
              <a:rPr lang="fr-CH" sz="3300" dirty="0">
                <a:cs typeface="Arial" charset="0"/>
              </a:rPr>
              <a:t>-Based Cryptography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http://www.unmuseum.org/moonho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340290"/>
            <a:ext cx="3096344" cy="2368702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7544" y="3717032"/>
            <a:ext cx="5551932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24591" y="1855386"/>
            <a:ext cx="415560" cy="3106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8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285607" y="1210941"/>
            <a:ext cx="679921" cy="692997"/>
          </a:xfrm>
          <a:prstGeom prst="rect">
            <a:avLst/>
          </a:prstGeom>
        </p:spPr>
      </p:pic>
      <p:pic>
        <p:nvPicPr>
          <p:cNvPr id="10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9237" y="1257848"/>
            <a:ext cx="819823" cy="583067"/>
          </a:xfrm>
          <a:prstGeom prst="rect">
            <a:avLst/>
          </a:prstGeom>
          <a:noFill/>
        </p:spPr>
      </p:pic>
      <p:pic>
        <p:nvPicPr>
          <p:cNvPr id="11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64645" y="1855562"/>
            <a:ext cx="415560" cy="3106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368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7512"/>
            <a:ext cx="8496943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251520" y="1052736"/>
            <a:ext cx="8429684" cy="518457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Typically, cryptographic players use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credentials</a:t>
            </a:r>
            <a:r>
              <a:rPr lang="en-US" sz="2600" dirty="0" smtClean="0">
                <a:cs typeface="Arial" charset="0"/>
              </a:rPr>
              <a:t> such as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secret information (e.g. password or secret key)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authenticated information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biometric features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129" t="26312" b="16701"/>
          <a:stretch/>
        </p:blipFill>
        <p:spPr>
          <a:xfrm>
            <a:off x="3059832" y="4365104"/>
            <a:ext cx="3312368" cy="228816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9512" y="2996952"/>
            <a:ext cx="8640960" cy="11521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/>
              <a:t>Can </a:t>
            </a:r>
            <a:r>
              <a:rPr lang="de-CH" sz="2800" dirty="0" err="1" smtClean="0"/>
              <a:t>the</a:t>
            </a:r>
            <a:r>
              <a:rPr lang="de-CH" sz="2800" dirty="0" smtClean="0"/>
              <a:t> </a:t>
            </a:r>
            <a:r>
              <a:rPr lang="de-CH" sz="2800" dirty="0" err="1" smtClean="0"/>
              <a:t>geographical</a:t>
            </a:r>
            <a:r>
              <a:rPr lang="de-CH" sz="2800" dirty="0" smtClean="0"/>
              <a:t> </a:t>
            </a:r>
            <a:r>
              <a:rPr lang="de-CH" sz="2800" dirty="0" err="1" smtClean="0"/>
              <a:t>location</a:t>
            </a:r>
            <a:r>
              <a:rPr lang="de-CH" sz="2800" dirty="0" smtClean="0"/>
              <a:t> </a:t>
            </a:r>
            <a:r>
              <a:rPr lang="de-CH" sz="2800" dirty="0" err="1" smtClean="0"/>
              <a:t>of</a:t>
            </a:r>
            <a:r>
              <a:rPr lang="de-CH" sz="2800" dirty="0" smtClean="0"/>
              <a:t> a </a:t>
            </a:r>
            <a:r>
              <a:rPr lang="de-CH" sz="2800" dirty="0" err="1" smtClean="0"/>
              <a:t>player</a:t>
            </a:r>
            <a:r>
              <a:rPr lang="de-CH" sz="2800" dirty="0" smtClean="0"/>
              <a:t> </a:t>
            </a:r>
            <a:r>
              <a:rPr lang="de-CH" sz="2800" dirty="0" err="1" smtClean="0"/>
              <a:t>be</a:t>
            </a:r>
            <a:r>
              <a:rPr lang="de-CH" sz="2800" dirty="0" smtClean="0"/>
              <a:t> </a:t>
            </a:r>
            <a:r>
              <a:rPr lang="de-CH" sz="2800" dirty="0" err="1" smtClean="0"/>
              <a:t>used</a:t>
            </a:r>
            <a:r>
              <a:rPr lang="de-CH" sz="2800" dirty="0" smtClean="0"/>
              <a:t> </a:t>
            </a:r>
            <a:br>
              <a:rPr lang="de-CH" sz="2800" dirty="0" smtClean="0"/>
            </a:br>
            <a:r>
              <a:rPr lang="de-CH" sz="2800" dirty="0" err="1" smtClean="0"/>
              <a:t>as</a:t>
            </a:r>
            <a:r>
              <a:rPr lang="de-CH" sz="2800" dirty="0" smtClean="0"/>
              <a:t> </a:t>
            </a:r>
            <a:r>
              <a:rPr lang="de-CH" sz="2800" dirty="0" err="1" smtClean="0"/>
              <a:t>cryptographic</a:t>
            </a:r>
            <a:r>
              <a:rPr lang="de-CH" sz="2800" dirty="0" smtClean="0"/>
              <a:t> </a:t>
            </a:r>
            <a:r>
              <a:rPr lang="de-CH" sz="2800" dirty="0" err="1" smtClean="0"/>
              <a:t>credential</a:t>
            </a:r>
            <a:r>
              <a:rPr lang="de-CH" sz="2800" dirty="0" smtClean="0"/>
              <a:t> ?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40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16216" y="2060848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858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5504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-36512" y="2564904"/>
            <a:ext cx="8429684" cy="3672408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Possible Applications: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L</a:t>
            </a:r>
            <a:r>
              <a:rPr lang="en-US" sz="2600" dirty="0" smtClean="0">
                <a:cs typeface="Arial" charset="0"/>
              </a:rPr>
              <a:t>aunching</a:t>
            </a:r>
            <a:r>
              <a:rPr lang="en-US" sz="2600" dirty="0">
                <a:cs typeface="Arial" charset="0"/>
              </a:rPr>
              <a:t>-missile command comes </a:t>
            </a:r>
            <a:r>
              <a:rPr lang="en-US" sz="2600" dirty="0" smtClean="0">
                <a:cs typeface="Arial" charset="0"/>
              </a:rPr>
              <a:t/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from </a:t>
            </a:r>
            <a:r>
              <a:rPr lang="en-US" sz="2600" dirty="0">
                <a:cs typeface="Arial" charset="0"/>
              </a:rPr>
              <a:t>within </a:t>
            </a:r>
            <a:r>
              <a:rPr lang="en-US" sz="2600" dirty="0" smtClean="0">
                <a:cs typeface="Arial" charset="0"/>
              </a:rPr>
              <a:t>your military headquarters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T</a:t>
            </a:r>
            <a:r>
              <a:rPr lang="en-US" sz="2600" dirty="0" smtClean="0">
                <a:cs typeface="Arial" charset="0"/>
              </a:rPr>
              <a:t>alking </a:t>
            </a:r>
            <a:r>
              <a:rPr lang="en-US" sz="2600" dirty="0">
                <a:cs typeface="Arial" charset="0"/>
              </a:rPr>
              <a:t>to </a:t>
            </a:r>
            <a:r>
              <a:rPr lang="en-US" sz="2600" dirty="0" smtClean="0">
                <a:cs typeface="Arial" charset="0"/>
              </a:rPr>
              <a:t>the correct assembly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Pizza-delivery problem / 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avoid fake calls to emergency services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1520" y="1052736"/>
            <a:ext cx="8640960" cy="12961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smtClean="0"/>
              <a:t>Can </a:t>
            </a:r>
            <a:r>
              <a:rPr lang="de-CH" sz="3200" dirty="0" err="1" smtClean="0"/>
              <a:t>the</a:t>
            </a:r>
            <a:r>
              <a:rPr lang="de-CH" sz="3200" dirty="0" smtClean="0"/>
              <a:t> </a:t>
            </a:r>
            <a:r>
              <a:rPr lang="de-CH" sz="3200" dirty="0" err="1" smtClean="0"/>
              <a:t>geographical</a:t>
            </a:r>
            <a:r>
              <a:rPr lang="de-CH" sz="3200" dirty="0" smtClean="0"/>
              <a:t> </a:t>
            </a:r>
            <a:r>
              <a:rPr lang="de-CH" sz="3200" dirty="0" err="1" smtClean="0"/>
              <a:t>location</a:t>
            </a:r>
            <a:r>
              <a:rPr lang="de-CH" sz="3200" dirty="0" smtClean="0"/>
              <a:t> </a:t>
            </a:r>
            <a:r>
              <a:rPr lang="de-CH" sz="3200" dirty="0" err="1" smtClean="0"/>
              <a:t>of</a:t>
            </a:r>
            <a:r>
              <a:rPr lang="de-CH" sz="3200" dirty="0" smtClean="0"/>
              <a:t> a </a:t>
            </a:r>
            <a:r>
              <a:rPr lang="de-CH" sz="3200" dirty="0" err="1" smtClean="0"/>
              <a:t>player</a:t>
            </a:r>
            <a:r>
              <a:rPr lang="de-CH" sz="3200" dirty="0" smtClean="0"/>
              <a:t> </a:t>
            </a:r>
            <a:r>
              <a:rPr lang="de-CH" sz="3200" dirty="0" err="1" smtClean="0"/>
              <a:t>be</a:t>
            </a:r>
            <a:r>
              <a:rPr lang="de-CH" sz="3200" dirty="0" smtClean="0"/>
              <a:t> </a:t>
            </a:r>
            <a:r>
              <a:rPr lang="de-CH" sz="3200" dirty="0" err="1" smtClean="0"/>
              <a:t>used</a:t>
            </a:r>
            <a:r>
              <a:rPr lang="de-CH" sz="3200" dirty="0" smtClean="0"/>
              <a:t> </a:t>
            </a:r>
            <a:r>
              <a:rPr lang="de-CH" sz="3200" dirty="0" err="1" smtClean="0"/>
              <a:t>as</a:t>
            </a:r>
            <a:r>
              <a:rPr lang="de-CH" sz="3200" dirty="0" smtClean="0"/>
              <a:t> </a:t>
            </a:r>
            <a:r>
              <a:rPr lang="de-CH" sz="3200" dirty="0" err="1" smtClean="0"/>
              <a:t>sole</a:t>
            </a:r>
            <a:r>
              <a:rPr lang="de-CH" sz="3200" dirty="0" smtClean="0"/>
              <a:t> </a:t>
            </a:r>
            <a:r>
              <a:rPr lang="de-CH" sz="3200" dirty="0" err="1" smtClean="0"/>
              <a:t>cryptographic</a:t>
            </a:r>
            <a:r>
              <a:rPr lang="de-CH" sz="3200" dirty="0" smtClean="0"/>
              <a:t> </a:t>
            </a:r>
            <a:r>
              <a:rPr lang="de-CH" sz="3200" dirty="0" err="1" smtClean="0"/>
              <a:t>credential</a:t>
            </a:r>
            <a:r>
              <a:rPr lang="de-CH" sz="3200" dirty="0" smtClean="0"/>
              <a:t> ?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492896"/>
            <a:ext cx="2635588" cy="201622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725144"/>
            <a:ext cx="2771800" cy="20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20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Basic task: Position Verification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2924944"/>
            <a:ext cx="8429684" cy="350100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Prover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wants to convince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verifiers that she is at a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particular position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no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coalition of (fake) </a:t>
            </a:r>
            <a:r>
              <a:rPr lang="en-US" sz="2800" dirty="0" err="1">
                <a:solidFill>
                  <a:srgbClr val="0000FF"/>
                </a:solidFill>
                <a:cs typeface="Arial" charset="0"/>
              </a:rPr>
              <a:t>provers</a:t>
            </a:r>
            <a:r>
              <a:rPr lang="en-US" sz="2800" dirty="0">
                <a:cs typeface="Arial" charset="0"/>
              </a:rPr>
              <a:t>, i.e. not at the claimed position, can convince verifiers</a:t>
            </a: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(over)simplifying assumptions:	</a:t>
            </a:r>
            <a:endParaRPr lang="en-US" sz="2800" dirty="0">
              <a:cs typeface="Arial" charset="0"/>
            </a:endParaRP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communication at speed of light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instantaneous computation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verifiers can coordinate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85430" y="980728"/>
            <a:ext cx="1494682" cy="2075458"/>
            <a:chOff x="4085430" y="980728"/>
            <a:chExt cx="1494682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30" y="980728"/>
              <a:ext cx="1062634" cy="124225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4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25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27" name="Group 38"/>
          <p:cNvGrpSpPr/>
          <p:nvPr/>
        </p:nvGrpSpPr>
        <p:grpSpPr>
          <a:xfrm>
            <a:off x="2577342" y="1052736"/>
            <a:ext cx="898460" cy="1519142"/>
            <a:chOff x="5815222" y="1049230"/>
            <a:chExt cx="898460" cy="15191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2" y="1049230"/>
              <a:ext cx="898460" cy="1155634"/>
            </a:xfrm>
            <a:prstGeom prst="rect">
              <a:avLst/>
            </a:prstGeom>
          </p:spPr>
        </p:pic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492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First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9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67944" y="961034"/>
            <a:ext cx="1512168" cy="2095152"/>
            <a:chOff x="4067944" y="961034"/>
            <a:chExt cx="1512168" cy="209515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961034"/>
              <a:ext cx="1002681" cy="1276915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0" name="Picture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9" name="Group 68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39" name="Picture 3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2" name="Group 71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6" name="Picture 4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79263" y="4410990"/>
              <a:ext cx="238872" cy="1694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6" name="Group 75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9" name="Picture 4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2143" y="4485312"/>
              <a:ext cx="170137" cy="23983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2987824" y="3645024"/>
            <a:ext cx="383228" cy="864096"/>
            <a:chOff x="2987824" y="3645024"/>
            <a:chExt cx="383228" cy="864096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2987824" y="3645024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131498" y="4005064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" name="Line 7"/>
          <p:cNvSpPr>
            <a:spLocks noChangeShapeType="1"/>
          </p:cNvSpPr>
          <p:nvPr/>
        </p:nvSpPr>
        <p:spPr bwMode="auto">
          <a:xfrm flipH="1">
            <a:off x="1043608" y="4509120"/>
            <a:ext cx="1944216" cy="50405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5902708" y="3717032"/>
            <a:ext cx="325476" cy="864096"/>
            <a:chOff x="5902708" y="3717032"/>
            <a:chExt cx="325476" cy="864096"/>
          </a:xfrm>
        </p:grpSpPr>
        <p:sp>
          <p:nvSpPr>
            <p:cNvPr id="60" name="Line 7"/>
            <p:cNvSpPr>
              <a:spLocks noChangeShapeType="1"/>
            </p:cNvSpPr>
            <p:nvPr/>
          </p:nvSpPr>
          <p:spPr bwMode="auto">
            <a:xfrm>
              <a:off x="6228184" y="3717032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2708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6203950" y="4572000"/>
            <a:ext cx="1968450" cy="570202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7" name="Arc 66"/>
          <p:cNvSpPr/>
          <p:nvPr/>
        </p:nvSpPr>
        <p:spPr>
          <a:xfrm>
            <a:off x="3779912" y="3933056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8" name="Arc 67"/>
          <p:cNvSpPr/>
          <p:nvPr/>
        </p:nvSpPr>
        <p:spPr>
          <a:xfrm flipH="1">
            <a:off x="4860032" y="3948296"/>
            <a:ext cx="720080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7" name="Group 86"/>
          <p:cNvGrpSpPr/>
          <p:nvPr/>
        </p:nvGrpSpPr>
        <p:grpSpPr>
          <a:xfrm>
            <a:off x="251520" y="2564904"/>
            <a:ext cx="792088" cy="3168352"/>
            <a:chOff x="251520" y="2420888"/>
            <a:chExt cx="792088" cy="3168352"/>
          </a:xfrm>
        </p:grpSpPr>
        <p:sp>
          <p:nvSpPr>
            <p:cNvPr id="80" name="Line 7"/>
            <p:cNvSpPr>
              <a:spLocks noChangeShapeType="1"/>
            </p:cNvSpPr>
            <p:nvPr/>
          </p:nvSpPr>
          <p:spPr bwMode="auto">
            <a:xfrm>
              <a:off x="251520" y="2420888"/>
              <a:ext cx="0" cy="316835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1520" y="3573016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time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4509120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6416" y="4653136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51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2577343" y="1052736"/>
            <a:ext cx="898459" cy="1519142"/>
            <a:chOff x="5815223" y="1049230"/>
            <a:chExt cx="898459" cy="15191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3" y="1049230"/>
              <a:ext cx="898459" cy="1155634"/>
            </a:xfrm>
            <a:prstGeom prst="rect">
              <a:avLst/>
            </a:prstGeom>
          </p:spPr>
        </p:pic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9" name="Content Placeholder 1"/>
          <p:cNvSpPr txBox="1">
            <a:spLocks/>
          </p:cNvSpPr>
          <p:nvPr/>
        </p:nvSpPr>
        <p:spPr>
          <a:xfrm>
            <a:off x="1043608" y="5589240"/>
            <a:ext cx="6768752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distance bounding </a:t>
            </a:r>
            <a:r>
              <a:rPr lang="en-US" sz="2800" dirty="0" smtClean="0">
                <a:cs typeface="Arial" charset="0"/>
                <a:hlinkClick r:id="rId19" action="ppaction://hlinkfile"/>
              </a:rPr>
              <a:t>[Brands </a:t>
            </a:r>
            <a:r>
              <a:rPr lang="en-US" sz="2800" dirty="0" err="1" smtClean="0">
                <a:cs typeface="Arial" charset="0"/>
                <a:hlinkClick r:id="rId19" action="ppaction://hlinkfile"/>
              </a:rPr>
              <a:t>Chaum</a:t>
            </a:r>
            <a:r>
              <a:rPr lang="en-US" sz="2800" dirty="0" smtClean="0">
                <a:cs typeface="Arial" charset="0"/>
                <a:hlinkClick r:id="rId19" action="ppaction://hlinkfile"/>
              </a:rPr>
              <a:t> ‘93]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96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66" grpId="0" animBg="1"/>
      <p:bldP spid="67" grpId="0" animBg="1"/>
      <p:bldP spid="68" grpId="0" animBg="1"/>
      <p:bldP spid="7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Second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1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139952" y="980728"/>
            <a:ext cx="1440160" cy="2075458"/>
            <a:chOff x="4139952" y="980728"/>
            <a:chExt cx="1440160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980728"/>
              <a:ext cx="1008112" cy="128383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0" name="Picture 49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80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1" name="Picture 50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9" name="Group 78"/>
          <p:cNvGrpSpPr/>
          <p:nvPr/>
        </p:nvGrpSpPr>
        <p:grpSpPr>
          <a:xfrm>
            <a:off x="3923928" y="3501008"/>
            <a:ext cx="1440160" cy="1224136"/>
            <a:chOff x="3923928" y="3501008"/>
            <a:chExt cx="1440160" cy="1224136"/>
          </a:xfrm>
        </p:grpSpPr>
        <p:sp>
          <p:nvSpPr>
            <p:cNvPr id="41" name="Rounded Rectangle 40"/>
            <p:cNvSpPr/>
            <p:nvPr/>
          </p:nvSpPr>
          <p:spPr>
            <a:xfrm>
              <a:off x="3923928" y="3501008"/>
              <a:ext cx="1440160" cy="12241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8" name="Picture 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068283" y="3717032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2555776" y="4725144"/>
            <a:ext cx="1440160" cy="1224136"/>
            <a:chOff x="2555776" y="4725144"/>
            <a:chExt cx="1440160" cy="1224136"/>
          </a:xfrm>
        </p:grpSpPr>
        <p:sp>
          <p:nvSpPr>
            <p:cNvPr id="36" name="Rounded Rectangle 35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7" name="Picture 36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7" name="Group 86"/>
          <p:cNvGrpSpPr/>
          <p:nvPr/>
        </p:nvGrpSpPr>
        <p:grpSpPr>
          <a:xfrm>
            <a:off x="5292080" y="4797152"/>
            <a:ext cx="1440160" cy="1224136"/>
            <a:chOff x="5292080" y="4797152"/>
            <a:chExt cx="1440160" cy="1224136"/>
          </a:xfrm>
        </p:grpSpPr>
        <p:sp>
          <p:nvSpPr>
            <p:cNvPr id="43" name="Rounded Rectangle 42"/>
            <p:cNvSpPr/>
            <p:nvPr/>
          </p:nvSpPr>
          <p:spPr>
            <a:xfrm>
              <a:off x="5292080" y="4797152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5" name="Picture 4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435" y="5013176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2" name="Group 81"/>
          <p:cNvGrpSpPr/>
          <p:nvPr/>
        </p:nvGrpSpPr>
        <p:grpSpPr>
          <a:xfrm>
            <a:off x="2555776" y="3717032"/>
            <a:ext cx="360040" cy="720080"/>
            <a:chOff x="2627784" y="3717032"/>
            <a:chExt cx="360040" cy="720080"/>
          </a:xfrm>
        </p:grpSpPr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7" name="Picture 5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5" name="Group 84"/>
          <p:cNvGrpSpPr/>
          <p:nvPr/>
        </p:nvGrpSpPr>
        <p:grpSpPr>
          <a:xfrm>
            <a:off x="6228184" y="3789040"/>
            <a:ext cx="242433" cy="720080"/>
            <a:chOff x="6228184" y="3789040"/>
            <a:chExt cx="242433" cy="720080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8" name="Group 77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6" name="Picture 6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7" name="Picture 6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1043608" y="4552950"/>
            <a:ext cx="1794842" cy="46022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6350000" y="4616450"/>
            <a:ext cx="1835150" cy="533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895600" y="3573016"/>
            <a:ext cx="3359150" cy="1005334"/>
            <a:chOff x="2895600" y="3573016"/>
            <a:chExt cx="3359150" cy="1005334"/>
          </a:xfrm>
        </p:grpSpPr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895600" y="3632200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9" name="Picture 5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91880" y="3573016"/>
              <a:ext cx="239554" cy="16994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3" name="Picture 6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68144" y="422108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4" name="Group 83"/>
          <p:cNvGrpSpPr/>
          <p:nvPr/>
        </p:nvGrpSpPr>
        <p:grpSpPr>
          <a:xfrm>
            <a:off x="2921000" y="3501008"/>
            <a:ext cx="3307184" cy="1026542"/>
            <a:chOff x="2921000" y="3501008"/>
            <a:chExt cx="3307184" cy="1026542"/>
          </a:xfrm>
        </p:grpSpPr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2921000" y="3717032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0" name="Picture 5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80112" y="3501008"/>
              <a:ext cx="170425" cy="24023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75856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1" name="Group 37"/>
          <p:cNvGrpSpPr/>
          <p:nvPr/>
        </p:nvGrpSpPr>
        <p:grpSpPr>
          <a:xfrm>
            <a:off x="5722888" y="1278566"/>
            <a:ext cx="1006872" cy="1293312"/>
            <a:chOff x="2483768" y="1275060"/>
            <a:chExt cx="1006872" cy="1293312"/>
          </a:xfrm>
        </p:grpSpPr>
        <p:pic>
          <p:nvPicPr>
            <p:cNvPr id="7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9" name="Group 38"/>
          <p:cNvGrpSpPr/>
          <p:nvPr/>
        </p:nvGrpSpPr>
        <p:grpSpPr>
          <a:xfrm>
            <a:off x="2483768" y="1028186"/>
            <a:ext cx="917546" cy="1543692"/>
            <a:chOff x="5796136" y="1024680"/>
            <a:chExt cx="917546" cy="154369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6" name="Rounded Rectangle 75">
            <a:hlinkClick r:id="rId28"/>
          </p:cNvPr>
          <p:cNvSpPr/>
          <p:nvPr/>
        </p:nvSpPr>
        <p:spPr>
          <a:xfrm>
            <a:off x="539552" y="6093296"/>
            <a:ext cx="8352928" cy="7647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err="1" smtClean="0">
                <a:solidFill>
                  <a:schemeClr val="bg1"/>
                </a:solidFill>
              </a:rPr>
              <a:t>position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verification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is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classically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impossible</a:t>
            </a:r>
            <a:r>
              <a:rPr lang="de-CH" sz="3200" dirty="0" smtClean="0">
                <a:solidFill>
                  <a:schemeClr val="bg1"/>
                </a:solidFill>
              </a:rPr>
              <a:t> !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de-CH" sz="1400" dirty="0" smtClean="0">
                <a:solidFill>
                  <a:srgbClr val="FFFFFF"/>
                </a:solidFill>
                <a:cs typeface="Arial" charset="0"/>
              </a:rPr>
              <a:t>[</a:t>
            </a:r>
            <a:r>
              <a:rPr lang="en-US" sz="1400" dirty="0" err="1">
                <a:solidFill>
                  <a:srgbClr val="FFFFFF"/>
                </a:solidFill>
                <a:cs typeface="Arial" charset="0"/>
              </a:rPr>
              <a:t>Chandran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cs typeface="Arial" charset="0"/>
              </a:rPr>
              <a:t>Goyal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 Moriarty </a:t>
            </a:r>
            <a:r>
              <a:rPr lang="en-US" sz="1400" dirty="0" err="1" smtClean="0">
                <a:solidFill>
                  <a:srgbClr val="FFFFFF"/>
                </a:solidFill>
                <a:cs typeface="Arial" charset="0"/>
              </a:rPr>
              <a:t>Ostrovsky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 09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]</a:t>
            </a:r>
            <a:endParaRPr lang="de-CH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63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8" grpId="0" animBg="1"/>
      <p:bldP spid="69" grpId="0" animBg="1"/>
      <p:bldP spid="7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611560" y="4437112"/>
            <a:ext cx="5688632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solidFill>
                <a:srgbClr val="0000FF"/>
              </a:solidFill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copying</a:t>
            </a:r>
            <a:r>
              <a:rPr lang="en-US" sz="2800" dirty="0" smtClean="0">
                <a:cs typeface="Arial" charset="0"/>
              </a:rPr>
              <a:t> classical information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this is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impossible </a:t>
            </a:r>
            <a:r>
              <a:rPr lang="en-US" sz="2800" dirty="0" err="1" smtClean="0">
                <a:cs typeface="Arial" charset="0"/>
              </a:rPr>
              <a:t>quantumly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836712"/>
            <a:ext cx="842476" cy="1083626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1043608" y="3141663"/>
            <a:ext cx="2808312" cy="719385"/>
            <a:chOff x="1043608" y="4293791"/>
            <a:chExt cx="2808312" cy="719385"/>
          </a:xfrm>
        </p:grpSpPr>
        <p:sp>
          <p:nvSpPr>
            <p:cNvPr id="137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38" name="Picture 137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2" name="Group 141"/>
          <p:cNvGrpSpPr/>
          <p:nvPr/>
        </p:nvGrpSpPr>
        <p:grpSpPr>
          <a:xfrm>
            <a:off x="5436096" y="3197987"/>
            <a:ext cx="2736304" cy="792088"/>
            <a:chOff x="5436096" y="4350115"/>
            <a:chExt cx="2736304" cy="792088"/>
          </a:xfrm>
        </p:grpSpPr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63" name="Picture 162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64" name="Group 163"/>
          <p:cNvGrpSpPr/>
          <p:nvPr/>
        </p:nvGrpSpPr>
        <p:grpSpPr>
          <a:xfrm>
            <a:off x="3851920" y="836712"/>
            <a:ext cx="1440160" cy="1224136"/>
            <a:chOff x="2555776" y="4725144"/>
            <a:chExt cx="1440160" cy="1224136"/>
          </a:xfrm>
        </p:grpSpPr>
        <p:sp>
          <p:nvSpPr>
            <p:cNvPr id="168" name="Rounded Rectangle 167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69" name="Picture 16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70" name="Group 169"/>
          <p:cNvGrpSpPr/>
          <p:nvPr/>
        </p:nvGrpSpPr>
        <p:grpSpPr>
          <a:xfrm>
            <a:off x="5508104" y="2060848"/>
            <a:ext cx="2592288" cy="678052"/>
            <a:chOff x="5508104" y="3212976"/>
            <a:chExt cx="2592288" cy="678052"/>
          </a:xfrm>
        </p:grpSpPr>
        <p:sp>
          <p:nvSpPr>
            <p:cNvPr id="177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78" name="Picture 17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2" name="Group 181"/>
          <p:cNvGrpSpPr/>
          <p:nvPr/>
        </p:nvGrpSpPr>
        <p:grpSpPr>
          <a:xfrm>
            <a:off x="971600" y="1931822"/>
            <a:ext cx="2880320" cy="807077"/>
            <a:chOff x="971600" y="3083950"/>
            <a:chExt cx="2880320" cy="807077"/>
          </a:xfrm>
        </p:grpSpPr>
        <p:sp>
          <p:nvSpPr>
            <p:cNvPr id="183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84" name="Picture 18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2921000" y="2330450"/>
            <a:ext cx="3549617" cy="1026542"/>
            <a:chOff x="2921000" y="2330450"/>
            <a:chExt cx="3549617" cy="1026542"/>
          </a:xfrm>
        </p:grpSpPr>
        <p:grpSp>
          <p:nvGrpSpPr>
            <p:cNvPr id="194" name="Group 193"/>
            <p:cNvGrpSpPr/>
            <p:nvPr/>
          </p:nvGrpSpPr>
          <p:grpSpPr>
            <a:xfrm>
              <a:off x="6228184" y="2636912"/>
              <a:ext cx="242433" cy="720080"/>
              <a:chOff x="6228184" y="3789040"/>
              <a:chExt cx="242433" cy="720080"/>
            </a:xfrm>
          </p:grpSpPr>
          <p:sp>
            <p:nvSpPr>
              <p:cNvPr id="195" name="Line 7"/>
              <p:cNvSpPr>
                <a:spLocks noChangeShapeType="1"/>
              </p:cNvSpPr>
              <p:nvPr/>
            </p:nvSpPr>
            <p:spPr bwMode="auto">
              <a:xfrm>
                <a:off x="6228184" y="3789040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6" name="Picture 19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300192" y="3933056"/>
                <a:ext cx="170425" cy="240238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4647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00428" y="2330450"/>
              <a:ext cx="170425" cy="238595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555776" y="2348880"/>
            <a:ext cx="3698974" cy="1077342"/>
            <a:chOff x="2555776" y="2348880"/>
            <a:chExt cx="3698974" cy="1077342"/>
          </a:xfrm>
        </p:grpSpPr>
        <p:grpSp>
          <p:nvGrpSpPr>
            <p:cNvPr id="185" name="Group 184"/>
            <p:cNvGrpSpPr/>
            <p:nvPr/>
          </p:nvGrpSpPr>
          <p:grpSpPr>
            <a:xfrm>
              <a:off x="2555776" y="2564904"/>
              <a:ext cx="360040" cy="720080"/>
              <a:chOff x="2627784" y="3717032"/>
              <a:chExt cx="360040" cy="720080"/>
            </a:xfrm>
          </p:grpSpPr>
          <p:sp>
            <p:nvSpPr>
              <p:cNvPr id="189" name="Line 7"/>
              <p:cNvSpPr>
                <a:spLocks noChangeShapeType="1"/>
              </p:cNvSpPr>
              <p:nvPr/>
            </p:nvSpPr>
            <p:spPr bwMode="auto">
              <a:xfrm>
                <a:off x="2987824" y="3717032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0" name="Picture 189" descr="TP_tmp.emf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627784" y="3861048"/>
                <a:ext cx="239554" cy="169940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895600" y="2480072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47864" y="2348880"/>
              <a:ext cx="205332" cy="17111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2267744" y="2708920"/>
            <a:ext cx="576064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2843808" y="2708920"/>
            <a:ext cx="3240360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44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47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50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722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Ancient Cryptography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5174606" cy="3888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204864"/>
            <a:ext cx="3268430" cy="4360333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785206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3000 years of fascinating history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until </a:t>
            </a:r>
            <a:r>
              <a:rPr lang="en-US" sz="2600" dirty="0">
                <a:cs typeface="Arial" charset="0"/>
              </a:rPr>
              <a:t>1970: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private communication </a:t>
            </a:r>
            <a:r>
              <a:rPr lang="en-US" sz="2600" dirty="0" smtClean="0">
                <a:cs typeface="Arial" charset="0"/>
              </a:rPr>
              <a:t>was the only goal</a:t>
            </a:r>
            <a:endParaRPr lang="en-US" sz="26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26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395536" y="912188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7541017" y="912188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4067944" y="1052736"/>
            <a:ext cx="949854" cy="1515636"/>
            <a:chOff x="4211960" y="1052736"/>
            <a:chExt cx="949854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052736"/>
              <a:ext cx="949854" cy="120963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499992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508104" y="3189045"/>
            <a:ext cx="2592288" cy="701983"/>
            <a:chOff x="5508104" y="3189045"/>
            <a:chExt cx="2592288" cy="701983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01841" y="3189045"/>
              <a:ext cx="171250" cy="27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65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Quantum Try</a:t>
            </a:r>
            <a:endParaRPr lang="en-US" sz="4000" dirty="0"/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971600" y="620688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10"/>
              </a:rPr>
              <a:t>[Kent Munro </a:t>
            </a:r>
            <a:r>
              <a:rPr lang="de-CH" sz="2000" noProof="0" dirty="0" err="1" smtClean="0">
                <a:cs typeface="Arial" charset="0"/>
                <a:hlinkClick r:id="rId10"/>
              </a:rPr>
              <a:t>Spiller</a:t>
            </a:r>
            <a:r>
              <a:rPr lang="de-CH" sz="2000" noProof="0" dirty="0" smtClean="0">
                <a:cs typeface="Arial" charset="0"/>
                <a:hlinkClick r:id="rId10"/>
              </a:rPr>
              <a:t> 03/10</a:t>
            </a:r>
            <a:r>
              <a:rPr lang="en-US" sz="2000" noProof="0" dirty="0" smtClean="0">
                <a:cs typeface="Arial" charset="0"/>
                <a:hlinkClick r:id="rId1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8574" y="4598985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598986"/>
            <a:ext cx="1119536" cy="279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1" name="Content Placeholder 1"/>
          <p:cNvSpPr txBox="1">
            <a:spLocks/>
          </p:cNvSpPr>
          <p:nvPr/>
        </p:nvSpPr>
        <p:spPr>
          <a:xfrm>
            <a:off x="395536" y="5517232"/>
            <a:ext cx="8429684" cy="112474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Can we brake the scheme now?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4427984" y="4077072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971600" y="2780928"/>
            <a:ext cx="2880320" cy="1110099"/>
            <a:chOff x="971600" y="2780928"/>
            <a:chExt cx="2880320" cy="1110099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57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0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1043608" y="3948296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2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03" name="Group 37"/>
          <p:cNvGrpSpPr/>
          <p:nvPr/>
        </p:nvGrpSpPr>
        <p:grpSpPr>
          <a:xfrm>
            <a:off x="5722888" y="1271592"/>
            <a:ext cx="1006872" cy="1293312"/>
            <a:chOff x="2483768" y="1275060"/>
            <a:chExt cx="1006872" cy="1293312"/>
          </a:xfrm>
        </p:grpSpPr>
        <p:pic>
          <p:nvPicPr>
            <p:cNvPr id="10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0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16" name="Group 38"/>
          <p:cNvGrpSpPr/>
          <p:nvPr/>
        </p:nvGrpSpPr>
        <p:grpSpPr>
          <a:xfrm>
            <a:off x="2483768" y="1021212"/>
            <a:ext cx="917546" cy="1543692"/>
            <a:chOff x="5796136" y="1024680"/>
            <a:chExt cx="917546" cy="154369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122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43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71600" y="1628800"/>
            <a:ext cx="2880320" cy="1110099"/>
            <a:chOff x="971600" y="2780928"/>
            <a:chExt cx="2880320" cy="1110099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45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7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Attacking Game</a:t>
            </a:r>
            <a:endParaRPr lang="en-US" sz="4000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941168"/>
            <a:ext cx="4752528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I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mpossible to cheat </a:t>
            </a:r>
            <a:r>
              <a:rPr lang="en-US" sz="2800" dirty="0" smtClean="0">
                <a:cs typeface="Arial" charset="0"/>
              </a:rPr>
              <a:t>due to </a:t>
            </a:r>
            <a:br>
              <a:rPr lang="en-US" sz="2800" dirty="0" smtClean="0">
                <a:cs typeface="Arial" charset="0"/>
              </a:rPr>
            </a:br>
            <a:r>
              <a:rPr lang="en-US" sz="2800" dirty="0" smtClean="0">
                <a:cs typeface="Arial" charset="0"/>
              </a:rPr>
              <a:t>no-cloning theorem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O</a:t>
            </a:r>
            <a:r>
              <a:rPr lang="en-US" sz="2800" dirty="0" smtClean="0">
                <a:cs typeface="Arial" charset="0"/>
              </a:rPr>
              <a:t>r not?</a:t>
            </a: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764704"/>
            <a:ext cx="842476" cy="10836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9752" y="2564904"/>
            <a:ext cx="576064" cy="720080"/>
            <a:chOff x="2339752" y="2564904"/>
            <a:chExt cx="576064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15816" y="2564904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39752" y="2564904"/>
              <a:ext cx="457200" cy="564252"/>
              <a:chOff x="3779912" y="2000652"/>
              <a:chExt cx="457200" cy="564252"/>
            </a:xfrm>
          </p:grpSpPr>
          <p:sp>
            <p:nvSpPr>
              <p:cNvPr id="52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17799" y="2636912"/>
            <a:ext cx="242433" cy="720080"/>
            <a:chOff x="6228184" y="2636912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263691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00192" y="270892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987824" y="1988840"/>
            <a:ext cx="3359150" cy="1450206"/>
            <a:chOff x="2987824" y="1988840"/>
            <a:chExt cx="3359150" cy="1450206"/>
          </a:xfrm>
        </p:grpSpPr>
        <p:grpSp>
          <p:nvGrpSpPr>
            <p:cNvPr id="2" name="Group 1"/>
            <p:cNvGrpSpPr/>
            <p:nvPr/>
          </p:nvGrpSpPr>
          <p:grpSpPr>
            <a:xfrm>
              <a:off x="3419872" y="1988840"/>
              <a:ext cx="457200" cy="564252"/>
              <a:chOff x="3779912" y="2000652"/>
              <a:chExt cx="457200" cy="564252"/>
            </a:xfrm>
          </p:grpSpPr>
          <p:sp>
            <p:nvSpPr>
              <p:cNvPr id="48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987824" y="2492896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1000" y="2348880"/>
            <a:ext cx="3307184" cy="1026542"/>
            <a:chOff x="2921000" y="2348880"/>
            <a:chExt cx="3307184" cy="1026542"/>
          </a:xfrm>
        </p:grpSpPr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234888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60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61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6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7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78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2017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EPR Pairs</a:t>
            </a:r>
            <a:endParaRPr lang="en-US" dirty="0"/>
          </a:p>
        </p:txBody>
      </p:sp>
      <p:sp>
        <p:nvSpPr>
          <p:cNvPr id="255030" name="Oval 54"/>
          <p:cNvSpPr>
            <a:spLocks noChangeArrowheads="1"/>
          </p:cNvSpPr>
          <p:nvPr/>
        </p:nvSpPr>
        <p:spPr bwMode="auto">
          <a:xfrm>
            <a:off x="1403648" y="2204864"/>
            <a:ext cx="1008062" cy="216024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5032" name="Oval 56"/>
          <p:cNvSpPr>
            <a:spLocks noChangeArrowheads="1"/>
          </p:cNvSpPr>
          <p:nvPr/>
        </p:nvSpPr>
        <p:spPr bwMode="auto">
          <a:xfrm>
            <a:off x="1548110" y="2302271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33" name="Line 57"/>
          <p:cNvSpPr>
            <a:spLocks noChangeShapeType="1"/>
          </p:cNvSpPr>
          <p:nvPr/>
        </p:nvSpPr>
        <p:spPr bwMode="auto">
          <a:xfrm rot="10800000">
            <a:off x="1908473" y="2375296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4" name="Line 58"/>
          <p:cNvSpPr>
            <a:spLocks noChangeShapeType="1"/>
          </p:cNvSpPr>
          <p:nvPr/>
        </p:nvSpPr>
        <p:spPr bwMode="auto">
          <a:xfrm rot="-5400000">
            <a:off x="1907679" y="2374503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5" name="Line 59"/>
          <p:cNvSpPr>
            <a:spLocks noChangeShapeType="1"/>
          </p:cNvSpPr>
          <p:nvPr/>
        </p:nvSpPr>
        <p:spPr bwMode="auto">
          <a:xfrm rot="13500000">
            <a:off x="1906092" y="2374502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6" name="Line 60"/>
          <p:cNvSpPr>
            <a:spLocks noChangeShapeType="1"/>
          </p:cNvSpPr>
          <p:nvPr/>
        </p:nvSpPr>
        <p:spPr bwMode="auto">
          <a:xfrm rot="-2700000">
            <a:off x="1903710" y="2375296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61" name="Group 60"/>
          <p:cNvGrpSpPr/>
          <p:nvPr/>
        </p:nvGrpSpPr>
        <p:grpSpPr>
          <a:xfrm>
            <a:off x="2340149" y="2156991"/>
            <a:ext cx="2087562" cy="1008062"/>
            <a:chOff x="2340149" y="2156991"/>
            <a:chExt cx="2087562" cy="1008062"/>
          </a:xfrm>
        </p:grpSpPr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987849" y="2230016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grpSp>
          <p:nvGrpSpPr>
            <p:cNvPr id="108" name="Group 90"/>
            <p:cNvGrpSpPr/>
            <p:nvPr/>
          </p:nvGrpSpPr>
          <p:grpSpPr>
            <a:xfrm>
              <a:off x="3187060" y="2608968"/>
              <a:ext cx="504000" cy="504000"/>
              <a:chOff x="6948264" y="2780928"/>
              <a:chExt cx="457692" cy="460694"/>
            </a:xfrm>
          </p:grpSpPr>
          <p:sp>
            <p:nvSpPr>
              <p:cNvPr id="109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0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2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2986261" y="2156991"/>
              <a:ext cx="865188" cy="10080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40149" y="2660228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53036" y="2661816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40149" y="3932287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41" name="Text Box 65"/>
          <p:cNvSpPr txBox="1">
            <a:spLocks noChangeArrowheads="1"/>
          </p:cNvSpPr>
          <p:nvPr/>
        </p:nvSpPr>
        <p:spPr bwMode="auto">
          <a:xfrm>
            <a:off x="3924474" y="1772816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0</a:t>
            </a:r>
          </a:p>
        </p:txBody>
      </p:sp>
      <p:sp>
        <p:nvSpPr>
          <p:cNvPr id="255042" name="Text Box 66"/>
          <p:cNvSpPr txBox="1">
            <a:spLocks noChangeArrowheads="1"/>
          </p:cNvSpPr>
          <p:nvPr/>
        </p:nvSpPr>
        <p:spPr bwMode="auto">
          <a:xfrm>
            <a:off x="5796136" y="1772816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273849" y="3429049"/>
            <a:ext cx="2106463" cy="1008063"/>
            <a:chOff x="5273849" y="3429049"/>
            <a:chExt cx="2106463" cy="1008063"/>
          </a:xfrm>
        </p:grpSpPr>
        <p:grpSp>
          <p:nvGrpSpPr>
            <p:cNvPr id="65" name="Group 64"/>
            <p:cNvGrpSpPr/>
            <p:nvPr/>
          </p:nvGrpSpPr>
          <p:grpSpPr>
            <a:xfrm>
              <a:off x="5940152" y="3429049"/>
              <a:ext cx="885403" cy="1008063"/>
              <a:chOff x="5940152" y="3429049"/>
              <a:chExt cx="885403" cy="1008063"/>
            </a:xfrm>
          </p:grpSpPr>
          <p:grpSp>
            <p:nvGrpSpPr>
              <p:cNvPr id="123" name="Group 10"/>
              <p:cNvGrpSpPr>
                <a:grpSpLocks/>
              </p:cNvGrpSpPr>
              <p:nvPr/>
            </p:nvGrpSpPr>
            <p:grpSpPr bwMode="auto">
              <a:xfrm>
                <a:off x="5960368" y="3475831"/>
                <a:ext cx="865187" cy="792162"/>
                <a:chOff x="2148" y="2341"/>
                <a:chExt cx="545" cy="499"/>
              </a:xfrm>
            </p:grpSpPr>
            <p:sp>
              <p:nvSpPr>
                <p:cNvPr id="124" name="Oval 11"/>
                <p:cNvSpPr>
                  <a:spLocks noChangeArrowheads="1"/>
                </p:cNvSpPr>
                <p:nvPr/>
              </p:nvSpPr>
              <p:spPr bwMode="auto">
                <a:xfrm>
                  <a:off x="2239" y="2432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 useBgFill="1">
              <p:nvSpPr>
                <p:cNvPr id="125" name="Rectangle 12"/>
                <p:cNvSpPr>
                  <a:spLocks noChangeArrowheads="1"/>
                </p:cNvSpPr>
                <p:nvPr/>
              </p:nvSpPr>
              <p:spPr bwMode="auto">
                <a:xfrm>
                  <a:off x="2148" y="2568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4000" b="1">
                    <a:cs typeface="Arial" charset="0"/>
                  </a:endParaRPr>
                </a:p>
              </p:txBody>
            </p:sp>
            <p:sp>
              <p:nvSpPr>
                <p:cNvPr id="12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20" y="2341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90"/>
              <p:cNvGrpSpPr/>
              <p:nvPr/>
            </p:nvGrpSpPr>
            <p:grpSpPr>
              <a:xfrm>
                <a:off x="6159579" y="3854783"/>
                <a:ext cx="504000" cy="504000"/>
                <a:chOff x="6948264" y="2780928"/>
                <a:chExt cx="457692" cy="460694"/>
              </a:xfrm>
            </p:grpSpPr>
            <p:sp>
              <p:nvSpPr>
                <p:cNvPr id="128" name="Oval 2"/>
                <p:cNvSpPr>
                  <a:spLocks noChangeArrowheads="1"/>
                </p:cNvSpPr>
                <p:nvPr/>
              </p:nvSpPr>
              <p:spPr bwMode="auto">
                <a:xfrm>
                  <a:off x="6948264" y="2780928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129" name="Group 63"/>
                <p:cNvGrpSpPr/>
                <p:nvPr/>
              </p:nvGrpSpPr>
              <p:grpSpPr>
                <a:xfrm>
                  <a:off x="6991697" y="2814836"/>
                  <a:ext cx="360040" cy="367338"/>
                  <a:chOff x="-986264" y="2827606"/>
                  <a:chExt cx="360040" cy="367338"/>
                </a:xfrm>
              </p:grpSpPr>
              <p:sp>
                <p:nvSpPr>
                  <p:cNvPr id="130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815273" y="2827606"/>
                    <a:ext cx="0" cy="36733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  <p:sp>
                <p:nvSpPr>
                  <p:cNvPr id="131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986264" y="3003776"/>
                    <a:ext cx="360040" cy="729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55064" name="Rectangle 88"/>
              <p:cNvSpPr>
                <a:spLocks noChangeArrowheads="1"/>
              </p:cNvSpPr>
              <p:nvPr/>
            </p:nvSpPr>
            <p:spPr bwMode="auto">
              <a:xfrm>
                <a:off x="5940152" y="3429049"/>
                <a:ext cx="865187" cy="100806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73849" y="3932287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5637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67" name="Text Box 91"/>
          <p:cNvSpPr txBox="1">
            <a:spLocks noChangeArrowheads="1"/>
          </p:cNvSpPr>
          <p:nvPr/>
        </p:nvSpPr>
        <p:spPr bwMode="auto">
          <a:xfrm>
            <a:off x="7361411" y="3643362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1 : 0</a:t>
            </a:r>
          </a:p>
        </p:txBody>
      </p:sp>
      <p:sp>
        <p:nvSpPr>
          <p:cNvPr id="255068" name="Oval 92"/>
          <p:cNvSpPr>
            <a:spLocks noChangeArrowheads="1"/>
          </p:cNvSpPr>
          <p:nvPr/>
        </p:nvSpPr>
        <p:spPr bwMode="auto">
          <a:xfrm>
            <a:off x="1548110" y="3572742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69" name="Line 93"/>
          <p:cNvSpPr>
            <a:spLocks noChangeShapeType="1"/>
          </p:cNvSpPr>
          <p:nvPr/>
        </p:nvSpPr>
        <p:spPr bwMode="auto">
          <a:xfrm rot="10800000">
            <a:off x="1908473" y="3645767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0" name="Line 94"/>
          <p:cNvSpPr>
            <a:spLocks noChangeShapeType="1"/>
          </p:cNvSpPr>
          <p:nvPr/>
        </p:nvSpPr>
        <p:spPr bwMode="auto">
          <a:xfrm rot="-5400000">
            <a:off x="1907679" y="3644974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1" name="Line 95"/>
          <p:cNvSpPr>
            <a:spLocks noChangeShapeType="1"/>
          </p:cNvSpPr>
          <p:nvPr/>
        </p:nvSpPr>
        <p:spPr bwMode="auto">
          <a:xfrm rot="13500000">
            <a:off x="1906092" y="3644973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2" name="Line 96"/>
          <p:cNvSpPr>
            <a:spLocks noChangeShapeType="1"/>
          </p:cNvSpPr>
          <p:nvPr/>
        </p:nvSpPr>
        <p:spPr bwMode="auto">
          <a:xfrm rot="-2700000">
            <a:off x="1903710" y="3645767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39"/>
            <a:ext cx="4032448" cy="16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" name="Group 112"/>
          <p:cNvGrpSpPr/>
          <p:nvPr/>
        </p:nvGrpSpPr>
        <p:grpSpPr>
          <a:xfrm>
            <a:off x="4500020" y="2302024"/>
            <a:ext cx="720000" cy="720000"/>
            <a:chOff x="7597839" y="4231316"/>
            <a:chExt cx="457692" cy="720000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9" y="4231316"/>
              <a:ext cx="457692" cy="720000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264" y="4397776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940177" y="2302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3600400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4"/>
              </a:rPr>
              <a:t>[</a:t>
            </a:r>
            <a:r>
              <a:rPr lang="en-US" sz="2000" noProof="0" dirty="0" smtClean="0">
                <a:cs typeface="Arial" charset="0"/>
                <a:hlinkClick r:id="rId4"/>
              </a:rPr>
              <a:t>Einstein </a:t>
            </a:r>
            <a:r>
              <a:rPr lang="en-US" sz="2000" noProof="0" dirty="0" err="1" smtClean="0">
                <a:cs typeface="Arial" charset="0"/>
                <a:hlinkClick r:id="rId4"/>
              </a:rPr>
              <a:t>Podolsky</a:t>
            </a:r>
            <a:r>
              <a:rPr lang="en-US" sz="2000" noProof="0" dirty="0" smtClean="0">
                <a:cs typeface="Arial" charset="0"/>
                <a:hlinkClick r:id="rId4"/>
              </a:rPr>
              <a:t> Rosen 1935]</a:t>
            </a:r>
            <a:endParaRPr lang="en-US" sz="2000" dirty="0" smtClean="0">
              <a:cs typeface="Arial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4500017" y="3547839"/>
            <a:ext cx="720000" cy="720000"/>
            <a:chOff x="7597837" y="2707419"/>
            <a:chExt cx="457692" cy="460694"/>
          </a:xfrm>
        </p:grpSpPr>
        <p:sp>
          <p:nvSpPr>
            <p:cNvPr id="121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509120"/>
            <a:ext cx="8429684" cy="216024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“</a:t>
            </a:r>
            <a:r>
              <a:rPr lang="en-US" sz="2600" dirty="0" err="1" smtClean="0">
                <a:cs typeface="Arial" charset="0"/>
              </a:rPr>
              <a:t>spukhafte</a:t>
            </a:r>
            <a:r>
              <a:rPr lang="en-US" sz="2600" dirty="0" smtClean="0">
                <a:cs typeface="Arial" charset="0"/>
              </a:rPr>
              <a:t> </a:t>
            </a:r>
            <a:r>
              <a:rPr lang="en-US" sz="2600" dirty="0" err="1" smtClean="0">
                <a:cs typeface="Arial" charset="0"/>
              </a:rPr>
              <a:t>Fernwirkung</a:t>
            </a:r>
            <a:r>
              <a:rPr lang="en-US" sz="2600" dirty="0" smtClean="0">
                <a:cs typeface="Arial" charset="0"/>
              </a:rPr>
              <a:t>” (spooky action at a distance)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EPR pairs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do not allow to communicate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no contradiction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relativity theory)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noProof="0" dirty="0" smtClean="0">
                <a:cs typeface="Arial" charset="0"/>
              </a:rPr>
              <a:t>can provide a shared random bit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51520" y="3140968"/>
            <a:ext cx="7488832" cy="288032"/>
            <a:chOff x="251520" y="3140968"/>
            <a:chExt cx="7488832" cy="288032"/>
          </a:xfrm>
        </p:grpSpPr>
        <p:sp>
          <p:nvSpPr>
            <p:cNvPr id="140" name="Line 61"/>
            <p:cNvSpPr>
              <a:spLocks noChangeShapeType="1"/>
            </p:cNvSpPr>
            <p:nvPr/>
          </p:nvSpPr>
          <p:spPr bwMode="auto">
            <a:xfrm flipH="1">
              <a:off x="323528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1" name="Line 61"/>
            <p:cNvSpPr>
              <a:spLocks noChangeShapeType="1"/>
            </p:cNvSpPr>
            <p:nvPr/>
          </p:nvSpPr>
          <p:spPr bwMode="auto">
            <a:xfrm flipH="1">
              <a:off x="251520" y="3284984"/>
              <a:ext cx="7488832" cy="0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2" name="Line 61"/>
            <p:cNvSpPr>
              <a:spLocks noChangeShapeType="1"/>
            </p:cNvSpPr>
            <p:nvPr/>
          </p:nvSpPr>
          <p:spPr bwMode="auto">
            <a:xfrm flipH="1">
              <a:off x="467544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144" name="Picture 143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147" name="Picture 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717032"/>
            <a:ext cx="1185639" cy="843305"/>
          </a:xfrm>
          <a:prstGeom prst="rect">
            <a:avLst/>
          </a:prstGeom>
          <a:noFill/>
        </p:spPr>
      </p:pic>
      <p:grpSp>
        <p:nvGrpSpPr>
          <p:cNvPr id="62" name="Group 28"/>
          <p:cNvGrpSpPr/>
          <p:nvPr/>
        </p:nvGrpSpPr>
        <p:grpSpPr>
          <a:xfrm>
            <a:off x="5940152" y="3573016"/>
            <a:ext cx="720000" cy="720000"/>
            <a:chOff x="4214810" y="2000240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55093" name="AutoShape 117"/>
          <p:cNvSpPr>
            <a:spLocks noChangeArrowheads="1"/>
          </p:cNvSpPr>
          <p:nvPr/>
        </p:nvSpPr>
        <p:spPr bwMode="auto">
          <a:xfrm>
            <a:off x="6102399" y="2535595"/>
            <a:ext cx="3438153" cy="1469469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tint val="95294"/>
                  <a:invGamma/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EPR magic!</a:t>
            </a:r>
            <a:endParaRPr lang="de-CH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10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5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255041" grpId="0"/>
      <p:bldP spid="255042" grpId="0"/>
      <p:bldP spid="255042" grpId="1"/>
      <p:bldP spid="255067" grpId="0"/>
      <p:bldP spid="132" grpId="0" build="p"/>
      <p:bldP spid="255093" grpId="0" animBg="1"/>
      <p:bldP spid="25509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Quantum Teleportation</a:t>
            </a:r>
            <a:endParaRPr lang="en-US" dirty="0"/>
          </a:p>
        </p:txBody>
      </p: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55389" y="3943335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96" name="Group 95"/>
          <p:cNvGrpSpPr/>
          <p:nvPr/>
        </p:nvGrpSpPr>
        <p:grpSpPr>
          <a:xfrm>
            <a:off x="1418888" y="2215912"/>
            <a:ext cx="1008062" cy="2160240"/>
            <a:chOff x="1418888" y="2215912"/>
            <a:chExt cx="1008062" cy="216024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18888" y="2215912"/>
              <a:ext cx="1008062" cy="2160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2" name="Oval 56"/>
            <p:cNvSpPr>
              <a:spLocks noChangeArrowheads="1"/>
            </p:cNvSpPr>
            <p:nvPr/>
          </p:nvSpPr>
          <p:spPr bwMode="auto">
            <a:xfrm>
              <a:off x="1563350" y="231331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33" name="Line 57"/>
            <p:cNvSpPr>
              <a:spLocks noChangeShapeType="1"/>
            </p:cNvSpPr>
            <p:nvPr/>
          </p:nvSpPr>
          <p:spPr bwMode="auto">
            <a:xfrm rot="10800000">
              <a:off x="1923713" y="2386344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4" name="Line 58"/>
            <p:cNvSpPr>
              <a:spLocks noChangeShapeType="1"/>
            </p:cNvSpPr>
            <p:nvPr/>
          </p:nvSpPr>
          <p:spPr bwMode="auto">
            <a:xfrm rot="-5400000">
              <a:off x="1922919" y="2385551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5" name="Line 59"/>
            <p:cNvSpPr>
              <a:spLocks noChangeShapeType="1"/>
            </p:cNvSpPr>
            <p:nvPr/>
          </p:nvSpPr>
          <p:spPr bwMode="auto">
            <a:xfrm rot="13500000">
              <a:off x="1921332" y="2385550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6" name="Line 60"/>
            <p:cNvSpPr>
              <a:spLocks noChangeShapeType="1"/>
            </p:cNvSpPr>
            <p:nvPr/>
          </p:nvSpPr>
          <p:spPr bwMode="auto">
            <a:xfrm rot="-2700000">
              <a:off x="1918950" y="2386344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1563350" y="3583790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69" name="Line 93"/>
            <p:cNvSpPr>
              <a:spLocks noChangeShapeType="1"/>
            </p:cNvSpPr>
            <p:nvPr/>
          </p:nvSpPr>
          <p:spPr bwMode="auto">
            <a:xfrm rot="10800000">
              <a:off x="1923713" y="3656815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0" name="Line 94"/>
            <p:cNvSpPr>
              <a:spLocks noChangeShapeType="1"/>
            </p:cNvSpPr>
            <p:nvPr/>
          </p:nvSpPr>
          <p:spPr bwMode="auto">
            <a:xfrm rot="-5400000">
              <a:off x="1922919" y="3656022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1" name="Line 95"/>
            <p:cNvSpPr>
              <a:spLocks noChangeShapeType="1"/>
            </p:cNvSpPr>
            <p:nvPr/>
          </p:nvSpPr>
          <p:spPr bwMode="auto">
            <a:xfrm rot="13500000">
              <a:off x="1921332" y="3656021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2" name="Line 96"/>
            <p:cNvSpPr>
              <a:spLocks noChangeShapeType="1"/>
            </p:cNvSpPr>
            <p:nvPr/>
          </p:nvSpPr>
          <p:spPr bwMode="auto">
            <a:xfrm rot="-2700000">
              <a:off x="1918950" y="365681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6"/>
              </a:rPr>
              <a:t>[</a:t>
            </a:r>
            <a:r>
              <a:rPr lang="en-US" sz="2000" dirty="0" smtClean="0">
                <a:cs typeface="Arial" charset="0"/>
                <a:hlinkClick r:id="rId6"/>
              </a:rPr>
              <a:t>Bennett Brassard Cr</a:t>
            </a:r>
            <a:r>
              <a:rPr lang="de-CH" sz="2000" dirty="0" smtClean="0">
                <a:cs typeface="Arial" charset="0"/>
                <a:hlinkClick r:id="rId6"/>
              </a:rPr>
              <a:t>é</a:t>
            </a:r>
            <a:r>
              <a:rPr lang="en-US" sz="2000" dirty="0" err="1" smtClean="0">
                <a:cs typeface="Arial" charset="0"/>
                <a:hlinkClick r:id="rId6"/>
              </a:rPr>
              <a:t>peau</a:t>
            </a:r>
            <a:r>
              <a:rPr lang="en-US" sz="2000" dirty="0" smtClean="0">
                <a:cs typeface="Arial" charset="0"/>
                <a:hlinkClick r:id="rId6"/>
              </a:rPr>
              <a:t> </a:t>
            </a:r>
            <a:r>
              <a:rPr lang="en-US" sz="2000" dirty="0" err="1" smtClean="0">
                <a:cs typeface="Arial" charset="0"/>
                <a:hlinkClick r:id="rId6"/>
              </a:rPr>
              <a:t>Jozsa</a:t>
            </a:r>
            <a:r>
              <a:rPr lang="en-US" sz="2000" dirty="0" smtClean="0">
                <a:cs typeface="Arial" charset="0"/>
                <a:hlinkClick r:id="rId6"/>
              </a:rPr>
              <a:t> Peres </a:t>
            </a:r>
            <a:r>
              <a:rPr lang="en-US" sz="2000" dirty="0" err="1" smtClean="0">
                <a:cs typeface="Arial" charset="0"/>
                <a:hlinkClick r:id="rId6"/>
              </a:rPr>
              <a:t>Wootters</a:t>
            </a:r>
            <a:r>
              <a:rPr lang="en-US" sz="2000" dirty="0" smtClean="0">
                <a:cs typeface="Arial" charset="0"/>
                <a:hlinkClick r:id="rId6"/>
              </a:rPr>
              <a:t> </a:t>
            </a:r>
            <a:r>
              <a:rPr lang="en-US" sz="2000" noProof="0" dirty="0" smtClean="0">
                <a:cs typeface="Arial" charset="0"/>
                <a:hlinkClick r:id="rId6"/>
              </a:rPr>
              <a:t>1993]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869160"/>
            <a:ext cx="8429684" cy="194421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does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not contradict relativity theory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Bob can only recover the teleported </a:t>
            </a:r>
            <a:r>
              <a:rPr lang="en-US" sz="2600" noProof="0" dirty="0" err="1" smtClean="0">
                <a:cs typeface="Arial" charset="0"/>
              </a:rPr>
              <a:t>qubit</a:t>
            </a:r>
            <a:r>
              <a:rPr lang="en-US" sz="2600" noProof="0" dirty="0" smtClean="0">
                <a:cs typeface="Arial" charset="0"/>
              </a:rPr>
              <a:t/>
            </a:r>
            <a:br>
              <a:rPr lang="en-US" sz="2600" noProof="0" dirty="0" smtClean="0">
                <a:cs typeface="Arial" charset="0"/>
              </a:rPr>
            </a:br>
            <a:r>
              <a:rPr lang="en-US" sz="2600" noProof="0" dirty="0" smtClean="0">
                <a:cs typeface="Arial" charset="0"/>
              </a:rPr>
              <a:t>after receiving the classical information </a:t>
            </a:r>
            <a:r>
              <a:rPr lang="en-US" sz="2600" noProof="0" dirty="0" smtClean="0">
                <a:latin typeface="cmmi10"/>
                <a:cs typeface="Arial" charset="0"/>
              </a:rPr>
              <a:t>¾</a:t>
            </a:r>
            <a:endParaRPr lang="en-US" sz="2600" noProof="0" dirty="0" smtClean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b="18621"/>
          <a:stretch>
            <a:fillRect/>
          </a:stretch>
        </p:blipFill>
        <p:spPr bwMode="auto">
          <a:xfrm>
            <a:off x="6353175" y="0"/>
            <a:ext cx="279082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97"/>
          <p:cNvGrpSpPr/>
          <p:nvPr/>
        </p:nvGrpSpPr>
        <p:grpSpPr>
          <a:xfrm>
            <a:off x="1548607" y="1412776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355389" y="1351816"/>
            <a:ext cx="1583804" cy="1849348"/>
            <a:chOff x="2355389" y="1351816"/>
            <a:chExt cx="1583804" cy="18493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03089" y="1423750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55389" y="2671276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2355389" y="1783864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25971" t="1606" r="25971" b="56540"/>
            <a:stretch>
              <a:fillRect/>
            </a:stretch>
          </p:blipFill>
          <p:spPr bwMode="auto">
            <a:xfrm>
              <a:off x="3059857" y="1855872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3075097" y="2769116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grpSp>
        <p:nvGrpSpPr>
          <p:cNvPr id="4" name="Group 3"/>
          <p:cNvGrpSpPr/>
          <p:nvPr/>
        </p:nvGrpSpPr>
        <p:grpSpPr bwMode="auto">
          <a:xfrm>
            <a:off x="4053413" y="1844824"/>
            <a:ext cx="3302072" cy="409701"/>
            <a:chOff x="3867185" y="1844824"/>
            <a:chExt cx="3302072" cy="409701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67185" y="2060848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3804" y="1844824"/>
              <a:ext cx="2495453" cy="4097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grpSp>
        <p:nvGrpSpPr>
          <p:cNvPr id="64" name="Group 97"/>
          <p:cNvGrpSpPr/>
          <p:nvPr/>
        </p:nvGrpSpPr>
        <p:grpSpPr>
          <a:xfrm>
            <a:off x="4515257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pic>
        <p:nvPicPr>
          <p:cNvPr id="308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3501008"/>
            <a:ext cx="892468" cy="892468"/>
          </a:xfrm>
          <a:prstGeom prst="rect">
            <a:avLst/>
          </a:prstGeom>
          <a:noFill/>
        </p:spPr>
      </p:pic>
      <p:grpSp>
        <p:nvGrpSpPr>
          <p:cNvPr id="90" name="Group 89"/>
          <p:cNvGrpSpPr/>
          <p:nvPr/>
        </p:nvGrpSpPr>
        <p:grpSpPr>
          <a:xfrm>
            <a:off x="5289089" y="3584064"/>
            <a:ext cx="2087562" cy="936104"/>
            <a:chOff x="5289089" y="3584064"/>
            <a:chExt cx="2087562" cy="936104"/>
          </a:xfrm>
        </p:grpSpPr>
        <p:sp>
          <p:nvSpPr>
            <p:cNvPr id="255064" name="Rectangle 88"/>
            <p:cNvSpPr>
              <a:spLocks noChangeArrowheads="1"/>
            </p:cNvSpPr>
            <p:nvPr/>
          </p:nvSpPr>
          <p:spPr bwMode="auto">
            <a:xfrm>
              <a:off x="5935201" y="3584064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89089" y="3943335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1976" y="394492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3084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14514" y="4016112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80" name="Picture 79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70498" y="3800088"/>
              <a:ext cx="362968" cy="25749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97"/>
          <p:cNvGrpSpPr/>
          <p:nvPr/>
        </p:nvGrpSpPr>
        <p:grpSpPr>
          <a:xfrm>
            <a:off x="7467585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372200" y="2287920"/>
            <a:ext cx="428630" cy="1285096"/>
            <a:chOff x="6372200" y="2287920"/>
            <a:chExt cx="428630" cy="1285096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72200" y="2287920"/>
              <a:ext cx="15264" cy="1285096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8" name="Picture 8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58530" y="2647960"/>
              <a:ext cx="342300" cy="24282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1" name="Line 61"/>
          <p:cNvSpPr>
            <a:spLocks noChangeShapeType="1"/>
          </p:cNvSpPr>
          <p:nvPr/>
        </p:nvSpPr>
        <p:spPr bwMode="auto">
          <a:xfrm flipH="1">
            <a:off x="323528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H="1">
            <a:off x="251520" y="3284984"/>
            <a:ext cx="7488832" cy="0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H="1">
            <a:off x="467544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pic>
        <p:nvPicPr>
          <p:cNvPr id="62" name="Picture 2" descr="startrek-bea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32648" y="-27384"/>
            <a:ext cx="3347864" cy="4941322"/>
          </a:xfrm>
          <a:prstGeom prst="rect">
            <a:avLst/>
          </a:prstGeom>
          <a:noFill/>
        </p:spPr>
      </p:pic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8" y="3717033"/>
            <a:ext cx="121487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9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119" grpId="0"/>
      <p:bldP spid="13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971600" y="1757479"/>
            <a:ext cx="2880320" cy="981420"/>
            <a:chOff x="971600" y="2909607"/>
            <a:chExt cx="2880320" cy="981420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Teleportation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509120"/>
            <a:ext cx="6840760" cy="17281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It is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possible to cheat </a:t>
            </a:r>
            <a:r>
              <a:rPr lang="en-US" sz="2800" dirty="0" smtClean="0">
                <a:cs typeface="Arial" charset="0"/>
              </a:rPr>
              <a:t>with </a:t>
            </a:r>
            <a:r>
              <a:rPr lang="en-US" sz="2800" dirty="0" smtClean="0">
                <a:cs typeface="Arial" charset="0"/>
                <a:hlinkClick r:id="rId6"/>
              </a:rPr>
              <a:t>entanglement </a:t>
            </a:r>
            <a:r>
              <a:rPr lang="en-US" sz="2800" dirty="0" smtClean="0">
                <a:cs typeface="Arial" charset="0"/>
              </a:rPr>
              <a:t>!!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  <a:hlinkClick r:id="rId7"/>
              </a:rPr>
              <a:t>Quantum teleportation</a:t>
            </a:r>
            <a:r>
              <a:rPr lang="en-US" sz="2800" dirty="0" smtClean="0">
                <a:cs typeface="Arial" charset="0"/>
              </a:rPr>
              <a:t> allows to </a:t>
            </a:r>
            <a:br>
              <a:rPr lang="en-US" sz="2800" dirty="0" smtClean="0">
                <a:cs typeface="Arial" charset="0"/>
              </a:rPr>
            </a:b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break the protocol perfectly</a:t>
            </a:r>
            <a:r>
              <a:rPr lang="en-US" sz="2800" dirty="0" smtClean="0">
                <a:cs typeface="Arial" charset="0"/>
              </a:rPr>
              <a:t>.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956376" y="764704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42476" cy="1083626"/>
          </a:xfrm>
          <a:prstGeom prst="rect">
            <a:avLst/>
          </a:prstGeom>
        </p:spPr>
      </p:pic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84" name="Group 83"/>
          <p:cNvGrpSpPr/>
          <p:nvPr/>
        </p:nvGrpSpPr>
        <p:grpSpPr>
          <a:xfrm>
            <a:off x="2051720" y="836712"/>
            <a:ext cx="4752528" cy="648072"/>
            <a:chOff x="4572000" y="3212976"/>
            <a:chExt cx="4752528" cy="648072"/>
          </a:xfrm>
        </p:grpSpPr>
        <p:sp>
          <p:nvSpPr>
            <p:cNvPr id="85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7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2051720" y="1412776"/>
            <a:ext cx="4752528" cy="648072"/>
            <a:chOff x="4572000" y="3212976"/>
            <a:chExt cx="4752528" cy="648072"/>
          </a:xfrm>
        </p:grpSpPr>
        <p:sp>
          <p:nvSpPr>
            <p:cNvPr id="80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1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0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2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08" name="Picture 2" descr="startrek-bea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4114790"/>
            <a:ext cx="1800200" cy="2657439"/>
          </a:xfrm>
          <a:prstGeom prst="rect">
            <a:avLst/>
          </a:prstGeom>
          <a:noFill/>
        </p:spPr>
      </p:pic>
      <p:grpSp>
        <p:nvGrpSpPr>
          <p:cNvPr id="109" name="Group 97"/>
          <p:cNvGrpSpPr/>
          <p:nvPr/>
        </p:nvGrpSpPr>
        <p:grpSpPr>
          <a:xfrm>
            <a:off x="1882552" y="162880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1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2" name="Group 97"/>
          <p:cNvGrpSpPr/>
          <p:nvPr/>
        </p:nvGrpSpPr>
        <p:grpSpPr>
          <a:xfrm>
            <a:off x="5364088" y="875497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970012" y="692696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0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1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2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18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cxnSp>
        <p:nvCxnSpPr>
          <p:cNvPr id="123" name="Curved Connector 122"/>
          <p:cNvCxnSpPr/>
          <p:nvPr/>
        </p:nvCxnSpPr>
        <p:spPr>
          <a:xfrm rot="10800000" flipV="1">
            <a:off x="2123728" y="1124744"/>
            <a:ext cx="936104" cy="504056"/>
          </a:xfrm>
          <a:prstGeom prst="curvedConnector3">
            <a:avLst>
              <a:gd name="adj1" fmla="val 99435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Arc 131"/>
          <p:cNvSpPr/>
          <p:nvPr/>
        </p:nvSpPr>
        <p:spPr bwMode="auto">
          <a:xfrm rot="10800000" flipH="1">
            <a:off x="5766792" y="1087016"/>
            <a:ext cx="533400" cy="685800"/>
          </a:xfrm>
          <a:prstGeom prst="arc">
            <a:avLst>
              <a:gd name="adj1" fmla="val 16200000"/>
              <a:gd name="adj2" fmla="val 5925416"/>
            </a:avLst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3" name="Group 97"/>
          <p:cNvGrpSpPr/>
          <p:nvPr/>
        </p:nvGrpSpPr>
        <p:grpSpPr>
          <a:xfrm>
            <a:off x="3131840" y="1457811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4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35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46676" y="620688"/>
            <a:ext cx="937692" cy="1849348"/>
            <a:chOff x="1041648" y="2276872"/>
            <a:chExt cx="937692" cy="1849348"/>
          </a:xfrm>
        </p:grpSpPr>
        <p:grpSp>
          <p:nvGrpSpPr>
            <p:cNvPr id="125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9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30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31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7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814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  <p:bldP spid="1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No-Go Theorem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57298"/>
            <a:ext cx="8712968" cy="4929222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Any position-verification protocol </a:t>
            </a:r>
            <a:r>
              <a:rPr lang="en-US" dirty="0" smtClean="0">
                <a:solidFill>
                  <a:srgbClr val="0000FF"/>
                </a:solidFill>
                <a:cs typeface="Arial" charset="0"/>
              </a:rPr>
              <a:t>can be broken </a:t>
            </a:r>
            <a:r>
              <a:rPr lang="en-US" dirty="0" smtClean="0">
                <a:cs typeface="Arial" charset="0"/>
              </a:rPr>
              <a:t>using an exponential number of entangled </a:t>
            </a:r>
            <a:r>
              <a:rPr lang="en-US" dirty="0" err="1" smtClean="0">
                <a:cs typeface="Arial" charset="0"/>
              </a:rPr>
              <a:t>qubits</a:t>
            </a:r>
            <a:r>
              <a:rPr lang="en-US" dirty="0" smtClean="0">
                <a:cs typeface="Arial" charset="0"/>
              </a:rPr>
              <a:t>.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solidFill>
                  <a:srgbClr val="0000FF"/>
                </a:solidFill>
                <a:cs typeface="Arial" charset="0"/>
              </a:rPr>
              <a:t>Question:</a:t>
            </a:r>
            <a:r>
              <a:rPr lang="en-US" dirty="0" smtClean="0">
                <a:cs typeface="Arial" charset="0"/>
              </a:rPr>
              <a:t> Are so many quantum resources really necessary?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Does there exist a protocol such that: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honest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prover</a:t>
            </a:r>
            <a:r>
              <a:rPr lang="en-US" sz="2800" dirty="0">
                <a:cs typeface="Arial" charset="0"/>
              </a:rPr>
              <a:t> and verifiers </a:t>
            </a:r>
            <a:r>
              <a:rPr lang="en-US" sz="2800" dirty="0" smtClean="0">
                <a:cs typeface="Arial" charset="0"/>
              </a:rPr>
              <a:t>are efficient, but</a:t>
            </a:r>
            <a:endParaRPr lang="en-US" sz="28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any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attack</a:t>
            </a:r>
            <a:r>
              <a:rPr lang="en-US" sz="2800" dirty="0" smtClean="0">
                <a:cs typeface="Arial" charset="0"/>
              </a:rPr>
              <a:t> requires lots of entanglement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84" y="3933056"/>
            <a:ext cx="1925712" cy="2240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836712"/>
            <a:ext cx="841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dirty="0" smtClean="0">
                <a:cs typeface="Arial" charset="0"/>
                <a:hlinkClick r:id="rId3"/>
              </a:rPr>
              <a:t>[</a:t>
            </a:r>
            <a:r>
              <a:rPr lang="nl-NL" dirty="0">
                <a:cs typeface="Arial" charset="0"/>
                <a:hlinkClick r:id="rId3"/>
              </a:rPr>
              <a:t>Buhrman, Chandran, Fehr, Gelles, Goyal, Ostrovsky, Schaffner 2010</a:t>
            </a:r>
            <a:r>
              <a:rPr lang="en-US" dirty="0" smtClean="0">
                <a:cs typeface="Arial" charset="0"/>
                <a:hlinkClick r:id="rId3"/>
              </a:rPr>
              <a:t>]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smtClean="0">
                <a:cs typeface="Arial" charset="0"/>
                <a:hlinkClick r:id="rId4"/>
              </a:rPr>
              <a:t>[</a:t>
            </a:r>
            <a:r>
              <a:rPr lang="en-US" dirty="0" err="1" smtClean="0">
                <a:cs typeface="Arial" charset="0"/>
                <a:hlinkClick r:id="rId4"/>
              </a:rPr>
              <a:t>Beigi</a:t>
            </a:r>
            <a:r>
              <a:rPr lang="en-US" dirty="0" smtClean="0">
                <a:cs typeface="Arial" charset="0"/>
                <a:hlinkClick r:id="rId4"/>
              </a:rPr>
              <a:t> Koenig 2011]</a:t>
            </a:r>
            <a:endParaRPr lang="en-US" dirty="0"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9992" y="2348880"/>
            <a:ext cx="4752528" cy="648072"/>
            <a:chOff x="4572000" y="3212976"/>
            <a:chExt cx="4752528" cy="64807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23528" y="6156012"/>
            <a:ext cx="880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>
                <a:cs typeface="Arial" charset="0"/>
              </a:rPr>
              <a:t>see </a:t>
            </a:r>
            <a:r>
              <a:rPr lang="en-US" dirty="0">
                <a:cs typeface="Arial" charset="0"/>
                <a:hlinkClick r:id="rId5"/>
              </a:rPr>
              <a:t>http://homepages.cwi.nl/~schaffne/</a:t>
            </a:r>
            <a:r>
              <a:rPr lang="en-US" dirty="0" smtClean="0">
                <a:cs typeface="Arial" charset="0"/>
                <a:hlinkClick r:id="rId5"/>
              </a:rPr>
              <a:t>positionbasedqcrypto.php</a:t>
            </a:r>
            <a:r>
              <a:rPr lang="en-US" dirty="0" smtClean="0">
                <a:cs typeface="Arial" charset="0"/>
              </a:rPr>
              <a:t> for recent developments 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980728"/>
            <a:ext cx="7848872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Classical </a:t>
            </a:r>
            <a:r>
              <a:rPr lang="fr-CH" sz="3300" dirty="0" smtClean="0">
                <a:hlinkClick r:id="rId6"/>
              </a:rPr>
              <a:t>Cryptography</a:t>
            </a:r>
            <a:endParaRPr lang="fr-CH" sz="3300" dirty="0" smtClean="0"/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 smtClean="0"/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 smtClean="0"/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>
                <a:hlinkClick r:id="rId7"/>
              </a:rPr>
              <a:t>Quantum </a:t>
            </a:r>
            <a:r>
              <a:rPr lang="fr-CH" sz="3300" dirty="0">
                <a:hlinkClick r:id="rId8"/>
              </a:rPr>
              <a:t>Computing </a:t>
            </a:r>
            <a:r>
              <a:rPr lang="fr-CH" sz="3300" dirty="0">
                <a:hlinkClick r:id="rId9"/>
              </a:rPr>
              <a:t>&amp; </a:t>
            </a:r>
            <a:r>
              <a:rPr lang="fr-CH" sz="3300" dirty="0" smtClean="0">
                <a:hlinkClick r:id="rId10"/>
              </a:rPr>
              <a:t>Teleportation</a:t>
            </a:r>
            <a:endParaRPr lang="fr-CH" sz="33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2" descr="startrek-bea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4005064"/>
            <a:ext cx="1724200" cy="2545248"/>
          </a:xfrm>
          <a:prstGeom prst="rect">
            <a:avLst/>
          </a:prstGeom>
          <a:noFill/>
        </p:spPr>
      </p:pic>
      <p:pic>
        <p:nvPicPr>
          <p:cNvPr id="11" name="Picture 9" descr="dolly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4008" y="4941169"/>
            <a:ext cx="1744762" cy="1605265"/>
          </a:xfrm>
          <a:prstGeom prst="rect">
            <a:avLst/>
          </a:prstGeom>
          <a:noFill/>
        </p:spPr>
      </p:pic>
      <p:grpSp>
        <p:nvGrpSpPr>
          <p:cNvPr id="70" name="Group 69"/>
          <p:cNvGrpSpPr/>
          <p:nvPr/>
        </p:nvGrpSpPr>
        <p:grpSpPr>
          <a:xfrm>
            <a:off x="827584" y="5661248"/>
            <a:ext cx="3528392" cy="648072"/>
            <a:chOff x="2699792" y="1844824"/>
            <a:chExt cx="3528392" cy="648072"/>
          </a:xfrm>
        </p:grpSpPr>
        <p:sp>
          <p:nvSpPr>
            <p:cNvPr id="57" name="Oval 54"/>
            <p:cNvSpPr>
              <a:spLocks noChangeArrowheads="1"/>
            </p:cNvSpPr>
            <p:nvPr/>
          </p:nvSpPr>
          <p:spPr bwMode="auto">
            <a:xfrm rot="16200000">
              <a:off x="4139952" y="404664"/>
              <a:ext cx="648072" cy="352839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58" name="Group 172"/>
            <p:cNvGrpSpPr/>
            <p:nvPr/>
          </p:nvGrpSpPr>
          <p:grpSpPr>
            <a:xfrm>
              <a:off x="3394228" y="1916832"/>
              <a:ext cx="457692" cy="460694"/>
              <a:chOff x="3731760" y="2948800"/>
              <a:chExt cx="457692" cy="460694"/>
            </a:xfrm>
          </p:grpSpPr>
          <p:sp>
            <p:nvSpPr>
              <p:cNvPr id="6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9" name="Group 173"/>
            <p:cNvGrpSpPr/>
            <p:nvPr/>
          </p:nvGrpSpPr>
          <p:grpSpPr>
            <a:xfrm>
              <a:off x="5004048" y="1916832"/>
              <a:ext cx="457692" cy="460694"/>
              <a:chOff x="3731760" y="2948800"/>
              <a:chExt cx="457692" cy="460694"/>
            </a:xfrm>
          </p:grpSpPr>
          <p:sp>
            <p:nvSpPr>
              <p:cNvPr id="6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4208" y="908720"/>
            <a:ext cx="1900278" cy="25351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5616" y="1916832"/>
            <a:ext cx="1800200" cy="11979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47864" y="1700808"/>
            <a:ext cx="2485953" cy="16633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71600" y="4293096"/>
            <a:ext cx="2594726" cy="1080120"/>
            <a:chOff x="971600" y="4077072"/>
            <a:chExt cx="2594726" cy="1080120"/>
          </a:xfrm>
        </p:grpSpPr>
        <p:grpSp>
          <p:nvGrpSpPr>
            <p:cNvPr id="24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2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7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2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9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05637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07704" y="6165304"/>
            <a:ext cx="5040560" cy="648072"/>
            <a:chOff x="3131840" y="4725144"/>
            <a:chExt cx="5040560" cy="648072"/>
          </a:xfrm>
        </p:grpSpPr>
        <p:sp>
          <p:nvSpPr>
            <p:cNvPr id="26" name="Oval 54"/>
            <p:cNvSpPr>
              <a:spLocks noChangeArrowheads="1"/>
            </p:cNvSpPr>
            <p:nvPr/>
          </p:nvSpPr>
          <p:spPr bwMode="auto">
            <a:xfrm rot="16200000">
              <a:off x="5328084" y="2528900"/>
              <a:ext cx="648072" cy="504056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27" name="Group 172"/>
            <p:cNvGrpSpPr/>
            <p:nvPr/>
          </p:nvGrpSpPr>
          <p:grpSpPr>
            <a:xfrm>
              <a:off x="4067944" y="4797152"/>
              <a:ext cx="457692" cy="460694"/>
              <a:chOff x="3731760" y="2948800"/>
              <a:chExt cx="457692" cy="460694"/>
            </a:xfrm>
          </p:grpSpPr>
          <p:sp>
            <p:nvSpPr>
              <p:cNvPr id="3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8" name="Group 173"/>
            <p:cNvGrpSpPr/>
            <p:nvPr/>
          </p:nvGrpSpPr>
          <p:grpSpPr>
            <a:xfrm>
              <a:off x="6876256" y="4797152"/>
              <a:ext cx="457692" cy="460694"/>
              <a:chOff x="3731760" y="2948800"/>
              <a:chExt cx="457692" cy="460694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251520" y="3573016"/>
            <a:ext cx="784887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>
                <a:hlinkClick r:id="rId2"/>
              </a:rPr>
              <a:t>Position-Based Cryptography</a:t>
            </a:r>
            <a:endParaRPr lang="fr-CH" sz="3300" dirty="0" smtClean="0"/>
          </a:p>
          <a:p>
            <a:pPr lvl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defRPr/>
            </a:pPr>
            <a:endParaRPr lang="fr-CH" sz="3300" dirty="0" smtClean="0"/>
          </a:p>
        </p:txBody>
      </p:sp>
      <p:grpSp>
        <p:nvGrpSpPr>
          <p:cNvPr id="40" name="Group 39"/>
          <p:cNvGrpSpPr/>
          <p:nvPr/>
        </p:nvGrpSpPr>
        <p:grpSpPr>
          <a:xfrm>
            <a:off x="539552" y="4293096"/>
            <a:ext cx="7992890" cy="1872209"/>
            <a:chOff x="683566" y="4221087"/>
            <a:chExt cx="7992890" cy="1872209"/>
          </a:xfrm>
        </p:grpSpPr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1043607" y="5949279"/>
              <a:ext cx="7272808" cy="0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42" name="Group 33"/>
            <p:cNvGrpSpPr/>
            <p:nvPr/>
          </p:nvGrpSpPr>
          <p:grpSpPr>
            <a:xfrm>
              <a:off x="683566" y="4221087"/>
              <a:ext cx="1313252" cy="1869077"/>
              <a:chOff x="-773535" y="87118"/>
              <a:chExt cx="1776752" cy="2528752"/>
            </a:xfrm>
          </p:grpSpPr>
          <p:sp>
            <p:nvSpPr>
              <p:cNvPr id="49" name="Line 7"/>
              <p:cNvSpPr>
                <a:spLocks noChangeShapeType="1"/>
              </p:cNvSpPr>
              <p:nvPr/>
            </p:nvSpPr>
            <p:spPr bwMode="auto">
              <a:xfrm>
                <a:off x="103268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50" name="Picture 49" descr="AliceBlue.eps"/>
              <p:cNvPicPr>
                <a:picLocks noChangeAspect="1"/>
              </p:cNvPicPr>
              <p:nvPr/>
            </p:nvPicPr>
            <p:blipFill>
              <a:blip r:embed="rId3" cstate="print"/>
              <a:srcRect b="23529"/>
              <a:stretch>
                <a:fillRect/>
              </a:stretch>
            </p:blipFill>
            <p:spPr>
              <a:xfrm>
                <a:off x="-773535" y="87118"/>
                <a:ext cx="1776752" cy="2001808"/>
              </a:xfrm>
              <a:prstGeom prst="rect">
                <a:avLst/>
              </a:prstGeom>
            </p:spPr>
          </p:pic>
        </p:grpSp>
        <p:grpSp>
          <p:nvGrpSpPr>
            <p:cNvPr id="43" name="Group 35"/>
            <p:cNvGrpSpPr/>
            <p:nvPr/>
          </p:nvGrpSpPr>
          <p:grpSpPr>
            <a:xfrm>
              <a:off x="7380310" y="4221087"/>
              <a:ext cx="1296146" cy="1869077"/>
              <a:chOff x="8222980" y="87118"/>
              <a:chExt cx="1753611" cy="2528752"/>
            </a:xfrm>
          </p:grpSpPr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9002362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48" name="Picture 47" descr="AliceBlue.eps"/>
              <p:cNvPicPr>
                <a:picLocks noChangeAspect="1"/>
              </p:cNvPicPr>
              <p:nvPr/>
            </p:nvPicPr>
            <p:blipFill>
              <a:blip r:embed="rId4" cstate="print"/>
              <a:srcRect b="22520"/>
              <a:stretch>
                <a:fillRect/>
              </a:stretch>
            </p:blipFill>
            <p:spPr>
              <a:xfrm flipH="1">
                <a:off x="8222980" y="87118"/>
                <a:ext cx="1753611" cy="2001807"/>
              </a:xfrm>
              <a:prstGeom prst="rect">
                <a:avLst/>
              </a:prstGeom>
            </p:spPr>
          </p:pic>
        </p:grpSp>
        <p:grpSp>
          <p:nvGrpSpPr>
            <p:cNvPr id="44" name="Group 36"/>
            <p:cNvGrpSpPr/>
            <p:nvPr/>
          </p:nvGrpSpPr>
          <p:grpSpPr>
            <a:xfrm>
              <a:off x="3995934" y="4365103"/>
              <a:ext cx="1150798" cy="1728193"/>
              <a:chOff x="3945105" y="281963"/>
              <a:chExt cx="1556962" cy="233814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5105" y="281963"/>
                <a:ext cx="1556962" cy="1820147"/>
              </a:xfrm>
              <a:prstGeom prst="rect">
                <a:avLst/>
              </a:prstGeom>
            </p:spPr>
          </p:pic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4821908" y="2230416"/>
                <a:ext cx="0" cy="389691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1" name="Group 37"/>
          <p:cNvGrpSpPr/>
          <p:nvPr/>
        </p:nvGrpSpPr>
        <p:grpSpPr>
          <a:xfrm>
            <a:off x="5436095" y="4653136"/>
            <a:ext cx="1149383" cy="1512168"/>
            <a:chOff x="2483766" y="578923"/>
            <a:chExt cx="1555047" cy="2045874"/>
          </a:xfrm>
        </p:grpSpPr>
        <p:pic>
          <p:nvPicPr>
            <p:cNvPr id="5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6" y="578923"/>
              <a:ext cx="1555047" cy="1547233"/>
            </a:xfrm>
            <a:prstGeom prst="rect">
              <a:avLst/>
            </a:prstGeom>
            <a:noFill/>
          </p:spPr>
        </p:pic>
        <p:sp>
          <p:nvSpPr>
            <p:cNvPr id="53" name="Line 7"/>
            <p:cNvSpPr>
              <a:spLocks noChangeShapeType="1"/>
            </p:cNvSpPr>
            <p:nvPr/>
          </p:nvSpPr>
          <p:spPr bwMode="auto">
            <a:xfrm>
              <a:off x="3165725" y="2235107"/>
              <a:ext cx="0" cy="38969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4" name="Group 38"/>
          <p:cNvGrpSpPr/>
          <p:nvPr/>
        </p:nvGrpSpPr>
        <p:grpSpPr>
          <a:xfrm>
            <a:off x="2602170" y="4581128"/>
            <a:ext cx="961718" cy="1584176"/>
            <a:chOff x="5481515" y="481501"/>
            <a:chExt cx="1301147" cy="214329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515" y="481501"/>
              <a:ext cx="1301147" cy="1673585"/>
            </a:xfrm>
            <a:prstGeom prst="rect">
              <a:avLst/>
            </a:prstGeom>
          </p:spPr>
        </p:pic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066050" y="2235109"/>
              <a:ext cx="0" cy="38969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90" name="Rectangle 3"/>
          <p:cNvSpPr txBox="1">
            <a:spLocks noChangeArrowheads="1"/>
          </p:cNvSpPr>
          <p:nvPr/>
        </p:nvSpPr>
        <p:spPr>
          <a:xfrm>
            <a:off x="179512" y="836712"/>
            <a:ext cx="8064896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 (</a:t>
            </a:r>
            <a:r>
              <a:rPr lang="fr-CH" sz="3300" dirty="0" smtClean="0">
                <a:hlinkClick r:id="rId8"/>
              </a:rPr>
              <a:t>QKD</a:t>
            </a:r>
            <a:r>
              <a:rPr lang="fr-CH" sz="3300" dirty="0" smtClean="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3688" y="1528146"/>
            <a:ext cx="6192316" cy="2011635"/>
            <a:chOff x="1763688" y="1528146"/>
            <a:chExt cx="6192316" cy="2011635"/>
          </a:xfrm>
        </p:grpSpPr>
        <p:pic>
          <p:nvPicPr>
            <p:cNvPr id="92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95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97" name="Picture 96" descr="QueenOfHearts.png"/>
            <p:cNvPicPr>
              <a:picLocks noChangeAspect="1"/>
            </p:cNvPicPr>
            <p:nvPr/>
          </p:nvPicPr>
          <p:blipFill>
            <a:blip r:embed="rId11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98" name="Picture 6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00" name="Line 6"/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01" name="Line 8"/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104" name="Line 7"/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105" name="Group 28"/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8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6" name="Group 28"/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6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7" name="Line 5"/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7" name="Group 28"/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8" name="Group 133"/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112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3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9" name="Group 28"/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70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Thank you for your attention!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6400800" cy="714380"/>
          </a:xfrm>
        </p:spPr>
        <p:txBody>
          <a:bodyPr/>
          <a:lstStyle/>
          <a:p>
            <a:r>
              <a:rPr lang="en-US" sz="5400" dirty="0" smtClean="0"/>
              <a:t>Questions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168" y="1988840"/>
            <a:ext cx="1925712" cy="2240665"/>
          </a:xfrm>
          <a:prstGeom prst="rect">
            <a:avLst/>
          </a:prstGeom>
        </p:spPr>
      </p:pic>
      <p:pic>
        <p:nvPicPr>
          <p:cNvPr id="5" name="Picture 43" descr="nwo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5301208"/>
            <a:ext cx="1492596" cy="1148598"/>
          </a:xfrm>
          <a:prstGeom prst="rect">
            <a:avLst/>
          </a:prstGeom>
          <a:noFill/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5517232"/>
            <a:ext cx="1981200" cy="893482"/>
          </a:xfrm>
          <a:prstGeom prst="rect">
            <a:avLst/>
          </a:prstGeom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5229200"/>
            <a:ext cx="1131996" cy="1224136"/>
          </a:xfrm>
          <a:prstGeom prst="rect">
            <a:avLst/>
          </a:prstGeom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52" y="5517232"/>
            <a:ext cx="2446242" cy="6480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95736" y="4437112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 smtClean="0">
                <a:cs typeface="Arial" charset="0"/>
              </a:rPr>
              <a:t>check </a:t>
            </a:r>
            <a:r>
              <a:rPr lang="en-US" dirty="0" smtClean="0">
                <a:cs typeface="Arial" charset="0"/>
                <a:hlinkClick r:id="rId11"/>
              </a:rPr>
              <a:t>http</a:t>
            </a:r>
            <a:r>
              <a:rPr lang="en-US" dirty="0">
                <a:cs typeface="Arial" charset="0"/>
                <a:hlinkClick r:id="rId11"/>
              </a:rPr>
              <a:t>://arxiv.org/abs/</a:t>
            </a:r>
            <a:r>
              <a:rPr lang="en-US" dirty="0" smtClean="0">
                <a:cs typeface="Arial" charset="0"/>
                <a:hlinkClick r:id="rId11"/>
              </a:rPr>
              <a:t>1510.06120</a:t>
            </a:r>
            <a:r>
              <a:rPr lang="en-US" dirty="0" smtClean="0">
                <a:cs typeface="Arial" charset="0"/>
              </a:rPr>
              <a:t> for a survey about quantum cryptography beyond key distribution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704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421" y="270892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Modern Cryptography</a:t>
            </a:r>
            <a:endParaRPr lang="en-US" sz="4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is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 smtClean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is concerned with all settings where people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do not trust </a:t>
            </a:r>
            <a:r>
              <a:rPr lang="en-US" sz="2600" dirty="0" smtClean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64502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443711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2060848"/>
            <a:ext cx="405460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Secure Encryption</a:t>
            </a:r>
            <a:endParaRPr lang="en-US" sz="4000" dirty="0"/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4355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4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631867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395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Goal: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Setting: Alice and Bob share a secret key </a:t>
            </a:r>
            <a:r>
              <a:rPr lang="en-US" sz="2400" dirty="0">
                <a:cs typeface="Arial" charset="0"/>
              </a:rPr>
              <a:t>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987824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130550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67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43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95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1241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eXclusive OR (XOR) Function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79712" y="1196752"/>
          <a:ext cx="446449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51"/>
                <a:gridCol w="1358760"/>
                <a:gridCol w="1941085"/>
              </a:tblGrid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x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x </a:t>
                      </a:r>
                      <a:r>
                        <a:rPr lang="en-US" sz="4000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98"/>
          <p:cNvSpPr>
            <a:spLocks noChangeArrowheads="1"/>
          </p:cNvSpPr>
          <p:nvPr/>
        </p:nvSpPr>
        <p:spPr bwMode="auto">
          <a:xfrm>
            <a:off x="539552" y="5157192"/>
            <a:ext cx="684076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Some properties: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cs typeface="Arial" charset="0"/>
              </a:rPr>
              <a:t> x : x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0 = x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msy10"/>
                <a:ea typeface="cmsy10"/>
                <a:cs typeface="cmsy10"/>
              </a:rPr>
              <a:t>8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latin typeface="cmsy10"/>
                <a:ea typeface="cmsy10"/>
                <a:cs typeface="cmsy10"/>
              </a:rPr>
              <a:t>©</a:t>
            </a:r>
            <a:r>
              <a:rPr lang="en-US" sz="2800" dirty="0">
                <a:cs typeface="Arial" charset="0"/>
              </a:rPr>
              <a:t> x = 0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3203848" y="5904656"/>
            <a:ext cx="4176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err="1" smtClean="0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: x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y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y = x</a:t>
            </a:r>
          </a:p>
        </p:txBody>
      </p:sp>
    </p:spTree>
    <p:extLst>
      <p:ext uri="{BB962C8B-B14F-4D97-AF65-F5344CB8AC3E}">
        <p14:creationId xmlns:p14="http://schemas.microsoft.com/office/powerpoint/2010/main" val="1095460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6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6450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Goal: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Setting: Alice and Bob share a key k</a:t>
            </a: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516216" y="3717032"/>
          <a:ext cx="16561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04056"/>
                <a:gridCol w="720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</a:t>
                      </a:r>
                      <a:r>
                        <a:rPr lang="en-US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995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758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96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5896" y="573325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</a:t>
            </a:r>
            <a:r>
              <a:rPr lang="en-US" dirty="0" smtClean="0">
                <a:solidFill>
                  <a:srgbClr val="0000FF"/>
                </a:solidFill>
                <a:latin typeface="Consolas"/>
                <a:cs typeface="Consolas"/>
              </a:rPr>
              <a:t>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 </a:t>
            </a:r>
            <a:r>
              <a:rPr lang="en-US" dirty="0" smtClean="0">
                <a:latin typeface="cmsy10"/>
                <a:ea typeface="cmsy10"/>
                <a:cs typeface="cmsy10"/>
              </a:rPr>
              <a:t>©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0 =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794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7944" y="53732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1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9512" y="23488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  <p:sp>
        <p:nvSpPr>
          <p:cNvPr id="3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450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  <p:bldP spid="80" grpId="1" build="allAtOnce"/>
      <p:bldP spid="23" grpId="0"/>
      <p:bldP spid="24" grpId="0"/>
      <p:bldP spid="25" grpId="0"/>
      <p:bldP spid="26" grpId="0" build="p"/>
      <p:bldP spid="27" grpId="0"/>
      <p:bldP spid="28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7544" y="24996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276872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1867" y="2420888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19675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191683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356992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 charset="0"/>
              </a:rPr>
              <a:t>Given that 	</a:t>
            </a:r>
            <a:r>
              <a:rPr lang="en-US" sz="2000" dirty="0" smtClean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 smtClean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 smtClean="0">
                <a:cs typeface="Arial" charset="0"/>
              </a:rPr>
              <a:t>,</a:t>
            </a:r>
            <a:endParaRPr lang="en-US" sz="20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 charset="0"/>
              </a:rPr>
              <a:t>is it possible that	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m 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= 0000 0000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sz="2000" dirty="0" smtClean="0">
                <a:cs typeface="Arial"/>
              </a:rPr>
              <a:t>?</a:t>
            </a:r>
            <a:endParaRPr lang="en-US" sz="2000" dirty="0">
              <a:cs typeface="Arial"/>
            </a:endParaRP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0100</a:t>
            </a:r>
            <a:r>
              <a:rPr lang="en-US" sz="2000" dirty="0" smtClean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</a:t>
            </a:r>
            <a:r>
              <a:rPr lang="en-US" sz="2000" dirty="0" smtClean="0">
                <a:cs typeface="Arial" charset="0"/>
              </a:rPr>
              <a:t>that	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m 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</a:t>
            </a:r>
            <a:r>
              <a:rPr lang="en-US" sz="2000" dirty="0" smtClean="0">
                <a:cs typeface="Arial"/>
              </a:rPr>
              <a:t>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101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 1011</a:t>
            </a:r>
            <a:r>
              <a:rPr lang="en-US" sz="2000" dirty="0" smtClean="0">
                <a:cs typeface="Arial" charset="0"/>
              </a:rPr>
              <a:t>. </a:t>
            </a:r>
            <a:endParaRPr lang="en-US" sz="20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0101 0101 </a:t>
            </a:r>
            <a:r>
              <a:rPr lang="en-US" sz="2000" dirty="0" smtClean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In fact, every m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Hence, the one-time pad is </a:t>
            </a:r>
            <a:r>
              <a:rPr lang="en-US" sz="2000" dirty="0" smtClean="0">
                <a:solidFill>
                  <a:srgbClr val="0000FF"/>
                </a:solidFill>
                <a:cs typeface="Consolas"/>
              </a:rPr>
              <a:t>perfectly secure</a:t>
            </a:r>
            <a:r>
              <a:rPr lang="en-US" sz="2000" dirty="0" smtClean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19675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412776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340768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68760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340768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804248" y="3645024"/>
          <a:ext cx="16561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04056"/>
                <a:gridCol w="720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</a:t>
                      </a:r>
                      <a:r>
                        <a:rPr lang="en-US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23528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156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 smtClean="0">
                <a:latin typeface="Consolas"/>
                <a:cs typeface="Consolas"/>
              </a:rPr>
              <a:t>?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 smtClean="0">
                <a:latin typeface="Consolas"/>
                <a:cs typeface="Consolas"/>
              </a:rPr>
              <a:t>?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1840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 smtClean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4355976" y="2060848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23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296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  <p:bldP spid="29" grpId="0"/>
      <p:bldP spid="30" grpId="0"/>
      <p:bldP spid="31" grpId="0"/>
      <p:bldP spid="33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TEPHANIE20WEHNER@KDJFIGQU8FWXY5L9" val="2812"/>
  <p:tag name="FIRSTCHRIS@C02FJ266DH2T3PP7" val="4422"/>
  <p:tag name="FIRSTCSCHAFF1@C02KDURWDNCT3PP7" val="5009"/>
  <p:tag name="DEFAULTDISPLAYSOURCE" val="\documentclass{article}\pagestyle{empty}&#10;\begin{document}&#10;&#10;\end{document}&#10;"/>
  <p:tag name="EMBEDFONT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minipage}{10cm}qubit as unit vector in $\mathbb{C}^2$\end{minipage}"/>
  <p:tag name="LOG" val="This is e-TeX, Version 3.141592-2.2 (MiKTeX 2.4) (preloaded format=latex 2007.1.28)  24 APR 2007 15:33&#10;entering extended mode&#10;**Text*Box*209&#10;(Text Box 209.tex&#10;LaTeX2e &lt;2003/12/01&gt;&#10;Babel &lt;v3.8g&gt; and hyphenation patterns for english, french, german, ngerman, du&#10;mylang, nohyphenation, loaded.&#10;(C:\Program Files\MiKTeX-2.4.1705\texmf\tex\latex\base\article.cls&#10;Document Class: article 2004/02/16 v1.4f Standard LaTeX document class&#10;(C:\Program Files\MiKTeX-2.4.1705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Program Files\MiKTeX-2.4.1705\texmf\tex\latex\tools\xspace.sty&#10;Package: xspace 1997/10/13 v1.06 Space after command names (DPC)&#10;) (C:\Program Files\MiKTeX-2.4.1705\texmf\tex\latex\amsfonts\amssymb.sty&#10;Package: amssymb 2002/01/22 v2.2d&#10;(C:\Program Files\MiKTeX-2.4.1705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Program Files\MiKTeX-2.4.1705\texmf\tex\latex\amsmath\amsmath.sty&#10;Package: amsmath 2000/07/18 v2.13 AMS math features&#10;\@mathmargin=\skip43&#10;For additional information on amsmath, use the `?' option.&#10;(C:\Program Files\MiKTeX-2.4.1705\texmf\tex\latex\amsmath\amstext.sty&#10;Package: amstext 2000/06/29 v2.01&#10;(C:\Program Files\MiKTeX-2.4.1705\texmf\tex\latex\amsmath\amsgen.sty&#10;File: amsgen.sty 1999/11/30 v2.0&#10;\@emptytoks=\toks15&#10;\ex@=\dimen103&#10;)) (C:\Program Files\MiKTeX-2.4.1705\texmf\tex\latex\amsmath\amsbsy.sty&#10;Package: amsbsy 1999/11/29 v1.2d&#10;\pmbraise@=\dimen104&#10;) (C:\Program Files\MiKTeX-2.4.1705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D:\Latex\tex\latex\qip\qip.sty&#10;Package: qip 2003/11/05 Package for quantum information processing&#10;(C:\Program Files\MiKTeX-2.4.1705\texmf\tex\latex\base\ifthen.sty&#10;Package: ifthen 2001/05/26 v1.1c Standard LaTeX ifthen package (DPC)&#10;)) (C:\Program Files\MiKTeX-2.4.1705\texmf\tex\latex\graphics\color.sty&#10;Package: color 1999/02/16 v1.0i Standard LaTeX Color (DPC)&#10;(C:\Program Files\MiKTeX-2.4.1705\texmf\tex\latex\00miktex\color.cfg&#10;File: color.cfg 2003/03/08 v1.0 MiKTeX 'color' configuration&#10;)&#10;Package color Info: Driver file: dvips.def on input line 125.&#10;(C:\Program Files\MiKTeX-2.4.1705\texmf\tex\latex\graphics\dvips.def&#10;File: dvips.def 1999/02/16 v3.0i Driver-dependant file (DPC,SPQR)&#10;) (C:\Program Files\MiKTeX-2.4.1705\texmf\tex\latex\graphics\dvipsnam.def&#10;File: dvipsnam.def 1999/02/16 v3.0i Driver-dependant file (DPC,SPQR)&#10;))&#10;No file &quot;Text Box 209&quot;.aux.&#10;LaTeX Font Info:    Checking defaults for OML/cmm/m/it on input line 52.&#10;LaTeX Font Info:    ... okay on input line 52.&#10;LaTeX Font Info:    Checking defaults for T1/cmr/m/n on input line 52.&#10;LaTeX Font Info:    ... okay on input line 52.&#10;LaTeX Font Info:    Checking defaults for OT1/cmr/m/n on input line 52.&#10;LaTeX Font Info:    ... okay on input line 52.&#10;LaTeX Font Info:    Checking defaults for OMS/cmsy/m/n on input line 52.&#10;LaTeX Font Info:    ... okay on input line 52.&#10;LaTeX Font Info:    Checking defaults for OMX/cmex/m/n on input line 52.&#10;LaTeX Font Info:    ... okay on input line 52.&#10;LaTeX Font Info:    Checking defaults for U/cmr/m/n on input line 52.&#10;LaTeX Font Info:    ... okay on input line 52.&#10;! Text line contains an invalid character.&#10;l.53 \begin{minipage}{10cm}&#10;                            qubit as unit vector in $\mathbb{C}^2$\end{minip...&#10;A funny symbol that I can't read has just been input.&#10;Continue, and I'll forget that it ever happened.&#10;&#10;LaTeX Font Info:    Try loading font information for U+msa on input line 53.&#10;(C:\Program Files\MiKTeX-2.4.1705\texmf\tex\latex\amsfonts\umsa.fd&#10;File: umsa.fd 2002/01/19 v2.2g AMS font definitions&#10;)&#10;LaTeX Font Info:    Try loading font information for U+msb on input line 53.&#10;(C:\Program Files\MiKTeX-2.4.1705\texmf\tex\latex\amsfonts\umsb.fd&#10;File: umsb.fd 2002/01/19 v2.2g AMS font definitions&#10;) [1&#10;&#10;] (Text Box 209.aux) ) &#10;Here is how much of TeX's memory you used:&#10; 1629 strings out of 95888&#10; 17940 string characters out of 1194316&#10; 61467 words of memory out of 1065244&#10; 4648 multiletter control sequences out of 60000&#10; 5339 words of font info for 22 fonts, out of 1000000 for 2000&#10; 18 hyphenation exceptions out of 4999&#10; 27i,5n,24p,261b,133s stack positions out of 5000i,500n,10000p,200000b,32768s&#10;&#10;Output written on &quot;Text Box 209.dvi&quot; (1 page, 420 bytes).&#10;"/>
  <p:tag name="CTOP" val="160.625"/>
  <p:tag name="CLEFT" val="206"/>
  <p:tag name="CWIDTH" val="237"/>
  <p:tag name="CHEIGHT" val="21.25"/>
  <p:tag name="MAG" val="21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"/>
  <p:tag name="PICTUREFILESIZE" val="130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9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323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286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60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 \in_R \{ 0,1,2,3 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7"/>
  <p:tag name="PICTUREFILESIZE" val="687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15011</TotalTime>
  <Words>1606</Words>
  <Application>Microsoft Macintosh PowerPoint</Application>
  <PresentationFormat>On-screen Show (4:3)</PresentationFormat>
  <Paragraphs>476</Paragraphs>
  <Slides>48</Slides>
  <Notes>29</Notes>
  <HiddenSlides>2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</vt:lpstr>
      <vt:lpstr>Calibri</vt:lpstr>
      <vt:lpstr>cmmi10</vt:lpstr>
      <vt:lpstr>cmr10</vt:lpstr>
      <vt:lpstr>cmr7</vt:lpstr>
      <vt:lpstr>cmsy10</vt:lpstr>
      <vt:lpstr>Comic Sans MS</vt:lpstr>
      <vt:lpstr>Consolas</vt:lpstr>
      <vt:lpstr>msbm10</vt:lpstr>
      <vt:lpstr>Wingdings</vt:lpstr>
      <vt:lpstr>Office Theme</vt:lpstr>
      <vt:lpstr>Custom Design</vt:lpstr>
      <vt:lpstr>Quantum Cryptography</vt:lpstr>
      <vt:lpstr>1969: Man on the Moon</vt:lpstr>
      <vt:lpstr>What will you learn from this Talk?</vt:lpstr>
      <vt:lpstr>Ancient Cryptography</vt:lpstr>
      <vt:lpstr>Modern Cryptography</vt:lpstr>
      <vt:lpstr>Secure Encryption</vt:lpstr>
      <vt:lpstr>eXclusive OR (XOR) Function</vt:lpstr>
      <vt:lpstr>One-Time Pad Encryption</vt:lpstr>
      <vt:lpstr>Perfect Security</vt:lpstr>
      <vt:lpstr>Problems With One-Time Pad</vt:lpstr>
      <vt:lpstr>Symmetric-Key Cryptography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Video</vt:lpstr>
      <vt:lpstr>Measuring Collapses the State</vt:lpstr>
      <vt:lpstr>Measuring Collapses the State</vt:lpstr>
      <vt:lpstr>Quantum Mechanics </vt:lpstr>
      <vt:lpstr>PowerPoint Presentation</vt:lpstr>
      <vt:lpstr>Demonstration of Quantum Technology</vt:lpstr>
      <vt:lpstr>What will you Learn from this Talk?</vt:lpstr>
      <vt:lpstr>No-Cloning Theorem</vt:lpstr>
      <vt:lpstr>Quantum Key Distribution (QKD)</vt:lpstr>
      <vt:lpstr>Quantum Cryptography Landscape</vt:lpstr>
      <vt:lpstr>Quantum Key Distribution (QKD)</vt:lpstr>
      <vt:lpstr>Quantum Key Distribution (QKD)</vt:lpstr>
      <vt:lpstr>Quantum Key Distribution (QKD)</vt:lpstr>
      <vt:lpstr>Quantum Key Distribution (QKD)</vt:lpstr>
      <vt:lpstr>Quantum Hacking</vt:lpstr>
      <vt:lpstr>What will you Learn from this Talk?</vt:lpstr>
      <vt:lpstr>Position-Based Cryptography</vt:lpstr>
      <vt:lpstr>Position-Based Cryptography</vt:lpstr>
      <vt:lpstr>Basic task: Position Verification</vt:lpstr>
      <vt:lpstr>Position Verification: First Try</vt:lpstr>
      <vt:lpstr>Position Verification: Second Try</vt:lpstr>
      <vt:lpstr>The Attack</vt:lpstr>
      <vt:lpstr>Position Verification: Quantum Try</vt:lpstr>
      <vt:lpstr>Attacking Game</vt:lpstr>
      <vt:lpstr>EPR Pairs</vt:lpstr>
      <vt:lpstr>Quantum Teleportation</vt:lpstr>
      <vt:lpstr>Teleportation Attack</vt:lpstr>
      <vt:lpstr>No-Go Theorem</vt:lpstr>
      <vt:lpstr>What Have You Learned from this Talk?</vt:lpstr>
      <vt:lpstr>What Have You Learned from this Talk?</vt:lpstr>
      <vt:lpstr>Thank you for your attention!</vt:lpstr>
    </vt:vector>
  </TitlesOfParts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Noisy Storage talk</dc:title>
  <dc:creator>Christian Schaffner</dc:creator>
  <cp:lastModifiedBy>C S</cp:lastModifiedBy>
  <cp:revision>1825</cp:revision>
  <dcterms:created xsi:type="dcterms:W3CDTF">2010-01-20T16:17:28Z</dcterms:created>
  <dcterms:modified xsi:type="dcterms:W3CDTF">2017-01-12T18:02:29Z</dcterms:modified>
</cp:coreProperties>
</file>