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381" r:id="rId3"/>
    <p:sldId id="388" r:id="rId4"/>
    <p:sldId id="360" r:id="rId5"/>
    <p:sldId id="359" r:id="rId6"/>
    <p:sldId id="361" r:id="rId7"/>
    <p:sldId id="271" r:id="rId8"/>
    <p:sldId id="352" r:id="rId9"/>
    <p:sldId id="403" r:id="rId10"/>
    <p:sldId id="382" r:id="rId11"/>
    <p:sldId id="384" r:id="rId12"/>
    <p:sldId id="385" r:id="rId13"/>
    <p:sldId id="402" r:id="rId14"/>
    <p:sldId id="424" r:id="rId15"/>
    <p:sldId id="404" r:id="rId16"/>
    <p:sldId id="410" r:id="rId17"/>
    <p:sldId id="417" r:id="rId18"/>
    <p:sldId id="418" r:id="rId19"/>
    <p:sldId id="416" r:id="rId20"/>
    <p:sldId id="419" r:id="rId21"/>
    <p:sldId id="420" r:id="rId22"/>
    <p:sldId id="421" r:id="rId23"/>
    <p:sldId id="409" r:id="rId24"/>
    <p:sldId id="423" r:id="rId25"/>
    <p:sldId id="394" r:id="rId26"/>
  </p:sldIdLst>
  <p:sldSz cx="9144000" cy="6858000" type="screen4x3"/>
  <p:notesSz cx="7102475" cy="10234613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Lucida Sans Unicode" pitchFamily="34" charset="0"/>
      <p:regular r:id="rId33"/>
    </p:embeddedFont>
    <p:embeddedFont>
      <p:font typeface="cmmi10" pitchFamily="34" charset="0"/>
      <p:regular r:id="rId34"/>
    </p:embeddedFont>
    <p:embeddedFont>
      <p:font typeface="Comic Sans MS" pitchFamily="66" charset="0"/>
      <p:regular r:id="rId35"/>
      <p:bold r:id="rId36"/>
    </p:embeddedFont>
  </p:embeddedFontLst>
  <p:custDataLst>
    <p:tags r:id="rId3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00"/>
    <a:srgbClr val="0000FF"/>
    <a:srgbClr val="CB3A13"/>
    <a:srgbClr val="B3A6FE"/>
    <a:srgbClr val="D1C8DE"/>
    <a:srgbClr val="CCC1DA"/>
    <a:srgbClr val="4F81BD"/>
    <a:srgbClr val="B9CDE5"/>
    <a:srgbClr val="ED68FF"/>
    <a:srgbClr val="F5A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96014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/>
        <p:guide pos="22"/>
      </p:guideLst>
    </p:cSldViewPr>
  </p:slideViewPr>
  <p:outlineViewPr>
    <p:cViewPr>
      <p:scale>
        <a:sx n="33" d="100"/>
        <a:sy n="33" d="100"/>
      </p:scale>
      <p:origin x="0" y="3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253BB7A-AB84-447A-8A52-A6E534AB0A3F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6F97FC2-EACC-4989-A7F1-799486D7DADB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0C0CCFA-FE42-460C-A8EB-CC5209EDF7AA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122273A-84D1-44AD-B2F4-5DC40384FCDA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20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21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19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3108" y="2500306"/>
            <a:ext cx="6400800" cy="714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Clicks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  <a:prstGeom prst="rect">
            <a:avLst/>
          </a:prstGeom>
        </p:spPr>
        <p:txBody>
          <a:bodyPr/>
          <a:lstStyle>
            <a:lvl1pPr>
              <a:buClr>
                <a:srgbClr val="70AD1A"/>
              </a:buClr>
              <a:buSzPct val="100000"/>
              <a:buFont typeface="Wingdings" charset="2"/>
              <a:buChar char="Ø"/>
              <a:defRPr sz="2800">
                <a:latin typeface="+mn-lt"/>
              </a:defRPr>
            </a:lvl1pPr>
            <a:lvl2pPr>
              <a:buClr>
                <a:srgbClr val="F8A30E"/>
              </a:buClr>
              <a:buFont typeface="Wingdings" charset="2"/>
              <a:buChar char="Ø"/>
              <a:defRPr sz="2400">
                <a:latin typeface="+mn-lt"/>
              </a:defRPr>
            </a:lvl2pPr>
            <a:lvl3pPr>
              <a:buClr>
                <a:srgbClr val="F8A30E"/>
              </a:buClr>
              <a:buFont typeface="Wingdings" charset="2"/>
              <a:buChar char="Ø"/>
              <a:defRPr sz="2000">
                <a:latin typeface="+mn-lt"/>
              </a:defRPr>
            </a:lvl3pPr>
            <a:lvl4pPr>
              <a:buClr>
                <a:srgbClr val="F8A30E"/>
              </a:buClr>
              <a:buFont typeface="Wingdings" charset="2"/>
              <a:buChar char="Ø"/>
              <a:defRPr sz="1800">
                <a:latin typeface="+mn-lt"/>
              </a:defRPr>
            </a:lvl4pPr>
            <a:lvl5pPr>
              <a:buClr>
                <a:srgbClr val="F8A30E"/>
              </a:buClr>
              <a:buFont typeface="Wingdings" charset="2"/>
              <a:buChar char="Ø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95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9" name="Slide Number Placeholder 15"/>
          <p:cNvSpPr txBox="1">
            <a:spLocks/>
          </p:cNvSpPr>
          <p:nvPr userDrawn="1"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487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856-4A37-4E2C-BC39-5564AF927A60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E5AA-39C7-4B8A-8B6C-7C5389F208B5}" type="datetimeFigureOut">
              <a:rPr lang="de-DE" smtClean="0"/>
              <a:pPr/>
              <a:t>12.10.2010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8.png"/><Relationship Id="rId18" Type="http://schemas.openxmlformats.org/officeDocument/2006/relationships/image" Target="../media/image25.emf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17" Type="http://schemas.openxmlformats.org/officeDocument/2006/relationships/image" Target="../media/image24.png"/><Relationship Id="rId2" Type="http://schemas.openxmlformats.org/officeDocument/2006/relationships/tags" Target="../tags/tag9.xml"/><Relationship Id="rId16" Type="http://schemas.openxmlformats.org/officeDocument/2006/relationships/image" Target="../media/image23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6.png"/><Relationship Id="rId5" Type="http://schemas.openxmlformats.org/officeDocument/2006/relationships/tags" Target="../tags/tag12.xml"/><Relationship Id="rId1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tags" Target="../tags/tag11.xml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image" Target="../media/image6.png"/><Relationship Id="rId26" Type="http://schemas.openxmlformats.org/officeDocument/2006/relationships/image" Target="../media/image21.png"/><Relationship Id="rId3" Type="http://schemas.openxmlformats.org/officeDocument/2006/relationships/tags" Target="../tags/tag16.xml"/><Relationship Id="rId21" Type="http://schemas.openxmlformats.org/officeDocument/2006/relationships/image" Target="../media/image26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2" Type="http://schemas.openxmlformats.org/officeDocument/2006/relationships/tags" Target="../tags/tag15.xml"/><Relationship Id="rId16" Type="http://schemas.openxmlformats.org/officeDocument/2006/relationships/image" Target="../media/image19.png"/><Relationship Id="rId20" Type="http://schemas.openxmlformats.org/officeDocument/2006/relationships/image" Target="../media/image8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23.png"/><Relationship Id="rId5" Type="http://schemas.openxmlformats.org/officeDocument/2006/relationships/tags" Target="../tags/tag18.xml"/><Relationship Id="rId15" Type="http://schemas.openxmlformats.org/officeDocument/2006/relationships/notesSlide" Target="../notesSlides/notesSlide7.xml"/><Relationship Id="rId23" Type="http://schemas.openxmlformats.org/officeDocument/2006/relationships/image" Target="../media/image28.png"/><Relationship Id="rId10" Type="http://schemas.openxmlformats.org/officeDocument/2006/relationships/tags" Target="../tags/tag23.xml"/><Relationship Id="rId19" Type="http://schemas.openxmlformats.org/officeDocument/2006/relationships/image" Target="../media/image14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7.png"/><Relationship Id="rId27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19.png"/><Relationship Id="rId18" Type="http://schemas.openxmlformats.org/officeDocument/2006/relationships/image" Target="../media/image29.png"/><Relationship Id="rId3" Type="http://schemas.openxmlformats.org/officeDocument/2006/relationships/tags" Target="../tags/tag29.xml"/><Relationship Id="rId21" Type="http://schemas.openxmlformats.org/officeDocument/2006/relationships/image" Target="../media/image31.png"/><Relationship Id="rId7" Type="http://schemas.openxmlformats.org/officeDocument/2006/relationships/tags" Target="../tags/tag33.xml"/><Relationship Id="rId12" Type="http://schemas.openxmlformats.org/officeDocument/2006/relationships/image" Target="../media/image10.png"/><Relationship Id="rId17" Type="http://schemas.openxmlformats.org/officeDocument/2006/relationships/image" Target="../media/image8.png"/><Relationship Id="rId2" Type="http://schemas.openxmlformats.org/officeDocument/2006/relationships/tags" Target="../tags/tag28.xml"/><Relationship Id="rId16" Type="http://schemas.openxmlformats.org/officeDocument/2006/relationships/image" Target="../media/image14.png"/><Relationship Id="rId20" Type="http://schemas.openxmlformats.org/officeDocument/2006/relationships/image" Target="../media/image30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7.png"/><Relationship Id="rId5" Type="http://schemas.openxmlformats.org/officeDocument/2006/relationships/tags" Target="../tags/tag31.xml"/><Relationship Id="rId15" Type="http://schemas.openxmlformats.org/officeDocument/2006/relationships/image" Target="../media/image6.png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11.png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20.png"/><Relationship Id="rId18" Type="http://schemas.openxmlformats.org/officeDocument/2006/relationships/image" Target="../media/image33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19.png"/><Relationship Id="rId17" Type="http://schemas.openxmlformats.org/officeDocument/2006/relationships/image" Target="../media/image11.png"/><Relationship Id="rId2" Type="http://schemas.openxmlformats.org/officeDocument/2006/relationships/tags" Target="../tags/tag36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27.png"/><Relationship Id="rId5" Type="http://schemas.openxmlformats.org/officeDocument/2006/relationships/tags" Target="../tags/tag39.xml"/><Relationship Id="rId15" Type="http://schemas.openxmlformats.org/officeDocument/2006/relationships/image" Target="../media/image8.png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30.png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6.png"/><Relationship Id="rId3" Type="http://schemas.openxmlformats.org/officeDocument/2006/relationships/tags" Target="../tags/tag45.xml"/><Relationship Id="rId7" Type="http://schemas.openxmlformats.org/officeDocument/2006/relationships/image" Target="../media/image19.png"/><Relationship Id="rId12" Type="http://schemas.openxmlformats.org/officeDocument/2006/relationships/image" Target="../media/image35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8.png"/><Relationship Id="rId10" Type="http://schemas.openxmlformats.org/officeDocument/2006/relationships/image" Target="../media/image14.png"/><Relationship Id="rId4" Type="http://schemas.openxmlformats.org/officeDocument/2006/relationships/tags" Target="../tags/tag46.xml"/><Relationship Id="rId9" Type="http://schemas.openxmlformats.org/officeDocument/2006/relationships/image" Target="../media/image6.pn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171728" y="3500438"/>
            <a:ext cx="6400800" cy="12144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Christian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Schaffner</a:t>
            </a:r>
            <a:endParaRPr lang="en-US" sz="2800" dirty="0" smtClean="0"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CWI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Amsterdam, Netherlands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143932" cy="2500330"/>
          </a:xfrm>
        </p:spPr>
        <p:txBody>
          <a:bodyPr/>
          <a:lstStyle/>
          <a:p>
            <a:r>
              <a:rPr lang="de-DE" sz="4800" dirty="0" smtClean="0">
                <a:latin typeface="+mj-lt"/>
              </a:rPr>
              <a:t>Quantum </a:t>
            </a:r>
            <a:r>
              <a:rPr lang="de-DE" sz="4800" dirty="0" err="1" smtClean="0">
                <a:latin typeface="+mj-lt"/>
              </a:rPr>
              <a:t>Cryptography</a:t>
            </a:r>
            <a:r>
              <a:rPr lang="de-DE" sz="4800" dirty="0" smtClean="0">
                <a:latin typeface="+mj-lt"/>
              </a:rPr>
              <a:t> </a:t>
            </a:r>
            <a:br>
              <a:rPr lang="de-DE" sz="4800" dirty="0" smtClean="0">
                <a:latin typeface="+mj-lt"/>
              </a:rPr>
            </a:br>
            <a:r>
              <a:rPr lang="de-DE" dirty="0" err="1" smtClean="0">
                <a:latin typeface="+mj-lt"/>
              </a:rPr>
              <a:t>beyond</a:t>
            </a:r>
            <a:r>
              <a:rPr lang="de-DE" dirty="0" smtClean="0">
                <a:latin typeface="+mj-lt"/>
              </a:rPr>
              <a:t/>
            </a:r>
            <a:br>
              <a:rPr lang="de-DE" dirty="0" smtClean="0">
                <a:latin typeface="+mj-lt"/>
              </a:rPr>
            </a:br>
            <a:r>
              <a:rPr lang="de-DE" sz="4800" dirty="0" smtClean="0">
                <a:latin typeface="+mj-lt"/>
              </a:rPr>
              <a:t>Key Distribution</a:t>
            </a:r>
            <a:endParaRPr lang="de-DE" sz="4800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28596" y="5094874"/>
            <a:ext cx="8143932" cy="121444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Workshop on Post-Quantum Security Models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+mj-lt"/>
              </a:rPr>
              <a:t>Paris, France</a:t>
            </a:r>
            <a:endParaRPr lang="en-US" sz="2000" baseline="0" dirty="0" smtClean="0">
              <a:latin typeface="+mj-l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latin typeface="+mj-lt"/>
              </a:rPr>
              <a:t>Tuesday ,</a:t>
            </a:r>
            <a:r>
              <a:rPr lang="en-US" sz="2000" dirty="0" smtClean="0">
                <a:latin typeface="+mj-lt"/>
              </a:rPr>
              <a:t> 12 October 2010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" name="Picture 10" descr="CWI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643314"/>
            <a:ext cx="1934054" cy="857256"/>
          </a:xfrm>
          <a:prstGeom prst="rect">
            <a:avLst/>
          </a:prstGeom>
        </p:spPr>
      </p:pic>
      <p:pic>
        <p:nvPicPr>
          <p:cNvPr id="6" name="Picture 41" descr="qaplogo140x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517232"/>
            <a:ext cx="1778000" cy="1016000"/>
          </a:xfrm>
          <a:prstGeom prst="rect">
            <a:avLst/>
          </a:prstGeom>
          <a:noFill/>
        </p:spPr>
      </p:pic>
      <p:pic>
        <p:nvPicPr>
          <p:cNvPr id="8" name="Picture 43" descr="nwo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301208"/>
            <a:ext cx="1498468" cy="1153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1214414" y="5711026"/>
            <a:ext cx="4429156" cy="5167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39" name="Rounded Rectangle 38"/>
          <p:cNvSpPr/>
          <p:nvPr/>
        </p:nvSpPr>
        <p:spPr>
          <a:xfrm>
            <a:off x="1071538" y="3425010"/>
            <a:ext cx="4572032" cy="17710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43" name="Content Placeholder 1"/>
          <p:cNvSpPr>
            <a:spLocks noGrp="1"/>
          </p:cNvSpPr>
          <p:nvPr>
            <p:ph idx="1"/>
          </p:nvPr>
        </p:nvSpPr>
        <p:spPr>
          <a:xfrm>
            <a:off x="714348" y="2924944"/>
            <a:ext cx="6000792" cy="350046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what an (active) adversary can do: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change messages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computationally all-powerful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actions are ‘instantaneous’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unlimited classical storage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restriction: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sz="2800" dirty="0" smtClean="0"/>
              <a:t>noisy quantum storage</a:t>
            </a:r>
            <a:endParaRPr lang="en-US" dirty="0" smtClean="0">
              <a:cs typeface="Arial" charset="0"/>
            </a:endParaRPr>
          </a:p>
          <a:p>
            <a:pPr lvl="1">
              <a:buClr>
                <a:schemeClr val="accent1"/>
              </a:buClr>
              <a:buSzPct val="65000"/>
              <a:buNone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188" y="71414"/>
            <a:ext cx="7572428" cy="928694"/>
          </a:xfrm>
        </p:spPr>
        <p:txBody>
          <a:bodyPr/>
          <a:lstStyle/>
          <a:p>
            <a:r>
              <a:rPr lang="en-US" dirty="0" smtClean="0"/>
              <a:t>The Noisy-Storage Model </a:t>
            </a:r>
            <a:br>
              <a:rPr lang="en-US" dirty="0" smtClean="0"/>
            </a:br>
            <a:r>
              <a:rPr lang="en-US" sz="2400" dirty="0" smtClean="0">
                <a:cs typeface="Arial" charset="0"/>
              </a:rPr>
              <a:t>(</a:t>
            </a:r>
            <a:r>
              <a:rPr lang="en-US" sz="2400" dirty="0" err="1" smtClean="0">
                <a:cs typeface="Arial" charset="0"/>
              </a:rPr>
              <a:t>Wehner</a:t>
            </a:r>
            <a:r>
              <a:rPr lang="en-US" sz="2400" dirty="0" smtClean="0">
                <a:cs typeface="Arial" charset="0"/>
              </a:rPr>
              <a:t>, S, </a:t>
            </a:r>
            <a:r>
              <a:rPr lang="en-US" sz="2400" dirty="0" err="1" smtClean="0">
                <a:cs typeface="Arial" charset="0"/>
              </a:rPr>
              <a:t>Terhal</a:t>
            </a:r>
            <a:r>
              <a:rPr lang="en-US" sz="2400" dirty="0" smtClean="0">
                <a:cs typeface="Arial" charset="0"/>
              </a:rPr>
              <a:t> ’07)</a:t>
            </a:r>
            <a:endParaRPr lang="de-DE" sz="2400" dirty="0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4143372" y="2162398"/>
            <a:ext cx="1500198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4143372" y="1948084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26" name="Picture 2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643042" y="1188319"/>
            <a:ext cx="1357322" cy="1383425"/>
          </a:xfrm>
          <a:prstGeom prst="rect">
            <a:avLst/>
          </a:prstGeom>
        </p:spPr>
      </p:pic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4143372" y="1500174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4143372" y="1733770"/>
            <a:ext cx="1571636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ash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4143372" y="2376712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27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58016" y="714356"/>
            <a:ext cx="1357322" cy="1350501"/>
          </a:xfrm>
          <a:prstGeom prst="rect">
            <a:avLst/>
          </a:prstGeom>
          <a:noFill/>
        </p:spPr>
      </p:pic>
      <p:cxnSp>
        <p:nvCxnSpPr>
          <p:cNvPr id="34" name="Straight Connector 33"/>
          <p:cNvCxnSpPr/>
          <p:nvPr/>
        </p:nvCxnSpPr>
        <p:spPr>
          <a:xfrm>
            <a:off x="3214678" y="2285992"/>
            <a:ext cx="3357586" cy="0"/>
          </a:xfrm>
          <a:prstGeom prst="line">
            <a:avLst/>
          </a:prstGeom>
          <a:ln w="635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98928" y="2405714"/>
            <a:ext cx="308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waiting time: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¢</a:t>
            </a:r>
            <a:r>
              <a:rPr lang="en-US" sz="2800" i="1" dirty="0" smtClean="0">
                <a:solidFill>
                  <a:srgbClr val="0000FF"/>
                </a:solidFill>
              </a:rPr>
              <a:t>t</a:t>
            </a:r>
            <a:endParaRPr lang="en-US" sz="2800" i="1" dirty="0">
              <a:solidFill>
                <a:srgbClr val="0000FF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208" y="1628800"/>
            <a:ext cx="1520014" cy="76874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1319E-6 L 5.55556E-7 0.0707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9951E-6 L -2.5E-6 0.0707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3" grpId="0" uiExpand="1" build="p"/>
      <p:bldP spid="23" grpId="0" animBg="1"/>
      <p:bldP spid="23" grpId="1" animBg="1"/>
      <p:bldP spid="25" grpId="0" animBg="1"/>
      <p:bldP spid="24" grpId="0" animBg="1"/>
      <p:bldP spid="28" grpId="0" animBg="1"/>
      <p:bldP spid="49" grpId="0" animBg="1"/>
      <p:bldP spid="49" grpId="1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3143240" y="1071546"/>
            <a:ext cx="1071570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188" y="71414"/>
            <a:ext cx="7572428" cy="928694"/>
          </a:xfrm>
        </p:spPr>
        <p:txBody>
          <a:bodyPr/>
          <a:lstStyle/>
          <a:p>
            <a:r>
              <a:rPr lang="en-US" dirty="0" smtClean="0"/>
              <a:t>The Noisy-Storage Model </a:t>
            </a:r>
            <a:br>
              <a:rPr lang="en-US" dirty="0" smtClean="0"/>
            </a:br>
            <a:r>
              <a:rPr lang="en-US" sz="2400" dirty="0" smtClean="0">
                <a:cs typeface="Arial" charset="0"/>
              </a:rPr>
              <a:t>(</a:t>
            </a:r>
            <a:r>
              <a:rPr lang="en-US" sz="2400" dirty="0" err="1" smtClean="0">
                <a:cs typeface="Arial" charset="0"/>
              </a:rPr>
              <a:t>Wehner</a:t>
            </a:r>
            <a:r>
              <a:rPr lang="en-US" sz="2400" dirty="0" smtClean="0">
                <a:cs typeface="Arial" charset="0"/>
              </a:rPr>
              <a:t>, S, </a:t>
            </a:r>
            <a:r>
              <a:rPr lang="en-US" sz="2400" dirty="0" err="1" smtClean="0">
                <a:cs typeface="Arial" charset="0"/>
              </a:rPr>
              <a:t>Terhal</a:t>
            </a:r>
            <a:r>
              <a:rPr lang="en-US" sz="2400" dirty="0" smtClean="0">
                <a:cs typeface="Arial" charset="0"/>
              </a:rPr>
              <a:t> ’07)</a:t>
            </a:r>
            <a:endParaRPr lang="de-DE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144960" y="3603630"/>
            <a:ext cx="427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071670" y="418404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571736" y="3255346"/>
            <a:ext cx="1428760" cy="171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Arbitrary </a:t>
            </a:r>
          </a:p>
          <a:p>
            <a:pPr algn="ctr"/>
            <a:r>
              <a:rPr lang="en-US" sz="2000" dirty="0" smtClean="0"/>
              <a:t>encoding</a:t>
            </a:r>
          </a:p>
          <a:p>
            <a:pPr algn="ctr"/>
            <a:r>
              <a:rPr lang="en-US" sz="2000" dirty="0" smtClean="0"/>
              <a:t>attack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143372" y="4501336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710815" y="3319466"/>
            <a:ext cx="3004457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Unlimited classical storage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7788298" y="3603630"/>
            <a:ext cx="427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786710" y="4501336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5500662" y="642918"/>
            <a:ext cx="3643338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change messages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computationally all-powerful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unlimited classical storage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actions are ‘instantaneous’ </a:t>
            </a:r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1857356" y="2393149"/>
            <a:ext cx="1500198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1857356" y="1785926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1857356" y="1338016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1857356" y="1571612"/>
            <a:ext cx="1571636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ash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7" name="Line 7"/>
          <p:cNvSpPr>
            <a:spLocks noChangeShapeType="1"/>
          </p:cNvSpPr>
          <p:nvPr/>
        </p:nvSpPr>
        <p:spPr bwMode="auto">
          <a:xfrm>
            <a:off x="1857356" y="2571744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928662" y="2000240"/>
            <a:ext cx="3357586" cy="0"/>
          </a:xfrm>
          <a:prstGeom prst="line">
            <a:avLst/>
          </a:prstGeom>
          <a:ln w="635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12912" y="2071678"/>
            <a:ext cx="308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waiting time: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¢</a:t>
            </a:r>
            <a:r>
              <a:rPr lang="en-US" sz="2800" i="1" dirty="0" smtClean="0">
                <a:solidFill>
                  <a:srgbClr val="0000FF"/>
                </a:solidFill>
              </a:rPr>
              <a:t>t</a:t>
            </a:r>
            <a:endParaRPr lang="en-US" sz="2800" i="1" dirty="0">
              <a:solidFill>
                <a:srgbClr val="0000FF"/>
              </a:solidFill>
            </a:endParaRPr>
          </a:p>
        </p:txBody>
      </p:sp>
      <p:pic>
        <p:nvPicPr>
          <p:cNvPr id="58" name="Picture 57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2844" y="1071546"/>
            <a:ext cx="1006872" cy="1026235"/>
          </a:xfrm>
          <a:prstGeom prst="rect">
            <a:avLst/>
          </a:prstGeom>
        </p:spPr>
      </p:pic>
      <p:pic>
        <p:nvPicPr>
          <p:cNvPr id="62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79508" y="928670"/>
            <a:ext cx="1006872" cy="1001812"/>
          </a:xfrm>
          <a:prstGeom prst="rect">
            <a:avLst/>
          </a:prstGeom>
          <a:noFill/>
        </p:spPr>
      </p:pic>
      <p:sp>
        <p:nvSpPr>
          <p:cNvPr id="63" name="Line 8"/>
          <p:cNvSpPr>
            <a:spLocks noChangeShapeType="1"/>
          </p:cNvSpPr>
          <p:nvPr/>
        </p:nvSpPr>
        <p:spPr bwMode="auto">
          <a:xfrm>
            <a:off x="1857356" y="2214554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428596" y="3255346"/>
            <a:ext cx="1571636" cy="1745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Adversary’s state</a:t>
            </a:r>
          </a:p>
        </p:txBody>
      </p:sp>
      <p:sp>
        <p:nvSpPr>
          <p:cNvPr id="75" name="Left Brace 74"/>
          <p:cNvSpPr/>
          <p:nvPr/>
        </p:nvSpPr>
        <p:spPr>
          <a:xfrm rot="5400000">
            <a:off x="5143504" y="-71462"/>
            <a:ext cx="500066" cy="6072230"/>
          </a:xfrm>
          <a:prstGeom prst="leftBrace">
            <a:avLst>
              <a:gd name="adj1" fmla="val 88125"/>
              <a:gd name="adj2" fmla="val 54498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88" name="Group 87"/>
          <p:cNvGrpSpPr/>
          <p:nvPr/>
        </p:nvGrpSpPr>
        <p:grpSpPr>
          <a:xfrm>
            <a:off x="4710815" y="4071942"/>
            <a:ext cx="3004457" cy="914400"/>
            <a:chOff x="4710815" y="4071942"/>
            <a:chExt cx="3004457" cy="914400"/>
          </a:xfrm>
        </p:grpSpPr>
        <p:sp>
          <p:nvSpPr>
            <p:cNvPr id="44" name="Rounded Rectangle 43"/>
            <p:cNvSpPr/>
            <p:nvPr/>
          </p:nvSpPr>
          <p:spPr>
            <a:xfrm>
              <a:off x="4710815" y="4071942"/>
              <a:ext cx="3004457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Noisy quantum storage</a:t>
              </a:r>
            </a:p>
            <a:p>
              <a:pPr algn="ctr"/>
              <a:endParaRPr lang="de-DE" dirty="0" smtClean="0"/>
            </a:p>
            <a:p>
              <a:pPr algn="ctr"/>
              <a:endParaRPr lang="en-US" sz="1000" dirty="0" smtClean="0"/>
            </a:p>
          </p:txBody>
        </p:sp>
        <p:pic>
          <p:nvPicPr>
            <p:cNvPr id="85" name="Picture 84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929190" y="4572008"/>
              <a:ext cx="2571768" cy="263956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80" name="Rounded Rectangular Callout 79"/>
          <p:cNvSpPr/>
          <p:nvPr/>
        </p:nvSpPr>
        <p:spPr>
          <a:xfrm>
            <a:off x="1000100" y="5286388"/>
            <a:ext cx="7929618" cy="1357322"/>
          </a:xfrm>
          <a:prstGeom prst="wedgeRoundRectCallout">
            <a:avLst>
              <a:gd name="adj1" fmla="val 4949"/>
              <a:gd name="adj2" fmla="val -8188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  <a:buSzPct val="65000"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 models: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transfer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 into storage (photonic states onto different carrier)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charset="0"/>
              </a:rPr>
              <a:t>decoherence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 in memory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4" grpId="0" animBg="1"/>
      <p:bldP spid="54" grpId="0" animBg="1"/>
      <p:bldP spid="35" grpId="0" animBg="1"/>
      <p:bldP spid="36" grpId="0" animBg="1"/>
      <p:bldP spid="39" grpId="0" animBg="1"/>
      <p:bldP spid="43" grpId="0" animBg="1"/>
      <p:bldP spid="47" grpId="0" animBg="1"/>
      <p:bldP spid="49" grpId="0"/>
      <p:bldP spid="63" grpId="0" animBg="1"/>
      <p:bldP spid="73" grpId="0" animBg="1"/>
      <p:bldP spid="75" grpId="0" animBg="1"/>
      <p:bldP spid="8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ontent Placeholder 1"/>
          <p:cNvSpPr txBox="1">
            <a:spLocks/>
          </p:cNvSpPr>
          <p:nvPr/>
        </p:nvSpPr>
        <p:spPr>
          <a:xfrm>
            <a:off x="174764" y="4941168"/>
            <a:ext cx="8429684" cy="206084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General case [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König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Wehner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Wullschleger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lang="de-DE" sz="2400" dirty="0" smtClean="0"/>
              <a:t>09]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Storage channels with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“strong converse” property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e.g. depolarizing channel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Some simplifications </a:t>
            </a:r>
            <a:r>
              <a:rPr lang="en-US" sz="2400" dirty="0" smtClean="0">
                <a:cs typeface="Arial" charset="0"/>
              </a:rPr>
              <a:t>[S </a:t>
            </a:r>
            <a:r>
              <a:rPr lang="de-DE" sz="2400" dirty="0" smtClean="0"/>
              <a:t>10]</a:t>
            </a:r>
            <a:endParaRPr lang="en-US" sz="24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65" name="Group 204"/>
          <p:cNvGrpSpPr/>
          <p:nvPr/>
        </p:nvGrpSpPr>
        <p:grpSpPr>
          <a:xfrm>
            <a:off x="5652120" y="1628800"/>
            <a:ext cx="865187" cy="792163"/>
            <a:chOff x="5177248" y="2526481"/>
            <a:chExt cx="865187" cy="792163"/>
          </a:xfrm>
        </p:grpSpPr>
        <p:sp>
          <p:nvSpPr>
            <p:cNvPr id="66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67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68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9" y="-201"/>
            <a:ext cx="7572428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Protocol Structure</a:t>
            </a:r>
            <a:endParaRPr lang="en-US" sz="4000" dirty="0"/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92500" lnSpcReduction="1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12</a:t>
            </a:fld>
            <a:endParaRPr kumimoji="0" lang="en-US" dirty="0"/>
          </a:p>
        </p:txBody>
      </p:sp>
      <p:sp>
        <p:nvSpPr>
          <p:cNvPr id="79" name="Rounded Rectangle 78"/>
          <p:cNvSpPr/>
          <p:nvPr/>
        </p:nvSpPr>
        <p:spPr>
          <a:xfrm>
            <a:off x="251521" y="4005065"/>
            <a:ext cx="1800199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weak</a:t>
            </a:r>
            <a:r>
              <a:rPr lang="de-DE" sz="2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4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string</a:t>
            </a:r>
            <a:r>
              <a:rPr lang="de-DE" sz="2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4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erasure</a:t>
            </a:r>
            <a:endParaRPr lang="de-DE" sz="24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3698214" y="2029615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483768" y="1412776"/>
            <a:ext cx="1457823" cy="460694"/>
            <a:chOff x="4000496" y="1221243"/>
            <a:chExt cx="1457823" cy="460694"/>
          </a:xfrm>
        </p:grpSpPr>
        <p:grpSp>
          <p:nvGrpSpPr>
            <p:cNvPr id="37" name="Group 28"/>
            <p:cNvGrpSpPr/>
            <p:nvPr/>
          </p:nvGrpSpPr>
          <p:grpSpPr>
            <a:xfrm>
              <a:off x="4000496" y="1221243"/>
              <a:ext cx="457692" cy="460694"/>
              <a:chOff x="4214810" y="2000240"/>
              <a:chExt cx="457692" cy="460694"/>
            </a:xfrm>
          </p:grpSpPr>
          <p:sp>
            <p:nvSpPr>
              <p:cNvPr id="44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8" name="Group 30"/>
            <p:cNvGrpSpPr/>
            <p:nvPr/>
          </p:nvGrpSpPr>
          <p:grpSpPr>
            <a:xfrm>
              <a:off x="4500562" y="1221243"/>
              <a:ext cx="457691" cy="460694"/>
              <a:chOff x="3929058" y="2571744"/>
              <a:chExt cx="457691" cy="460694"/>
            </a:xfrm>
          </p:grpSpPr>
          <p:sp>
            <p:nvSpPr>
              <p:cNvPr id="42" name="Oval 35"/>
              <p:cNvSpPr>
                <a:spLocks noChangeArrowheads="1"/>
              </p:cNvSpPr>
              <p:nvPr/>
            </p:nvSpPr>
            <p:spPr bwMode="auto">
              <a:xfrm>
                <a:off x="3929058" y="2571744"/>
                <a:ext cx="457691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" name="Line 39"/>
              <p:cNvSpPr>
                <a:spLocks noChangeShapeType="1"/>
              </p:cNvSpPr>
              <p:nvPr/>
            </p:nvSpPr>
            <p:spPr bwMode="auto">
              <a:xfrm rot="18900000">
                <a:off x="4155153" y="2614168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9" name="Group 33"/>
            <p:cNvGrpSpPr/>
            <p:nvPr/>
          </p:nvGrpSpPr>
          <p:grpSpPr>
            <a:xfrm>
              <a:off x="5000628" y="1221243"/>
              <a:ext cx="457691" cy="460694"/>
              <a:chOff x="3929058" y="1928802"/>
              <a:chExt cx="457691" cy="460694"/>
            </a:xfrm>
          </p:grpSpPr>
          <p:sp>
            <p:nvSpPr>
              <p:cNvPr id="40" name="Oval 35"/>
              <p:cNvSpPr>
                <a:spLocks noChangeArrowheads="1"/>
              </p:cNvSpPr>
              <p:nvPr/>
            </p:nvSpPr>
            <p:spPr bwMode="auto">
              <a:xfrm>
                <a:off x="3929058" y="1928802"/>
                <a:ext cx="457691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 rot="13500000">
                <a:off x="4158912" y="1975767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47" name="Picture 46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71600" y="1352738"/>
            <a:ext cx="1006872" cy="1026235"/>
          </a:xfrm>
          <a:prstGeom prst="rect">
            <a:avLst/>
          </a:prstGeom>
        </p:spPr>
      </p:pic>
      <p:pic>
        <p:nvPicPr>
          <p:cNvPr id="48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96336" y="836712"/>
            <a:ext cx="1006872" cy="1001812"/>
          </a:xfrm>
          <a:prstGeom prst="rect">
            <a:avLst/>
          </a:prstGeom>
          <a:noFill/>
        </p:spPr>
      </p:pic>
      <p:grpSp>
        <p:nvGrpSpPr>
          <p:cNvPr id="53" name="Group 52"/>
          <p:cNvGrpSpPr/>
          <p:nvPr/>
        </p:nvGrpSpPr>
        <p:grpSpPr>
          <a:xfrm>
            <a:off x="2221266" y="1887215"/>
            <a:ext cx="6959246" cy="461665"/>
            <a:chOff x="2221266" y="1887215"/>
            <a:chExt cx="6959246" cy="461665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221266" y="2281432"/>
              <a:ext cx="5159046" cy="0"/>
            </a:xfrm>
            <a:prstGeom prst="line">
              <a:avLst/>
            </a:prstGeom>
            <a:ln w="635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092598" y="1887215"/>
              <a:ext cx="3087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FF"/>
                  </a:solidFill>
                </a:rPr>
                <a:t>waiting time: </a:t>
              </a:r>
              <a:r>
                <a:rPr lang="en-US" sz="2400" dirty="0" smtClean="0">
                  <a:solidFill>
                    <a:srgbClr val="0000FF"/>
                  </a:solidFill>
                  <a:latin typeface="cmmi10"/>
                </a:rPr>
                <a:t>¢</a:t>
              </a:r>
              <a:r>
                <a:rPr lang="en-US" sz="2400" i="1" dirty="0" smtClean="0">
                  <a:solidFill>
                    <a:srgbClr val="0000FF"/>
                  </a:solidFill>
                </a:rPr>
                <a:t>t</a:t>
              </a:r>
              <a:endParaRPr lang="en-US" sz="2400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64" name="Content Placeholder 1"/>
          <p:cNvSpPr>
            <a:spLocks noGrp="1"/>
          </p:cNvSpPr>
          <p:nvPr>
            <p:ph idx="1"/>
          </p:nvPr>
        </p:nvSpPr>
        <p:spPr>
          <a:xfrm>
            <a:off x="357158" y="692696"/>
            <a:ext cx="6015042" cy="576064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quantum part as in BB84</a:t>
            </a:r>
          </a:p>
          <a:p>
            <a:pPr>
              <a:buClr>
                <a:schemeClr val="accent1"/>
              </a:buClr>
              <a:buSzPct val="65000"/>
              <a:buNone/>
            </a:pPr>
            <a:endParaRPr lang="en-US" sz="2800" dirty="0" smtClean="0">
              <a:cs typeface="Arial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527104" y="2420888"/>
            <a:ext cx="3581400" cy="1066439"/>
            <a:chOff x="5429256" y="2636912"/>
            <a:chExt cx="3581400" cy="1066439"/>
          </a:xfrm>
        </p:grpSpPr>
        <p:sp>
          <p:nvSpPr>
            <p:cNvPr id="71" name="Rounded Rectangle 70"/>
            <p:cNvSpPr/>
            <p:nvPr/>
          </p:nvSpPr>
          <p:spPr>
            <a:xfrm>
              <a:off x="5429256" y="2636912"/>
              <a:ext cx="3581400" cy="106643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 smtClean="0"/>
                <a:t> </a:t>
              </a:r>
            </a:p>
            <a:p>
              <a:pPr>
                <a:buFont typeface="Wingdings" charset="2"/>
                <a:buChar char="Ø"/>
              </a:pPr>
              <a:r>
                <a:rPr lang="en-US" sz="2400" dirty="0" smtClean="0"/>
                <a:t> Noisy quantum storage</a:t>
              </a:r>
            </a:p>
            <a:p>
              <a:pPr algn="ctr"/>
              <a:endParaRPr lang="en-US" sz="24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2000" dirty="0" smtClean="0"/>
            </a:p>
          </p:txBody>
        </p:sp>
        <p:pic>
          <p:nvPicPr>
            <p:cNvPr id="72" name="Picture 71" descr="latex-image-1.pd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8763" y="3195893"/>
              <a:ext cx="2948079" cy="317357"/>
            </a:xfrm>
            <a:prstGeom prst="rect">
              <a:avLst/>
            </a:prstGeom>
          </p:spPr>
        </p:pic>
      </p:grp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6" cstate="print"/>
          <a:srcRect t="19951"/>
          <a:stretch>
            <a:fillRect/>
          </a:stretch>
        </p:blipFill>
        <p:spPr bwMode="auto">
          <a:xfrm>
            <a:off x="6012160" y="260648"/>
            <a:ext cx="1728192" cy="86560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0" y="2348880"/>
            <a:ext cx="1520014" cy="76874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grpSp>
        <p:nvGrpSpPr>
          <p:cNvPr id="99" name="Group 98"/>
          <p:cNvGrpSpPr/>
          <p:nvPr/>
        </p:nvGrpSpPr>
        <p:grpSpPr>
          <a:xfrm>
            <a:off x="3698214" y="2636912"/>
            <a:ext cx="1571636" cy="576064"/>
            <a:chOff x="3698214" y="2636912"/>
            <a:chExt cx="1571636" cy="576064"/>
          </a:xfrm>
        </p:grpSpPr>
        <p:sp>
          <p:nvSpPr>
            <p:cNvPr id="59" name="Oval 2"/>
            <p:cNvSpPr>
              <a:spLocks noChangeArrowheads="1"/>
            </p:cNvSpPr>
            <p:nvPr/>
          </p:nvSpPr>
          <p:spPr bwMode="auto">
            <a:xfrm>
              <a:off x="3707904" y="2636912"/>
              <a:ext cx="457692" cy="46069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57" name="Oval 35"/>
            <p:cNvSpPr>
              <a:spLocks noChangeArrowheads="1"/>
            </p:cNvSpPr>
            <p:nvPr/>
          </p:nvSpPr>
          <p:spPr bwMode="auto">
            <a:xfrm>
              <a:off x="4207970" y="2636912"/>
              <a:ext cx="457691" cy="46069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55" name="Oval 35"/>
            <p:cNvSpPr>
              <a:spLocks noChangeArrowheads="1"/>
            </p:cNvSpPr>
            <p:nvPr/>
          </p:nvSpPr>
          <p:spPr bwMode="auto">
            <a:xfrm>
              <a:off x="4708036" y="2636912"/>
              <a:ext cx="457691" cy="46069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7"/>
            <p:cNvSpPr>
              <a:spLocks noChangeShapeType="1"/>
            </p:cNvSpPr>
            <p:nvPr/>
          </p:nvSpPr>
          <p:spPr bwMode="auto">
            <a:xfrm>
              <a:off x="3698214" y="3212976"/>
              <a:ext cx="1571636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4754116" y="2683520"/>
              <a:ext cx="365749" cy="368352"/>
              <a:chOff x="4979534" y="593954"/>
              <a:chExt cx="365749" cy="368352"/>
            </a:xfrm>
          </p:grpSpPr>
          <p:sp>
            <p:nvSpPr>
              <p:cNvPr id="86" name="Line 38"/>
              <p:cNvSpPr>
                <a:spLocks noChangeShapeType="1"/>
              </p:cNvSpPr>
              <p:nvPr/>
            </p:nvSpPr>
            <p:spPr bwMode="auto">
              <a:xfrm rot="13500000">
                <a:off x="5161902" y="596175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7" name="Line 39"/>
              <p:cNvSpPr>
                <a:spLocks noChangeShapeType="1"/>
              </p:cNvSpPr>
              <p:nvPr/>
            </p:nvSpPr>
            <p:spPr bwMode="auto">
              <a:xfrm rot="18900000">
                <a:off x="5160985" y="593954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4256410" y="2677170"/>
              <a:ext cx="365749" cy="368352"/>
              <a:chOff x="4979534" y="593954"/>
              <a:chExt cx="365749" cy="368352"/>
            </a:xfrm>
          </p:grpSpPr>
          <p:sp>
            <p:nvSpPr>
              <p:cNvPr id="89" name="Line 38"/>
              <p:cNvSpPr>
                <a:spLocks noChangeShapeType="1"/>
              </p:cNvSpPr>
              <p:nvPr/>
            </p:nvSpPr>
            <p:spPr bwMode="auto">
              <a:xfrm rot="13500000">
                <a:off x="5161902" y="596175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0" name="Line 39"/>
              <p:cNvSpPr>
                <a:spLocks noChangeShapeType="1"/>
              </p:cNvSpPr>
              <p:nvPr/>
            </p:nvSpPr>
            <p:spPr bwMode="auto">
              <a:xfrm rot="18900000">
                <a:off x="5160985" y="593954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3760862" y="2676222"/>
              <a:ext cx="360040" cy="367338"/>
              <a:chOff x="-986264" y="2827606"/>
              <a:chExt cx="360040" cy="367338"/>
            </a:xfrm>
          </p:grpSpPr>
          <p:sp>
            <p:nvSpPr>
              <p:cNvPr id="97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8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54" name="Rounded Rectangle 53"/>
          <p:cNvSpPr/>
          <p:nvPr/>
        </p:nvSpPr>
        <p:spPr>
          <a:xfrm>
            <a:off x="4499992" y="4005065"/>
            <a:ext cx="1823661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oblivious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transfer</a:t>
            </a:r>
            <a:endParaRPr lang="de-DE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660232" y="4005065"/>
            <a:ext cx="230425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secure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identification</a:t>
            </a:r>
            <a:endParaRPr lang="de-DE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267744" y="4005065"/>
            <a:ext cx="2016224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bit</a:t>
            </a:r>
            <a:r>
              <a:rPr lang="de-DE" sz="2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4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commitment</a:t>
            </a:r>
            <a:endParaRPr lang="de-DE" sz="24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Content Placeholder 1"/>
          <p:cNvSpPr txBox="1">
            <a:spLocks/>
          </p:cNvSpPr>
          <p:nvPr/>
        </p:nvSpPr>
        <p:spPr>
          <a:xfrm>
            <a:off x="2771800" y="3429000"/>
            <a:ext cx="4104456" cy="5760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classical post-processing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4662E-6 L 0.3441 1.64662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/>
      <p:bldP spid="79" grpId="0" animBg="1"/>
      <p:bldP spid="35" grpId="0" animBg="1"/>
      <p:bldP spid="64" grpId="0" build="p"/>
      <p:bldP spid="54" grpId="0" animBg="1"/>
      <p:bldP spid="56" grpId="0" animBg="1"/>
      <p:bldP spid="58" grpId="0" animBg="1"/>
      <p:bldP spid="6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188" y="285728"/>
            <a:ext cx="7572428" cy="714380"/>
          </a:xfrm>
        </p:spPr>
        <p:txBody>
          <a:bodyPr/>
          <a:lstStyle/>
          <a:p>
            <a:r>
              <a:rPr lang="en-US" sz="4000" dirty="0" smtClean="0"/>
              <a:t>Summary</a:t>
            </a:r>
            <a:endParaRPr lang="de-DE" sz="4000" dirty="0"/>
          </a:p>
        </p:txBody>
      </p:sp>
      <p:sp>
        <p:nvSpPr>
          <p:cNvPr id="58" name="Rounded Rectangle 57"/>
          <p:cNvSpPr/>
          <p:nvPr/>
        </p:nvSpPr>
        <p:spPr>
          <a:xfrm>
            <a:off x="2123728" y="3645024"/>
            <a:ext cx="1143008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=</a:t>
            </a:r>
            <a:endParaRPr lang="de-DE" sz="2800" dirty="0"/>
          </a:p>
        </p:txBody>
      </p:sp>
      <p:grpSp>
        <p:nvGrpSpPr>
          <p:cNvPr id="59" name="Group 77"/>
          <p:cNvGrpSpPr/>
          <p:nvPr/>
        </p:nvGrpSpPr>
        <p:grpSpPr>
          <a:xfrm>
            <a:off x="5328816" y="0"/>
            <a:ext cx="3815184" cy="1152128"/>
            <a:chOff x="5292080" y="4221088"/>
            <a:chExt cx="3815184" cy="1152128"/>
          </a:xfrm>
        </p:grpSpPr>
        <p:sp>
          <p:nvSpPr>
            <p:cNvPr id="66" name="Line 6"/>
            <p:cNvSpPr>
              <a:spLocks noChangeShapeType="1"/>
            </p:cNvSpPr>
            <p:nvPr/>
          </p:nvSpPr>
          <p:spPr bwMode="auto">
            <a:xfrm>
              <a:off x="6431668" y="5330057"/>
              <a:ext cx="1500198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68" name="Line 7"/>
            <p:cNvSpPr>
              <a:spLocks noChangeShapeType="1"/>
            </p:cNvSpPr>
            <p:nvPr/>
          </p:nvSpPr>
          <p:spPr bwMode="auto">
            <a:xfrm>
              <a:off x="6431668" y="4489238"/>
              <a:ext cx="1571636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69" name="Line 7"/>
            <p:cNvSpPr>
              <a:spLocks noChangeShapeType="1"/>
            </p:cNvSpPr>
            <p:nvPr/>
          </p:nvSpPr>
          <p:spPr bwMode="auto">
            <a:xfrm>
              <a:off x="6431668" y="4722834"/>
              <a:ext cx="1571636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ysDash"/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5502974" y="4937148"/>
              <a:ext cx="3357586" cy="0"/>
            </a:xfrm>
            <a:prstGeom prst="line">
              <a:avLst/>
            </a:prstGeom>
            <a:ln w="635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72" descr="AliceBlue.eps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5292080" y="4346981"/>
              <a:ext cx="1006872" cy="1026235"/>
            </a:xfrm>
            <a:prstGeom prst="rect">
              <a:avLst/>
            </a:prstGeom>
          </p:spPr>
        </p:pic>
        <p:pic>
          <p:nvPicPr>
            <p:cNvPr id="7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8100392" y="4221088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75" name="Line 8"/>
            <p:cNvSpPr>
              <a:spLocks noChangeShapeType="1"/>
            </p:cNvSpPr>
            <p:nvPr/>
          </p:nvSpPr>
          <p:spPr bwMode="auto">
            <a:xfrm>
              <a:off x="6431668" y="5151462"/>
              <a:ext cx="1571636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82" name="Rectangle 298"/>
          <p:cNvSpPr>
            <a:spLocks noChangeArrowheads="1"/>
          </p:cNvSpPr>
          <p:nvPr/>
        </p:nvSpPr>
        <p:spPr bwMode="auto">
          <a:xfrm>
            <a:off x="323528" y="980728"/>
            <a:ext cx="866616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defined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noisy-storage</a:t>
            </a:r>
            <a:r>
              <a:rPr lang="de-CH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model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exactly</a:t>
            </a:r>
            <a:r>
              <a:rPr lang="de-CH" sz="28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specified</a:t>
            </a:r>
            <a:r>
              <a:rPr lang="de-CH" sz="28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capabilities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adversary</a:t>
            </a:r>
            <a:endParaRPr lang="de-CH" sz="28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protocol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structure</a:t>
            </a:r>
            <a:endParaRPr lang="de-CH" sz="28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quantum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de-CH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BB84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classical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 post-</a:t>
            </a: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processing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resulting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 in </a:t>
            </a:r>
            <a:endParaRPr lang="de-CH" sz="2800" b="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de-CH" sz="28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8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security</a:t>
            </a:r>
            <a:r>
              <a:rPr lang="de-CH" sz="2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proofs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:</a:t>
            </a:r>
            <a:endParaRPr lang="de-CH" sz="2800" b="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entropic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uncertainty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relations</a:t>
            </a:r>
            <a:endParaRPr lang="de-CH" sz="2800" b="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quantum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channel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properties</a:t>
            </a:r>
            <a:endParaRPr lang="de-CH" sz="28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quantum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information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theory</a:t>
            </a:r>
            <a:endParaRPr lang="de-CH" sz="28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0" y="692696"/>
            <a:ext cx="6111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0" name="Rounded Rectangle 79"/>
          <p:cNvSpPr/>
          <p:nvPr/>
        </p:nvSpPr>
        <p:spPr>
          <a:xfrm>
            <a:off x="6804248" y="1340768"/>
            <a:ext cx="2339752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1200" dirty="0" smtClean="0"/>
              <a:t> change messages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 computationally all-powerful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 unlimited classical storage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 actions are ‘instantaneous’ </a:t>
            </a:r>
          </a:p>
        </p:txBody>
      </p:sp>
      <p:sp>
        <p:nvSpPr>
          <p:cNvPr id="88" name="Line 7"/>
          <p:cNvSpPr>
            <a:spLocks noChangeShapeType="1"/>
          </p:cNvSpPr>
          <p:nvPr/>
        </p:nvSpPr>
        <p:spPr bwMode="auto">
          <a:xfrm>
            <a:off x="7524328" y="2852936"/>
            <a:ext cx="1080120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5877834" y="2596137"/>
            <a:ext cx="1457823" cy="460694"/>
            <a:chOff x="4000496" y="1221243"/>
            <a:chExt cx="1457823" cy="460694"/>
          </a:xfrm>
        </p:grpSpPr>
        <p:grpSp>
          <p:nvGrpSpPr>
            <p:cNvPr id="92" name="Group 28"/>
            <p:cNvGrpSpPr/>
            <p:nvPr/>
          </p:nvGrpSpPr>
          <p:grpSpPr>
            <a:xfrm>
              <a:off x="4000496" y="1221243"/>
              <a:ext cx="457692" cy="460694"/>
              <a:chOff x="4214810" y="2000240"/>
              <a:chExt cx="457692" cy="460694"/>
            </a:xfrm>
          </p:grpSpPr>
          <p:sp>
            <p:nvSpPr>
              <p:cNvPr id="9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93" name="Group 30"/>
            <p:cNvGrpSpPr/>
            <p:nvPr/>
          </p:nvGrpSpPr>
          <p:grpSpPr>
            <a:xfrm>
              <a:off x="4500562" y="1221243"/>
              <a:ext cx="457691" cy="460694"/>
              <a:chOff x="3929058" y="2571744"/>
              <a:chExt cx="457691" cy="460694"/>
            </a:xfrm>
          </p:grpSpPr>
          <p:sp>
            <p:nvSpPr>
              <p:cNvPr id="97" name="Oval 35"/>
              <p:cNvSpPr>
                <a:spLocks noChangeArrowheads="1"/>
              </p:cNvSpPr>
              <p:nvPr/>
            </p:nvSpPr>
            <p:spPr bwMode="auto">
              <a:xfrm>
                <a:off x="3929058" y="2571744"/>
                <a:ext cx="457691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8" name="Line 39"/>
              <p:cNvSpPr>
                <a:spLocks noChangeShapeType="1"/>
              </p:cNvSpPr>
              <p:nvPr/>
            </p:nvSpPr>
            <p:spPr bwMode="auto">
              <a:xfrm rot="18900000">
                <a:off x="4155153" y="2614168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94" name="Group 33"/>
            <p:cNvGrpSpPr/>
            <p:nvPr/>
          </p:nvGrpSpPr>
          <p:grpSpPr>
            <a:xfrm>
              <a:off x="5000628" y="1221243"/>
              <a:ext cx="457691" cy="460694"/>
              <a:chOff x="3929058" y="1928802"/>
              <a:chExt cx="457691" cy="460694"/>
            </a:xfrm>
          </p:grpSpPr>
          <p:sp>
            <p:nvSpPr>
              <p:cNvPr id="95" name="Oval 35"/>
              <p:cNvSpPr>
                <a:spLocks noChangeArrowheads="1"/>
              </p:cNvSpPr>
              <p:nvPr/>
            </p:nvSpPr>
            <p:spPr bwMode="auto">
              <a:xfrm>
                <a:off x="3929058" y="1928802"/>
                <a:ext cx="457691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38"/>
              <p:cNvSpPr>
                <a:spLocks noChangeShapeType="1"/>
              </p:cNvSpPr>
              <p:nvPr/>
            </p:nvSpPr>
            <p:spPr bwMode="auto">
              <a:xfrm rot="13500000">
                <a:off x="4158912" y="1975767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101" name="Rounded Rectangle 100"/>
          <p:cNvSpPr/>
          <p:nvPr/>
        </p:nvSpPr>
        <p:spPr>
          <a:xfrm>
            <a:off x="3635896" y="3645024"/>
            <a:ext cx="1143008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&lt;</a:t>
            </a:r>
            <a:endParaRPr lang="de-DE" sz="2800" dirty="0"/>
          </a:p>
        </p:txBody>
      </p:sp>
      <p:sp>
        <p:nvSpPr>
          <p:cNvPr id="102" name="Rounded Rectangle 101"/>
          <p:cNvSpPr/>
          <p:nvPr/>
        </p:nvSpPr>
        <p:spPr>
          <a:xfrm>
            <a:off x="5148064" y="3645024"/>
            <a:ext cx="1143008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AND</a:t>
            </a:r>
            <a:endParaRPr lang="de-DE" sz="2800" dirty="0"/>
          </a:p>
        </p:txBody>
      </p:sp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39952" y="2348880"/>
            <a:ext cx="1520014" cy="76874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82" grpId="0" uiExpand="1" build="p"/>
      <p:bldP spid="80" grpId="0" animBg="1"/>
      <p:bldP spid="88" grpId="0" animBg="1"/>
      <p:bldP spid="101" grpId="0" animBg="1"/>
      <p:bldP spid="1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553523" cy="3960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Wingdings" pitchFamily="2" charset="2"/>
              <a:buChar char=""/>
              <a:tabLst/>
              <a:defRPr/>
            </a:pPr>
            <a:r>
              <a:rPr kumimoji="0" lang="fr-CH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Cryptographic</a:t>
            </a:r>
            <a:r>
              <a:rPr kumimoji="0" lang="fr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Primitives</a:t>
            </a:r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</a:pPr>
            <a:r>
              <a:rPr lang="fr-CH" sz="3300" dirty="0" err="1" smtClean="0"/>
              <a:t>Noisy</a:t>
            </a:r>
            <a:r>
              <a:rPr lang="fr-CH" sz="3300" dirty="0" smtClean="0"/>
              <a:t>-Storage Model</a:t>
            </a:r>
            <a:endParaRPr kumimoji="0" lang="fr-CH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70AD1A"/>
              </a:buClr>
              <a:buSzPct val="100000"/>
              <a:buFont typeface="Wingdings" charset="2"/>
              <a:buChar char="Ø"/>
              <a:tabLst/>
              <a:defRPr/>
            </a:pPr>
            <a:r>
              <a:rPr kumimoji="0" lang="de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Position-</a:t>
            </a:r>
            <a:r>
              <a:rPr kumimoji="0" lang="de-CH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</a:t>
            </a:r>
            <a:r>
              <a:rPr kumimoji="0" lang="de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Quantum </a:t>
            </a:r>
            <a:r>
              <a:rPr kumimoji="0" lang="de-CH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Cryptography</a:t>
            </a:r>
            <a:endParaRPr kumimoji="0" lang="fr-CH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70AD1A"/>
              </a:buClr>
              <a:buSzPct val="100000"/>
              <a:buFont typeface="Wingdings" charset="2"/>
              <a:buChar char="Ø"/>
              <a:tabLst/>
              <a:defRPr/>
            </a:pPr>
            <a:r>
              <a:rPr kumimoji="0" lang="fr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Conclusion</a:t>
            </a:r>
            <a:endParaRPr kumimoji="0" lang="fr-CH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6082" y="3069903"/>
            <a:ext cx="7574350" cy="7191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92696"/>
            <a:ext cx="6111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Example: Position Verification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2996952"/>
            <a:ext cx="8429684" cy="386104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Prover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wants to convince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verifiers that she is at a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particular position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assumptions:	</a:t>
            </a:r>
            <a:r>
              <a:rPr lang="en-US" sz="1600" dirty="0" smtClean="0">
                <a:solidFill>
                  <a:srgbClr val="0070C0"/>
                </a:solidFill>
                <a:cs typeface="Arial" charset="0"/>
                <a:sym typeface="Wingdings"/>
              </a:rPr>
              <a:t></a:t>
            </a:r>
            <a:r>
              <a:rPr lang="en-US" sz="2800" dirty="0" smtClean="0">
                <a:cs typeface="Arial" charset="0"/>
                <a:sym typeface="Wingdings"/>
              </a:rPr>
              <a:t>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communication at speed of light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600" dirty="0" smtClean="0">
                <a:cs typeface="Arial" charset="0"/>
              </a:rPr>
              <a:t>instantaneous computation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verifiers can coordinate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no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coalition of (fake) </a:t>
            </a:r>
            <a:r>
              <a:rPr lang="en-US" sz="2800" dirty="0" err="1" smtClean="0">
                <a:solidFill>
                  <a:srgbClr val="FF0000"/>
                </a:solidFill>
                <a:cs typeface="Arial" charset="0"/>
              </a:rPr>
              <a:t>provers</a:t>
            </a:r>
            <a:r>
              <a:rPr lang="en-US" sz="2800" dirty="0" smtClean="0">
                <a:cs typeface="Arial" charset="0"/>
              </a:rPr>
              <a:t>, i.e. not at the claimed position, can convince verifiers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211960" y="1211714"/>
            <a:ext cx="1368152" cy="1844472"/>
            <a:chOff x="4211960" y="1211714"/>
            <a:chExt cx="1368152" cy="1844472"/>
          </a:xfrm>
        </p:grpSpPr>
        <p:pic>
          <p:nvPicPr>
            <p:cNvPr id="47" name="Picture 46" descr="AliceBlue.eps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5" name="Group 37"/>
          <p:cNvGrpSpPr/>
          <p:nvPr/>
        </p:nvGrpSpPr>
        <p:grpSpPr>
          <a:xfrm>
            <a:off x="2483768" y="1275060"/>
            <a:ext cx="1006872" cy="1293312"/>
            <a:chOff x="2483768" y="1275060"/>
            <a:chExt cx="1006872" cy="1293312"/>
          </a:xfrm>
        </p:grpSpPr>
        <p:pic>
          <p:nvPicPr>
            <p:cNvPr id="48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31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5652120" y="1121238"/>
            <a:ext cx="1280649" cy="1447134"/>
            <a:chOff x="5652120" y="1121238"/>
            <a:chExt cx="1280649" cy="1447134"/>
          </a:xfrm>
        </p:grpSpPr>
        <p:pic>
          <p:nvPicPr>
            <p:cNvPr id="30" name="Picture 29" descr="QueenOfHearts.png"/>
            <p:cNvPicPr>
              <a:picLocks noChangeAspect="1"/>
            </p:cNvPicPr>
            <p:nvPr/>
          </p:nvPicPr>
          <p:blipFill>
            <a:blip r:embed="rId7" cstate="print"/>
            <a:srcRect l="6597" r="7636"/>
            <a:stretch>
              <a:fillRect/>
            </a:stretch>
          </p:blipFill>
          <p:spPr>
            <a:xfrm>
              <a:off x="5652120" y="1121238"/>
              <a:ext cx="1280649" cy="1083626"/>
            </a:xfrm>
            <a:prstGeom prst="rect">
              <a:avLst/>
            </a:prstGeom>
          </p:spPr>
        </p:pic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First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9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0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211960" y="1211714"/>
            <a:ext cx="1368152" cy="1844472"/>
            <a:chOff x="4211960" y="1211714"/>
            <a:chExt cx="1368152" cy="1844472"/>
          </a:xfrm>
        </p:grpSpPr>
        <p:pic>
          <p:nvPicPr>
            <p:cNvPr id="47" name="Picture 46" descr="AliceBlue.eps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5" name="Group 37"/>
          <p:cNvGrpSpPr/>
          <p:nvPr/>
        </p:nvGrpSpPr>
        <p:grpSpPr>
          <a:xfrm>
            <a:off x="2483768" y="1275060"/>
            <a:ext cx="1006872" cy="1293312"/>
            <a:chOff x="2483768" y="1275060"/>
            <a:chExt cx="1006872" cy="1293312"/>
          </a:xfrm>
        </p:grpSpPr>
        <p:pic>
          <p:nvPicPr>
            <p:cNvPr id="48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31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5652120" y="1121238"/>
            <a:ext cx="1280649" cy="1447134"/>
            <a:chOff x="5652120" y="1121238"/>
            <a:chExt cx="1280649" cy="1447134"/>
          </a:xfrm>
        </p:grpSpPr>
        <p:pic>
          <p:nvPicPr>
            <p:cNvPr id="30" name="Picture 29" descr="QueenOfHearts.png"/>
            <p:cNvPicPr>
              <a:picLocks noChangeAspect="1"/>
            </p:cNvPicPr>
            <p:nvPr/>
          </p:nvPicPr>
          <p:blipFill>
            <a:blip r:embed="rId13" cstate="print"/>
            <a:srcRect l="6597" r="7636"/>
            <a:stretch>
              <a:fillRect/>
            </a:stretch>
          </p:blipFill>
          <p:spPr>
            <a:xfrm>
              <a:off x="5652120" y="1121238"/>
              <a:ext cx="1280649" cy="1083626"/>
            </a:xfrm>
            <a:prstGeom prst="rect">
              <a:avLst/>
            </a:prstGeom>
          </p:spPr>
        </p:pic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0" name="Picture 3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9" name="Group 68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2" name="Group 71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6" name="Picture 4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79263" y="4410990"/>
              <a:ext cx="238872" cy="1694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6" name="Group 75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9" name="Picture 4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2143" y="4485312"/>
              <a:ext cx="170137" cy="23983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2987824" y="3645024"/>
            <a:ext cx="383228" cy="864096"/>
            <a:chOff x="2987824" y="3645024"/>
            <a:chExt cx="383228" cy="864096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2987824" y="3645024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31498" y="4005064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9" name="Line 7"/>
          <p:cNvSpPr>
            <a:spLocks noChangeShapeType="1"/>
          </p:cNvSpPr>
          <p:nvPr/>
        </p:nvSpPr>
        <p:spPr bwMode="auto">
          <a:xfrm flipH="1">
            <a:off x="1043608" y="4509120"/>
            <a:ext cx="1944216" cy="504056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5902708" y="3717032"/>
            <a:ext cx="325476" cy="864096"/>
            <a:chOff x="5902708" y="3717032"/>
            <a:chExt cx="325476" cy="864096"/>
          </a:xfrm>
        </p:grpSpPr>
        <p:sp>
          <p:nvSpPr>
            <p:cNvPr id="60" name="Line 7"/>
            <p:cNvSpPr>
              <a:spLocks noChangeShapeType="1"/>
            </p:cNvSpPr>
            <p:nvPr/>
          </p:nvSpPr>
          <p:spPr bwMode="auto">
            <a:xfrm>
              <a:off x="6228184" y="3717032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2708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6228184" y="4566138"/>
            <a:ext cx="1944216" cy="576064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7" name="Arc 66"/>
          <p:cNvSpPr/>
          <p:nvPr/>
        </p:nvSpPr>
        <p:spPr>
          <a:xfrm>
            <a:off x="3779912" y="3933056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8" name="Arc 67"/>
          <p:cNvSpPr/>
          <p:nvPr/>
        </p:nvSpPr>
        <p:spPr>
          <a:xfrm flipH="1">
            <a:off x="4860032" y="3948296"/>
            <a:ext cx="720080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87" name="Group 86"/>
          <p:cNvGrpSpPr/>
          <p:nvPr/>
        </p:nvGrpSpPr>
        <p:grpSpPr>
          <a:xfrm>
            <a:off x="251520" y="2564904"/>
            <a:ext cx="792088" cy="3168352"/>
            <a:chOff x="251520" y="2420888"/>
            <a:chExt cx="792088" cy="3168352"/>
          </a:xfrm>
        </p:grpSpPr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51520" y="2420888"/>
              <a:ext cx="0" cy="31683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51520" y="3573016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time</a:t>
              </a:r>
              <a:endParaRPr lang="en-US" sz="2400" dirty="0"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3528" y="4509120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16416" y="4653136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9" grpId="0" animBg="1"/>
      <p:bldP spid="66" grpId="0" animBg="1"/>
      <p:bldP spid="67" grpId="0" animBg="1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Second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1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211960" y="1211714"/>
            <a:ext cx="1368152" cy="1844472"/>
            <a:chOff x="4211960" y="1211714"/>
            <a:chExt cx="1368152" cy="1844472"/>
          </a:xfrm>
        </p:grpSpPr>
        <p:pic>
          <p:nvPicPr>
            <p:cNvPr id="47" name="Picture 46" descr="AliceBlue.eps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5" name="Group 37"/>
          <p:cNvGrpSpPr/>
          <p:nvPr/>
        </p:nvGrpSpPr>
        <p:grpSpPr>
          <a:xfrm>
            <a:off x="2483768" y="1275060"/>
            <a:ext cx="1006872" cy="1293312"/>
            <a:chOff x="2483768" y="1275060"/>
            <a:chExt cx="1006872" cy="1293312"/>
          </a:xfrm>
        </p:grpSpPr>
        <p:pic>
          <p:nvPicPr>
            <p:cNvPr id="48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31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5652120" y="1121238"/>
            <a:ext cx="1280649" cy="1447134"/>
            <a:chOff x="5652120" y="1121238"/>
            <a:chExt cx="1280649" cy="1447134"/>
          </a:xfrm>
        </p:grpSpPr>
        <p:pic>
          <p:nvPicPr>
            <p:cNvPr id="30" name="Picture 29" descr="QueenOfHearts.png"/>
            <p:cNvPicPr>
              <a:picLocks noChangeAspect="1"/>
            </p:cNvPicPr>
            <p:nvPr/>
          </p:nvPicPr>
          <p:blipFill>
            <a:blip r:embed="rId20" cstate="print"/>
            <a:srcRect l="6597" r="7636"/>
            <a:stretch>
              <a:fillRect/>
            </a:stretch>
          </p:blipFill>
          <p:spPr>
            <a:xfrm>
              <a:off x="5652120" y="1121238"/>
              <a:ext cx="1280649" cy="1083626"/>
            </a:xfrm>
            <a:prstGeom prst="rect">
              <a:avLst/>
            </a:prstGeom>
          </p:spPr>
        </p:pic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80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3923928" y="3501008"/>
            <a:ext cx="1440160" cy="1224136"/>
            <a:chOff x="3923928" y="3501008"/>
            <a:chExt cx="1440160" cy="1224136"/>
          </a:xfrm>
        </p:grpSpPr>
        <p:sp>
          <p:nvSpPr>
            <p:cNvPr id="41" name="Rounded Rectangle 40"/>
            <p:cNvSpPr/>
            <p:nvPr/>
          </p:nvSpPr>
          <p:spPr>
            <a:xfrm>
              <a:off x="3923928" y="3501008"/>
              <a:ext cx="1440160" cy="12241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8" name="Picture 3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68283" y="3717032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6" name="Group 85"/>
          <p:cNvGrpSpPr/>
          <p:nvPr/>
        </p:nvGrpSpPr>
        <p:grpSpPr>
          <a:xfrm>
            <a:off x="2555776" y="4725144"/>
            <a:ext cx="1440160" cy="1224136"/>
            <a:chOff x="2555776" y="4725144"/>
            <a:chExt cx="1440160" cy="1224136"/>
          </a:xfrm>
        </p:grpSpPr>
        <p:sp>
          <p:nvSpPr>
            <p:cNvPr id="36" name="Rounded Rectangle 35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7" name="Group 86"/>
          <p:cNvGrpSpPr/>
          <p:nvPr/>
        </p:nvGrpSpPr>
        <p:grpSpPr>
          <a:xfrm>
            <a:off x="5292080" y="4797152"/>
            <a:ext cx="1440160" cy="1224136"/>
            <a:chOff x="5292080" y="4797152"/>
            <a:chExt cx="1440160" cy="1224136"/>
          </a:xfrm>
        </p:grpSpPr>
        <p:sp>
          <p:nvSpPr>
            <p:cNvPr id="43" name="Rounded Rectangle 42"/>
            <p:cNvSpPr/>
            <p:nvPr/>
          </p:nvSpPr>
          <p:spPr>
            <a:xfrm>
              <a:off x="5292080" y="4797152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45" name="Picture 4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36435" y="5013176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2" name="Group 81"/>
          <p:cNvGrpSpPr/>
          <p:nvPr/>
        </p:nvGrpSpPr>
        <p:grpSpPr>
          <a:xfrm>
            <a:off x="2555776" y="3717032"/>
            <a:ext cx="360040" cy="720080"/>
            <a:chOff x="2627784" y="3717032"/>
            <a:chExt cx="360040" cy="720080"/>
          </a:xfrm>
        </p:grpSpPr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987824" y="371703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7" name="Picture 5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386104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5" name="Group 84"/>
          <p:cNvGrpSpPr/>
          <p:nvPr/>
        </p:nvGrpSpPr>
        <p:grpSpPr>
          <a:xfrm>
            <a:off x="6228184" y="3789040"/>
            <a:ext cx="242433" cy="720080"/>
            <a:chOff x="6228184" y="3789040"/>
            <a:chExt cx="242433" cy="720080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00192" y="3933056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8" name="Group 77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6" name="Picture 6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7" name="Picture 66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8" name="Line 7"/>
          <p:cNvSpPr>
            <a:spLocks noChangeShapeType="1"/>
          </p:cNvSpPr>
          <p:nvPr/>
        </p:nvSpPr>
        <p:spPr bwMode="auto">
          <a:xfrm flipH="1">
            <a:off x="1043608" y="4558288"/>
            <a:ext cx="1812736" cy="454888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6331848" y="4600066"/>
            <a:ext cx="1821552" cy="535814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827584" y="4869160"/>
            <a:ext cx="7776864" cy="1800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err="1" smtClean="0"/>
              <a:t>position</a:t>
            </a:r>
            <a:r>
              <a:rPr lang="de-CH" sz="3200" dirty="0" smtClean="0"/>
              <a:t> </a:t>
            </a:r>
            <a:r>
              <a:rPr lang="de-CH" sz="3200" dirty="0" err="1" smtClean="0"/>
              <a:t>verification</a:t>
            </a:r>
            <a:r>
              <a:rPr lang="de-CH" sz="3200" dirty="0" smtClean="0"/>
              <a:t> </a:t>
            </a:r>
            <a:r>
              <a:rPr lang="de-CH" sz="3200" dirty="0" err="1" smtClean="0"/>
              <a:t>is</a:t>
            </a:r>
            <a:r>
              <a:rPr lang="de-CH" sz="3200" dirty="0" smtClean="0"/>
              <a:t> </a:t>
            </a:r>
            <a:r>
              <a:rPr lang="de-CH" sz="3200" dirty="0" err="1" smtClean="0"/>
              <a:t>classically</a:t>
            </a:r>
            <a:r>
              <a:rPr lang="de-CH" sz="3200" dirty="0" smtClean="0"/>
              <a:t> </a:t>
            </a:r>
            <a:r>
              <a:rPr lang="de-CH" sz="3200" dirty="0" err="1" smtClean="0"/>
              <a:t>impossible</a:t>
            </a:r>
            <a:r>
              <a:rPr lang="de-CH" sz="3200" dirty="0" smtClean="0"/>
              <a:t> ! </a:t>
            </a:r>
            <a:r>
              <a:rPr lang="de-CH" sz="3200" dirty="0" err="1" smtClean="0"/>
              <a:t>even</a:t>
            </a:r>
            <a:r>
              <a:rPr lang="de-CH" sz="3200" dirty="0" smtClean="0"/>
              <a:t> </a:t>
            </a:r>
            <a:r>
              <a:rPr lang="de-CH" sz="3200" dirty="0" err="1" smtClean="0"/>
              <a:t>using</a:t>
            </a:r>
            <a:r>
              <a:rPr lang="de-CH" sz="3200" dirty="0" smtClean="0"/>
              <a:t> </a:t>
            </a:r>
            <a:r>
              <a:rPr lang="de-CH" sz="3200" dirty="0" err="1" smtClean="0"/>
              <a:t>computational</a:t>
            </a:r>
            <a:r>
              <a:rPr lang="de-CH" sz="3200" dirty="0" smtClean="0"/>
              <a:t> </a:t>
            </a:r>
            <a:r>
              <a:rPr lang="de-CH" sz="3200" dirty="0" err="1" smtClean="0"/>
              <a:t>assumptions</a:t>
            </a:r>
            <a:endParaRPr lang="de-CH" sz="3200" b="1" dirty="0" smtClean="0"/>
          </a:p>
        </p:txBody>
      </p:sp>
      <p:sp>
        <p:nvSpPr>
          <p:cNvPr id="76" name="Content Placeholder 1"/>
          <p:cNvSpPr txBox="1">
            <a:spLocks/>
          </p:cNvSpPr>
          <p:nvPr/>
        </p:nvSpPr>
        <p:spPr>
          <a:xfrm>
            <a:off x="755576" y="620688"/>
            <a:ext cx="5616624" cy="36004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Chandran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Goyal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Moriarty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Ostrovsky</a:t>
            </a:r>
            <a:r>
              <a:rPr lang="en-US" sz="2000" dirty="0" smtClean="0">
                <a:cs typeface="Arial" charset="0"/>
              </a:rPr>
              <a:t>:  CRYPTO ‘09]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2915816" y="3573016"/>
            <a:ext cx="3384376" cy="1008112"/>
            <a:chOff x="2915816" y="3573016"/>
            <a:chExt cx="3384376" cy="1008112"/>
          </a:xfrm>
        </p:grpSpPr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915816" y="3645024"/>
              <a:ext cx="3384376" cy="93610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9" name="Picture 5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91880" y="3573016"/>
              <a:ext cx="239554" cy="1699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68144" y="422108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4" name="Group 83"/>
          <p:cNvGrpSpPr/>
          <p:nvPr/>
        </p:nvGrpSpPr>
        <p:grpSpPr>
          <a:xfrm>
            <a:off x="2915816" y="3501008"/>
            <a:ext cx="3312368" cy="1008112"/>
            <a:chOff x="2915816" y="3501008"/>
            <a:chExt cx="3312368" cy="1008112"/>
          </a:xfrm>
        </p:grpSpPr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H="1">
              <a:off x="2915816" y="3717032"/>
              <a:ext cx="3312368" cy="7920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0" name="Picture 59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80112" y="3501008"/>
              <a:ext cx="170425" cy="2402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75856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8" grpId="0" animBg="1"/>
      <p:bldP spid="69" grpId="0" animBg="1"/>
      <p:bldP spid="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/>
          <p:cNvGrpSpPr/>
          <p:nvPr/>
        </p:nvGrpSpPr>
        <p:grpSpPr>
          <a:xfrm>
            <a:off x="1043608" y="4293096"/>
            <a:ext cx="2808312" cy="720080"/>
            <a:chOff x="1043608" y="4293096"/>
            <a:chExt cx="2808312" cy="720080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00" name="Picture 99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195736" y="4293096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9" name="Group 204"/>
          <p:cNvGrpSpPr/>
          <p:nvPr/>
        </p:nvGrpSpPr>
        <p:grpSpPr>
          <a:xfrm>
            <a:off x="4211960" y="3356992"/>
            <a:ext cx="865187" cy="792163"/>
            <a:chOff x="5177248" y="2526481"/>
            <a:chExt cx="865187" cy="792163"/>
          </a:xfrm>
        </p:grpSpPr>
        <p:sp>
          <p:nvSpPr>
            <p:cNvPr id="80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81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82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12" cstate="print"/>
          <a:srcRect t="19951"/>
          <a:stretch>
            <a:fillRect/>
          </a:stretch>
        </p:blipFill>
        <p:spPr bwMode="auto">
          <a:xfrm>
            <a:off x="4211960" y="3861048"/>
            <a:ext cx="1152128" cy="57707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1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211960" y="1211714"/>
            <a:ext cx="1368152" cy="1844472"/>
            <a:chOff x="4211960" y="1211714"/>
            <a:chExt cx="1368152" cy="1844472"/>
          </a:xfrm>
        </p:grpSpPr>
        <p:pic>
          <p:nvPicPr>
            <p:cNvPr id="47" name="Picture 46" descr="AliceBlue.eps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5" name="Group 37"/>
          <p:cNvGrpSpPr/>
          <p:nvPr/>
        </p:nvGrpSpPr>
        <p:grpSpPr>
          <a:xfrm>
            <a:off x="2483768" y="1275060"/>
            <a:ext cx="1006872" cy="1293312"/>
            <a:chOff x="2483768" y="1275060"/>
            <a:chExt cx="1006872" cy="1293312"/>
          </a:xfrm>
        </p:grpSpPr>
        <p:pic>
          <p:nvPicPr>
            <p:cNvPr id="48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31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5652120" y="1121238"/>
            <a:ext cx="1280649" cy="1447134"/>
            <a:chOff x="5652120" y="1121238"/>
            <a:chExt cx="1280649" cy="1447134"/>
          </a:xfrm>
        </p:grpSpPr>
        <p:pic>
          <p:nvPicPr>
            <p:cNvPr id="30" name="Picture 29" descr="QueenOfHearts.png"/>
            <p:cNvPicPr>
              <a:picLocks noChangeAspect="1"/>
            </p:cNvPicPr>
            <p:nvPr/>
          </p:nvPicPr>
          <p:blipFill>
            <a:blip r:embed="rId17" cstate="print"/>
            <a:srcRect l="6597" r="7636"/>
            <a:stretch>
              <a:fillRect/>
            </a:stretch>
          </p:blipFill>
          <p:spPr>
            <a:xfrm>
              <a:off x="5652120" y="1121238"/>
              <a:ext cx="1280649" cy="1083626"/>
            </a:xfrm>
            <a:prstGeom prst="rect">
              <a:avLst/>
            </a:prstGeom>
          </p:spPr>
        </p:pic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451419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2957344" y="3717032"/>
            <a:ext cx="0" cy="72008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6228184" y="3789040"/>
            <a:ext cx="311904" cy="720080"/>
            <a:chOff x="6228184" y="3789040"/>
            <a:chExt cx="311904" cy="720080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04" name="Picture 103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99850" y="4005064"/>
              <a:ext cx="240238" cy="27309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08" name="Group 107"/>
          <p:cNvGrpSpPr/>
          <p:nvPr/>
        </p:nvGrpSpPr>
        <p:grpSpPr>
          <a:xfrm>
            <a:off x="971600" y="2852936"/>
            <a:ext cx="2880320" cy="1038091"/>
            <a:chOff x="971600" y="2852936"/>
            <a:chExt cx="2880320" cy="1038091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76" name="Group 28"/>
            <p:cNvGrpSpPr/>
            <p:nvPr/>
          </p:nvGrpSpPr>
          <p:grpSpPr>
            <a:xfrm>
              <a:off x="2098084" y="2852936"/>
              <a:ext cx="457692" cy="460694"/>
              <a:chOff x="4214810" y="2000240"/>
              <a:chExt cx="457692" cy="460694"/>
            </a:xfrm>
          </p:grpSpPr>
          <p:sp>
            <p:nvSpPr>
              <p:cNvPr id="77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19" cstate="print"/>
          <a:stretch>
            <a:fillRect/>
          </a:stretch>
        </p:blipFill>
        <p:spPr bwMode="auto">
          <a:xfrm>
            <a:off x="-108520" y="2916505"/>
            <a:ext cx="1013343" cy="51249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Position-Based Quantum Cryptography</a:t>
            </a:r>
            <a:endParaRPr lang="en-US" sz="4000" dirty="0"/>
          </a:p>
        </p:txBody>
      </p:sp>
      <p:sp>
        <p:nvSpPr>
          <p:cNvPr id="99" name="Content Placeholder 1"/>
          <p:cNvSpPr txBox="1">
            <a:spLocks/>
          </p:cNvSpPr>
          <p:nvPr/>
        </p:nvSpPr>
        <p:spPr>
          <a:xfrm>
            <a:off x="467544" y="620688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[Kent Munro </a:t>
            </a:r>
            <a:r>
              <a:rPr lang="de-CH" sz="2000" noProof="0" dirty="0" err="1" smtClean="0">
                <a:cs typeface="Arial" charset="0"/>
              </a:rPr>
              <a:t>Spiller</a:t>
            </a:r>
            <a:r>
              <a:rPr lang="de-CH" sz="2000" noProof="0" dirty="0" smtClean="0">
                <a:cs typeface="Arial" charset="0"/>
              </a:rPr>
              <a:t> 03/10,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Chandran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Fehr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Gelles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Goyal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Ostrovsky</a:t>
            </a:r>
            <a:r>
              <a:rPr lang="en-US" sz="2000" noProof="0" dirty="0" smtClean="0">
                <a:cs typeface="Arial" charset="0"/>
              </a:rPr>
              <a:t>, </a:t>
            </a:r>
            <a:r>
              <a:rPr lang="en-US" sz="2000" noProof="0" dirty="0" err="1" smtClean="0">
                <a:cs typeface="Arial" charset="0"/>
              </a:rPr>
              <a:t>Malaney</a:t>
            </a:r>
            <a:r>
              <a:rPr lang="en-US" sz="2000" noProof="0" dirty="0" smtClean="0">
                <a:cs typeface="Arial" charset="0"/>
              </a:rPr>
              <a:t> 10]</a:t>
            </a:r>
            <a:endParaRPr lang="en-US" sz="2000" dirty="0" smtClean="0">
              <a:cs typeface="Arial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5508104" y="2924944"/>
            <a:ext cx="2592288" cy="966084"/>
            <a:chOff x="5508104" y="2924944"/>
            <a:chExt cx="2592288" cy="966084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6948264" y="2924944"/>
              <a:ext cx="457692" cy="460694"/>
              <a:chOff x="6948264" y="2852936"/>
              <a:chExt cx="457692" cy="460694"/>
            </a:xfrm>
          </p:grpSpPr>
          <p:sp>
            <p:nvSpPr>
              <p:cNvPr id="92" name="Oval 2"/>
              <p:cNvSpPr>
                <a:spLocks noChangeArrowheads="1"/>
              </p:cNvSpPr>
              <p:nvPr/>
            </p:nvSpPr>
            <p:spPr bwMode="auto">
              <a:xfrm>
                <a:off x="6948264" y="2852936"/>
                <a:ext cx="457692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93" name="Group 63"/>
              <p:cNvGrpSpPr/>
              <p:nvPr/>
            </p:nvGrpSpPr>
            <p:grpSpPr>
              <a:xfrm>
                <a:off x="6991697" y="2886844"/>
                <a:ext cx="360040" cy="367338"/>
                <a:chOff x="-986264" y="2899614"/>
                <a:chExt cx="360040" cy="367338"/>
              </a:xfrm>
            </p:grpSpPr>
            <p:sp>
              <p:nvSpPr>
                <p:cNvPr id="94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99614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bg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5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75784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bg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pic>
          <p:nvPicPr>
            <p:cNvPr id="103" name="Picture 102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66312" y="2996951"/>
              <a:ext cx="581089" cy="27309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07" name="Group 106"/>
          <p:cNvGrpSpPr/>
          <p:nvPr/>
        </p:nvGrpSpPr>
        <p:grpSpPr>
          <a:xfrm>
            <a:off x="2987824" y="3501008"/>
            <a:ext cx="3241526" cy="1008112"/>
            <a:chOff x="2987824" y="3501008"/>
            <a:chExt cx="3241526" cy="1008112"/>
          </a:xfrm>
        </p:grpSpPr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H="1">
              <a:off x="2987824" y="3714750"/>
              <a:ext cx="3241526" cy="79437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05" name="Picture 104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80112" y="3501008"/>
              <a:ext cx="240238" cy="27309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06" name="Content Placeholder 1"/>
          <p:cNvSpPr txBox="1">
            <a:spLocks/>
          </p:cNvSpPr>
          <p:nvPr/>
        </p:nvSpPr>
        <p:spPr>
          <a:xfrm>
            <a:off x="395536" y="5229200"/>
            <a:ext cx="8568952" cy="148478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intuitively: security follows from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 cloning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formally, usage of recently established </a:t>
            </a:r>
            <a:r>
              <a:rPr lang="en-US" sz="2400" dirty="0" smtClean="0">
                <a:cs typeface="Arial" charset="0"/>
              </a:rPr>
              <a:t>[</a:t>
            </a:r>
            <a:r>
              <a:rPr lang="en-US" sz="2400" dirty="0" err="1" smtClean="0">
                <a:cs typeface="Arial" charset="0"/>
              </a:rPr>
              <a:t>Renes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Boileau</a:t>
            </a:r>
            <a:r>
              <a:rPr lang="en-US" sz="2400" dirty="0" smtClean="0">
                <a:cs typeface="Arial" charset="0"/>
              </a:rPr>
              <a:t> 09]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strong complementary information trade-off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2" name="Line 7"/>
          <p:cNvSpPr>
            <a:spLocks noChangeShapeType="1"/>
          </p:cNvSpPr>
          <p:nvPr/>
        </p:nvSpPr>
        <p:spPr bwMode="auto">
          <a:xfrm>
            <a:off x="2987824" y="3645024"/>
            <a:ext cx="3127226" cy="898401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114" name="Picture 11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15816" y="2924944"/>
            <a:ext cx="360040" cy="576931"/>
          </a:xfrm>
          <a:prstGeom prst="rect">
            <a:avLst/>
          </a:prstGeom>
          <a:noFill/>
          <a:ln/>
          <a:effectLst/>
        </p:spPr>
      </p:pic>
      <p:grpSp>
        <p:nvGrpSpPr>
          <p:cNvPr id="118" name="Group 117"/>
          <p:cNvGrpSpPr/>
          <p:nvPr/>
        </p:nvGrpSpPr>
        <p:grpSpPr>
          <a:xfrm>
            <a:off x="1043608" y="4514850"/>
            <a:ext cx="1918667" cy="628462"/>
            <a:chOff x="1043608" y="4514850"/>
            <a:chExt cx="1918667" cy="628462"/>
          </a:xfrm>
        </p:grpSpPr>
        <p:sp>
          <p:nvSpPr>
            <p:cNvPr id="68" name="Line 7"/>
            <p:cNvSpPr>
              <a:spLocks noChangeShapeType="1"/>
            </p:cNvSpPr>
            <p:nvPr/>
          </p:nvSpPr>
          <p:spPr bwMode="auto">
            <a:xfrm flipH="1">
              <a:off x="1043608" y="4514850"/>
              <a:ext cx="1918667" cy="49832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16" name="Picture 115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051720" y="4797152"/>
              <a:ext cx="216024" cy="34616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19" name="Group 118"/>
          <p:cNvGrpSpPr/>
          <p:nvPr/>
        </p:nvGrpSpPr>
        <p:grpSpPr>
          <a:xfrm>
            <a:off x="6229350" y="4581524"/>
            <a:ext cx="1943050" cy="705804"/>
            <a:chOff x="6229350" y="4581524"/>
            <a:chExt cx="1943050" cy="705804"/>
          </a:xfrm>
        </p:grpSpPr>
        <p:sp>
          <p:nvSpPr>
            <p:cNvPr id="69" name="Line 7"/>
            <p:cNvSpPr>
              <a:spLocks noChangeShapeType="1"/>
            </p:cNvSpPr>
            <p:nvPr/>
          </p:nvSpPr>
          <p:spPr bwMode="auto">
            <a:xfrm>
              <a:off x="6229350" y="4581524"/>
              <a:ext cx="1943050" cy="56067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17" name="Picture 116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020272" y="4941168"/>
              <a:ext cx="216024" cy="346160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06" grpId="0" uiExpand="1" build="p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204"/>
          <p:cNvGrpSpPr/>
          <p:nvPr/>
        </p:nvGrpSpPr>
        <p:grpSpPr>
          <a:xfrm>
            <a:off x="4211960" y="3644949"/>
            <a:ext cx="865187" cy="792163"/>
            <a:chOff x="5177248" y="2526481"/>
            <a:chExt cx="865187" cy="792163"/>
          </a:xfrm>
        </p:grpSpPr>
        <p:sp>
          <p:nvSpPr>
            <p:cNvPr id="152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53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54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808138" y="2420888"/>
            <a:ext cx="5544616" cy="809970"/>
            <a:chOff x="1808138" y="2420888"/>
            <a:chExt cx="5544616" cy="809970"/>
          </a:xfrm>
        </p:grpSpPr>
        <p:sp>
          <p:nvSpPr>
            <p:cNvPr id="85" name="Oval 159"/>
            <p:cNvSpPr>
              <a:spLocks noChangeArrowheads="1"/>
            </p:cNvSpPr>
            <p:nvPr/>
          </p:nvSpPr>
          <p:spPr bwMode="auto">
            <a:xfrm rot="16200000">
              <a:off x="4175461" y="53565"/>
              <a:ext cx="809970" cy="554461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6012160" y="2564904"/>
              <a:ext cx="504056" cy="505168"/>
              <a:chOff x="5344138" y="2636342"/>
              <a:chExt cx="719138" cy="720725"/>
            </a:xfrm>
          </p:grpSpPr>
          <p:sp>
            <p:nvSpPr>
              <p:cNvPr id="88" name="Oval 43"/>
              <p:cNvSpPr>
                <a:spLocks noChangeArrowheads="1"/>
              </p:cNvSpPr>
              <p:nvPr/>
            </p:nvSpPr>
            <p:spPr bwMode="auto">
              <a:xfrm>
                <a:off x="5344138" y="2636342"/>
                <a:ext cx="719138" cy="7207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" name="Line 44"/>
              <p:cNvSpPr>
                <a:spLocks noChangeShapeType="1"/>
              </p:cNvSpPr>
              <p:nvPr/>
            </p:nvSpPr>
            <p:spPr bwMode="auto">
              <a:xfrm rot="10800000">
                <a:off x="5704501" y="2709367"/>
                <a:ext cx="0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0" name="Line 45"/>
              <p:cNvSpPr>
                <a:spLocks noChangeShapeType="1"/>
              </p:cNvSpPr>
              <p:nvPr/>
            </p:nvSpPr>
            <p:spPr bwMode="auto">
              <a:xfrm rot="16200000">
                <a:off x="5703707" y="2708574"/>
                <a:ext cx="0" cy="57626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1" name="Line 46"/>
              <p:cNvSpPr>
                <a:spLocks noChangeShapeType="1"/>
              </p:cNvSpPr>
              <p:nvPr/>
            </p:nvSpPr>
            <p:spPr bwMode="auto">
              <a:xfrm rot="13500000">
                <a:off x="5702120" y="2708573"/>
                <a:ext cx="1588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3" name="Line 47"/>
              <p:cNvSpPr>
                <a:spLocks noChangeShapeType="1"/>
              </p:cNvSpPr>
              <p:nvPr/>
            </p:nvSpPr>
            <p:spPr bwMode="auto">
              <a:xfrm rot="18900000">
                <a:off x="5699738" y="2709367"/>
                <a:ext cx="1588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2771800" y="2564904"/>
              <a:ext cx="504056" cy="505168"/>
              <a:chOff x="5344138" y="2636342"/>
              <a:chExt cx="719138" cy="720725"/>
            </a:xfrm>
          </p:grpSpPr>
          <p:sp>
            <p:nvSpPr>
              <p:cNvPr id="110" name="Oval 43"/>
              <p:cNvSpPr>
                <a:spLocks noChangeArrowheads="1"/>
              </p:cNvSpPr>
              <p:nvPr/>
            </p:nvSpPr>
            <p:spPr bwMode="auto">
              <a:xfrm>
                <a:off x="5344138" y="2636342"/>
                <a:ext cx="719138" cy="7207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1" name="Line 44"/>
              <p:cNvSpPr>
                <a:spLocks noChangeShapeType="1"/>
              </p:cNvSpPr>
              <p:nvPr/>
            </p:nvSpPr>
            <p:spPr bwMode="auto">
              <a:xfrm rot="10800000">
                <a:off x="5704501" y="2709367"/>
                <a:ext cx="0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2" name="Line 45"/>
              <p:cNvSpPr>
                <a:spLocks noChangeShapeType="1"/>
              </p:cNvSpPr>
              <p:nvPr/>
            </p:nvSpPr>
            <p:spPr bwMode="auto">
              <a:xfrm rot="16200000">
                <a:off x="5703707" y="2708574"/>
                <a:ext cx="0" cy="57626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3" name="Line 46"/>
              <p:cNvSpPr>
                <a:spLocks noChangeShapeType="1"/>
              </p:cNvSpPr>
              <p:nvPr/>
            </p:nvSpPr>
            <p:spPr bwMode="auto">
              <a:xfrm rot="13500000">
                <a:off x="5702120" y="2708573"/>
                <a:ext cx="1588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7"/>
              <p:cNvSpPr>
                <a:spLocks noChangeShapeType="1"/>
              </p:cNvSpPr>
              <p:nvPr/>
            </p:nvSpPr>
            <p:spPr bwMode="auto">
              <a:xfrm rot="18900000">
                <a:off x="5699738" y="2709367"/>
                <a:ext cx="1588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6" name="Picture 135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79712" y="4365104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37" name="Group 204"/>
          <p:cNvGrpSpPr/>
          <p:nvPr/>
        </p:nvGrpSpPr>
        <p:grpSpPr>
          <a:xfrm>
            <a:off x="1979712" y="2780928"/>
            <a:ext cx="865187" cy="792163"/>
            <a:chOff x="5177248" y="2526481"/>
            <a:chExt cx="865187" cy="792163"/>
          </a:xfrm>
        </p:grpSpPr>
        <p:sp>
          <p:nvSpPr>
            <p:cNvPr id="138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39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40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24" name="Group 204"/>
          <p:cNvGrpSpPr/>
          <p:nvPr/>
        </p:nvGrpSpPr>
        <p:grpSpPr>
          <a:xfrm>
            <a:off x="6372200" y="3068960"/>
            <a:ext cx="865187" cy="792163"/>
            <a:chOff x="5177248" y="2526481"/>
            <a:chExt cx="865187" cy="792163"/>
          </a:xfrm>
        </p:grpSpPr>
        <p:sp>
          <p:nvSpPr>
            <p:cNvPr id="125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26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27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280340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395536" y="768172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12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4" name="Group 35"/>
          <p:cNvGrpSpPr/>
          <p:nvPr/>
        </p:nvGrpSpPr>
        <p:grpSpPr>
          <a:xfrm>
            <a:off x="7541017" y="768172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3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6" name="Group 37"/>
          <p:cNvGrpSpPr/>
          <p:nvPr/>
        </p:nvGrpSpPr>
        <p:grpSpPr>
          <a:xfrm>
            <a:off x="2483768" y="1131044"/>
            <a:ext cx="1006872" cy="1293312"/>
            <a:chOff x="2483768" y="1275060"/>
            <a:chExt cx="1006872" cy="1293312"/>
          </a:xfrm>
        </p:grpSpPr>
        <p:pic>
          <p:nvPicPr>
            <p:cNvPr id="48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31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5652120" y="977222"/>
            <a:ext cx="1280649" cy="1447134"/>
            <a:chOff x="5652120" y="1121238"/>
            <a:chExt cx="1280649" cy="1447134"/>
          </a:xfrm>
        </p:grpSpPr>
        <p:pic>
          <p:nvPicPr>
            <p:cNvPr id="30" name="Picture 29" descr="QueenOfHearts.png"/>
            <p:cNvPicPr>
              <a:picLocks noChangeAspect="1"/>
            </p:cNvPicPr>
            <p:nvPr/>
          </p:nvPicPr>
          <p:blipFill>
            <a:blip r:embed="rId15" cstate="print"/>
            <a:srcRect l="6597" r="7636"/>
            <a:stretch>
              <a:fillRect/>
            </a:stretch>
          </p:blipFill>
          <p:spPr>
            <a:xfrm>
              <a:off x="5652120" y="1121238"/>
              <a:ext cx="1280649" cy="1083626"/>
            </a:xfrm>
            <a:prstGeom prst="rect">
              <a:avLst/>
            </a:prstGeom>
          </p:spPr>
        </p:pic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132856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2" name="Group 141"/>
          <p:cNvGrpSpPr/>
          <p:nvPr/>
        </p:nvGrpSpPr>
        <p:grpSpPr>
          <a:xfrm>
            <a:off x="6228184" y="3789040"/>
            <a:ext cx="277240" cy="720080"/>
            <a:chOff x="6228184" y="3789040"/>
            <a:chExt cx="277240" cy="720080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28" name="Picture 127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34512" y="4005064"/>
              <a:ext cx="170912" cy="27387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8" name="Line 7"/>
          <p:cNvSpPr>
            <a:spLocks noChangeShapeType="1"/>
          </p:cNvSpPr>
          <p:nvPr/>
        </p:nvSpPr>
        <p:spPr bwMode="auto">
          <a:xfrm flipH="1">
            <a:off x="1043607" y="4540195"/>
            <a:ext cx="1802959" cy="472980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6265628" y="4595854"/>
            <a:ext cx="1906772" cy="546348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971600" y="3083950"/>
            <a:ext cx="2880320" cy="807077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" name="Group 28"/>
          <p:cNvGrpSpPr/>
          <p:nvPr/>
        </p:nvGrpSpPr>
        <p:grpSpPr>
          <a:xfrm>
            <a:off x="2771800" y="3112322"/>
            <a:ext cx="457692" cy="460694"/>
            <a:chOff x="4214810" y="2000240"/>
            <a:chExt cx="457692" cy="460694"/>
          </a:xfrm>
        </p:grpSpPr>
        <p:sp>
          <p:nvSpPr>
            <p:cNvPr id="7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78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-108520" y="2916505"/>
            <a:ext cx="1013343" cy="51249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33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Position-Based QC: Teleportation Attack</a:t>
            </a:r>
            <a:endParaRPr lang="en-US" sz="4000" dirty="0"/>
          </a:p>
        </p:txBody>
      </p:sp>
      <p:sp>
        <p:nvSpPr>
          <p:cNvPr id="99" name="Content Placeholder 1"/>
          <p:cNvSpPr txBox="1">
            <a:spLocks/>
          </p:cNvSpPr>
          <p:nvPr/>
        </p:nvSpPr>
        <p:spPr>
          <a:xfrm>
            <a:off x="1187624" y="620688"/>
            <a:ext cx="4248472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[Kent Munro </a:t>
            </a:r>
            <a:r>
              <a:rPr lang="de-CH" sz="2000" noProof="0" dirty="0" err="1" smtClean="0">
                <a:cs typeface="Arial" charset="0"/>
              </a:rPr>
              <a:t>Spiller</a:t>
            </a:r>
            <a:r>
              <a:rPr lang="de-CH" sz="2000" noProof="0" dirty="0" smtClean="0">
                <a:cs typeface="Arial" charset="0"/>
              </a:rPr>
              <a:t> 03/10, Lau Lo 10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50" name="Picture 14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41662" y="4941168"/>
            <a:ext cx="3448474" cy="887219"/>
          </a:xfrm>
          <a:prstGeom prst="rect">
            <a:avLst/>
          </a:prstGeom>
          <a:noFill/>
          <a:ln/>
          <a:effectLst/>
        </p:spPr>
      </p:pic>
      <p:grpSp>
        <p:nvGrpSpPr>
          <p:cNvPr id="144" name="Group 143"/>
          <p:cNvGrpSpPr/>
          <p:nvPr/>
        </p:nvGrpSpPr>
        <p:grpSpPr>
          <a:xfrm>
            <a:off x="5508104" y="2708920"/>
            <a:ext cx="2592288" cy="1182108"/>
            <a:chOff x="5508104" y="2708920"/>
            <a:chExt cx="2592288" cy="1182108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9" name="Group 90"/>
            <p:cNvGrpSpPr/>
            <p:nvPr/>
          </p:nvGrpSpPr>
          <p:grpSpPr>
            <a:xfrm>
              <a:off x="7596336" y="2708920"/>
              <a:ext cx="457692" cy="460694"/>
              <a:chOff x="6948264" y="2780928"/>
              <a:chExt cx="457692" cy="460694"/>
            </a:xfrm>
          </p:grpSpPr>
          <p:sp>
            <p:nvSpPr>
              <p:cNvPr id="92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0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94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bg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5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bg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pic>
          <p:nvPicPr>
            <p:cNvPr id="103" name="Picture 102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14384" y="2780927"/>
              <a:ext cx="581089" cy="27309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1" name="Group 28"/>
          <p:cNvGrpSpPr/>
          <p:nvPr/>
        </p:nvGrpSpPr>
        <p:grpSpPr>
          <a:xfrm>
            <a:off x="6012160" y="3112322"/>
            <a:ext cx="457692" cy="460694"/>
            <a:chOff x="4214810" y="2000240"/>
            <a:chExt cx="457692" cy="460694"/>
          </a:xfrm>
        </p:grpSpPr>
        <p:sp>
          <p:nvSpPr>
            <p:cNvPr id="12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483768" y="3717032"/>
            <a:ext cx="432048" cy="720080"/>
            <a:chOff x="2483768" y="3717032"/>
            <a:chExt cx="432048" cy="720080"/>
          </a:xfrm>
        </p:grpSpPr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915816" y="371703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1" name="Picture 130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483768" y="3933056"/>
              <a:ext cx="307641" cy="23996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2" name="Line 7"/>
          <p:cNvSpPr>
            <a:spLocks noChangeShapeType="1"/>
          </p:cNvSpPr>
          <p:nvPr/>
        </p:nvSpPr>
        <p:spPr bwMode="auto">
          <a:xfrm>
            <a:off x="2941983" y="3633746"/>
            <a:ext cx="3291840" cy="938254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132" name="Picture 13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91880" y="3501008"/>
            <a:ext cx="307641" cy="239960"/>
          </a:xfrm>
          <a:prstGeom prst="rect">
            <a:avLst/>
          </a:prstGeom>
          <a:noFill/>
          <a:ln/>
          <a:effectLst/>
        </p:spPr>
      </p:pic>
      <p:grpSp>
        <p:nvGrpSpPr>
          <p:cNvPr id="147" name="Group 146"/>
          <p:cNvGrpSpPr/>
          <p:nvPr/>
        </p:nvGrpSpPr>
        <p:grpSpPr>
          <a:xfrm>
            <a:off x="2941982" y="3501008"/>
            <a:ext cx="3286201" cy="1015332"/>
            <a:chOff x="2941982" y="3501008"/>
            <a:chExt cx="3286201" cy="1015332"/>
          </a:xfrm>
        </p:grpSpPr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H="1">
              <a:off x="2941982" y="3717031"/>
              <a:ext cx="3286201" cy="79930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29" name="Picture 12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614775" y="3501008"/>
              <a:ext cx="170912" cy="273871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25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3960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</a:pPr>
            <a:r>
              <a:rPr lang="fr-CH" sz="3300" dirty="0" err="1" smtClean="0"/>
              <a:t>Cryptographic</a:t>
            </a:r>
            <a:r>
              <a:rPr lang="fr-CH" sz="3300" dirty="0" smtClean="0"/>
              <a:t> Primitives</a:t>
            </a:r>
            <a:endParaRPr kumimoji="0" lang="fr-CH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70AD1A"/>
              </a:buClr>
              <a:buSzPct val="100000"/>
              <a:buFont typeface="Wingdings" charset="2"/>
              <a:buChar char="Ø"/>
              <a:tabLst/>
              <a:defRPr/>
            </a:pPr>
            <a:r>
              <a:rPr kumimoji="0" lang="fr-CH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Noisy</a:t>
            </a:r>
            <a:r>
              <a:rPr kumimoji="0" lang="fr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-Storage Model</a:t>
            </a:r>
          </a:p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lang="de-CH" sz="3300" dirty="0" smtClean="0"/>
              <a:t>Position-</a:t>
            </a:r>
            <a:r>
              <a:rPr lang="de-CH" sz="3300" dirty="0" err="1" smtClean="0"/>
              <a:t>Based</a:t>
            </a:r>
            <a:r>
              <a:rPr lang="de-CH" sz="3300" dirty="0" smtClean="0"/>
              <a:t> Quantum </a:t>
            </a:r>
            <a:r>
              <a:rPr lang="de-CH" sz="3300" dirty="0" err="1" smtClean="0"/>
              <a:t>Cryptography</a:t>
            </a:r>
            <a:r>
              <a:rPr lang="de-CH" sz="3300" dirty="0" smtClean="0"/>
              <a:t> </a:t>
            </a:r>
          </a:p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kumimoji="0" lang="fr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</a:t>
            </a:r>
            <a:endParaRPr kumimoji="0" lang="fr-CH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6082" y="1556792"/>
            <a:ext cx="7200900" cy="7191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/>
          <p:cNvGrpSpPr/>
          <p:nvPr/>
        </p:nvGrpSpPr>
        <p:grpSpPr>
          <a:xfrm>
            <a:off x="1916088" y="2475014"/>
            <a:ext cx="5544616" cy="809970"/>
            <a:chOff x="1808138" y="2420888"/>
            <a:chExt cx="5544616" cy="809970"/>
          </a:xfrm>
        </p:grpSpPr>
        <p:sp>
          <p:nvSpPr>
            <p:cNvPr id="142" name="Oval 159"/>
            <p:cNvSpPr>
              <a:spLocks noChangeArrowheads="1"/>
            </p:cNvSpPr>
            <p:nvPr/>
          </p:nvSpPr>
          <p:spPr bwMode="auto">
            <a:xfrm rot="16200000">
              <a:off x="4175461" y="53565"/>
              <a:ext cx="809970" cy="554461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74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43" name="Group 107"/>
            <p:cNvGrpSpPr/>
            <p:nvPr/>
          </p:nvGrpSpPr>
          <p:grpSpPr>
            <a:xfrm>
              <a:off x="6012160" y="2564904"/>
              <a:ext cx="504056" cy="505168"/>
              <a:chOff x="5344138" y="2636342"/>
              <a:chExt cx="719138" cy="720725"/>
            </a:xfrm>
          </p:grpSpPr>
          <p:sp>
            <p:nvSpPr>
              <p:cNvPr id="150" name="Oval 43"/>
              <p:cNvSpPr>
                <a:spLocks noChangeArrowheads="1"/>
              </p:cNvSpPr>
              <p:nvPr/>
            </p:nvSpPr>
            <p:spPr bwMode="auto">
              <a:xfrm>
                <a:off x="5344138" y="2636342"/>
                <a:ext cx="719138" cy="7207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1" name="Line 44"/>
              <p:cNvSpPr>
                <a:spLocks noChangeShapeType="1"/>
              </p:cNvSpPr>
              <p:nvPr/>
            </p:nvSpPr>
            <p:spPr bwMode="auto">
              <a:xfrm rot="10800000">
                <a:off x="5704501" y="2709367"/>
                <a:ext cx="0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2" name="Line 45"/>
              <p:cNvSpPr>
                <a:spLocks noChangeShapeType="1"/>
              </p:cNvSpPr>
              <p:nvPr/>
            </p:nvSpPr>
            <p:spPr bwMode="auto">
              <a:xfrm rot="16200000">
                <a:off x="5703707" y="2708574"/>
                <a:ext cx="0" cy="57626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3" name="Line 46"/>
              <p:cNvSpPr>
                <a:spLocks noChangeShapeType="1"/>
              </p:cNvSpPr>
              <p:nvPr/>
            </p:nvSpPr>
            <p:spPr bwMode="auto">
              <a:xfrm rot="13500000">
                <a:off x="5702120" y="2708573"/>
                <a:ext cx="1588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4" name="Line 47"/>
              <p:cNvSpPr>
                <a:spLocks noChangeShapeType="1"/>
              </p:cNvSpPr>
              <p:nvPr/>
            </p:nvSpPr>
            <p:spPr bwMode="auto">
              <a:xfrm rot="18900000">
                <a:off x="5699738" y="2709367"/>
                <a:ext cx="1588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44" name="Group 108"/>
            <p:cNvGrpSpPr/>
            <p:nvPr/>
          </p:nvGrpSpPr>
          <p:grpSpPr>
            <a:xfrm>
              <a:off x="2771800" y="2564904"/>
              <a:ext cx="504056" cy="505168"/>
              <a:chOff x="5344138" y="2636342"/>
              <a:chExt cx="719138" cy="720725"/>
            </a:xfrm>
          </p:grpSpPr>
          <p:sp>
            <p:nvSpPr>
              <p:cNvPr id="145" name="Oval 43"/>
              <p:cNvSpPr>
                <a:spLocks noChangeArrowheads="1"/>
              </p:cNvSpPr>
              <p:nvPr/>
            </p:nvSpPr>
            <p:spPr bwMode="auto">
              <a:xfrm>
                <a:off x="5344138" y="2636342"/>
                <a:ext cx="719138" cy="7207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6" name="Line 44"/>
              <p:cNvSpPr>
                <a:spLocks noChangeShapeType="1"/>
              </p:cNvSpPr>
              <p:nvPr/>
            </p:nvSpPr>
            <p:spPr bwMode="auto">
              <a:xfrm rot="10800000">
                <a:off x="5704501" y="2709367"/>
                <a:ext cx="0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7" name="Line 45"/>
              <p:cNvSpPr>
                <a:spLocks noChangeShapeType="1"/>
              </p:cNvSpPr>
              <p:nvPr/>
            </p:nvSpPr>
            <p:spPr bwMode="auto">
              <a:xfrm rot="16200000">
                <a:off x="5703707" y="2708574"/>
                <a:ext cx="0" cy="57626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8" name="Line 46"/>
              <p:cNvSpPr>
                <a:spLocks noChangeShapeType="1"/>
              </p:cNvSpPr>
              <p:nvPr/>
            </p:nvSpPr>
            <p:spPr bwMode="auto">
              <a:xfrm rot="13500000">
                <a:off x="5702120" y="2708573"/>
                <a:ext cx="1588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9" name="Line 47"/>
              <p:cNvSpPr>
                <a:spLocks noChangeShapeType="1"/>
              </p:cNvSpPr>
              <p:nvPr/>
            </p:nvSpPr>
            <p:spPr bwMode="auto">
              <a:xfrm rot="18900000">
                <a:off x="5699738" y="2709367"/>
                <a:ext cx="1588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395536" y="912188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7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4" name="Group 35"/>
          <p:cNvGrpSpPr/>
          <p:nvPr/>
        </p:nvGrpSpPr>
        <p:grpSpPr>
          <a:xfrm>
            <a:off x="7541017" y="912188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8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5" name="Group 36"/>
          <p:cNvGrpSpPr/>
          <p:nvPr/>
        </p:nvGrpSpPr>
        <p:grpSpPr>
          <a:xfrm>
            <a:off x="4211960" y="1211714"/>
            <a:ext cx="1006872" cy="1356658"/>
            <a:chOff x="4211960" y="1211714"/>
            <a:chExt cx="1006872" cy="1356658"/>
          </a:xfrm>
        </p:grpSpPr>
        <p:pic>
          <p:nvPicPr>
            <p:cNvPr id="47" name="Picture 46" descr="AliceBlue.eps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6" name="Group 37"/>
          <p:cNvGrpSpPr/>
          <p:nvPr/>
        </p:nvGrpSpPr>
        <p:grpSpPr>
          <a:xfrm>
            <a:off x="2483768" y="1275060"/>
            <a:ext cx="1006872" cy="1293312"/>
            <a:chOff x="2483768" y="1275060"/>
            <a:chExt cx="1006872" cy="1293312"/>
          </a:xfrm>
        </p:grpSpPr>
        <p:pic>
          <p:nvPicPr>
            <p:cNvPr id="48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31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5652120" y="1121238"/>
            <a:ext cx="1280649" cy="1447134"/>
            <a:chOff x="5652120" y="1121238"/>
            <a:chExt cx="1280649" cy="1447134"/>
          </a:xfrm>
        </p:grpSpPr>
        <p:pic>
          <p:nvPicPr>
            <p:cNvPr id="30" name="Picture 29" descr="QueenOfHearts.png"/>
            <p:cNvPicPr>
              <a:picLocks noChangeAspect="1"/>
            </p:cNvPicPr>
            <p:nvPr/>
          </p:nvPicPr>
          <p:blipFill>
            <a:blip r:embed="rId11" cstate="print"/>
            <a:srcRect l="6597" r="7636"/>
            <a:stretch>
              <a:fillRect/>
            </a:stretch>
          </p:blipFill>
          <p:spPr>
            <a:xfrm>
              <a:off x="5652120" y="1121238"/>
              <a:ext cx="1280649" cy="1083626"/>
            </a:xfrm>
            <a:prstGeom prst="rect">
              <a:avLst/>
            </a:prstGeom>
          </p:spPr>
        </p:pic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5508104" y="3189045"/>
            <a:ext cx="2592288" cy="701983"/>
            <a:chOff x="5508104" y="3189045"/>
            <a:chExt cx="2592288" cy="701983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91" name="Picture 90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516216" y="3189045"/>
              <a:ext cx="342500" cy="23995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65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Fourth Try</a:t>
            </a:r>
            <a:endParaRPr lang="en-US" sz="4000" dirty="0"/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>
            <a:off x="971600" y="620688"/>
            <a:ext cx="6912768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[Kent Munro </a:t>
            </a:r>
            <a:r>
              <a:rPr lang="de-CH" sz="2000" noProof="0" dirty="0" err="1" smtClean="0">
                <a:cs typeface="Arial" charset="0"/>
              </a:rPr>
              <a:t>Spiller</a:t>
            </a:r>
            <a:r>
              <a:rPr lang="de-CH" sz="2000" noProof="0" dirty="0" smtClean="0">
                <a:cs typeface="Arial" charset="0"/>
              </a:rPr>
              <a:t> 03/10, </a:t>
            </a:r>
            <a:r>
              <a:rPr lang="de-CH" sz="2000" noProof="0" dirty="0" err="1" smtClean="0">
                <a:cs typeface="Arial" charset="0"/>
              </a:rPr>
              <a:t>Malaney</a:t>
            </a:r>
            <a:r>
              <a:rPr lang="de-CH" sz="2000" noProof="0" dirty="0" smtClean="0">
                <a:cs typeface="Arial" charset="0"/>
              </a:rPr>
              <a:t> 10, Lau Lo 10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9" name="Picture 10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87824" y="4598985"/>
            <a:ext cx="1434302" cy="342183"/>
          </a:xfrm>
          <a:prstGeom prst="rect">
            <a:avLst/>
          </a:prstGeom>
          <a:noFill/>
          <a:ln/>
          <a:effectLst/>
        </p:spPr>
      </p:pic>
      <p:pic>
        <p:nvPicPr>
          <p:cNvPr id="117" name="Picture 1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6056" y="4598985"/>
            <a:ext cx="1434304" cy="342183"/>
          </a:xfrm>
          <a:prstGeom prst="rect">
            <a:avLst/>
          </a:prstGeom>
          <a:noFill/>
          <a:ln/>
          <a:effectLst/>
        </p:spPr>
      </p:pic>
      <p:sp>
        <p:nvSpPr>
          <p:cNvPr id="121" name="Content Placeholder 1"/>
          <p:cNvSpPr txBox="1">
            <a:spLocks/>
          </p:cNvSpPr>
          <p:nvPr/>
        </p:nvSpPr>
        <p:spPr>
          <a:xfrm>
            <a:off x="534804" y="5589240"/>
            <a:ext cx="8429684" cy="112474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exercise: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insecure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if adversaries share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EPR pairs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! 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1763688" y="2636912"/>
            <a:ext cx="5544616" cy="809970"/>
            <a:chOff x="1808138" y="2420888"/>
            <a:chExt cx="5544616" cy="809970"/>
          </a:xfrm>
        </p:grpSpPr>
        <p:sp>
          <p:nvSpPr>
            <p:cNvPr id="128" name="Oval 159"/>
            <p:cNvSpPr>
              <a:spLocks noChangeArrowheads="1"/>
            </p:cNvSpPr>
            <p:nvPr/>
          </p:nvSpPr>
          <p:spPr bwMode="auto">
            <a:xfrm rot="16200000">
              <a:off x="4175461" y="53565"/>
              <a:ext cx="809970" cy="554461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74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9" name="Group 107"/>
            <p:cNvGrpSpPr/>
            <p:nvPr/>
          </p:nvGrpSpPr>
          <p:grpSpPr>
            <a:xfrm>
              <a:off x="6012160" y="2564904"/>
              <a:ext cx="504056" cy="505168"/>
              <a:chOff x="5344138" y="2636342"/>
              <a:chExt cx="719138" cy="720725"/>
            </a:xfrm>
          </p:grpSpPr>
          <p:sp>
            <p:nvSpPr>
              <p:cNvPr id="136" name="Oval 43"/>
              <p:cNvSpPr>
                <a:spLocks noChangeArrowheads="1"/>
              </p:cNvSpPr>
              <p:nvPr/>
            </p:nvSpPr>
            <p:spPr bwMode="auto">
              <a:xfrm>
                <a:off x="5344138" y="2636342"/>
                <a:ext cx="719138" cy="7207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7" name="Line 44"/>
              <p:cNvSpPr>
                <a:spLocks noChangeShapeType="1"/>
              </p:cNvSpPr>
              <p:nvPr/>
            </p:nvSpPr>
            <p:spPr bwMode="auto">
              <a:xfrm rot="10800000">
                <a:off x="5704501" y="2709367"/>
                <a:ext cx="0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8" name="Line 45"/>
              <p:cNvSpPr>
                <a:spLocks noChangeShapeType="1"/>
              </p:cNvSpPr>
              <p:nvPr/>
            </p:nvSpPr>
            <p:spPr bwMode="auto">
              <a:xfrm rot="16200000">
                <a:off x="5703707" y="2708574"/>
                <a:ext cx="0" cy="57626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9" name="Line 46"/>
              <p:cNvSpPr>
                <a:spLocks noChangeShapeType="1"/>
              </p:cNvSpPr>
              <p:nvPr/>
            </p:nvSpPr>
            <p:spPr bwMode="auto">
              <a:xfrm rot="13500000">
                <a:off x="5702120" y="2708573"/>
                <a:ext cx="1588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0" name="Line 47"/>
              <p:cNvSpPr>
                <a:spLocks noChangeShapeType="1"/>
              </p:cNvSpPr>
              <p:nvPr/>
            </p:nvSpPr>
            <p:spPr bwMode="auto">
              <a:xfrm rot="18900000">
                <a:off x="5699738" y="2709367"/>
                <a:ext cx="1588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0" name="Group 108"/>
            <p:cNvGrpSpPr/>
            <p:nvPr/>
          </p:nvGrpSpPr>
          <p:grpSpPr>
            <a:xfrm>
              <a:off x="2771800" y="2564904"/>
              <a:ext cx="504056" cy="505168"/>
              <a:chOff x="5344138" y="2636342"/>
              <a:chExt cx="719138" cy="720725"/>
            </a:xfrm>
          </p:grpSpPr>
          <p:sp>
            <p:nvSpPr>
              <p:cNvPr id="131" name="Oval 43"/>
              <p:cNvSpPr>
                <a:spLocks noChangeArrowheads="1"/>
              </p:cNvSpPr>
              <p:nvPr/>
            </p:nvSpPr>
            <p:spPr bwMode="auto">
              <a:xfrm>
                <a:off x="5344138" y="2636342"/>
                <a:ext cx="719138" cy="7207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2" name="Line 44"/>
              <p:cNvSpPr>
                <a:spLocks noChangeShapeType="1"/>
              </p:cNvSpPr>
              <p:nvPr/>
            </p:nvSpPr>
            <p:spPr bwMode="auto">
              <a:xfrm rot="10800000">
                <a:off x="5704501" y="2709367"/>
                <a:ext cx="0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3" name="Line 45"/>
              <p:cNvSpPr>
                <a:spLocks noChangeShapeType="1"/>
              </p:cNvSpPr>
              <p:nvPr/>
            </p:nvSpPr>
            <p:spPr bwMode="auto">
              <a:xfrm rot="16200000">
                <a:off x="5703707" y="2708574"/>
                <a:ext cx="0" cy="57626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4" name="Line 46"/>
              <p:cNvSpPr>
                <a:spLocks noChangeShapeType="1"/>
              </p:cNvSpPr>
              <p:nvPr/>
            </p:nvSpPr>
            <p:spPr bwMode="auto">
              <a:xfrm rot="13500000">
                <a:off x="5702120" y="2708573"/>
                <a:ext cx="1588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5" name="Line 47"/>
              <p:cNvSpPr>
                <a:spLocks noChangeShapeType="1"/>
              </p:cNvSpPr>
              <p:nvPr/>
            </p:nvSpPr>
            <p:spPr bwMode="auto">
              <a:xfrm rot="18900000">
                <a:off x="5699738" y="2709367"/>
                <a:ext cx="1588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971600" y="2680274"/>
            <a:ext cx="2880320" cy="1210753"/>
            <a:chOff x="971600" y="2680274"/>
            <a:chExt cx="2880320" cy="1210753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90" name="Picture 89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411760" y="3140968"/>
              <a:ext cx="342500" cy="239955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55" name="Group 33"/>
            <p:cNvGrpSpPr/>
            <p:nvPr/>
          </p:nvGrpSpPr>
          <p:grpSpPr>
            <a:xfrm>
              <a:off x="1450013" y="2680274"/>
              <a:ext cx="457691" cy="460694"/>
              <a:chOff x="3929058" y="1928802"/>
              <a:chExt cx="457691" cy="460694"/>
            </a:xfrm>
          </p:grpSpPr>
          <p:sp>
            <p:nvSpPr>
              <p:cNvPr id="156" name="Oval 35"/>
              <p:cNvSpPr>
                <a:spLocks noChangeArrowheads="1"/>
              </p:cNvSpPr>
              <p:nvPr/>
            </p:nvSpPr>
            <p:spPr bwMode="auto">
              <a:xfrm>
                <a:off x="3929058" y="1928802"/>
                <a:ext cx="457691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7" name="Line 38"/>
              <p:cNvSpPr>
                <a:spLocks noChangeShapeType="1"/>
              </p:cNvSpPr>
              <p:nvPr/>
            </p:nvSpPr>
            <p:spPr bwMode="auto">
              <a:xfrm rot="13500000">
                <a:off x="4158912" y="1975767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65" name="Group 164"/>
          <p:cNvGrpSpPr/>
          <p:nvPr/>
        </p:nvGrpSpPr>
        <p:grpSpPr>
          <a:xfrm>
            <a:off x="1043608" y="3948296"/>
            <a:ext cx="3240360" cy="1064880"/>
            <a:chOff x="1043608" y="3948296"/>
            <a:chExt cx="3240360" cy="1064880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8" name="Arc 117"/>
            <p:cNvSpPr/>
            <p:nvPr/>
          </p:nvSpPr>
          <p:spPr>
            <a:xfrm>
              <a:off x="3635896" y="3948296"/>
              <a:ext cx="648072" cy="288032"/>
            </a:xfrm>
            <a:prstGeom prst="arc">
              <a:avLst>
                <a:gd name="adj1" fmla="val 16200000"/>
                <a:gd name="adj2" fmla="val 5908363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58" name="Group 33"/>
            <p:cNvGrpSpPr/>
            <p:nvPr/>
          </p:nvGrpSpPr>
          <p:grpSpPr>
            <a:xfrm>
              <a:off x="2051720" y="4077072"/>
              <a:ext cx="457691" cy="460694"/>
              <a:chOff x="3929058" y="1928802"/>
              <a:chExt cx="457691" cy="460694"/>
            </a:xfrm>
          </p:grpSpPr>
          <p:sp>
            <p:nvSpPr>
              <p:cNvPr id="159" name="Oval 35"/>
              <p:cNvSpPr>
                <a:spLocks noChangeArrowheads="1"/>
              </p:cNvSpPr>
              <p:nvPr/>
            </p:nvSpPr>
            <p:spPr bwMode="auto">
              <a:xfrm>
                <a:off x="3929058" y="1928802"/>
                <a:ext cx="457691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Line 38"/>
              <p:cNvSpPr>
                <a:spLocks noChangeShapeType="1"/>
              </p:cNvSpPr>
              <p:nvPr/>
            </p:nvSpPr>
            <p:spPr bwMode="auto">
              <a:xfrm rot="13500000">
                <a:off x="4158912" y="1975767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66" name="Group 165"/>
          <p:cNvGrpSpPr/>
          <p:nvPr/>
        </p:nvGrpSpPr>
        <p:grpSpPr>
          <a:xfrm>
            <a:off x="4427984" y="4077072"/>
            <a:ext cx="3744416" cy="1065131"/>
            <a:chOff x="4427984" y="4077072"/>
            <a:chExt cx="3744416" cy="1065131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4427984" y="4077072"/>
              <a:ext cx="864096" cy="216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161" name="Group 33"/>
            <p:cNvGrpSpPr/>
            <p:nvPr/>
          </p:nvGrpSpPr>
          <p:grpSpPr>
            <a:xfrm>
              <a:off x="6876256" y="4221088"/>
              <a:ext cx="457691" cy="460694"/>
              <a:chOff x="3929058" y="1928802"/>
              <a:chExt cx="457691" cy="460694"/>
            </a:xfrm>
          </p:grpSpPr>
          <p:sp>
            <p:nvSpPr>
              <p:cNvPr id="162" name="Oval 35"/>
              <p:cNvSpPr>
                <a:spLocks noChangeArrowheads="1"/>
              </p:cNvSpPr>
              <p:nvPr/>
            </p:nvSpPr>
            <p:spPr bwMode="auto">
              <a:xfrm>
                <a:off x="3929058" y="1928802"/>
                <a:ext cx="457691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Line 38"/>
              <p:cNvSpPr>
                <a:spLocks noChangeShapeType="1"/>
              </p:cNvSpPr>
              <p:nvPr/>
            </p:nvSpPr>
            <p:spPr bwMode="auto">
              <a:xfrm rot="13500000">
                <a:off x="4158912" y="1975767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oup 204"/>
          <p:cNvGrpSpPr/>
          <p:nvPr/>
        </p:nvGrpSpPr>
        <p:grpSpPr>
          <a:xfrm>
            <a:off x="1907704" y="2636912"/>
            <a:ext cx="865187" cy="792163"/>
            <a:chOff x="5177248" y="2526481"/>
            <a:chExt cx="865187" cy="792163"/>
          </a:xfrm>
        </p:grpSpPr>
        <p:sp>
          <p:nvSpPr>
            <p:cNvPr id="195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96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97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2195736" y="2204864"/>
            <a:ext cx="5544616" cy="809970"/>
            <a:chOff x="1808138" y="2420888"/>
            <a:chExt cx="5544616" cy="809970"/>
          </a:xfrm>
        </p:grpSpPr>
        <p:sp>
          <p:nvSpPr>
            <p:cNvPr id="173" name="Oval 159"/>
            <p:cNvSpPr>
              <a:spLocks noChangeArrowheads="1"/>
            </p:cNvSpPr>
            <p:nvPr/>
          </p:nvSpPr>
          <p:spPr bwMode="auto">
            <a:xfrm rot="16200000">
              <a:off x="4175461" y="53565"/>
              <a:ext cx="809970" cy="554461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74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74" name="Group 107"/>
            <p:cNvGrpSpPr/>
            <p:nvPr/>
          </p:nvGrpSpPr>
          <p:grpSpPr>
            <a:xfrm>
              <a:off x="6012160" y="2564904"/>
              <a:ext cx="504056" cy="505168"/>
              <a:chOff x="5344138" y="2636342"/>
              <a:chExt cx="719138" cy="720725"/>
            </a:xfrm>
          </p:grpSpPr>
          <p:sp>
            <p:nvSpPr>
              <p:cNvPr id="181" name="Oval 43"/>
              <p:cNvSpPr>
                <a:spLocks noChangeArrowheads="1"/>
              </p:cNvSpPr>
              <p:nvPr/>
            </p:nvSpPr>
            <p:spPr bwMode="auto">
              <a:xfrm>
                <a:off x="5344138" y="2636342"/>
                <a:ext cx="719138" cy="7207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2" name="Line 44"/>
              <p:cNvSpPr>
                <a:spLocks noChangeShapeType="1"/>
              </p:cNvSpPr>
              <p:nvPr/>
            </p:nvSpPr>
            <p:spPr bwMode="auto">
              <a:xfrm rot="10800000">
                <a:off x="5704501" y="2709367"/>
                <a:ext cx="0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3" name="Line 45"/>
              <p:cNvSpPr>
                <a:spLocks noChangeShapeType="1"/>
              </p:cNvSpPr>
              <p:nvPr/>
            </p:nvSpPr>
            <p:spPr bwMode="auto">
              <a:xfrm rot="16200000">
                <a:off x="5703707" y="2708574"/>
                <a:ext cx="0" cy="57626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4" name="Line 46"/>
              <p:cNvSpPr>
                <a:spLocks noChangeShapeType="1"/>
              </p:cNvSpPr>
              <p:nvPr/>
            </p:nvSpPr>
            <p:spPr bwMode="auto">
              <a:xfrm rot="13500000">
                <a:off x="5702120" y="2708573"/>
                <a:ext cx="1588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5" name="Line 47"/>
              <p:cNvSpPr>
                <a:spLocks noChangeShapeType="1"/>
              </p:cNvSpPr>
              <p:nvPr/>
            </p:nvSpPr>
            <p:spPr bwMode="auto">
              <a:xfrm rot="18900000">
                <a:off x="5699738" y="2709367"/>
                <a:ext cx="1588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75" name="Group 108"/>
            <p:cNvGrpSpPr/>
            <p:nvPr/>
          </p:nvGrpSpPr>
          <p:grpSpPr>
            <a:xfrm>
              <a:off x="2771800" y="2564904"/>
              <a:ext cx="504056" cy="505168"/>
              <a:chOff x="5344138" y="2636342"/>
              <a:chExt cx="719138" cy="720725"/>
            </a:xfrm>
          </p:grpSpPr>
          <p:sp>
            <p:nvSpPr>
              <p:cNvPr id="176" name="Oval 43"/>
              <p:cNvSpPr>
                <a:spLocks noChangeArrowheads="1"/>
              </p:cNvSpPr>
              <p:nvPr/>
            </p:nvSpPr>
            <p:spPr bwMode="auto">
              <a:xfrm>
                <a:off x="5344138" y="2636342"/>
                <a:ext cx="719138" cy="7207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7" name="Line 44"/>
              <p:cNvSpPr>
                <a:spLocks noChangeShapeType="1"/>
              </p:cNvSpPr>
              <p:nvPr/>
            </p:nvSpPr>
            <p:spPr bwMode="auto">
              <a:xfrm rot="10800000">
                <a:off x="5704501" y="2709367"/>
                <a:ext cx="0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8" name="Line 45"/>
              <p:cNvSpPr>
                <a:spLocks noChangeShapeType="1"/>
              </p:cNvSpPr>
              <p:nvPr/>
            </p:nvSpPr>
            <p:spPr bwMode="auto">
              <a:xfrm rot="16200000">
                <a:off x="5703707" y="2708574"/>
                <a:ext cx="0" cy="57626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9" name="Line 46"/>
              <p:cNvSpPr>
                <a:spLocks noChangeShapeType="1"/>
              </p:cNvSpPr>
              <p:nvPr/>
            </p:nvSpPr>
            <p:spPr bwMode="auto">
              <a:xfrm rot="13500000">
                <a:off x="5702120" y="2708573"/>
                <a:ext cx="1588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0" name="Line 47"/>
              <p:cNvSpPr>
                <a:spLocks noChangeShapeType="1"/>
              </p:cNvSpPr>
              <p:nvPr/>
            </p:nvSpPr>
            <p:spPr bwMode="auto">
              <a:xfrm rot="18900000">
                <a:off x="5699738" y="2709367"/>
                <a:ext cx="1588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2051720" y="2348880"/>
            <a:ext cx="5544616" cy="809970"/>
            <a:chOff x="1808138" y="2420888"/>
            <a:chExt cx="5544616" cy="809970"/>
          </a:xfrm>
        </p:grpSpPr>
        <p:sp>
          <p:nvSpPr>
            <p:cNvPr id="159" name="Oval 159"/>
            <p:cNvSpPr>
              <a:spLocks noChangeArrowheads="1"/>
            </p:cNvSpPr>
            <p:nvPr/>
          </p:nvSpPr>
          <p:spPr bwMode="auto">
            <a:xfrm rot="16200000">
              <a:off x="4175461" y="53565"/>
              <a:ext cx="809970" cy="554461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74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60" name="Group 107"/>
            <p:cNvGrpSpPr/>
            <p:nvPr/>
          </p:nvGrpSpPr>
          <p:grpSpPr>
            <a:xfrm>
              <a:off x="6012160" y="2564904"/>
              <a:ext cx="504056" cy="505168"/>
              <a:chOff x="5344138" y="2636342"/>
              <a:chExt cx="719138" cy="720725"/>
            </a:xfrm>
          </p:grpSpPr>
          <p:sp>
            <p:nvSpPr>
              <p:cNvPr id="167" name="Oval 43"/>
              <p:cNvSpPr>
                <a:spLocks noChangeArrowheads="1"/>
              </p:cNvSpPr>
              <p:nvPr/>
            </p:nvSpPr>
            <p:spPr bwMode="auto">
              <a:xfrm>
                <a:off x="5344138" y="2636342"/>
                <a:ext cx="719138" cy="7207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44"/>
              <p:cNvSpPr>
                <a:spLocks noChangeShapeType="1"/>
              </p:cNvSpPr>
              <p:nvPr/>
            </p:nvSpPr>
            <p:spPr bwMode="auto">
              <a:xfrm rot="10800000">
                <a:off x="5704501" y="2709367"/>
                <a:ext cx="0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9" name="Line 45"/>
              <p:cNvSpPr>
                <a:spLocks noChangeShapeType="1"/>
              </p:cNvSpPr>
              <p:nvPr/>
            </p:nvSpPr>
            <p:spPr bwMode="auto">
              <a:xfrm rot="16200000">
                <a:off x="5703707" y="2708574"/>
                <a:ext cx="0" cy="57626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 rot="13500000">
                <a:off x="5702120" y="2708573"/>
                <a:ext cx="1588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1" name="Line 47"/>
              <p:cNvSpPr>
                <a:spLocks noChangeShapeType="1"/>
              </p:cNvSpPr>
              <p:nvPr/>
            </p:nvSpPr>
            <p:spPr bwMode="auto">
              <a:xfrm rot="18900000">
                <a:off x="5699738" y="2709367"/>
                <a:ext cx="1588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61" name="Group 108"/>
            <p:cNvGrpSpPr/>
            <p:nvPr/>
          </p:nvGrpSpPr>
          <p:grpSpPr>
            <a:xfrm>
              <a:off x="2771800" y="2564904"/>
              <a:ext cx="504056" cy="505168"/>
              <a:chOff x="5344138" y="2636342"/>
              <a:chExt cx="719138" cy="720725"/>
            </a:xfrm>
          </p:grpSpPr>
          <p:sp>
            <p:nvSpPr>
              <p:cNvPr id="162" name="Oval 43"/>
              <p:cNvSpPr>
                <a:spLocks noChangeArrowheads="1"/>
              </p:cNvSpPr>
              <p:nvPr/>
            </p:nvSpPr>
            <p:spPr bwMode="auto">
              <a:xfrm>
                <a:off x="5344138" y="2636342"/>
                <a:ext cx="719138" cy="7207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Line 44"/>
              <p:cNvSpPr>
                <a:spLocks noChangeShapeType="1"/>
              </p:cNvSpPr>
              <p:nvPr/>
            </p:nvSpPr>
            <p:spPr bwMode="auto">
              <a:xfrm rot="10800000">
                <a:off x="5704501" y="2709367"/>
                <a:ext cx="0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4" name="Line 45"/>
              <p:cNvSpPr>
                <a:spLocks noChangeShapeType="1"/>
              </p:cNvSpPr>
              <p:nvPr/>
            </p:nvSpPr>
            <p:spPr bwMode="auto">
              <a:xfrm rot="16200000">
                <a:off x="5703707" y="2708574"/>
                <a:ext cx="0" cy="57626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5" name="Line 46"/>
              <p:cNvSpPr>
                <a:spLocks noChangeShapeType="1"/>
              </p:cNvSpPr>
              <p:nvPr/>
            </p:nvSpPr>
            <p:spPr bwMode="auto">
              <a:xfrm rot="13500000">
                <a:off x="5702120" y="2708573"/>
                <a:ext cx="1588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6" name="Line 47"/>
              <p:cNvSpPr>
                <a:spLocks noChangeShapeType="1"/>
              </p:cNvSpPr>
              <p:nvPr/>
            </p:nvSpPr>
            <p:spPr bwMode="auto">
              <a:xfrm rot="18900000">
                <a:off x="5699738" y="2709367"/>
                <a:ext cx="1588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1907704" y="2492896"/>
            <a:ext cx="5544616" cy="809970"/>
            <a:chOff x="1808138" y="2420888"/>
            <a:chExt cx="5544616" cy="809970"/>
          </a:xfrm>
        </p:grpSpPr>
        <p:sp>
          <p:nvSpPr>
            <p:cNvPr id="145" name="Oval 159"/>
            <p:cNvSpPr>
              <a:spLocks noChangeArrowheads="1"/>
            </p:cNvSpPr>
            <p:nvPr/>
          </p:nvSpPr>
          <p:spPr bwMode="auto">
            <a:xfrm rot="16200000">
              <a:off x="4175461" y="53565"/>
              <a:ext cx="809970" cy="554461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74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46" name="Group 107"/>
            <p:cNvGrpSpPr/>
            <p:nvPr/>
          </p:nvGrpSpPr>
          <p:grpSpPr>
            <a:xfrm>
              <a:off x="6012160" y="2564904"/>
              <a:ext cx="504056" cy="505168"/>
              <a:chOff x="5344138" y="2636342"/>
              <a:chExt cx="719138" cy="720725"/>
            </a:xfrm>
          </p:grpSpPr>
          <p:sp>
            <p:nvSpPr>
              <p:cNvPr id="153" name="Oval 43"/>
              <p:cNvSpPr>
                <a:spLocks noChangeArrowheads="1"/>
              </p:cNvSpPr>
              <p:nvPr/>
            </p:nvSpPr>
            <p:spPr bwMode="auto">
              <a:xfrm>
                <a:off x="5344138" y="2636342"/>
                <a:ext cx="719138" cy="7207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4" name="Line 44"/>
              <p:cNvSpPr>
                <a:spLocks noChangeShapeType="1"/>
              </p:cNvSpPr>
              <p:nvPr/>
            </p:nvSpPr>
            <p:spPr bwMode="auto">
              <a:xfrm rot="10800000">
                <a:off x="5704501" y="2709367"/>
                <a:ext cx="0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5" name="Line 45"/>
              <p:cNvSpPr>
                <a:spLocks noChangeShapeType="1"/>
              </p:cNvSpPr>
              <p:nvPr/>
            </p:nvSpPr>
            <p:spPr bwMode="auto">
              <a:xfrm rot="16200000">
                <a:off x="5703707" y="2708574"/>
                <a:ext cx="0" cy="57626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6" name="Line 46"/>
              <p:cNvSpPr>
                <a:spLocks noChangeShapeType="1"/>
              </p:cNvSpPr>
              <p:nvPr/>
            </p:nvSpPr>
            <p:spPr bwMode="auto">
              <a:xfrm rot="13500000">
                <a:off x="5702120" y="2708573"/>
                <a:ext cx="1588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7" name="Line 47"/>
              <p:cNvSpPr>
                <a:spLocks noChangeShapeType="1"/>
              </p:cNvSpPr>
              <p:nvPr/>
            </p:nvSpPr>
            <p:spPr bwMode="auto">
              <a:xfrm rot="18900000">
                <a:off x="5699738" y="2709367"/>
                <a:ext cx="1588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47" name="Group 108"/>
            <p:cNvGrpSpPr/>
            <p:nvPr/>
          </p:nvGrpSpPr>
          <p:grpSpPr>
            <a:xfrm>
              <a:off x="2771800" y="2564904"/>
              <a:ext cx="504056" cy="505168"/>
              <a:chOff x="5344138" y="2636342"/>
              <a:chExt cx="719138" cy="720725"/>
            </a:xfrm>
          </p:grpSpPr>
          <p:sp>
            <p:nvSpPr>
              <p:cNvPr id="148" name="Oval 43"/>
              <p:cNvSpPr>
                <a:spLocks noChangeArrowheads="1"/>
              </p:cNvSpPr>
              <p:nvPr/>
            </p:nvSpPr>
            <p:spPr bwMode="auto">
              <a:xfrm>
                <a:off x="5344138" y="2636342"/>
                <a:ext cx="719138" cy="7207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9" name="Line 44"/>
              <p:cNvSpPr>
                <a:spLocks noChangeShapeType="1"/>
              </p:cNvSpPr>
              <p:nvPr/>
            </p:nvSpPr>
            <p:spPr bwMode="auto">
              <a:xfrm rot="10800000">
                <a:off x="5704501" y="2709367"/>
                <a:ext cx="0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0" name="Line 45"/>
              <p:cNvSpPr>
                <a:spLocks noChangeShapeType="1"/>
              </p:cNvSpPr>
              <p:nvPr/>
            </p:nvSpPr>
            <p:spPr bwMode="auto">
              <a:xfrm rot="16200000">
                <a:off x="5703707" y="2708574"/>
                <a:ext cx="0" cy="57626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1" name="Line 46"/>
              <p:cNvSpPr>
                <a:spLocks noChangeShapeType="1"/>
              </p:cNvSpPr>
              <p:nvPr/>
            </p:nvSpPr>
            <p:spPr bwMode="auto">
              <a:xfrm rot="13500000">
                <a:off x="5702120" y="2708573"/>
                <a:ext cx="1588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2" name="Line 47"/>
              <p:cNvSpPr>
                <a:spLocks noChangeShapeType="1"/>
              </p:cNvSpPr>
              <p:nvPr/>
            </p:nvSpPr>
            <p:spPr bwMode="auto">
              <a:xfrm rot="18900000">
                <a:off x="5699738" y="2709367"/>
                <a:ext cx="1588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280340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4" name="Group 33"/>
          <p:cNvGrpSpPr/>
          <p:nvPr/>
        </p:nvGrpSpPr>
        <p:grpSpPr>
          <a:xfrm>
            <a:off x="395536" y="768172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4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5" name="Group 35"/>
          <p:cNvGrpSpPr/>
          <p:nvPr/>
        </p:nvGrpSpPr>
        <p:grpSpPr>
          <a:xfrm>
            <a:off x="7541017" y="768172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5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6" name="Group 37"/>
          <p:cNvGrpSpPr/>
          <p:nvPr/>
        </p:nvGrpSpPr>
        <p:grpSpPr>
          <a:xfrm>
            <a:off x="2483768" y="1131044"/>
            <a:ext cx="1006872" cy="1293312"/>
            <a:chOff x="2483768" y="1275060"/>
            <a:chExt cx="1006872" cy="1293312"/>
          </a:xfrm>
        </p:grpSpPr>
        <p:pic>
          <p:nvPicPr>
            <p:cNvPr id="48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31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5652120" y="977222"/>
            <a:ext cx="1280649" cy="1447134"/>
            <a:chOff x="5652120" y="1121238"/>
            <a:chExt cx="1280649" cy="1447134"/>
          </a:xfrm>
        </p:grpSpPr>
        <p:pic>
          <p:nvPicPr>
            <p:cNvPr id="30" name="Picture 29" descr="QueenOfHearts.png"/>
            <p:cNvPicPr>
              <a:picLocks noChangeAspect="1"/>
            </p:cNvPicPr>
            <p:nvPr/>
          </p:nvPicPr>
          <p:blipFill>
            <a:blip r:embed="rId7" cstate="print"/>
            <a:srcRect l="6597" r="7636"/>
            <a:stretch>
              <a:fillRect/>
            </a:stretch>
          </p:blipFill>
          <p:spPr>
            <a:xfrm>
              <a:off x="5652120" y="1121238"/>
              <a:ext cx="1280649" cy="1083626"/>
            </a:xfrm>
            <a:prstGeom prst="rect">
              <a:avLst/>
            </a:prstGeom>
          </p:spPr>
        </p:pic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132856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Impossibility of Position-Based Q Crypto</a:t>
            </a:r>
            <a:endParaRPr lang="en-US" sz="4000" dirty="0"/>
          </a:p>
        </p:txBody>
      </p:sp>
      <p:sp>
        <p:nvSpPr>
          <p:cNvPr id="99" name="Content Placeholder 1"/>
          <p:cNvSpPr txBox="1">
            <a:spLocks/>
          </p:cNvSpPr>
          <p:nvPr/>
        </p:nvSpPr>
        <p:spPr>
          <a:xfrm>
            <a:off x="971600" y="559728"/>
            <a:ext cx="66967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de-CH" sz="2400" noProof="0" dirty="0" err="1" smtClean="0">
                <a:cs typeface="Arial" charset="0"/>
              </a:rPr>
              <a:t>Buhrman</a:t>
            </a:r>
            <a:r>
              <a:rPr lang="de-CH" sz="2000" noProof="0" dirty="0" smtClean="0">
                <a:cs typeface="Arial" charset="0"/>
              </a:rPr>
              <a:t> </a:t>
            </a:r>
            <a:r>
              <a:rPr lang="de-CH" sz="2000" dirty="0" err="1" smtClean="0">
                <a:cs typeface="Arial" charset="0"/>
              </a:rPr>
              <a:t>Chandran</a:t>
            </a:r>
            <a:r>
              <a:rPr lang="de-CH" sz="2000" dirty="0" smtClean="0">
                <a:cs typeface="Arial" charset="0"/>
              </a:rPr>
              <a:t> Fehr Gelles </a:t>
            </a:r>
            <a:r>
              <a:rPr lang="de-CH" sz="2000" dirty="0" err="1" smtClean="0">
                <a:cs typeface="Arial" charset="0"/>
              </a:rPr>
              <a:t>Goyal</a:t>
            </a:r>
            <a:r>
              <a:rPr lang="de-CH" sz="2000" dirty="0" smtClean="0">
                <a:cs typeface="Arial" charset="0"/>
              </a:rPr>
              <a:t> </a:t>
            </a:r>
            <a:r>
              <a:rPr lang="de-CH" sz="2000" dirty="0" err="1" smtClean="0">
                <a:cs typeface="Arial" charset="0"/>
              </a:rPr>
              <a:t>Ostrovsky</a:t>
            </a:r>
            <a:r>
              <a:rPr lang="de-CH" sz="2000" dirty="0" smtClean="0">
                <a:cs typeface="Arial" charset="0"/>
              </a:rPr>
              <a:t> </a:t>
            </a:r>
            <a:r>
              <a:rPr lang="de-CH" sz="2400" dirty="0" smtClean="0">
                <a:cs typeface="Arial" charset="0"/>
              </a:rPr>
              <a:t>S</a:t>
            </a:r>
            <a:r>
              <a:rPr lang="de-CH" sz="2000" dirty="0" smtClean="0">
                <a:cs typeface="Arial" charset="0"/>
              </a:rPr>
              <a:t> 10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83" name="Picture 8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67944" y="3933056"/>
            <a:ext cx="1264235" cy="409800"/>
          </a:xfrm>
          <a:prstGeom prst="rect">
            <a:avLst/>
          </a:prstGeom>
          <a:noFill/>
          <a:ln/>
          <a:effectLst/>
        </p:spPr>
      </p:pic>
      <p:grpSp>
        <p:nvGrpSpPr>
          <p:cNvPr id="143" name="Group 142"/>
          <p:cNvGrpSpPr/>
          <p:nvPr/>
        </p:nvGrpSpPr>
        <p:grpSpPr>
          <a:xfrm>
            <a:off x="1763688" y="2636912"/>
            <a:ext cx="5544616" cy="809970"/>
            <a:chOff x="1808138" y="2420888"/>
            <a:chExt cx="5544616" cy="809970"/>
          </a:xfrm>
        </p:grpSpPr>
        <p:sp>
          <p:nvSpPr>
            <p:cNvPr id="85" name="Oval 159"/>
            <p:cNvSpPr>
              <a:spLocks noChangeArrowheads="1"/>
            </p:cNvSpPr>
            <p:nvPr/>
          </p:nvSpPr>
          <p:spPr bwMode="auto">
            <a:xfrm rot="16200000">
              <a:off x="4175461" y="53565"/>
              <a:ext cx="809970" cy="554461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74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1" name="Group 107"/>
            <p:cNvGrpSpPr/>
            <p:nvPr/>
          </p:nvGrpSpPr>
          <p:grpSpPr>
            <a:xfrm>
              <a:off x="6012160" y="2564904"/>
              <a:ext cx="504056" cy="505168"/>
              <a:chOff x="5344138" y="2636342"/>
              <a:chExt cx="719138" cy="720725"/>
            </a:xfrm>
          </p:grpSpPr>
          <p:sp>
            <p:nvSpPr>
              <p:cNvPr id="88" name="Oval 43"/>
              <p:cNvSpPr>
                <a:spLocks noChangeArrowheads="1"/>
              </p:cNvSpPr>
              <p:nvPr/>
            </p:nvSpPr>
            <p:spPr bwMode="auto">
              <a:xfrm>
                <a:off x="5344138" y="2636342"/>
                <a:ext cx="719138" cy="7207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" name="Line 44"/>
              <p:cNvSpPr>
                <a:spLocks noChangeShapeType="1"/>
              </p:cNvSpPr>
              <p:nvPr/>
            </p:nvSpPr>
            <p:spPr bwMode="auto">
              <a:xfrm rot="10800000">
                <a:off x="5704501" y="2709367"/>
                <a:ext cx="0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0" name="Line 45"/>
              <p:cNvSpPr>
                <a:spLocks noChangeShapeType="1"/>
              </p:cNvSpPr>
              <p:nvPr/>
            </p:nvSpPr>
            <p:spPr bwMode="auto">
              <a:xfrm rot="16200000">
                <a:off x="5703707" y="2708574"/>
                <a:ext cx="0" cy="57626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1" name="Line 46"/>
              <p:cNvSpPr>
                <a:spLocks noChangeShapeType="1"/>
              </p:cNvSpPr>
              <p:nvPr/>
            </p:nvSpPr>
            <p:spPr bwMode="auto">
              <a:xfrm rot="13500000">
                <a:off x="5702120" y="2708573"/>
                <a:ext cx="1588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3" name="Line 47"/>
              <p:cNvSpPr>
                <a:spLocks noChangeShapeType="1"/>
              </p:cNvSpPr>
              <p:nvPr/>
            </p:nvSpPr>
            <p:spPr bwMode="auto">
              <a:xfrm rot="18900000">
                <a:off x="5699738" y="2709367"/>
                <a:ext cx="1588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" name="Group 108"/>
            <p:cNvGrpSpPr/>
            <p:nvPr/>
          </p:nvGrpSpPr>
          <p:grpSpPr>
            <a:xfrm>
              <a:off x="2771800" y="2564904"/>
              <a:ext cx="504056" cy="505168"/>
              <a:chOff x="5344138" y="2636342"/>
              <a:chExt cx="719138" cy="720725"/>
            </a:xfrm>
          </p:grpSpPr>
          <p:sp>
            <p:nvSpPr>
              <p:cNvPr id="110" name="Oval 43"/>
              <p:cNvSpPr>
                <a:spLocks noChangeArrowheads="1"/>
              </p:cNvSpPr>
              <p:nvPr/>
            </p:nvSpPr>
            <p:spPr bwMode="auto">
              <a:xfrm>
                <a:off x="5344138" y="2636342"/>
                <a:ext cx="719138" cy="7207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1" name="Line 44"/>
              <p:cNvSpPr>
                <a:spLocks noChangeShapeType="1"/>
              </p:cNvSpPr>
              <p:nvPr/>
            </p:nvSpPr>
            <p:spPr bwMode="auto">
              <a:xfrm rot="10800000">
                <a:off x="5704501" y="2709367"/>
                <a:ext cx="0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2" name="Line 45"/>
              <p:cNvSpPr>
                <a:spLocks noChangeShapeType="1"/>
              </p:cNvSpPr>
              <p:nvPr/>
            </p:nvSpPr>
            <p:spPr bwMode="auto">
              <a:xfrm rot="16200000">
                <a:off x="5703707" y="2708574"/>
                <a:ext cx="0" cy="57626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3" name="Line 46"/>
              <p:cNvSpPr>
                <a:spLocks noChangeShapeType="1"/>
              </p:cNvSpPr>
              <p:nvPr/>
            </p:nvSpPr>
            <p:spPr bwMode="auto">
              <a:xfrm rot="13500000">
                <a:off x="5702120" y="2708573"/>
                <a:ext cx="1588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7"/>
              <p:cNvSpPr>
                <a:spLocks noChangeShapeType="1"/>
              </p:cNvSpPr>
              <p:nvPr/>
            </p:nvSpPr>
            <p:spPr bwMode="auto">
              <a:xfrm rot="18900000">
                <a:off x="5699738" y="2709367"/>
                <a:ext cx="1588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90" name="Group 189"/>
          <p:cNvGrpSpPr/>
          <p:nvPr/>
        </p:nvGrpSpPr>
        <p:grpSpPr>
          <a:xfrm>
            <a:off x="971600" y="2636912"/>
            <a:ext cx="2880320" cy="1254115"/>
            <a:chOff x="971600" y="2636912"/>
            <a:chExt cx="2880320" cy="1254115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73" name="Group 30"/>
            <p:cNvGrpSpPr/>
            <p:nvPr/>
          </p:nvGrpSpPr>
          <p:grpSpPr>
            <a:xfrm>
              <a:off x="1043608" y="2636912"/>
              <a:ext cx="457691" cy="460694"/>
              <a:chOff x="3929058" y="2571744"/>
              <a:chExt cx="457691" cy="460694"/>
            </a:xfrm>
          </p:grpSpPr>
          <p:sp>
            <p:nvSpPr>
              <p:cNvPr id="79" name="Oval 35"/>
              <p:cNvSpPr>
                <a:spLocks noChangeArrowheads="1"/>
              </p:cNvSpPr>
              <p:nvPr/>
            </p:nvSpPr>
            <p:spPr bwMode="auto">
              <a:xfrm>
                <a:off x="3929058" y="2571744"/>
                <a:ext cx="457691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" name="Line 39"/>
              <p:cNvSpPr>
                <a:spLocks noChangeShapeType="1"/>
              </p:cNvSpPr>
              <p:nvPr/>
            </p:nvSpPr>
            <p:spPr bwMode="auto">
              <a:xfrm rot="18900000">
                <a:off x="4155153" y="2614168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91" name="Group 190"/>
          <p:cNvGrpSpPr/>
          <p:nvPr/>
        </p:nvGrpSpPr>
        <p:grpSpPr>
          <a:xfrm>
            <a:off x="5508104" y="2708920"/>
            <a:ext cx="2689939" cy="1182108"/>
            <a:chOff x="5508104" y="2708920"/>
            <a:chExt cx="2689939" cy="1182108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72" name="Group 28"/>
            <p:cNvGrpSpPr/>
            <p:nvPr/>
          </p:nvGrpSpPr>
          <p:grpSpPr>
            <a:xfrm rot="17100000">
              <a:off x="7236296" y="2708920"/>
              <a:ext cx="457692" cy="460694"/>
              <a:chOff x="4214810" y="2000240"/>
              <a:chExt cx="457692" cy="460694"/>
            </a:xfrm>
          </p:grpSpPr>
          <p:sp>
            <p:nvSpPr>
              <p:cNvPr id="81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2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4" name="Group 33"/>
            <p:cNvGrpSpPr/>
            <p:nvPr/>
          </p:nvGrpSpPr>
          <p:grpSpPr>
            <a:xfrm>
              <a:off x="7740352" y="2708920"/>
              <a:ext cx="457691" cy="460694"/>
              <a:chOff x="3929058" y="1928802"/>
              <a:chExt cx="457691" cy="460694"/>
            </a:xfrm>
          </p:grpSpPr>
          <p:sp>
            <p:nvSpPr>
              <p:cNvPr id="75" name="Oval 35"/>
              <p:cNvSpPr>
                <a:spLocks noChangeArrowheads="1"/>
              </p:cNvSpPr>
              <p:nvPr/>
            </p:nvSpPr>
            <p:spPr bwMode="auto">
              <a:xfrm>
                <a:off x="3929058" y="1928802"/>
                <a:ext cx="457691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" name="Line 38"/>
              <p:cNvSpPr>
                <a:spLocks noChangeShapeType="1"/>
              </p:cNvSpPr>
              <p:nvPr/>
            </p:nvSpPr>
            <p:spPr bwMode="auto">
              <a:xfrm rot="13500000">
                <a:off x="4158912" y="1975767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1043608" y="4149080"/>
            <a:ext cx="2808312" cy="864096"/>
            <a:chOff x="1043608" y="4149080"/>
            <a:chExt cx="2808312" cy="864096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84" name="Group 28"/>
            <p:cNvGrpSpPr/>
            <p:nvPr/>
          </p:nvGrpSpPr>
          <p:grpSpPr>
            <a:xfrm>
              <a:off x="1979712" y="4149080"/>
              <a:ext cx="457692" cy="460694"/>
              <a:chOff x="4214810" y="2000240"/>
              <a:chExt cx="457692" cy="460694"/>
            </a:xfrm>
          </p:grpSpPr>
          <p:sp>
            <p:nvSpPr>
              <p:cNvPr id="8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5436096" y="4294597"/>
            <a:ext cx="2736304" cy="847606"/>
            <a:chOff x="5436096" y="4294597"/>
            <a:chExt cx="2736304" cy="847606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106" name="Group 30"/>
            <p:cNvGrpSpPr/>
            <p:nvPr/>
          </p:nvGrpSpPr>
          <p:grpSpPr>
            <a:xfrm rot="5400000">
              <a:off x="7164288" y="4293096"/>
              <a:ext cx="457691" cy="460694"/>
              <a:chOff x="3929058" y="2571744"/>
              <a:chExt cx="457691" cy="460694"/>
            </a:xfrm>
          </p:grpSpPr>
          <p:sp>
            <p:nvSpPr>
              <p:cNvPr id="107" name="Oval 35"/>
              <p:cNvSpPr>
                <a:spLocks noChangeArrowheads="1"/>
              </p:cNvSpPr>
              <p:nvPr/>
            </p:nvSpPr>
            <p:spPr bwMode="auto">
              <a:xfrm>
                <a:off x="3929058" y="2571744"/>
                <a:ext cx="457691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" name="Line 39"/>
              <p:cNvSpPr>
                <a:spLocks noChangeShapeType="1"/>
              </p:cNvSpPr>
              <p:nvPr/>
            </p:nvSpPr>
            <p:spPr bwMode="auto">
              <a:xfrm rot="18900000">
                <a:off x="4155153" y="2614168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186" name="Content Placeholder 1"/>
          <p:cNvSpPr txBox="1">
            <a:spLocks/>
          </p:cNvSpPr>
          <p:nvPr/>
        </p:nvSpPr>
        <p:spPr>
          <a:xfrm>
            <a:off x="467544" y="5013176"/>
            <a:ext cx="8496944" cy="151216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general attack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clever way of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back-and-forth teleportation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based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on ideas by [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Vaidman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03] for “instantaneous measurement of nonlocal variables”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87" name="Group 36"/>
          <p:cNvGrpSpPr/>
          <p:nvPr/>
        </p:nvGrpSpPr>
        <p:grpSpPr>
          <a:xfrm>
            <a:off x="4211960" y="1052736"/>
            <a:ext cx="1006872" cy="1356658"/>
            <a:chOff x="4211960" y="1211714"/>
            <a:chExt cx="1006872" cy="1356658"/>
          </a:xfrm>
        </p:grpSpPr>
        <p:pic>
          <p:nvPicPr>
            <p:cNvPr id="188" name="Picture 187" descr="AliceBlue.eps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198" name="Line 7"/>
          <p:cNvSpPr>
            <a:spLocks noChangeShapeType="1"/>
          </p:cNvSpPr>
          <p:nvPr/>
        </p:nvSpPr>
        <p:spPr bwMode="auto">
          <a:xfrm flipH="1">
            <a:off x="2941982" y="3717031"/>
            <a:ext cx="3286201" cy="799309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99" name="Line 7"/>
          <p:cNvSpPr>
            <a:spLocks noChangeShapeType="1"/>
          </p:cNvSpPr>
          <p:nvPr/>
        </p:nvSpPr>
        <p:spPr bwMode="auto">
          <a:xfrm>
            <a:off x="2941983" y="3633746"/>
            <a:ext cx="3291840" cy="938254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uiExpand="1" build="p"/>
      <p:bldP spid="198" grpId="0" animBg="1"/>
      <p:bldP spid="1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08138" y="2475014"/>
            <a:ext cx="5544616" cy="809970"/>
            <a:chOff x="1808138" y="2420888"/>
            <a:chExt cx="5544616" cy="809970"/>
          </a:xfrm>
        </p:grpSpPr>
        <p:sp>
          <p:nvSpPr>
            <p:cNvPr id="21" name="Oval 159"/>
            <p:cNvSpPr>
              <a:spLocks noChangeArrowheads="1"/>
            </p:cNvSpPr>
            <p:nvPr/>
          </p:nvSpPr>
          <p:spPr bwMode="auto">
            <a:xfrm rot="16200000">
              <a:off x="4175461" y="53565"/>
              <a:ext cx="809970" cy="554461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2" name="Group 107"/>
            <p:cNvGrpSpPr/>
            <p:nvPr/>
          </p:nvGrpSpPr>
          <p:grpSpPr>
            <a:xfrm>
              <a:off x="6012160" y="2564904"/>
              <a:ext cx="504056" cy="505168"/>
              <a:chOff x="5344138" y="2636342"/>
              <a:chExt cx="719138" cy="720725"/>
            </a:xfrm>
          </p:grpSpPr>
          <p:sp>
            <p:nvSpPr>
              <p:cNvPr id="29" name="Oval 43"/>
              <p:cNvSpPr>
                <a:spLocks noChangeArrowheads="1"/>
              </p:cNvSpPr>
              <p:nvPr/>
            </p:nvSpPr>
            <p:spPr bwMode="auto">
              <a:xfrm>
                <a:off x="5344138" y="2636342"/>
                <a:ext cx="719138" cy="7207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" name="Line 44"/>
              <p:cNvSpPr>
                <a:spLocks noChangeShapeType="1"/>
              </p:cNvSpPr>
              <p:nvPr/>
            </p:nvSpPr>
            <p:spPr bwMode="auto">
              <a:xfrm rot="10800000">
                <a:off x="5704501" y="2709367"/>
                <a:ext cx="0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4" name="Line 45"/>
              <p:cNvSpPr>
                <a:spLocks noChangeShapeType="1"/>
              </p:cNvSpPr>
              <p:nvPr/>
            </p:nvSpPr>
            <p:spPr bwMode="auto">
              <a:xfrm rot="16200000">
                <a:off x="5703707" y="2708574"/>
                <a:ext cx="0" cy="57626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5" name="Line 46"/>
              <p:cNvSpPr>
                <a:spLocks noChangeShapeType="1"/>
              </p:cNvSpPr>
              <p:nvPr/>
            </p:nvSpPr>
            <p:spPr bwMode="auto">
              <a:xfrm rot="13500000">
                <a:off x="5702120" y="2708573"/>
                <a:ext cx="1588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6" name="Line 47"/>
              <p:cNvSpPr>
                <a:spLocks noChangeShapeType="1"/>
              </p:cNvSpPr>
              <p:nvPr/>
            </p:nvSpPr>
            <p:spPr bwMode="auto">
              <a:xfrm rot="18900000">
                <a:off x="5699738" y="2709367"/>
                <a:ext cx="1588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3" name="Group 108"/>
            <p:cNvGrpSpPr/>
            <p:nvPr/>
          </p:nvGrpSpPr>
          <p:grpSpPr>
            <a:xfrm>
              <a:off x="2771800" y="2564904"/>
              <a:ext cx="504056" cy="505168"/>
              <a:chOff x="5344138" y="2636342"/>
              <a:chExt cx="719138" cy="720725"/>
            </a:xfrm>
          </p:grpSpPr>
          <p:sp>
            <p:nvSpPr>
              <p:cNvPr id="24" name="Oval 43"/>
              <p:cNvSpPr>
                <a:spLocks noChangeArrowheads="1"/>
              </p:cNvSpPr>
              <p:nvPr/>
            </p:nvSpPr>
            <p:spPr bwMode="auto">
              <a:xfrm>
                <a:off x="5344138" y="2636342"/>
                <a:ext cx="719138" cy="7207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" name="Line 44"/>
              <p:cNvSpPr>
                <a:spLocks noChangeShapeType="1"/>
              </p:cNvSpPr>
              <p:nvPr/>
            </p:nvSpPr>
            <p:spPr bwMode="auto">
              <a:xfrm rot="10800000">
                <a:off x="5704501" y="2709367"/>
                <a:ext cx="0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6" name="Line 45"/>
              <p:cNvSpPr>
                <a:spLocks noChangeShapeType="1"/>
              </p:cNvSpPr>
              <p:nvPr/>
            </p:nvSpPr>
            <p:spPr bwMode="auto">
              <a:xfrm rot="16200000">
                <a:off x="5703707" y="2708574"/>
                <a:ext cx="0" cy="57626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7" name="Line 46"/>
              <p:cNvSpPr>
                <a:spLocks noChangeShapeType="1"/>
              </p:cNvSpPr>
              <p:nvPr/>
            </p:nvSpPr>
            <p:spPr bwMode="auto">
              <a:xfrm rot="13500000">
                <a:off x="5702120" y="2708573"/>
                <a:ext cx="1588" cy="5746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8" name="Line 47"/>
              <p:cNvSpPr>
                <a:spLocks noChangeShapeType="1"/>
              </p:cNvSpPr>
              <p:nvPr/>
            </p:nvSpPr>
            <p:spPr bwMode="auto">
              <a:xfrm rot="18900000">
                <a:off x="5699738" y="2709367"/>
                <a:ext cx="1588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Position-Based Quantum Cryptography</a:t>
            </a:r>
            <a:endParaRPr lang="en-US" sz="4000" dirty="0"/>
          </a:p>
        </p:txBody>
      </p:sp>
      <p:pic>
        <p:nvPicPr>
          <p:cNvPr id="47" name="Picture 46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11960" y="1211714"/>
            <a:ext cx="1006872" cy="1026235"/>
          </a:xfrm>
          <a:prstGeom prst="rect">
            <a:avLst/>
          </a:prstGeom>
        </p:spPr>
      </p:pic>
      <p:pic>
        <p:nvPicPr>
          <p:cNvPr id="48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83768" y="1157829"/>
            <a:ext cx="1006872" cy="1001812"/>
          </a:xfrm>
          <a:prstGeom prst="rect">
            <a:avLst/>
          </a:prstGeom>
          <a:noFill/>
        </p:spPr>
      </p:pic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3411760"/>
            <a:ext cx="8496944" cy="304157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can be generalized to more dimensions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plain model: classically and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Arial" charset="0"/>
              </a:rPr>
              <a:t>quantumly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 impossible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basic scheme for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secure positioning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if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adversaries have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 pre-shared entanglement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more advanced schemes allow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message authentication</a:t>
            </a:r>
            <a:r>
              <a:rPr lang="en-US" sz="2800" dirty="0" smtClean="0">
                <a:cs typeface="Arial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key distribution</a:t>
            </a: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4644008" y="2280340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>
            <a:off x="1115616" y="2280340"/>
            <a:ext cx="0" cy="288032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>
            <a:off x="8028384" y="2280340"/>
            <a:ext cx="0" cy="288032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65" name="Picture 64" descr="AliceBlue.eps"/>
          <p:cNvPicPr>
            <a:picLocks noChangeAspect="1"/>
          </p:cNvPicPr>
          <p:nvPr/>
        </p:nvPicPr>
        <p:blipFill>
          <a:blip r:embed="rId5" cstate="print"/>
          <a:srcRect b="23529"/>
          <a:stretch>
            <a:fillRect/>
          </a:stretch>
        </p:blipFill>
        <p:spPr>
          <a:xfrm>
            <a:off x="395536" y="912188"/>
            <a:ext cx="1150423" cy="1296144"/>
          </a:xfrm>
          <a:prstGeom prst="rect">
            <a:avLst/>
          </a:prstGeom>
        </p:spPr>
      </p:pic>
      <p:pic>
        <p:nvPicPr>
          <p:cNvPr id="70" name="Picture 69" descr="AliceBlue.eps"/>
          <p:cNvPicPr>
            <a:picLocks noChangeAspect="1"/>
          </p:cNvPicPr>
          <p:nvPr/>
        </p:nvPicPr>
        <p:blipFill>
          <a:blip r:embed="rId6" cstate="print"/>
          <a:srcRect b="22520"/>
          <a:stretch>
            <a:fillRect/>
          </a:stretch>
        </p:blipFill>
        <p:spPr>
          <a:xfrm flipH="1">
            <a:off x="7541017" y="912188"/>
            <a:ext cx="1135439" cy="1296144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83568" y="256490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Verifier1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24328" y="259452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Verifier2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11960" y="259452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cs typeface="Arial" pitchFamily="34" charset="0"/>
              </a:rPr>
              <a:t>Prover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30" name="Picture 29" descr="QueenOfHearts.png"/>
          <p:cNvPicPr>
            <a:picLocks noChangeAspect="1"/>
          </p:cNvPicPr>
          <p:nvPr/>
        </p:nvPicPr>
        <p:blipFill>
          <a:blip r:embed="rId7" cstate="print"/>
          <a:srcRect l="6597" r="7636"/>
          <a:stretch>
            <a:fillRect/>
          </a:stretch>
        </p:blipFill>
        <p:spPr>
          <a:xfrm>
            <a:off x="5652120" y="1013813"/>
            <a:ext cx="1280649" cy="1083626"/>
          </a:xfrm>
          <a:prstGeom prst="rect">
            <a:avLst/>
          </a:prstGeom>
        </p:spPr>
      </p:pic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2987824" y="2280340"/>
            <a:ext cx="0" cy="288032"/>
          </a:xfrm>
          <a:prstGeom prst="line">
            <a:avLst/>
          </a:prstGeom>
          <a:noFill/>
          <a:ln w="44450">
            <a:solidFill>
              <a:srgbClr val="FF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6228184" y="2280340"/>
            <a:ext cx="0" cy="288032"/>
          </a:xfrm>
          <a:prstGeom prst="line">
            <a:avLst/>
          </a:prstGeom>
          <a:noFill/>
          <a:ln w="44450">
            <a:solidFill>
              <a:srgbClr val="FF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683568" y="620688"/>
            <a:ext cx="8064896" cy="36004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de-CH" sz="2000" dirty="0" err="1" smtClean="0">
                <a:cs typeface="Arial" charset="0"/>
              </a:rPr>
              <a:t>Buhrman</a:t>
            </a:r>
            <a:r>
              <a:rPr lang="de-CH" sz="2000" dirty="0" smtClean="0">
                <a:cs typeface="Arial" charset="0"/>
              </a:rPr>
              <a:t> </a:t>
            </a:r>
            <a:r>
              <a:rPr lang="de-CH" sz="2000" dirty="0" err="1" smtClean="0">
                <a:cs typeface="Arial" charset="0"/>
              </a:rPr>
              <a:t>Chandran</a:t>
            </a:r>
            <a:r>
              <a:rPr lang="de-CH" sz="2000" dirty="0" smtClean="0">
                <a:cs typeface="Arial" charset="0"/>
              </a:rPr>
              <a:t> Fehr Gelles </a:t>
            </a:r>
            <a:r>
              <a:rPr lang="de-CH" sz="2000" dirty="0" err="1" smtClean="0">
                <a:cs typeface="Arial" charset="0"/>
              </a:rPr>
              <a:t>Goyal</a:t>
            </a:r>
            <a:r>
              <a:rPr lang="de-CH" sz="2000" dirty="0" smtClean="0">
                <a:cs typeface="Arial" charset="0"/>
              </a:rPr>
              <a:t> </a:t>
            </a:r>
            <a:r>
              <a:rPr lang="de-CH" sz="2000" dirty="0" err="1" smtClean="0">
                <a:cs typeface="Arial" charset="0"/>
              </a:rPr>
              <a:t>Ostrovsky</a:t>
            </a:r>
            <a:r>
              <a:rPr lang="de-CH" sz="2000" dirty="0" smtClean="0">
                <a:cs typeface="Arial" charset="0"/>
              </a:rPr>
              <a:t> S 10</a:t>
            </a:r>
            <a:r>
              <a:rPr lang="en-US" sz="2000" dirty="0" smtClean="0">
                <a:cs typeface="Arial" charset="0"/>
              </a:rPr>
              <a:t>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Open Questions</a:t>
            </a:r>
            <a:endParaRPr lang="en-US" sz="4000" dirty="0"/>
          </a:p>
        </p:txBody>
      </p:sp>
      <p:pic>
        <p:nvPicPr>
          <p:cNvPr id="47" name="Picture 46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11960" y="1211714"/>
            <a:ext cx="1006872" cy="1026235"/>
          </a:xfrm>
          <a:prstGeom prst="rect">
            <a:avLst/>
          </a:prstGeom>
        </p:spPr>
      </p:pic>
      <p:pic>
        <p:nvPicPr>
          <p:cNvPr id="48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83768" y="1157829"/>
            <a:ext cx="1006872" cy="1001812"/>
          </a:xfrm>
          <a:prstGeom prst="rect">
            <a:avLst/>
          </a:prstGeom>
          <a:noFill/>
        </p:spPr>
      </p:pic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3356992"/>
            <a:ext cx="8496944" cy="295232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no-go theorem vs. secure schemes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how much entanglement is required to break the scheme? 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>security in the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bounded-entanglement model</a:t>
            </a:r>
            <a:r>
              <a:rPr lang="en-US" sz="2800" dirty="0" smtClean="0">
                <a:cs typeface="Arial" charset="0"/>
              </a:rPr>
              <a:t>?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interesting connections to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entropic uncertainty relations  </a:t>
            </a:r>
            <a:r>
              <a:rPr lang="en-US" sz="2800" dirty="0" smtClean="0">
                <a:cs typeface="Arial" charset="0"/>
              </a:rPr>
              <a:t>and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non-local games</a:t>
            </a: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4644008" y="2280340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>
            <a:off x="1115616" y="2280340"/>
            <a:ext cx="0" cy="288032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>
            <a:off x="8028384" y="2280340"/>
            <a:ext cx="0" cy="288032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65" name="Picture 64" descr="AliceBlue.eps"/>
          <p:cNvPicPr>
            <a:picLocks noChangeAspect="1"/>
          </p:cNvPicPr>
          <p:nvPr/>
        </p:nvPicPr>
        <p:blipFill>
          <a:blip r:embed="rId5" cstate="print"/>
          <a:srcRect b="23529"/>
          <a:stretch>
            <a:fillRect/>
          </a:stretch>
        </p:blipFill>
        <p:spPr>
          <a:xfrm>
            <a:off x="395536" y="912188"/>
            <a:ext cx="1150423" cy="1296144"/>
          </a:xfrm>
          <a:prstGeom prst="rect">
            <a:avLst/>
          </a:prstGeom>
        </p:spPr>
      </p:pic>
      <p:pic>
        <p:nvPicPr>
          <p:cNvPr id="70" name="Picture 69" descr="AliceBlue.eps"/>
          <p:cNvPicPr>
            <a:picLocks noChangeAspect="1"/>
          </p:cNvPicPr>
          <p:nvPr/>
        </p:nvPicPr>
        <p:blipFill>
          <a:blip r:embed="rId6" cstate="print"/>
          <a:srcRect b="22520"/>
          <a:stretch>
            <a:fillRect/>
          </a:stretch>
        </p:blipFill>
        <p:spPr>
          <a:xfrm flipH="1">
            <a:off x="7541017" y="912188"/>
            <a:ext cx="1135439" cy="1296144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83568" y="256490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Verifier1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24328" y="259452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Verifier2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11960" y="259452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cs typeface="Arial" pitchFamily="34" charset="0"/>
              </a:rPr>
              <a:t>Prover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30" name="Picture 29" descr="QueenOfHearts.png"/>
          <p:cNvPicPr>
            <a:picLocks noChangeAspect="1"/>
          </p:cNvPicPr>
          <p:nvPr/>
        </p:nvPicPr>
        <p:blipFill>
          <a:blip r:embed="rId7" cstate="print"/>
          <a:srcRect l="6597" r="7636"/>
          <a:stretch>
            <a:fillRect/>
          </a:stretch>
        </p:blipFill>
        <p:spPr>
          <a:xfrm>
            <a:off x="5652120" y="1013813"/>
            <a:ext cx="1280649" cy="1083626"/>
          </a:xfrm>
          <a:prstGeom prst="rect">
            <a:avLst/>
          </a:prstGeom>
        </p:spPr>
      </p:pic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2987824" y="2280340"/>
            <a:ext cx="0" cy="288032"/>
          </a:xfrm>
          <a:prstGeom prst="line">
            <a:avLst/>
          </a:prstGeom>
          <a:noFill/>
          <a:ln w="44450">
            <a:solidFill>
              <a:srgbClr val="FF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6228184" y="2280340"/>
            <a:ext cx="0" cy="288032"/>
          </a:xfrm>
          <a:prstGeom prst="line">
            <a:avLst/>
          </a:prstGeom>
          <a:noFill/>
          <a:ln w="44450">
            <a:solidFill>
              <a:srgbClr val="FF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611188" y="620688"/>
            <a:ext cx="8064896" cy="36004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de-CH" sz="2000" dirty="0" err="1" smtClean="0">
                <a:cs typeface="Arial" charset="0"/>
              </a:rPr>
              <a:t>Buhrman</a:t>
            </a:r>
            <a:r>
              <a:rPr lang="de-CH" sz="2000" dirty="0" smtClean="0">
                <a:cs typeface="Arial" charset="0"/>
              </a:rPr>
              <a:t> </a:t>
            </a:r>
            <a:r>
              <a:rPr lang="de-CH" sz="2000" dirty="0" err="1" smtClean="0">
                <a:cs typeface="Arial" charset="0"/>
              </a:rPr>
              <a:t>Chandran</a:t>
            </a:r>
            <a:r>
              <a:rPr lang="de-CH" sz="2000" dirty="0" smtClean="0">
                <a:cs typeface="Arial" charset="0"/>
              </a:rPr>
              <a:t> Fehr Gelles </a:t>
            </a:r>
            <a:r>
              <a:rPr lang="de-CH" sz="2000" dirty="0" err="1" smtClean="0">
                <a:cs typeface="Arial" charset="0"/>
              </a:rPr>
              <a:t>Goyal</a:t>
            </a:r>
            <a:r>
              <a:rPr lang="de-CH" sz="2000" dirty="0" smtClean="0">
                <a:cs typeface="Arial" charset="0"/>
              </a:rPr>
              <a:t> </a:t>
            </a:r>
            <a:r>
              <a:rPr lang="de-CH" sz="2000" dirty="0" err="1" smtClean="0">
                <a:cs typeface="Arial" charset="0"/>
              </a:rPr>
              <a:t>Ostrovsky</a:t>
            </a:r>
            <a:r>
              <a:rPr lang="de-CH" sz="2000" dirty="0" smtClean="0">
                <a:cs typeface="Arial" charset="0"/>
              </a:rPr>
              <a:t> S 10</a:t>
            </a:r>
            <a:r>
              <a:rPr lang="en-US" sz="2000" dirty="0" smtClean="0">
                <a:cs typeface="Arial" charset="0"/>
              </a:rPr>
              <a:t>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188" y="285728"/>
            <a:ext cx="7572428" cy="714380"/>
          </a:xfrm>
        </p:spPr>
        <p:txBody>
          <a:bodyPr/>
          <a:lstStyle/>
          <a:p>
            <a:r>
              <a:rPr lang="en-US" sz="4000" dirty="0" smtClean="0"/>
              <a:t>Conclusion</a:t>
            </a:r>
            <a:endParaRPr lang="de-DE" sz="40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5143504" y="285728"/>
            <a:ext cx="4160528" cy="2000264"/>
            <a:chOff x="5143504" y="285728"/>
            <a:chExt cx="4160528" cy="2000264"/>
          </a:xfrm>
        </p:grpSpPr>
        <p:grpSp>
          <p:nvGrpSpPr>
            <p:cNvPr id="4" name="Group 214"/>
            <p:cNvGrpSpPr>
              <a:grpSpLocks/>
            </p:cNvGrpSpPr>
            <p:nvPr/>
          </p:nvGrpSpPr>
          <p:grpSpPr bwMode="auto">
            <a:xfrm>
              <a:off x="6286512" y="285728"/>
              <a:ext cx="3017520" cy="1615440"/>
              <a:chOff x="0" y="0"/>
              <a:chExt cx="3416" cy="2048"/>
            </a:xfrm>
          </p:grpSpPr>
          <p:grpSp>
            <p:nvGrpSpPr>
              <p:cNvPr id="5" name="Group 215"/>
              <p:cNvGrpSpPr>
                <a:grpSpLocks/>
              </p:cNvGrpSpPr>
              <p:nvPr/>
            </p:nvGrpSpPr>
            <p:grpSpPr bwMode="auto">
              <a:xfrm>
                <a:off x="0" y="0"/>
                <a:ext cx="3344" cy="1816"/>
                <a:chOff x="0" y="0"/>
                <a:chExt cx="3344" cy="1816"/>
              </a:xfrm>
            </p:grpSpPr>
            <p:grpSp>
              <p:nvGrpSpPr>
                <p:cNvPr id="19" name="Group 216"/>
                <p:cNvGrpSpPr>
                  <a:grpSpLocks/>
                </p:cNvGrpSpPr>
                <p:nvPr/>
              </p:nvGrpSpPr>
              <p:grpSpPr bwMode="auto">
                <a:xfrm>
                  <a:off x="928" y="0"/>
                  <a:ext cx="2416" cy="1168"/>
                  <a:chOff x="0" y="0"/>
                  <a:chExt cx="2416" cy="1168"/>
                </a:xfrm>
              </p:grpSpPr>
              <p:pic>
                <p:nvPicPr>
                  <p:cNvPr id="46" name="Picture 21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7" name="Picture 218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8" name="Picture 219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9" name="Picture 220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0" name="Picture 22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" name="Picture 22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" name="Picture 22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3" name="Picture 224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4" name="Picture 225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5" name="Picture 22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6" name="Picture 22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7" name="Picture 228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0" name="Group 229"/>
                <p:cNvGrpSpPr>
                  <a:grpSpLocks/>
                </p:cNvGrpSpPr>
                <p:nvPr/>
              </p:nvGrpSpPr>
              <p:grpSpPr bwMode="auto">
                <a:xfrm>
                  <a:off x="0" y="176"/>
                  <a:ext cx="2416" cy="1168"/>
                  <a:chOff x="0" y="0"/>
                  <a:chExt cx="2416" cy="1168"/>
                </a:xfrm>
              </p:grpSpPr>
              <p:pic>
                <p:nvPicPr>
                  <p:cNvPr id="34" name="Picture 230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5" name="Picture 23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6" name="Picture 23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7" name="Picture 23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8" name="Picture 234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9" name="Picture 235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0" name="Picture 23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1" name="Picture 23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2" name="Picture 238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3" name="Picture 239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4" name="Picture 240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5" name="Picture 24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1" name="Group 242"/>
                <p:cNvGrpSpPr>
                  <a:grpSpLocks/>
                </p:cNvGrpSpPr>
                <p:nvPr/>
              </p:nvGrpSpPr>
              <p:grpSpPr bwMode="auto">
                <a:xfrm>
                  <a:off x="448" y="648"/>
                  <a:ext cx="2416" cy="1168"/>
                  <a:chOff x="0" y="0"/>
                  <a:chExt cx="2416" cy="1168"/>
                </a:xfrm>
              </p:grpSpPr>
              <p:pic>
                <p:nvPicPr>
                  <p:cNvPr id="22" name="Picture 24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" name="Picture 244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" name="Picture 245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" name="Picture 24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" name="Picture 24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7" name="Picture 248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8" name="Picture 249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" name="Picture 250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" name="Picture 25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" name="Picture 25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" name="Picture 25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3" name="Picture 254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6" name="Group 255"/>
              <p:cNvGrpSpPr>
                <a:grpSpLocks/>
              </p:cNvGrpSpPr>
              <p:nvPr/>
            </p:nvGrpSpPr>
            <p:grpSpPr bwMode="auto">
              <a:xfrm>
                <a:off x="1000" y="880"/>
                <a:ext cx="2416" cy="1168"/>
                <a:chOff x="0" y="0"/>
                <a:chExt cx="2416" cy="1168"/>
              </a:xfrm>
            </p:grpSpPr>
            <p:pic>
              <p:nvPicPr>
                <p:cNvPr id="7" name="Picture 25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" name="Picture 257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258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259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260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" name="Picture 26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26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26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Picture 26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265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6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67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8437" t="6250" r="33125" b="35000"/>
            <a:stretch>
              <a:fillRect/>
            </a:stretch>
          </p:blipFill>
          <p:spPr bwMode="auto">
            <a:xfrm>
              <a:off x="5143504" y="357166"/>
              <a:ext cx="1246365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ounded Rectangle 57"/>
            <p:cNvSpPr/>
            <p:nvPr/>
          </p:nvSpPr>
          <p:spPr>
            <a:xfrm>
              <a:off x="6286512" y="1571612"/>
              <a:ext cx="1143008" cy="71438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 smtClean="0"/>
                <a:t>=</a:t>
              </a:r>
              <a:endParaRPr lang="de-DE" sz="28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364088" y="2204864"/>
            <a:ext cx="3815184" cy="1152128"/>
            <a:chOff x="5292080" y="4221088"/>
            <a:chExt cx="3815184" cy="1152128"/>
          </a:xfrm>
        </p:grpSpPr>
        <p:sp>
          <p:nvSpPr>
            <p:cNvPr id="66" name="Line 6"/>
            <p:cNvSpPr>
              <a:spLocks noChangeShapeType="1"/>
            </p:cNvSpPr>
            <p:nvPr/>
          </p:nvSpPr>
          <p:spPr bwMode="auto">
            <a:xfrm>
              <a:off x="6431668" y="5330057"/>
              <a:ext cx="1500198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68" name="Line 7"/>
            <p:cNvSpPr>
              <a:spLocks noChangeShapeType="1"/>
            </p:cNvSpPr>
            <p:nvPr/>
          </p:nvSpPr>
          <p:spPr bwMode="auto">
            <a:xfrm>
              <a:off x="6431668" y="4489238"/>
              <a:ext cx="1571636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69" name="Line 7"/>
            <p:cNvSpPr>
              <a:spLocks noChangeShapeType="1"/>
            </p:cNvSpPr>
            <p:nvPr/>
          </p:nvSpPr>
          <p:spPr bwMode="auto">
            <a:xfrm>
              <a:off x="6431668" y="4722834"/>
              <a:ext cx="1571636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ysDash"/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5502974" y="4937148"/>
              <a:ext cx="3357586" cy="0"/>
            </a:xfrm>
            <a:prstGeom prst="line">
              <a:avLst/>
            </a:prstGeom>
            <a:ln w="635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72" descr="AliceBlue.eps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5292080" y="4346981"/>
              <a:ext cx="1006872" cy="1026235"/>
            </a:xfrm>
            <a:prstGeom prst="rect">
              <a:avLst/>
            </a:prstGeom>
          </p:spPr>
        </p:pic>
        <p:pic>
          <p:nvPicPr>
            <p:cNvPr id="7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8100392" y="4221088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75" name="Line 8"/>
            <p:cNvSpPr>
              <a:spLocks noChangeShapeType="1"/>
            </p:cNvSpPr>
            <p:nvPr/>
          </p:nvSpPr>
          <p:spPr bwMode="auto">
            <a:xfrm>
              <a:off x="6431668" y="5151462"/>
              <a:ext cx="1571636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82" name="Rectangle 298"/>
          <p:cNvSpPr>
            <a:spLocks noChangeArrowheads="1"/>
          </p:cNvSpPr>
          <p:nvPr/>
        </p:nvSpPr>
        <p:spPr bwMode="auto">
          <a:xfrm>
            <a:off x="107504" y="1052736"/>
            <a:ext cx="8666166" cy="48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cryptographic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primitives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8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noisy-storage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model: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smtClean="0">
                <a:latin typeface="Calibri" pitchFamily="34" charset="0"/>
                <a:cs typeface="Calibri" pitchFamily="34" charset="0"/>
              </a:rPr>
              <a:t>well-</a:t>
            </a: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defined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adversary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 model</a:t>
            </a:r>
            <a:endParaRPr lang="de-CH" sz="2800" b="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de-CH" sz="28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position-based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 q </a:t>
            </a: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cryptography</a:t>
            </a:r>
            <a:endParaRPr lang="de-CH" sz="28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general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no-go</a:t>
            </a:r>
            <a:r>
              <a:rPr lang="de-CH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theorem</a:t>
            </a:r>
            <a:endParaRPr lang="de-CH" sz="2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security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if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no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entanglement</a:t>
            </a:r>
            <a:endParaRPr lang="de-CH" sz="28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8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8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8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611188" y="5301208"/>
            <a:ext cx="7921252" cy="151216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smtClean="0"/>
              <a:t>QKD </a:t>
            </a:r>
            <a:r>
              <a:rPr lang="de-CH" sz="3200" b="1" dirty="0" err="1" smtClean="0">
                <a:solidFill>
                  <a:srgbClr val="FFFF00"/>
                </a:solidFill>
              </a:rPr>
              <a:t>hardware</a:t>
            </a:r>
            <a:r>
              <a:rPr lang="de-CH" sz="3200" b="1" dirty="0" smtClean="0">
                <a:solidFill>
                  <a:srgbClr val="FFFF00"/>
                </a:solidFill>
              </a:rPr>
              <a:t>  </a:t>
            </a:r>
            <a:r>
              <a:rPr lang="de-CH" sz="3200" b="1" dirty="0" err="1" smtClean="0">
                <a:solidFill>
                  <a:srgbClr val="FFFF00"/>
                </a:solidFill>
              </a:rPr>
              <a:t>and</a:t>
            </a:r>
            <a:r>
              <a:rPr lang="de-CH" sz="3200" b="1" dirty="0" smtClean="0">
                <a:solidFill>
                  <a:srgbClr val="FFFF00"/>
                </a:solidFill>
              </a:rPr>
              <a:t> </a:t>
            </a:r>
            <a:r>
              <a:rPr lang="de-CH" sz="3200" b="1" dirty="0" err="1" smtClean="0">
                <a:solidFill>
                  <a:srgbClr val="FFFF00"/>
                </a:solidFill>
              </a:rPr>
              <a:t>know-how</a:t>
            </a:r>
            <a:r>
              <a:rPr lang="de-CH" sz="3200" b="1" dirty="0" smtClean="0">
                <a:solidFill>
                  <a:srgbClr val="FFFF00"/>
                </a:solidFill>
              </a:rPr>
              <a:t> </a:t>
            </a:r>
            <a:r>
              <a:rPr lang="de-CH" sz="3200" dirty="0" err="1" smtClean="0"/>
              <a:t>is</a:t>
            </a:r>
            <a:r>
              <a:rPr lang="de-CH" sz="3200" dirty="0" smtClean="0"/>
              <a:t> </a:t>
            </a:r>
            <a:r>
              <a:rPr lang="de-CH" sz="3200" dirty="0" err="1" smtClean="0"/>
              <a:t>useful</a:t>
            </a:r>
            <a:r>
              <a:rPr lang="de-CH" sz="3200" dirty="0" smtClean="0"/>
              <a:t> in </a:t>
            </a:r>
            <a:r>
              <a:rPr lang="de-CH" sz="3200" dirty="0" err="1" smtClean="0"/>
              <a:t>applications</a:t>
            </a:r>
            <a:r>
              <a:rPr lang="de-CH" sz="3200" dirty="0" smtClean="0"/>
              <a:t> </a:t>
            </a:r>
            <a:r>
              <a:rPr lang="de-CH" sz="3200" dirty="0" err="1" smtClean="0">
                <a:solidFill>
                  <a:srgbClr val="FFFF00"/>
                </a:solidFill>
              </a:rPr>
              <a:t>beyond</a:t>
            </a:r>
            <a:r>
              <a:rPr lang="de-CH" sz="3200" dirty="0" smtClean="0">
                <a:solidFill>
                  <a:srgbClr val="FFFF00"/>
                </a:solidFill>
              </a:rPr>
              <a:t> </a:t>
            </a:r>
            <a:r>
              <a:rPr lang="de-CH" sz="3200" dirty="0" err="1" smtClean="0">
                <a:solidFill>
                  <a:srgbClr val="FFFF00"/>
                </a:solidFill>
              </a:rPr>
              <a:t>key</a:t>
            </a:r>
            <a:r>
              <a:rPr lang="de-CH" sz="3200" dirty="0" smtClean="0">
                <a:solidFill>
                  <a:srgbClr val="FFFF00"/>
                </a:solidFill>
              </a:rPr>
              <a:t> </a:t>
            </a:r>
            <a:r>
              <a:rPr lang="de-CH" sz="3200" dirty="0" err="1" smtClean="0">
                <a:solidFill>
                  <a:srgbClr val="FFFF00"/>
                </a:solidFill>
              </a:rPr>
              <a:t>distribution</a:t>
            </a:r>
            <a:endParaRPr lang="de-CH" sz="3200" b="1" dirty="0" smtClean="0">
              <a:solidFill>
                <a:srgbClr val="FFFF00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5292080" y="3717032"/>
            <a:ext cx="3763889" cy="1475880"/>
            <a:chOff x="5380108" y="3933057"/>
            <a:chExt cx="3763889" cy="1475880"/>
          </a:xfrm>
        </p:grpSpPr>
        <p:sp>
          <p:nvSpPr>
            <p:cNvPr id="81" name="Line 7"/>
            <p:cNvSpPr>
              <a:spLocks noChangeShapeType="1"/>
            </p:cNvSpPr>
            <p:nvPr/>
          </p:nvSpPr>
          <p:spPr bwMode="auto">
            <a:xfrm>
              <a:off x="8532441" y="5120905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4" name="Picture 83" descr="AliceBlue.eps"/>
            <p:cNvPicPr>
              <a:picLocks noChangeAspect="1"/>
            </p:cNvPicPr>
            <p:nvPr/>
          </p:nvPicPr>
          <p:blipFill>
            <a:blip r:embed="rId6" cstate="print"/>
            <a:srcRect b="22520"/>
            <a:stretch>
              <a:fillRect/>
            </a:stretch>
          </p:blipFill>
          <p:spPr>
            <a:xfrm flipH="1">
              <a:off x="8172399" y="3943251"/>
              <a:ext cx="971598" cy="1109114"/>
            </a:xfrm>
            <a:prstGeom prst="rect">
              <a:avLst/>
            </a:prstGeom>
          </p:spPr>
        </p:pic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5796137" y="5264921"/>
              <a:ext cx="2915816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6" name="Line 7"/>
            <p:cNvSpPr>
              <a:spLocks noChangeShapeType="1"/>
            </p:cNvSpPr>
            <p:nvPr/>
          </p:nvSpPr>
          <p:spPr bwMode="auto">
            <a:xfrm>
              <a:off x="6012161" y="5120905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7" name="Picture 86" descr="AliceBlue.eps"/>
            <p:cNvPicPr>
              <a:picLocks noChangeAspect="1"/>
            </p:cNvPicPr>
            <p:nvPr/>
          </p:nvPicPr>
          <p:blipFill>
            <a:blip r:embed="rId7" cstate="print"/>
            <a:srcRect b="23529"/>
            <a:stretch>
              <a:fillRect/>
            </a:stretch>
          </p:blipFill>
          <p:spPr>
            <a:xfrm>
              <a:off x="5380108" y="3933057"/>
              <a:ext cx="990389" cy="1115840"/>
            </a:xfrm>
            <a:prstGeom prst="rect">
              <a:avLst/>
            </a:prstGeom>
          </p:spPr>
        </p:pic>
        <p:pic>
          <p:nvPicPr>
            <p:cNvPr id="89" name="Picture 88" descr="AliceBlue.eps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6948265" y="4114179"/>
              <a:ext cx="934864" cy="952842"/>
            </a:xfrm>
            <a:prstGeom prst="rect">
              <a:avLst/>
            </a:prstGeom>
          </p:spPr>
        </p:pic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7452321" y="5120905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0" y="692696"/>
            <a:ext cx="6111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uiExpand="1" build="p"/>
      <p:bldP spid="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4290"/>
            <a:ext cx="4888046" cy="81957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Cryptography</a:t>
            </a:r>
            <a:endParaRPr lang="en-US" sz="4000" dirty="0"/>
          </a:p>
        </p:txBody>
      </p:sp>
      <p:sp>
        <p:nvSpPr>
          <p:cNvPr id="7" name="Rectangle 298"/>
          <p:cNvSpPr>
            <a:spLocks noChangeArrowheads="1"/>
          </p:cNvSpPr>
          <p:nvPr/>
        </p:nvSpPr>
        <p:spPr bwMode="auto">
          <a:xfrm>
            <a:off x="298566" y="1071546"/>
            <a:ext cx="8351838" cy="150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/>
              <a:t>settings where parties do </a:t>
            </a:r>
            <a:r>
              <a:rPr lang="en-US" sz="2400" b="0" dirty="0" smtClean="0">
                <a:solidFill>
                  <a:srgbClr val="FF0000"/>
                </a:solidFill>
              </a:rPr>
              <a:t>not trust</a:t>
            </a:r>
            <a:r>
              <a:rPr lang="en-US" sz="2400" b="0" dirty="0" smtClean="0"/>
              <a:t> each other: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solidFill>
                  <a:srgbClr val="0000FF"/>
                </a:solidFill>
                <a:cs typeface="Arial" charset="0"/>
              </a:rPr>
              <a:t>secure</a:t>
            </a:r>
            <a:r>
              <a:rPr lang="de-CH" sz="24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0000FF"/>
                </a:solidFill>
                <a:cs typeface="Arial" charset="0"/>
              </a:rPr>
              <a:t>communication</a:t>
            </a:r>
            <a:endParaRPr lang="de-CH" sz="2400" dirty="0" smtClean="0">
              <a:solidFill>
                <a:srgbClr val="0000FF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authentication</a:t>
            </a: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b="0" dirty="0" smtClean="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488355" y="2973911"/>
            <a:ext cx="150019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488355" y="2766173"/>
            <a:ext cx="1571636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488355" y="3181649"/>
            <a:ext cx="157163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V="1">
            <a:off x="3916983" y="3038773"/>
            <a:ext cx="357190" cy="92869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32" name="Picture 131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73843" y="2538707"/>
            <a:ext cx="1357322" cy="1383425"/>
          </a:xfrm>
          <a:prstGeom prst="rect">
            <a:avLst/>
          </a:prstGeom>
        </p:spPr>
      </p:pic>
      <p:pic>
        <p:nvPicPr>
          <p:cNvPr id="133" name="Picture 132" descr="honestBo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2933" y="2610145"/>
            <a:ext cx="1726587" cy="1225876"/>
          </a:xfrm>
          <a:prstGeom prst="rect">
            <a:avLst/>
          </a:prstGeom>
        </p:spPr>
      </p:pic>
      <p:pic>
        <p:nvPicPr>
          <p:cNvPr id="134" name="Picture 133" descr="QueenOfHearts.png"/>
          <p:cNvPicPr>
            <a:picLocks noChangeAspect="1"/>
          </p:cNvPicPr>
          <p:nvPr/>
        </p:nvPicPr>
        <p:blipFill>
          <a:blip r:embed="rId5" cstate="print"/>
          <a:srcRect l="6597" r="7636"/>
          <a:stretch>
            <a:fillRect/>
          </a:stretch>
        </p:blipFill>
        <p:spPr>
          <a:xfrm>
            <a:off x="3131165" y="4038905"/>
            <a:ext cx="1857388" cy="1571636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1702405" y="3967467"/>
            <a:ext cx="92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cs typeface="Arial" pitchFamily="34" charset="0"/>
              </a:rPr>
              <a:t>Alice</a:t>
            </a:r>
            <a:endParaRPr lang="en-US" sz="2400" b="0" dirty="0"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988685" y="3681715"/>
            <a:ext cx="116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Bob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131429" y="5253351"/>
            <a:ext cx="116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Eve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2411760" y="5949280"/>
            <a:ext cx="3888432" cy="64180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err="1" smtClean="0"/>
              <a:t>three-party</a:t>
            </a:r>
            <a:r>
              <a:rPr lang="de-CH" sz="3200" dirty="0" smtClean="0"/>
              <a:t> </a:t>
            </a:r>
            <a:r>
              <a:rPr lang="de-CH" sz="3200" dirty="0" err="1" smtClean="0"/>
              <a:t>scenario</a:t>
            </a:r>
            <a:endParaRPr lang="de-CH" sz="3200" dirty="0" smtClean="0"/>
          </a:p>
        </p:txBody>
      </p:sp>
      <p:pic>
        <p:nvPicPr>
          <p:cNvPr id="16" name="Picture 24" descr="BS00996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52320" y="3501008"/>
            <a:ext cx="647700" cy="484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25" descr="BS00996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99592" y="3501008"/>
            <a:ext cx="647700" cy="484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/>
          <a:srcRect t="19951"/>
          <a:stretch>
            <a:fillRect/>
          </a:stretch>
        </p:blipFill>
        <p:spPr bwMode="auto">
          <a:xfrm>
            <a:off x="7164288" y="2204864"/>
            <a:ext cx="1728192" cy="86560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51520" y="2276872"/>
            <a:ext cx="1850932" cy="93610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1" name="Picture 39" descr="BS00996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940152" y="5157192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660232" y="5199583"/>
            <a:ext cx="899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= 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23528" y="4365104"/>
            <a:ext cx="8568952" cy="151216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err="1" smtClean="0"/>
              <a:t>use</a:t>
            </a:r>
            <a:r>
              <a:rPr lang="de-CH" sz="3200" dirty="0" smtClean="0"/>
              <a:t> </a:t>
            </a:r>
            <a:r>
              <a:rPr lang="de-CH" sz="3200" b="1" dirty="0" err="1" smtClean="0">
                <a:solidFill>
                  <a:srgbClr val="FFFF00"/>
                </a:solidFill>
              </a:rPr>
              <a:t>the</a:t>
            </a:r>
            <a:r>
              <a:rPr lang="de-CH" sz="3200" b="1" dirty="0" smtClean="0">
                <a:solidFill>
                  <a:srgbClr val="FFFF00"/>
                </a:solidFill>
              </a:rPr>
              <a:t> same </a:t>
            </a:r>
            <a:r>
              <a:rPr lang="de-CH" sz="3200" b="1" dirty="0" err="1" smtClean="0">
                <a:solidFill>
                  <a:srgbClr val="FFFF00"/>
                </a:solidFill>
              </a:rPr>
              <a:t>quantum</a:t>
            </a:r>
            <a:r>
              <a:rPr lang="de-CH" sz="3200" b="1" dirty="0" smtClean="0">
                <a:solidFill>
                  <a:srgbClr val="FFFF00"/>
                </a:solidFill>
              </a:rPr>
              <a:t> </a:t>
            </a:r>
            <a:r>
              <a:rPr lang="de-CH" sz="3200" b="1" dirty="0" err="1" smtClean="0">
                <a:solidFill>
                  <a:srgbClr val="FFFF00"/>
                </a:solidFill>
              </a:rPr>
              <a:t>hardware</a:t>
            </a:r>
            <a:r>
              <a:rPr lang="de-CH" sz="3200" b="1" dirty="0" smtClean="0">
                <a:solidFill>
                  <a:srgbClr val="FFFF00"/>
                </a:solidFill>
              </a:rPr>
              <a:t> </a:t>
            </a:r>
            <a:r>
              <a:rPr lang="de-CH" sz="3200" dirty="0" err="1" smtClean="0"/>
              <a:t>for</a:t>
            </a:r>
            <a:r>
              <a:rPr lang="de-CH" sz="3200" dirty="0" smtClean="0"/>
              <a:t> </a:t>
            </a:r>
            <a:br>
              <a:rPr lang="de-CH" sz="3200" dirty="0" smtClean="0"/>
            </a:br>
            <a:r>
              <a:rPr lang="de-CH" sz="3200" dirty="0" err="1" smtClean="0"/>
              <a:t>applications</a:t>
            </a:r>
            <a:r>
              <a:rPr lang="de-CH" sz="3200" dirty="0" smtClean="0"/>
              <a:t> in</a:t>
            </a:r>
            <a:r>
              <a:rPr lang="de-CH" sz="3200" b="1" dirty="0" smtClean="0"/>
              <a:t> </a:t>
            </a:r>
            <a:r>
              <a:rPr lang="de-CH" sz="3200" b="1" dirty="0" err="1" smtClean="0">
                <a:solidFill>
                  <a:srgbClr val="FFFF00"/>
                </a:solidFill>
              </a:rPr>
              <a:t>two</a:t>
            </a:r>
            <a:r>
              <a:rPr lang="de-CH" sz="3200" b="1" dirty="0" smtClean="0">
                <a:solidFill>
                  <a:srgbClr val="FFFF00"/>
                </a:solidFill>
              </a:rPr>
              <a:t>- </a:t>
            </a:r>
            <a:r>
              <a:rPr lang="de-CH" sz="3200" b="1" dirty="0" err="1" smtClean="0">
                <a:solidFill>
                  <a:srgbClr val="FFFF00"/>
                </a:solidFill>
              </a:rPr>
              <a:t>and</a:t>
            </a:r>
            <a:r>
              <a:rPr lang="de-CH" sz="3200" b="1" dirty="0" smtClean="0">
                <a:solidFill>
                  <a:srgbClr val="FFFF00"/>
                </a:solidFill>
              </a:rPr>
              <a:t> multi-</a:t>
            </a:r>
            <a:r>
              <a:rPr lang="de-CH" sz="3200" b="1" dirty="0" err="1" smtClean="0">
                <a:solidFill>
                  <a:srgbClr val="FFFF00"/>
                </a:solidFill>
              </a:rPr>
              <a:t>party</a:t>
            </a:r>
            <a:r>
              <a:rPr lang="de-CH" sz="3200" b="1" dirty="0" smtClean="0">
                <a:solidFill>
                  <a:srgbClr val="FFFF00"/>
                </a:solidFill>
              </a:rPr>
              <a:t> </a:t>
            </a:r>
            <a:r>
              <a:rPr lang="de-CH" sz="3200" b="1" dirty="0" err="1" smtClean="0">
                <a:solidFill>
                  <a:srgbClr val="FFFF00"/>
                </a:solidFill>
              </a:rPr>
              <a:t>scenarios</a:t>
            </a:r>
            <a:endParaRPr lang="de-CH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0" animBg="1"/>
      <p:bldP spid="13" grpId="0" animBg="1"/>
      <p:bldP spid="14" grpId="0" animBg="1"/>
      <p:bldP spid="15" grpId="0" animBg="1"/>
      <p:bldP spid="135" grpId="1"/>
      <p:bldP spid="136" grpId="1"/>
      <p:bldP spid="137" grpId="0"/>
      <p:bldP spid="139" grpId="0" animBg="1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4290"/>
            <a:ext cx="7000924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Example: ATM</a:t>
            </a:r>
            <a:endParaRPr lang="en-US" sz="4000" dirty="0"/>
          </a:p>
        </p:txBody>
      </p:sp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251520" y="5013176"/>
            <a:ext cx="8793674" cy="13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>
                <a:cs typeface="Arial" charset="0"/>
              </a:rPr>
              <a:t>PIN-based identification scheme should be a </a:t>
            </a:r>
            <a:br>
              <a:rPr lang="de-CH" sz="2800" b="0" dirty="0">
                <a:cs typeface="Arial" charset="0"/>
              </a:rPr>
            </a:br>
            <a:r>
              <a:rPr lang="de-CH" sz="2800" b="0" dirty="0">
                <a:solidFill>
                  <a:srgbClr val="0000FF"/>
                </a:solidFill>
                <a:cs typeface="Arial" charset="0"/>
              </a:rPr>
              <a:t>secure evaluation </a:t>
            </a:r>
            <a:r>
              <a:rPr lang="de-CH" sz="2800" b="0" dirty="0">
                <a:cs typeface="Arial" charset="0"/>
              </a:rPr>
              <a:t>of the </a:t>
            </a:r>
            <a:r>
              <a:rPr lang="de-CH" sz="2800" b="0" dirty="0">
                <a:solidFill>
                  <a:srgbClr val="0000FF"/>
                </a:solidFill>
                <a:cs typeface="Arial" charset="0"/>
              </a:rPr>
              <a:t>equality </a:t>
            </a:r>
            <a:r>
              <a:rPr lang="de-CH" sz="2800" b="0" dirty="0" smtClean="0">
                <a:solidFill>
                  <a:srgbClr val="0000FF"/>
                </a:solidFill>
                <a:cs typeface="Arial" charset="0"/>
              </a:rPr>
              <a:t>function</a:t>
            </a:r>
            <a:endParaRPr lang="de-CH" sz="2800" b="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smtClean="0">
                <a:cs typeface="Arial" charset="0"/>
              </a:rPr>
              <a:t>dishonest </a:t>
            </a:r>
            <a:r>
              <a:rPr lang="de-CH" sz="2800" b="0" dirty="0">
                <a:cs typeface="Arial" charset="0"/>
              </a:rPr>
              <a:t>player can </a:t>
            </a:r>
            <a:r>
              <a:rPr lang="de-CH" sz="2800" b="0" dirty="0">
                <a:solidFill>
                  <a:srgbClr val="FF0000"/>
                </a:solidFill>
                <a:cs typeface="Arial" charset="0"/>
              </a:rPr>
              <a:t>exclude</a:t>
            </a:r>
            <a:r>
              <a:rPr lang="de-CH" sz="2800" b="0" dirty="0">
                <a:cs typeface="Arial" charset="0"/>
              </a:rPr>
              <a:t> </a:t>
            </a:r>
            <a:r>
              <a:rPr lang="de-CH" sz="2800" b="0" dirty="0">
                <a:solidFill>
                  <a:srgbClr val="FF0000"/>
                </a:solidFill>
                <a:cs typeface="Arial" charset="0"/>
              </a:rPr>
              <a:t>only one</a:t>
            </a:r>
            <a:r>
              <a:rPr lang="de-CH" sz="2800" b="0" dirty="0">
                <a:cs typeface="Arial" charset="0"/>
              </a:rPr>
              <a:t> possible </a:t>
            </a:r>
            <a:r>
              <a:rPr lang="de-CH" sz="2800" b="0" dirty="0" smtClean="0">
                <a:cs typeface="Arial" charset="0"/>
              </a:rPr>
              <a:t>password</a:t>
            </a:r>
          </a:p>
        </p:txBody>
      </p:sp>
      <p:pic>
        <p:nvPicPr>
          <p:cNvPr id="126" name="Picture 125" descr="pinn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2166" y="1268760"/>
            <a:ext cx="2144478" cy="164307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28596" y="3212976"/>
            <a:ext cx="8497098" cy="1500198"/>
            <a:chOff x="428596" y="3429000"/>
            <a:chExt cx="8497098" cy="1500198"/>
          </a:xfrm>
        </p:grpSpPr>
        <p:sp>
          <p:nvSpPr>
            <p:cNvPr id="129" name="Rounded Rectangle 128"/>
            <p:cNvSpPr/>
            <p:nvPr/>
          </p:nvSpPr>
          <p:spPr>
            <a:xfrm>
              <a:off x="3571868" y="3714752"/>
              <a:ext cx="1928826" cy="12144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900" dirty="0" smtClean="0"/>
            </a:p>
            <a:p>
              <a:pPr algn="ctr"/>
              <a:r>
                <a:rPr lang="de-DE" sz="2800" dirty="0" smtClean="0"/>
                <a:t>=</a:t>
              </a:r>
              <a:endParaRPr lang="de-DE" sz="2800" dirty="0"/>
            </a:p>
          </p:txBody>
        </p:sp>
        <p:sp>
          <p:nvSpPr>
            <p:cNvPr id="42" name="Line 4"/>
            <p:cNvSpPr>
              <a:spLocks noChangeShapeType="1"/>
            </p:cNvSpPr>
            <p:nvPr/>
          </p:nvSpPr>
          <p:spPr bwMode="auto">
            <a:xfrm>
              <a:off x="2912710" y="4035301"/>
              <a:ext cx="55129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5582101" y="4631637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5537857" y="4055375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5" name="Rectangle 298"/>
            <p:cNvSpPr>
              <a:spLocks noChangeArrowheads="1"/>
            </p:cNvSpPr>
            <p:nvPr/>
          </p:nvSpPr>
          <p:spPr bwMode="auto">
            <a:xfrm>
              <a:off x="2495284" y="3756267"/>
              <a:ext cx="480130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a</a:t>
              </a:r>
              <a:endParaRPr lang="de-CH" sz="3200" b="0" baseline="-25000" dirty="0">
                <a:solidFill>
                  <a:srgbClr val="0000FF"/>
                </a:solidFill>
                <a:latin typeface="Lucida Sans Unicode"/>
                <a:cs typeface="Arial" charset="0"/>
              </a:endParaRPr>
            </a:p>
          </p:txBody>
        </p:sp>
        <p:sp>
          <p:nvSpPr>
            <p:cNvPr id="47" name="Rectangle 298"/>
            <p:cNvSpPr>
              <a:spLocks noChangeArrowheads="1"/>
            </p:cNvSpPr>
            <p:nvPr/>
          </p:nvSpPr>
          <p:spPr bwMode="auto">
            <a:xfrm>
              <a:off x="6172555" y="4405196"/>
              <a:ext cx="1961523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a</a:t>
              </a:r>
              <a:r>
                <a:rPr lang="de-CH" sz="3200" b="0" dirty="0" smtClean="0">
                  <a:latin typeface="Lucida Sans Unicode"/>
                  <a:cs typeface="Arial" charset="0"/>
                </a:rPr>
                <a:t> = </a:t>
              </a:r>
              <a:r>
                <a:rPr lang="de-CH" sz="3200" b="0" dirty="0" smtClean="0">
                  <a:solidFill>
                    <a:srgbClr val="FF0000"/>
                  </a:solidFill>
                  <a:latin typeface="Lucida Sans Unicode"/>
                  <a:cs typeface="Arial" charset="0"/>
                </a:rPr>
                <a:t>b</a:t>
              </a:r>
              <a:endParaRPr lang="de-CH" sz="3200" b="0" baseline="-25000" dirty="0">
                <a:solidFill>
                  <a:srgbClr val="FF0000"/>
                </a:solidFill>
                <a:latin typeface="Lucida Sans Unicode"/>
                <a:cs typeface="Arial" charset="0"/>
              </a:endParaRPr>
            </a:p>
          </p:txBody>
        </p:sp>
        <p:sp>
          <p:nvSpPr>
            <p:cNvPr id="48" name="Rectangle 298"/>
            <p:cNvSpPr>
              <a:spLocks noChangeArrowheads="1"/>
            </p:cNvSpPr>
            <p:nvPr/>
          </p:nvSpPr>
          <p:spPr bwMode="auto">
            <a:xfrm>
              <a:off x="4357686" y="3857628"/>
              <a:ext cx="442438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solidFill>
                    <a:schemeClr val="bg1"/>
                  </a:solidFill>
                  <a:latin typeface="Lucida Sans Unicode"/>
                  <a:cs typeface="Arial" charset="0"/>
                </a:rPr>
                <a:t>?</a:t>
              </a:r>
              <a:endParaRPr lang="de-CH" sz="3200" b="0" baseline="-25000" dirty="0">
                <a:solidFill>
                  <a:schemeClr val="bg1"/>
                </a:solidFill>
                <a:latin typeface="Lucida Sans Unicode"/>
                <a:cs typeface="Arial" charset="0"/>
              </a:endParaRPr>
            </a:p>
          </p:txBody>
        </p:sp>
        <p:sp>
          <p:nvSpPr>
            <p:cNvPr id="49" name="Rectangle 298"/>
            <p:cNvSpPr>
              <a:spLocks noChangeArrowheads="1"/>
            </p:cNvSpPr>
            <p:nvPr/>
          </p:nvSpPr>
          <p:spPr bwMode="auto">
            <a:xfrm>
              <a:off x="6619925" y="4257700"/>
              <a:ext cx="442438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400" b="0" dirty="0" smtClean="0">
                  <a:latin typeface="Lucida Sans Unicode"/>
                  <a:cs typeface="Arial" charset="0"/>
                </a:rPr>
                <a:t>?</a:t>
              </a:r>
              <a:endParaRPr lang="de-CH" sz="2400" b="0" baseline="-25000" dirty="0">
                <a:latin typeface="Lucida Sans Unicode"/>
                <a:cs typeface="Arial" charset="0"/>
              </a:endParaRPr>
            </a:p>
          </p:txBody>
        </p:sp>
        <p:sp>
          <p:nvSpPr>
            <p:cNvPr id="50" name="Rectangle 298"/>
            <p:cNvSpPr>
              <a:spLocks noChangeArrowheads="1"/>
            </p:cNvSpPr>
            <p:nvPr/>
          </p:nvSpPr>
          <p:spPr bwMode="auto">
            <a:xfrm>
              <a:off x="6143058" y="3771014"/>
              <a:ext cx="548019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solidFill>
                    <a:srgbClr val="FF0000"/>
                  </a:solidFill>
                  <a:latin typeface="Lucida Sans Unicode"/>
                  <a:cs typeface="Arial" charset="0"/>
                </a:rPr>
                <a:t>b</a:t>
              </a:r>
              <a:endParaRPr lang="de-CH" sz="3200" b="0" baseline="-25000" dirty="0">
                <a:solidFill>
                  <a:srgbClr val="FF0000"/>
                </a:solidFill>
                <a:latin typeface="Lucida Sans Unicode"/>
                <a:cs typeface="Arial" charset="0"/>
              </a:endParaRPr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>
              <a:off x="2896958" y="4617122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22" name="Rectangle 298"/>
            <p:cNvSpPr>
              <a:spLocks noChangeArrowheads="1"/>
            </p:cNvSpPr>
            <p:nvPr/>
          </p:nvSpPr>
          <p:spPr bwMode="auto">
            <a:xfrm>
              <a:off x="1673125" y="4390681"/>
              <a:ext cx="1287779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a</a:t>
              </a:r>
              <a:r>
                <a:rPr lang="de-CH" sz="3200" b="0" dirty="0" smtClean="0">
                  <a:latin typeface="Lucida Sans Unicode"/>
                  <a:cs typeface="Arial" charset="0"/>
                </a:rPr>
                <a:t> = </a:t>
              </a:r>
              <a:r>
                <a:rPr lang="de-CH" sz="3200" b="0" dirty="0" smtClean="0">
                  <a:solidFill>
                    <a:srgbClr val="FF0000"/>
                  </a:solidFill>
                  <a:latin typeface="Lucida Sans Unicode"/>
                  <a:cs typeface="Arial" charset="0"/>
                </a:rPr>
                <a:t>b</a:t>
              </a:r>
              <a:endParaRPr lang="de-CH" sz="3200" b="0" baseline="-25000" dirty="0">
                <a:solidFill>
                  <a:srgbClr val="FF0000"/>
                </a:solidFill>
                <a:latin typeface="Lucida Sans Unicode"/>
                <a:cs typeface="Arial" charset="0"/>
              </a:endParaRPr>
            </a:p>
          </p:txBody>
        </p:sp>
        <p:sp>
          <p:nvSpPr>
            <p:cNvPr id="123" name="Rectangle 298"/>
            <p:cNvSpPr>
              <a:spLocks noChangeArrowheads="1"/>
            </p:cNvSpPr>
            <p:nvPr/>
          </p:nvSpPr>
          <p:spPr bwMode="auto">
            <a:xfrm>
              <a:off x="2120495" y="4243185"/>
              <a:ext cx="442438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400" b="0" dirty="0" smtClean="0">
                  <a:latin typeface="Lucida Sans Unicode"/>
                  <a:cs typeface="Arial" charset="0"/>
                </a:rPr>
                <a:t>?</a:t>
              </a:r>
              <a:endParaRPr lang="de-CH" sz="2400" b="0" baseline="-25000" dirty="0">
                <a:latin typeface="Lucida Sans Unicode"/>
                <a:cs typeface="Arial" charset="0"/>
              </a:endParaRPr>
            </a:p>
          </p:txBody>
        </p:sp>
        <p:pic>
          <p:nvPicPr>
            <p:cNvPr id="124" name="Picture 123" descr="AliceBlue.eps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428596" y="3429000"/>
              <a:ext cx="1331712" cy="1357322"/>
            </a:xfrm>
            <a:prstGeom prst="rect">
              <a:avLst/>
            </a:prstGeom>
          </p:spPr>
        </p:pic>
        <p:pic>
          <p:nvPicPr>
            <p:cNvPr id="125" name="Picture 124" descr="honestBob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5206" y="3571875"/>
              <a:ext cx="1710488" cy="1214446"/>
            </a:xfrm>
            <a:prstGeom prst="rect">
              <a:avLst/>
            </a:prstGeom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l="28437" t="6250" r="33125" b="35000"/>
          <a:stretch>
            <a:fillRect/>
          </a:stretch>
        </p:blipFill>
        <p:spPr bwMode="auto">
          <a:xfrm>
            <a:off x="1857356" y="1054446"/>
            <a:ext cx="1857388" cy="21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81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4624"/>
            <a:ext cx="4888046" cy="81957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Modern Cryptography</a:t>
            </a:r>
            <a:endParaRPr lang="en-US" sz="4000" dirty="0"/>
          </a:p>
        </p:txBody>
      </p:sp>
      <p:sp>
        <p:nvSpPr>
          <p:cNvPr id="7" name="Rectangle 298"/>
          <p:cNvSpPr>
            <a:spLocks noChangeArrowheads="1"/>
          </p:cNvSpPr>
          <p:nvPr/>
        </p:nvSpPr>
        <p:spPr bwMode="auto">
          <a:xfrm>
            <a:off x="285720" y="1436384"/>
            <a:ext cx="8351838" cy="544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FF0000"/>
                </a:solidFill>
              </a:rPr>
              <a:t>two-party</a:t>
            </a:r>
            <a:r>
              <a:rPr lang="en-US" sz="2800" dirty="0" smtClean="0"/>
              <a:t> scenarios:</a:t>
            </a:r>
            <a:endParaRPr lang="en-US" sz="2800" b="0" dirty="0" smtClean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1200" b="0" dirty="0" smtClean="0">
              <a:solidFill>
                <a:srgbClr val="0000FF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solidFill>
                  <a:srgbClr val="0000FF"/>
                </a:solidFill>
                <a:cs typeface="Arial" charset="0"/>
              </a:rPr>
              <a:t>password-based identification (=)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millionaire‘s problem (&lt;)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dating problem (AND)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multi-party</a:t>
            </a:r>
            <a:r>
              <a:rPr lang="en-US" sz="2800" dirty="0" smtClean="0">
                <a:cs typeface="Arial" charset="0"/>
              </a:rPr>
              <a:t> scenarios: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1200" dirty="0" smtClean="0">
              <a:solidFill>
                <a:srgbClr val="0000FF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sealed-bid auctions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e-voting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…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5643570" y="1579260"/>
            <a:ext cx="3155347" cy="886049"/>
            <a:chOff x="5715008" y="1500174"/>
            <a:chExt cx="3155347" cy="886049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6635981" y="2082830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6650495" y="1910017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6650495" y="2254055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3" name="Picture 132" descr="AliceBlue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5715008" y="1500174"/>
              <a:ext cx="869331" cy="886049"/>
            </a:xfrm>
            <a:prstGeom prst="rect">
              <a:avLst/>
            </a:prstGeom>
          </p:spPr>
        </p:pic>
        <p:pic>
          <p:nvPicPr>
            <p:cNvPr id="13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8001024" y="1500174"/>
              <a:ext cx="869331" cy="864962"/>
            </a:xfrm>
            <a:prstGeom prst="rect">
              <a:avLst/>
            </a:prstGeom>
            <a:noFill/>
          </p:spPr>
        </p:pic>
      </p:grpSp>
      <p:grpSp>
        <p:nvGrpSpPr>
          <p:cNvPr id="142" name="Group 141"/>
          <p:cNvGrpSpPr/>
          <p:nvPr/>
        </p:nvGrpSpPr>
        <p:grpSpPr>
          <a:xfrm>
            <a:off x="5357818" y="2436516"/>
            <a:ext cx="3714744" cy="1143008"/>
            <a:chOff x="5429256" y="2357430"/>
            <a:chExt cx="3714744" cy="1143008"/>
          </a:xfrm>
        </p:grpSpPr>
        <p:sp>
          <p:nvSpPr>
            <p:cNvPr id="79" name="Line 6"/>
            <p:cNvSpPr>
              <a:spLocks noChangeShapeType="1"/>
            </p:cNvSpPr>
            <p:nvPr/>
          </p:nvSpPr>
          <p:spPr bwMode="auto">
            <a:xfrm>
              <a:off x="6650495" y="2953688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6665009" y="2780875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1" name="Line 8"/>
            <p:cNvSpPr>
              <a:spLocks noChangeShapeType="1"/>
            </p:cNvSpPr>
            <p:nvPr/>
          </p:nvSpPr>
          <p:spPr bwMode="auto">
            <a:xfrm>
              <a:off x="6665009" y="3124913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5" name="Picture 134" descr="dishonestAlice_transparent.png"/>
            <p:cNvPicPr>
              <a:picLocks noChangeAspect="1"/>
            </p:cNvPicPr>
            <p:nvPr/>
          </p:nvPicPr>
          <p:blipFill>
            <a:blip r:embed="rId5" cstate="print"/>
            <a:srcRect l="20117" t="194" r="21373" b="73961"/>
            <a:stretch>
              <a:fillRect/>
            </a:stretch>
          </p:blipFill>
          <p:spPr>
            <a:xfrm>
              <a:off x="5429256" y="2357430"/>
              <a:ext cx="1224651" cy="1143008"/>
            </a:xfrm>
            <a:prstGeom prst="rect">
              <a:avLst/>
            </a:prstGeom>
          </p:spPr>
        </p:pic>
        <p:pic>
          <p:nvPicPr>
            <p:cNvPr id="136" name="Picture 135" descr="honestBob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1024" y="2571744"/>
              <a:ext cx="1142976" cy="811512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5286380" y="4151028"/>
            <a:ext cx="2975332" cy="2363722"/>
            <a:chOff x="5286380" y="3929066"/>
            <a:chExt cx="2975332" cy="2363722"/>
          </a:xfrm>
        </p:grpSpPr>
        <p:sp>
          <p:nvSpPr>
            <p:cNvPr id="85" name="Line 6"/>
            <p:cNvSpPr>
              <a:spLocks noChangeShapeType="1"/>
            </p:cNvSpPr>
            <p:nvPr/>
          </p:nvSpPr>
          <p:spPr bwMode="auto">
            <a:xfrm>
              <a:off x="6010956" y="4689281"/>
              <a:ext cx="914401" cy="5370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6" name="Line 7"/>
            <p:cNvSpPr>
              <a:spLocks noChangeShapeType="1"/>
            </p:cNvSpPr>
            <p:nvPr/>
          </p:nvSpPr>
          <p:spPr bwMode="auto">
            <a:xfrm>
              <a:off x="6156099" y="4558652"/>
              <a:ext cx="841829" cy="1451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7" name="Line 8"/>
            <p:cNvSpPr>
              <a:spLocks noChangeShapeType="1"/>
            </p:cNvSpPr>
            <p:nvPr/>
          </p:nvSpPr>
          <p:spPr bwMode="auto">
            <a:xfrm>
              <a:off x="5846763" y="4846672"/>
              <a:ext cx="338366" cy="3796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3" name="Line 8"/>
            <p:cNvSpPr>
              <a:spLocks noChangeShapeType="1"/>
            </p:cNvSpPr>
            <p:nvPr/>
          </p:nvSpPr>
          <p:spPr bwMode="auto">
            <a:xfrm flipV="1">
              <a:off x="6557962" y="5516595"/>
              <a:ext cx="381909" cy="1791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4" name="Line 8"/>
            <p:cNvSpPr>
              <a:spLocks noChangeShapeType="1"/>
            </p:cNvSpPr>
            <p:nvPr/>
          </p:nvSpPr>
          <p:spPr bwMode="auto">
            <a:xfrm flipV="1">
              <a:off x="6325734" y="4732823"/>
              <a:ext cx="788309" cy="55494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5" name="Line 6"/>
            <p:cNvSpPr>
              <a:spLocks noChangeShapeType="1"/>
            </p:cNvSpPr>
            <p:nvPr/>
          </p:nvSpPr>
          <p:spPr bwMode="auto">
            <a:xfrm flipH="1">
              <a:off x="7534958" y="4834423"/>
              <a:ext cx="29029" cy="3338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6" name="Line 7"/>
            <p:cNvSpPr>
              <a:spLocks noChangeShapeType="1"/>
            </p:cNvSpPr>
            <p:nvPr/>
          </p:nvSpPr>
          <p:spPr bwMode="auto">
            <a:xfrm flipH="1">
              <a:off x="6243186" y="4703795"/>
              <a:ext cx="725713" cy="52251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7" name="Picture 136" descr="AliceBlue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5286380" y="3929066"/>
              <a:ext cx="869331" cy="886049"/>
            </a:xfrm>
            <a:prstGeom prst="rect">
              <a:avLst/>
            </a:prstGeom>
          </p:spPr>
        </p:pic>
        <p:pic>
          <p:nvPicPr>
            <p:cNvPr id="138" name="Picture 137" descr="honestBob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0892" y="4071942"/>
              <a:ext cx="1142976" cy="811512"/>
            </a:xfrm>
            <a:prstGeom prst="rect">
              <a:avLst/>
            </a:prstGeom>
          </p:spPr>
        </p:pic>
        <p:pic>
          <p:nvPicPr>
            <p:cNvPr id="139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5500694" y="5214950"/>
              <a:ext cx="869331" cy="864962"/>
            </a:xfrm>
            <a:prstGeom prst="rect">
              <a:avLst/>
            </a:prstGeom>
            <a:noFill/>
          </p:spPr>
        </p:pic>
        <p:pic>
          <p:nvPicPr>
            <p:cNvPr id="140" name="Picture 139" descr="QueenOfHearts.png"/>
            <p:cNvPicPr>
              <a:picLocks noChangeAspect="1"/>
            </p:cNvPicPr>
            <p:nvPr/>
          </p:nvPicPr>
          <p:blipFill>
            <a:blip r:embed="rId7" cstate="print"/>
            <a:srcRect l="6597" r="7636"/>
            <a:stretch>
              <a:fillRect/>
            </a:stretch>
          </p:blipFill>
          <p:spPr>
            <a:xfrm>
              <a:off x="7072330" y="5286388"/>
              <a:ext cx="1189382" cy="1006400"/>
            </a:xfrm>
            <a:prstGeom prst="rect">
              <a:avLst/>
            </a:prstGeom>
          </p:spPr>
        </p:pic>
      </p:grpSp>
      <p:sp>
        <p:nvSpPr>
          <p:cNvPr id="29" name="Rounded Rectangle 28"/>
          <p:cNvSpPr/>
          <p:nvPr/>
        </p:nvSpPr>
        <p:spPr>
          <a:xfrm>
            <a:off x="323528" y="116632"/>
            <a:ext cx="8568952" cy="136815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err="1" smtClean="0"/>
              <a:t>use</a:t>
            </a:r>
            <a:r>
              <a:rPr lang="de-CH" sz="3200" dirty="0" smtClean="0"/>
              <a:t> </a:t>
            </a:r>
            <a:r>
              <a:rPr lang="de-CH" sz="3200" b="1" dirty="0" smtClean="0">
                <a:solidFill>
                  <a:srgbClr val="FFFF00"/>
                </a:solidFill>
              </a:rPr>
              <a:t>QKD </a:t>
            </a:r>
            <a:r>
              <a:rPr lang="de-CH" sz="3200" b="1" dirty="0" err="1" smtClean="0">
                <a:solidFill>
                  <a:srgbClr val="FFFF00"/>
                </a:solidFill>
              </a:rPr>
              <a:t>hardware</a:t>
            </a:r>
            <a:r>
              <a:rPr lang="de-CH" sz="3200" b="1" dirty="0" smtClean="0">
                <a:solidFill>
                  <a:srgbClr val="FFFF00"/>
                </a:solidFill>
              </a:rPr>
              <a:t> </a:t>
            </a:r>
            <a:r>
              <a:rPr lang="de-CH" sz="3200" dirty="0" err="1" smtClean="0"/>
              <a:t>for</a:t>
            </a:r>
            <a:r>
              <a:rPr lang="de-CH" sz="3200" dirty="0" smtClean="0"/>
              <a:t> </a:t>
            </a:r>
            <a:br>
              <a:rPr lang="de-CH" sz="3200" dirty="0" smtClean="0"/>
            </a:br>
            <a:r>
              <a:rPr lang="de-CH" sz="3200" dirty="0" err="1" smtClean="0"/>
              <a:t>applications</a:t>
            </a:r>
            <a:r>
              <a:rPr lang="de-CH" sz="3200" dirty="0" smtClean="0"/>
              <a:t> in</a:t>
            </a:r>
            <a:r>
              <a:rPr lang="de-CH" sz="3200" b="1" dirty="0" smtClean="0"/>
              <a:t> </a:t>
            </a:r>
            <a:r>
              <a:rPr lang="de-CH" sz="3200" b="1" dirty="0" err="1" smtClean="0">
                <a:solidFill>
                  <a:srgbClr val="FFFF00"/>
                </a:solidFill>
              </a:rPr>
              <a:t>two</a:t>
            </a:r>
            <a:r>
              <a:rPr lang="de-CH" sz="3200" b="1" dirty="0" smtClean="0">
                <a:solidFill>
                  <a:srgbClr val="FFFF00"/>
                </a:solidFill>
              </a:rPr>
              <a:t>- </a:t>
            </a:r>
            <a:r>
              <a:rPr lang="de-CH" sz="3200" b="1" dirty="0" err="1" smtClean="0">
                <a:solidFill>
                  <a:srgbClr val="FFFF00"/>
                </a:solidFill>
              </a:rPr>
              <a:t>and</a:t>
            </a:r>
            <a:r>
              <a:rPr lang="de-CH" sz="3200" b="1" dirty="0" smtClean="0">
                <a:solidFill>
                  <a:srgbClr val="FFFF00"/>
                </a:solidFill>
              </a:rPr>
              <a:t> multi-</a:t>
            </a:r>
            <a:r>
              <a:rPr lang="de-CH" sz="3200" b="1" dirty="0" err="1" smtClean="0">
                <a:solidFill>
                  <a:srgbClr val="FFFF00"/>
                </a:solidFill>
              </a:rPr>
              <a:t>party</a:t>
            </a:r>
            <a:r>
              <a:rPr lang="de-CH" sz="3200" b="1" dirty="0" smtClean="0">
                <a:solidFill>
                  <a:srgbClr val="FFFF00"/>
                </a:solidFill>
              </a:rPr>
              <a:t> </a:t>
            </a:r>
            <a:r>
              <a:rPr lang="de-CH" sz="3200" b="1" dirty="0" err="1" smtClean="0">
                <a:solidFill>
                  <a:srgbClr val="FFFF00"/>
                </a:solidFill>
              </a:rPr>
              <a:t>scenarios</a:t>
            </a:r>
            <a:endParaRPr lang="de-CH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500726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In the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plain model </a:t>
            </a:r>
            <a:r>
              <a:rPr lang="en-US" dirty="0" smtClean="0">
                <a:cs typeface="Arial" charset="0"/>
              </a:rPr>
              <a:t>(no restrictions on adversaries,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using quantum communication, as in QKD):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srgbClr val="0000FF"/>
              </a:solidFill>
              <a:cs typeface="Arial" charset="0"/>
            </a:endParaRP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srgbClr val="0000FF"/>
              </a:solidFill>
              <a:cs typeface="Arial" charset="0"/>
            </a:endParaRP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Secure function evaluation </a:t>
            </a:r>
            <a:r>
              <a:rPr lang="en-US" sz="2800" dirty="0" smtClean="0">
                <a:cs typeface="Arial" charset="0"/>
              </a:rPr>
              <a:t>is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impossible</a:t>
            </a:r>
            <a:r>
              <a:rPr lang="en-US" sz="2800" dirty="0" smtClean="0">
                <a:cs typeface="Arial" charset="0"/>
              </a:rPr>
              <a:t> (Lo ‘97)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 smtClean="0">
              <a:solidFill>
                <a:srgbClr val="FF0000"/>
              </a:solidFill>
              <a:cs typeface="Arial" charset="0"/>
            </a:endParaRP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 smtClean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solidFill>
                  <a:srgbClr val="FF0000"/>
                </a:solidFill>
                <a:cs typeface="Arial" charset="0"/>
              </a:rPr>
              <a:t>Restrict</a:t>
            </a:r>
            <a:r>
              <a:rPr lang="en-US" dirty="0" smtClean="0">
                <a:cs typeface="Arial" charset="0"/>
              </a:rPr>
              <a:t> the adversary: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Computational</a:t>
            </a:r>
            <a:r>
              <a:rPr lang="en-US" sz="2800" dirty="0" smtClean="0">
                <a:cs typeface="Arial" charset="0"/>
              </a:rPr>
              <a:t> assumptions (e.g. factoring or discrete logarithms are hard)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85728"/>
            <a:ext cx="7572428" cy="928694"/>
          </a:xfrm>
        </p:spPr>
        <p:txBody>
          <a:bodyPr/>
          <a:lstStyle/>
          <a:p>
            <a:r>
              <a:rPr lang="en-US" dirty="0" smtClean="0"/>
              <a:t>Can we implement these primitives?		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 rot="21126419">
            <a:off x="5341509" y="5211283"/>
            <a:ext cx="2948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unproven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t="19951"/>
          <a:stretch>
            <a:fillRect/>
          </a:stretch>
        </p:blipFill>
        <p:spPr bwMode="auto">
          <a:xfrm>
            <a:off x="3275856" y="2132856"/>
            <a:ext cx="1728192" cy="86560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59632" y="2157023"/>
            <a:ext cx="1689150" cy="85428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 l="6301" t="26974" r="8710" b="29644"/>
          <a:stretch>
            <a:fillRect/>
          </a:stretch>
        </p:blipFill>
        <p:spPr bwMode="auto">
          <a:xfrm>
            <a:off x="5364088" y="2204864"/>
            <a:ext cx="2828223" cy="74427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08720"/>
            <a:ext cx="8472518" cy="5760640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use the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technical difficulties </a:t>
            </a:r>
            <a:r>
              <a:rPr lang="en-US" dirty="0" smtClean="0">
                <a:cs typeface="Arial" charset="0"/>
              </a:rPr>
              <a:t>in building a quantum computer to our advantage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solidFill>
                  <a:srgbClr val="FF0000"/>
                </a:solidFill>
                <a:cs typeface="Arial" charset="0"/>
              </a:rPr>
              <a:t>storing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quantum information </a:t>
            </a:r>
            <a:r>
              <a:rPr lang="en-US" dirty="0" smtClean="0">
                <a:cs typeface="Arial" charset="0"/>
              </a:rPr>
              <a:t>is a technical challenge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srgbClr val="0000FF"/>
              </a:solidFill>
              <a:cs typeface="Arial" charset="0"/>
            </a:endParaRP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srgbClr val="0000FF"/>
              </a:solidFill>
              <a:cs typeface="Arial" charset="0"/>
            </a:endParaRP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srgbClr val="0000FF"/>
              </a:solidFill>
              <a:cs typeface="Arial" charset="0"/>
            </a:endParaRP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Bounded-Quantum-Storage Model </a:t>
            </a:r>
            <a:r>
              <a:rPr lang="en-US" sz="2800" dirty="0" smtClean="0">
                <a:cs typeface="Arial" charset="0"/>
              </a:rPr>
              <a:t>: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>bound the number of </a:t>
            </a:r>
            <a:r>
              <a:rPr lang="en-US" sz="2800" dirty="0" err="1" smtClean="0">
                <a:cs typeface="Arial" charset="0"/>
              </a:rPr>
              <a:t>qubits</a:t>
            </a:r>
            <a:r>
              <a:rPr lang="en-US" sz="2800" dirty="0" smtClean="0">
                <a:cs typeface="Arial" charset="0"/>
              </a:rPr>
              <a:t> an adversary can store 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>  </a:t>
            </a:r>
            <a:r>
              <a:rPr lang="en-US" dirty="0" smtClean="0">
                <a:cs typeface="Arial" charset="0"/>
              </a:rPr>
              <a:t>(</a:t>
            </a:r>
            <a:r>
              <a:rPr lang="en-US" dirty="0" err="1" smtClean="0">
                <a:cs typeface="Arial" charset="0"/>
              </a:rPr>
              <a:t>Damgaard</a:t>
            </a:r>
            <a:r>
              <a:rPr lang="en-US" dirty="0" smtClean="0">
                <a:cs typeface="Arial" charset="0"/>
              </a:rPr>
              <a:t>, Fehr, </a:t>
            </a:r>
            <a:r>
              <a:rPr lang="en-US" dirty="0" err="1" smtClean="0">
                <a:cs typeface="Arial" charset="0"/>
              </a:rPr>
              <a:t>Salvail</a:t>
            </a:r>
            <a:r>
              <a:rPr lang="en-US" dirty="0" smtClean="0">
                <a:cs typeface="Arial" charset="0"/>
              </a:rPr>
              <a:t>, S ‘05)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Noisy-(Quantum-)Storage Model</a:t>
            </a:r>
            <a:r>
              <a:rPr lang="en-US" sz="2800" dirty="0" smtClean="0">
                <a:cs typeface="Arial" charset="0"/>
              </a:rPr>
              <a:t>: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>more general and realistic model</a:t>
            </a:r>
            <a:br>
              <a:rPr lang="en-US" sz="2800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 (</a:t>
            </a:r>
            <a:r>
              <a:rPr lang="en-US" dirty="0" err="1" smtClean="0">
                <a:cs typeface="Arial" charset="0"/>
              </a:rPr>
              <a:t>Wehner</a:t>
            </a:r>
            <a:r>
              <a:rPr lang="en-US" dirty="0" smtClean="0">
                <a:cs typeface="Arial" charset="0"/>
              </a:rPr>
              <a:t>, S, </a:t>
            </a:r>
            <a:r>
              <a:rPr lang="en-US" dirty="0" err="1" smtClean="0">
                <a:cs typeface="Arial" charset="0"/>
              </a:rPr>
              <a:t>Terhal</a:t>
            </a:r>
            <a:r>
              <a:rPr lang="en-US" dirty="0" smtClean="0">
                <a:cs typeface="Arial" charset="0"/>
              </a:rPr>
              <a:t> ’07; K</a:t>
            </a:r>
            <a:r>
              <a:rPr lang="de-CH" dirty="0" smtClean="0">
                <a:cs typeface="Arial" charset="0"/>
              </a:rPr>
              <a:t>ö</a:t>
            </a:r>
            <a:r>
              <a:rPr lang="en-US" dirty="0" smtClean="0">
                <a:cs typeface="Arial" charset="0"/>
              </a:rPr>
              <a:t>nig, </a:t>
            </a:r>
            <a:r>
              <a:rPr lang="en-US" dirty="0" err="1" smtClean="0">
                <a:cs typeface="Arial" charset="0"/>
              </a:rPr>
              <a:t>Wehner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 err="1" smtClean="0">
                <a:cs typeface="Arial" charset="0"/>
              </a:rPr>
              <a:t>Wullschleger</a:t>
            </a:r>
            <a:r>
              <a:rPr lang="en-US" dirty="0" smtClean="0">
                <a:cs typeface="Arial" charset="0"/>
              </a:rPr>
              <a:t> ‘09)</a:t>
            </a:r>
          </a:p>
          <a:p>
            <a:pPr lvl="1">
              <a:buClr>
                <a:schemeClr val="accent1"/>
              </a:buClr>
              <a:buSzPct val="65000"/>
              <a:buNone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9972" y="260648"/>
            <a:ext cx="7572428" cy="928694"/>
          </a:xfrm>
        </p:spPr>
        <p:txBody>
          <a:bodyPr/>
          <a:lstStyle/>
          <a:p>
            <a:r>
              <a:rPr lang="en-US" dirty="0" smtClean="0"/>
              <a:t>Exploit Quantum-Storage Imperfections	</a:t>
            </a:r>
            <a:endParaRPr lang="de-DE" dirty="0"/>
          </a:p>
        </p:txBody>
      </p:sp>
      <p:grpSp>
        <p:nvGrpSpPr>
          <p:cNvPr id="54" name="Group 53"/>
          <p:cNvGrpSpPr/>
          <p:nvPr/>
        </p:nvGrpSpPr>
        <p:grpSpPr>
          <a:xfrm>
            <a:off x="1331640" y="2348880"/>
            <a:ext cx="6096000" cy="1447800"/>
            <a:chOff x="762000" y="3657600"/>
            <a:chExt cx="7696200" cy="23622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3810000" y="5334000"/>
              <a:ext cx="1905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219200" y="533400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un 29"/>
            <p:cNvSpPr/>
            <p:nvPr/>
          </p:nvSpPr>
          <p:spPr>
            <a:xfrm>
              <a:off x="762000" y="5181600"/>
              <a:ext cx="304800" cy="304800"/>
            </a:xfrm>
            <a:prstGeom prst="sun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iamond 30"/>
            <p:cNvSpPr/>
            <p:nvPr/>
          </p:nvSpPr>
          <p:spPr>
            <a:xfrm>
              <a:off x="1828800" y="4648200"/>
              <a:ext cx="1905000" cy="1371600"/>
            </a:xfrm>
            <a:prstGeom prst="diamond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648200" y="46482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419600" y="48768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876800" y="48768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495800" y="51054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800600" y="54864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572000" y="53340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800600" y="52578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ightning Bolt 41"/>
            <p:cNvSpPr/>
            <p:nvPr/>
          </p:nvSpPr>
          <p:spPr>
            <a:xfrm>
              <a:off x="2209800" y="4276902"/>
              <a:ext cx="685800" cy="1142999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24000" y="3657600"/>
              <a:ext cx="1940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3A3A"/>
                  </a:solidFill>
                </a:rPr>
                <a:t>Conversion can fail</a:t>
              </a:r>
              <a:endParaRPr lang="en-US" dirty="0">
                <a:solidFill>
                  <a:srgbClr val="FF3A3A"/>
                </a:solidFill>
              </a:endParaRPr>
            </a:p>
          </p:txBody>
        </p:sp>
        <p:sp>
          <p:nvSpPr>
            <p:cNvPr id="44" name="Lightning Bolt 43"/>
            <p:cNvSpPr/>
            <p:nvPr/>
          </p:nvSpPr>
          <p:spPr>
            <a:xfrm>
              <a:off x="4191001" y="4276902"/>
              <a:ext cx="685800" cy="1142999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962400" y="3657600"/>
              <a:ext cx="162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3333"/>
                  </a:solidFill>
                </a:rPr>
                <a:t>Error in storage</a:t>
              </a:r>
              <a:endParaRPr lang="en-US" dirty="0">
                <a:solidFill>
                  <a:srgbClr val="FF3333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7620000" y="5334000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Diamond 46"/>
            <p:cNvSpPr/>
            <p:nvPr/>
          </p:nvSpPr>
          <p:spPr>
            <a:xfrm>
              <a:off x="5715000" y="4648200"/>
              <a:ext cx="2057400" cy="1371600"/>
            </a:xfrm>
            <a:prstGeom prst="diamond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32669" y="3657600"/>
              <a:ext cx="168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3333"/>
                  </a:solidFill>
                </a:rPr>
                <a:t>Readout can fail</a:t>
              </a:r>
              <a:endParaRPr lang="en-US" dirty="0">
                <a:solidFill>
                  <a:srgbClr val="FF3333"/>
                </a:solidFill>
              </a:endParaRPr>
            </a:p>
          </p:txBody>
        </p:sp>
        <p:sp>
          <p:nvSpPr>
            <p:cNvPr id="49" name="Lightning Bolt 48"/>
            <p:cNvSpPr/>
            <p:nvPr/>
          </p:nvSpPr>
          <p:spPr>
            <a:xfrm>
              <a:off x="6172200" y="4276902"/>
              <a:ext cx="685800" cy="1142999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3960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Wingdings" pitchFamily="2" charset="2"/>
              <a:buChar char=""/>
              <a:tabLst/>
              <a:defRPr/>
            </a:pPr>
            <a:r>
              <a:rPr kumimoji="0" lang="fr-CH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Cryptographic</a:t>
            </a:r>
            <a:r>
              <a:rPr kumimoji="0" lang="fr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Primitives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70AD1A"/>
              </a:buClr>
              <a:buSzPct val="100000"/>
              <a:buFont typeface="Wingdings" charset="2"/>
              <a:buChar char="Ø"/>
              <a:tabLst/>
              <a:defRPr/>
            </a:pPr>
            <a:r>
              <a:rPr kumimoji="0" lang="fr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Noisy</a:t>
            </a:r>
            <a:r>
              <a:rPr kumimoji="0" lang="fr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-Storage Model</a:t>
            </a:r>
          </a:p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kumimoji="0" lang="de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de-CH" sz="3300" dirty="0" smtClean="0"/>
              <a:t>Position-</a:t>
            </a:r>
            <a:r>
              <a:rPr lang="de-CH" sz="3300" dirty="0" err="1" smtClean="0"/>
              <a:t>Based</a:t>
            </a:r>
            <a:r>
              <a:rPr lang="de-CH" sz="3300" dirty="0" smtClean="0"/>
              <a:t> Quantum </a:t>
            </a:r>
            <a:r>
              <a:rPr lang="de-CH" sz="3300" dirty="0" err="1" smtClean="0"/>
              <a:t>Cryptography</a:t>
            </a:r>
            <a:endParaRPr kumimoji="0" lang="fr-CH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70AD1A"/>
              </a:buClr>
              <a:buSzPct val="100000"/>
              <a:buFont typeface="Wingdings" charset="2"/>
              <a:buChar char="Ø"/>
              <a:tabLst/>
              <a:defRPr/>
            </a:pPr>
            <a:r>
              <a:rPr kumimoji="0" lang="fr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Conclusion</a:t>
            </a:r>
            <a:endParaRPr kumimoji="0" lang="fr-CH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6082" y="2292197"/>
            <a:ext cx="7502342" cy="7191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92696"/>
            <a:ext cx="6111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188" y="71414"/>
            <a:ext cx="7572428" cy="928694"/>
          </a:xfrm>
        </p:spPr>
        <p:txBody>
          <a:bodyPr/>
          <a:lstStyle/>
          <a:p>
            <a:r>
              <a:rPr lang="en-US" dirty="0" smtClean="0"/>
              <a:t>The Noisy-Storage Model </a:t>
            </a:r>
            <a:br>
              <a:rPr lang="en-US" dirty="0" smtClean="0"/>
            </a:br>
            <a:r>
              <a:rPr lang="en-US" sz="2400" dirty="0" smtClean="0">
                <a:cs typeface="Arial" charset="0"/>
              </a:rPr>
              <a:t>(</a:t>
            </a:r>
            <a:r>
              <a:rPr lang="en-US" sz="2400" dirty="0" err="1" smtClean="0">
                <a:cs typeface="Arial" charset="0"/>
              </a:rPr>
              <a:t>Wehner</a:t>
            </a:r>
            <a:r>
              <a:rPr lang="en-US" sz="2400" dirty="0" smtClean="0">
                <a:cs typeface="Arial" charset="0"/>
              </a:rPr>
              <a:t>, S, </a:t>
            </a:r>
            <a:r>
              <a:rPr lang="en-US" sz="2400" dirty="0" err="1" smtClean="0">
                <a:cs typeface="Arial" charset="0"/>
              </a:rPr>
              <a:t>Terhal</a:t>
            </a:r>
            <a:r>
              <a:rPr lang="en-US" sz="2400" dirty="0" smtClean="0">
                <a:cs typeface="Arial" charset="0"/>
              </a:rPr>
              <a:t> ’07)</a:t>
            </a:r>
            <a:endParaRPr lang="de-DE" sz="2400" dirty="0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4143372" y="2500306"/>
            <a:ext cx="1500198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4143372" y="2285992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26" name="Picture 2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643042" y="1188319"/>
            <a:ext cx="1357322" cy="1383425"/>
          </a:xfrm>
          <a:prstGeom prst="rect">
            <a:avLst/>
          </a:prstGeom>
        </p:spPr>
      </p:pic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4143372" y="1838082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2928926" y="1221243"/>
            <a:ext cx="1457823" cy="460694"/>
            <a:chOff x="4000496" y="1221243"/>
            <a:chExt cx="1457823" cy="460694"/>
          </a:xfrm>
        </p:grpSpPr>
        <p:grpSp>
          <p:nvGrpSpPr>
            <p:cNvPr id="4" name="Group 28"/>
            <p:cNvGrpSpPr/>
            <p:nvPr/>
          </p:nvGrpSpPr>
          <p:grpSpPr>
            <a:xfrm>
              <a:off x="4000496" y="1221243"/>
              <a:ext cx="457692" cy="460694"/>
              <a:chOff x="4214810" y="2000240"/>
              <a:chExt cx="457692" cy="460694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" name="Group 30"/>
            <p:cNvGrpSpPr/>
            <p:nvPr/>
          </p:nvGrpSpPr>
          <p:grpSpPr>
            <a:xfrm>
              <a:off x="4500562" y="1221243"/>
              <a:ext cx="457691" cy="460694"/>
              <a:chOff x="3929058" y="2571744"/>
              <a:chExt cx="457691" cy="460694"/>
            </a:xfrm>
          </p:grpSpPr>
          <p:sp>
            <p:nvSpPr>
              <p:cNvPr id="32" name="Oval 35"/>
              <p:cNvSpPr>
                <a:spLocks noChangeArrowheads="1"/>
              </p:cNvSpPr>
              <p:nvPr/>
            </p:nvSpPr>
            <p:spPr bwMode="auto">
              <a:xfrm>
                <a:off x="3929058" y="2571744"/>
                <a:ext cx="457691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" name="Line 39"/>
              <p:cNvSpPr>
                <a:spLocks noChangeShapeType="1"/>
              </p:cNvSpPr>
              <p:nvPr/>
            </p:nvSpPr>
            <p:spPr bwMode="auto">
              <a:xfrm rot="18900000">
                <a:off x="4155153" y="2614168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" name="Group 33"/>
            <p:cNvGrpSpPr/>
            <p:nvPr/>
          </p:nvGrpSpPr>
          <p:grpSpPr>
            <a:xfrm>
              <a:off x="5000628" y="1221243"/>
              <a:ext cx="457691" cy="460694"/>
              <a:chOff x="3929058" y="1928802"/>
              <a:chExt cx="457691" cy="460694"/>
            </a:xfrm>
          </p:grpSpPr>
          <p:sp>
            <p:nvSpPr>
              <p:cNvPr id="35" name="Oval 35"/>
              <p:cNvSpPr>
                <a:spLocks noChangeArrowheads="1"/>
              </p:cNvSpPr>
              <p:nvPr/>
            </p:nvSpPr>
            <p:spPr bwMode="auto">
              <a:xfrm>
                <a:off x="3929058" y="1928802"/>
                <a:ext cx="457691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38"/>
              <p:cNvSpPr>
                <a:spLocks noChangeShapeType="1"/>
              </p:cNvSpPr>
              <p:nvPr/>
            </p:nvSpPr>
            <p:spPr bwMode="auto">
              <a:xfrm rot="13500000">
                <a:off x="4158912" y="1975767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4143372" y="2071678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4143372" y="2714620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61" name="Picture 60" descr="honestBo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3065" y="928670"/>
            <a:ext cx="1726587" cy="1225876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/>
          <a:srcRect t="19951"/>
          <a:stretch>
            <a:fillRect/>
          </a:stretch>
        </p:blipFill>
        <p:spPr bwMode="auto">
          <a:xfrm>
            <a:off x="7020272" y="2132856"/>
            <a:ext cx="1728192" cy="86560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1208" y="1628800"/>
            <a:ext cx="1520014" cy="76874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4662E-6 L 0.3441 1.64662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4" grpId="0" animBg="1"/>
      <p:bldP spid="28" grpId="0" animBg="1"/>
      <p:bldP spid="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TEPHANIE20WEHNER@KDJFIGQU8FWXY5L9" val="2812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5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?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?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?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5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\varthet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43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vartheta =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68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\varthet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43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 = {\red b} &amp;\mbox{ if } \sigma_i \in \{\id,Z\}\\&#10;b = {\red \neg b} &amp;\mbox{ if } \sigma_i \in \{X,XZ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1"/>
  <p:tag name="PICTUREFILESIZE" val="1187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\sigma_i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7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\sigma_i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7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vartheta =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6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0.5|7.2|10.2|10.2|19.4|44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x_0 = x_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283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x_0 \neq x_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1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_0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57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_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48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U \rho_{AB} U^\dag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3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0.5|7.2|10.2|10.2|19.4|4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0.5|7.2|10.2|10.2|19.4|4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athcal{F}_{{\blue \Delta t}} : \mathcal{B}(\mathcal{H}_{in}) \rightarrow \mathcal{B}(\mathcal{H}_{out}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7"/>
  <p:tag name="PICTUREFILESIZE" val="73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Microsoft Office PowerPoint</Application>
  <PresentationFormat>On-screen Show (4:3)</PresentationFormat>
  <Paragraphs>233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Wingdings</vt:lpstr>
      <vt:lpstr>Lucida Sans Unicode</vt:lpstr>
      <vt:lpstr>cmmi10</vt:lpstr>
      <vt:lpstr>Comic Sans MS</vt:lpstr>
      <vt:lpstr>Office Theme</vt:lpstr>
      <vt:lpstr>Custom Design</vt:lpstr>
      <vt:lpstr>Quantum Cryptography  beyond Key Distribution</vt:lpstr>
      <vt:lpstr>Outline</vt:lpstr>
      <vt:lpstr>Cryptography</vt:lpstr>
      <vt:lpstr>Example: ATM</vt:lpstr>
      <vt:lpstr>Modern Cryptography</vt:lpstr>
      <vt:lpstr>Can we implement these primitives?  </vt:lpstr>
      <vt:lpstr>Exploit Quantum-Storage Imperfections </vt:lpstr>
      <vt:lpstr>Outline</vt:lpstr>
      <vt:lpstr>The Noisy-Storage Model  (Wehner, S, Terhal ’07)</vt:lpstr>
      <vt:lpstr>The Noisy-Storage Model  (Wehner, S, Terhal ’07)</vt:lpstr>
      <vt:lpstr>The Noisy-Storage Model  (Wehner, S, Terhal ’07)</vt:lpstr>
      <vt:lpstr>Protocol Structure</vt:lpstr>
      <vt:lpstr>Summary</vt:lpstr>
      <vt:lpstr>Outline</vt:lpstr>
      <vt:lpstr>Example: Position Verification</vt:lpstr>
      <vt:lpstr>Position Verification: First Try</vt:lpstr>
      <vt:lpstr>Position Verification: Second Try</vt:lpstr>
      <vt:lpstr>Position-Based Quantum Cryptography</vt:lpstr>
      <vt:lpstr>Position-Based QC: Teleportation Attack</vt:lpstr>
      <vt:lpstr>Position Verification: Fourth Try</vt:lpstr>
      <vt:lpstr>Impossibility of Position-Based Q Crypto</vt:lpstr>
      <vt:lpstr>Position-Based Quantum Cryptography</vt:lpstr>
      <vt:lpstr>Open Questions</vt:lpstr>
      <vt:lpstr>Conclusion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Noisy Storage talk</dc:title>
  <dc:creator>Stephanie Wehner</dc:creator>
  <cp:lastModifiedBy>Christian Schaffner</cp:lastModifiedBy>
  <cp:revision>1179</cp:revision>
  <dcterms:created xsi:type="dcterms:W3CDTF">2010-01-20T16:17:28Z</dcterms:created>
  <dcterms:modified xsi:type="dcterms:W3CDTF">2010-10-12T13:25:53Z</dcterms:modified>
</cp:coreProperties>
</file>