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65" r:id="rId1"/>
  </p:sldMasterIdLst>
  <p:sldIdLst>
    <p:sldId id="256" r:id="rId2"/>
    <p:sldId id="257" r:id="rId3"/>
    <p:sldId id="285" r:id="rId4"/>
    <p:sldId id="281" r:id="rId5"/>
    <p:sldId id="282" r:id="rId6"/>
    <p:sldId id="283" r:id="rId7"/>
    <p:sldId id="271" r:id="rId8"/>
    <p:sldId id="270" r:id="rId9"/>
    <p:sldId id="258" r:id="rId10"/>
    <p:sldId id="272" r:id="rId11"/>
    <p:sldId id="273" r:id="rId12"/>
    <p:sldId id="274" r:id="rId13"/>
    <p:sldId id="275" r:id="rId14"/>
    <p:sldId id="284" r:id="rId15"/>
    <p:sldId id="277" r:id="rId16"/>
    <p:sldId id="278" r:id="rId17"/>
    <p:sldId id="279" r:id="rId18"/>
    <p:sldId id="261" r:id="rId19"/>
    <p:sldId id="280" r:id="rId20"/>
    <p:sldId id="263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08"/>
    <p:restoredTop sz="94586"/>
  </p:normalViewPr>
  <p:slideViewPr>
    <p:cSldViewPr snapToGrid="0" snapToObjects="1" showGuides="1">
      <p:cViewPr varScale="1">
        <p:scale>
          <a:sx n="102" d="100"/>
          <a:sy n="102" d="100"/>
        </p:scale>
        <p:origin x="792" y="184"/>
      </p:cViewPr>
      <p:guideLst>
        <p:guide orient="horz" pos="22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B926-A42C-4643-B444-CB24CE5B4C0E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C781-4B8F-1846-8DE8-689CA535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1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B926-A42C-4643-B444-CB24CE5B4C0E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C781-4B8F-1846-8DE8-689CA535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B926-A42C-4643-B444-CB24CE5B4C0E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C781-4B8F-1846-8DE8-689CA535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60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48" y="53528"/>
            <a:ext cx="8400824" cy="8055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1440" indent="-91440">
              <a:buFont typeface="Wingdings" charset="2"/>
              <a:buChar char="§"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B926-A42C-4643-B444-CB24CE5B4C0E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C781-4B8F-1846-8DE8-689CA53543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0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B926-A42C-4643-B444-CB24CE5B4C0E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C781-4B8F-1846-8DE8-689CA53543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997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4447" y="17666"/>
            <a:ext cx="8400826" cy="8182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B926-A42C-4643-B444-CB24CE5B4C0E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C781-4B8F-1846-8DE8-689CA535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19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552" y="0"/>
            <a:ext cx="8411859" cy="8182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B926-A42C-4643-B444-CB24CE5B4C0E}" type="datetimeFigureOut">
              <a:rPr lang="en-US" smtClean="0"/>
              <a:t>9/20/16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C781-4B8F-1846-8DE8-689CA535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872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B926-A42C-4643-B444-CB24CE5B4C0E}" type="datetimeFigureOut">
              <a:rPr lang="en-US" smtClean="0"/>
              <a:t>9/20/16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C781-4B8F-1846-8DE8-689CA535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5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B926-A42C-4643-B444-CB24CE5B4C0E}" type="datetimeFigureOut">
              <a:rPr lang="en-US" smtClean="0"/>
              <a:t>9/20/16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C781-4B8F-1846-8DE8-689CA535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80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74FB926-A42C-4643-B444-CB24CE5B4C0E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B9C781-4B8F-1846-8DE8-689CA535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8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B926-A42C-4643-B444-CB24CE5B4C0E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C781-4B8F-1846-8DE8-689CA535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4447" y="17670"/>
            <a:ext cx="8400826" cy="8182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448" y="859093"/>
            <a:ext cx="8400824" cy="52369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74FB926-A42C-4643-B444-CB24CE5B4C0E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9B9C781-4B8F-1846-8DE8-689CA53543D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94447" y="835966"/>
            <a:ext cx="84008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28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rxiv.org/abs/1602.01441" TargetMode="Externa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45.png"/><Relationship Id="rId16" Type="http://schemas.openxmlformats.org/officeDocument/2006/relationships/image" Target="../media/image26.png"/><Relationship Id="rId17" Type="http://schemas.openxmlformats.org/officeDocument/2006/relationships/image" Target="../media/image47.png"/><Relationship Id="rId1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8" Type="http://schemas.openxmlformats.org/officeDocument/2006/relationships/image" Target="../media/image410.png"/><Relationship Id="rId9" Type="http://schemas.openxmlformats.org/officeDocument/2006/relationships/image" Target="../media/image7.png"/><Relationship Id="rId10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510.png"/><Relationship Id="rId13" Type="http://schemas.openxmlformats.org/officeDocument/2006/relationships/image" Target="../media/image52.png"/><Relationship Id="rId1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48.png"/><Relationship Id="rId4" Type="http://schemas.openxmlformats.org/officeDocument/2006/relationships/image" Target="../media/image280.png"/><Relationship Id="rId5" Type="http://schemas.openxmlformats.org/officeDocument/2006/relationships/image" Target="../media/image23.png"/><Relationship Id="rId6" Type="http://schemas.openxmlformats.org/officeDocument/2006/relationships/image" Target="../media/image49.png"/><Relationship Id="rId7" Type="http://schemas.openxmlformats.org/officeDocument/2006/relationships/image" Target="../media/image31.png"/><Relationship Id="rId8" Type="http://schemas.openxmlformats.org/officeDocument/2006/relationships/image" Target="../media/image490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5" Type="http://schemas.openxmlformats.org/officeDocument/2006/relationships/image" Target="../media/image50.png"/><Relationship Id="rId16" Type="http://schemas.openxmlformats.org/officeDocument/2006/relationships/image" Target="../media/image58.png"/><Relationship Id="rId17" Type="http://schemas.openxmlformats.org/officeDocument/2006/relationships/image" Target="../media/image86.png"/><Relationship Id="rId18" Type="http://schemas.openxmlformats.org/officeDocument/2006/relationships/image" Target="../media/image23.png"/><Relationship Id="rId19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4" Type="http://schemas.openxmlformats.org/officeDocument/2006/relationships/image" Target="../media/image280.png"/><Relationship Id="rId6" Type="http://schemas.openxmlformats.org/officeDocument/2006/relationships/image" Target="../media/image54.png"/><Relationship Id="rId7" Type="http://schemas.openxmlformats.org/officeDocument/2006/relationships/image" Target="../media/image31.png"/><Relationship Id="rId8" Type="http://schemas.openxmlformats.org/officeDocument/2006/relationships/image" Target="../media/image490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62.png"/><Relationship Id="rId13" Type="http://schemas.openxmlformats.org/officeDocument/2006/relationships/image" Target="../media/image60.png"/><Relationship Id="rId14" Type="http://schemas.openxmlformats.org/officeDocument/2006/relationships/image" Target="../media/image61.png"/><Relationship Id="rId15" Type="http://schemas.openxmlformats.org/officeDocument/2006/relationships/image" Target="../media/image63.png"/><Relationship Id="rId16" Type="http://schemas.openxmlformats.org/officeDocument/2006/relationships/image" Target="../media/image64.png"/><Relationship Id="rId17" Type="http://schemas.openxmlformats.org/officeDocument/2006/relationships/image" Target="../media/image65.png"/><Relationship Id="rId18" Type="http://schemas.openxmlformats.org/officeDocument/2006/relationships/image" Target="../media/image66.png"/><Relationship Id="rId19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59.png"/><Relationship Id="rId4" Type="http://schemas.openxmlformats.org/officeDocument/2006/relationships/image" Target="../media/image280.png"/><Relationship Id="rId5" Type="http://schemas.openxmlformats.org/officeDocument/2006/relationships/image" Target="../media/image23.png"/><Relationship Id="rId6" Type="http://schemas.openxmlformats.org/officeDocument/2006/relationships/image" Target="../media/image54.png"/><Relationship Id="rId7" Type="http://schemas.openxmlformats.org/officeDocument/2006/relationships/image" Target="../media/image31.png"/><Relationship Id="rId8" Type="http://schemas.openxmlformats.org/officeDocument/2006/relationships/image" Target="../media/image580.png"/><Relationship Id="rId9" Type="http://schemas.openxmlformats.org/officeDocument/2006/relationships/image" Target="../media/image53.png"/><Relationship Id="rId10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10" Type="http://schemas.openxmlformats.org/officeDocument/2006/relationships/image" Target="../media/image75.png"/><Relationship Id="rId8" Type="http://schemas.openxmlformats.org/officeDocument/2006/relationships/image" Target="../media/image73.png"/><Relationship Id="rId12" Type="http://schemas.openxmlformats.org/officeDocument/2006/relationships/image" Target="../media/image87.png"/><Relationship Id="rId13" Type="http://schemas.openxmlformats.org/officeDocument/2006/relationships/image" Target="../media/image15.jpg"/><Relationship Id="rId14" Type="http://schemas.openxmlformats.org/officeDocument/2006/relationships/image" Target="../media/image5.wmf"/><Relationship Id="rId9" Type="http://schemas.openxmlformats.org/officeDocument/2006/relationships/image" Target="../media/image74.png"/><Relationship Id="rId11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46.png"/><Relationship Id="rId5" Type="http://schemas.openxmlformats.org/officeDocument/2006/relationships/image" Target="../media/image78.png"/><Relationship Id="rId6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6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0.png"/><Relationship Id="rId12" Type="http://schemas.openxmlformats.org/officeDocument/2006/relationships/image" Target="../media/image120.png"/><Relationship Id="rId13" Type="http://schemas.openxmlformats.org/officeDocument/2006/relationships/image" Target="../media/image12.png"/><Relationship Id="rId1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5.w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9.png"/><Relationship Id="rId10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hyperlink" Target="http://arxiv.org/abs/1602.01441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0.png"/><Relationship Id="rId12" Type="http://schemas.openxmlformats.org/officeDocument/2006/relationships/image" Target="../media/image17.png"/><Relationship Id="rId13" Type="http://schemas.openxmlformats.org/officeDocument/2006/relationships/image" Target="../media/image15.png"/><Relationship Id="rId1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9.png"/><Relationship Id="rId9" Type="http://schemas.openxmlformats.org/officeDocument/2006/relationships/image" Target="../media/image13.png"/><Relationship Id="rId10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0.png"/><Relationship Id="rId12" Type="http://schemas.openxmlformats.org/officeDocument/2006/relationships/image" Target="../media/image18.pn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9.png"/><Relationship Id="rId9" Type="http://schemas.openxmlformats.org/officeDocument/2006/relationships/image" Target="../media/image13.png"/><Relationship Id="rId10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0.png"/><Relationship Id="rId12" Type="http://schemas.openxmlformats.org/officeDocument/2006/relationships/image" Target="../media/image14.emf"/><Relationship Id="rId13" Type="http://schemas.openxmlformats.org/officeDocument/2006/relationships/image" Target="../media/image15.jpg"/><Relationship Id="rId1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9.png"/><Relationship Id="rId9" Type="http://schemas.openxmlformats.org/officeDocument/2006/relationships/image" Target="../media/image13.png"/><Relationship Id="rId10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0.png"/><Relationship Id="rId14" Type="http://schemas.openxmlformats.org/officeDocument/2006/relationships/image" Target="../media/image260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70.png"/><Relationship Id="rId6" Type="http://schemas.openxmlformats.org/officeDocument/2006/relationships/image" Target="../media/image21.png"/><Relationship Id="rId7" Type="http://schemas.openxmlformats.org/officeDocument/2006/relationships/image" Target="../media/image7.png"/><Relationship Id="rId8" Type="http://schemas.openxmlformats.org/officeDocument/2006/relationships/image" Target="../media/image22.png"/><Relationship Id="rId9" Type="http://schemas.openxmlformats.org/officeDocument/2006/relationships/image" Target="../media/image19.png"/><Relationship Id="rId10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7.png"/><Relationship Id="rId15" Type="http://schemas.openxmlformats.org/officeDocument/2006/relationships/image" Target="../media/image35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70.png"/><Relationship Id="rId4" Type="http://schemas.openxmlformats.org/officeDocument/2006/relationships/image" Target="../media/image29.png"/><Relationship Id="rId7" Type="http://schemas.openxmlformats.org/officeDocument/2006/relationships/image" Target="../media/image31.png"/><Relationship Id="rId8" Type="http://schemas.openxmlformats.org/officeDocument/2006/relationships/image" Target="../media/image30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50464"/>
            <a:ext cx="7660640" cy="1793748"/>
          </a:xfrm>
        </p:spPr>
        <p:txBody>
          <a:bodyPr>
            <a:noAutofit/>
          </a:bodyPr>
          <a:lstStyle/>
          <a:p>
            <a:r>
              <a:rPr lang="en-US" sz="6000" dirty="0" smtClean="0"/>
              <a:t>Computational Security of Quantum Encryption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2714762"/>
            <a:ext cx="5896495" cy="1857237"/>
          </a:xfrm>
        </p:spPr>
        <p:txBody>
          <a:bodyPr>
            <a:noAutofit/>
          </a:bodyPr>
          <a:lstStyle/>
          <a:p>
            <a:r>
              <a:rPr lang="en-US" dirty="0" err="1"/>
              <a:t>Gorjan</a:t>
            </a:r>
            <a:r>
              <a:rPr lang="en-US" dirty="0"/>
              <a:t> </a:t>
            </a:r>
            <a:r>
              <a:rPr lang="en-US" dirty="0" err="1" smtClean="0"/>
              <a:t>Alagic</a:t>
            </a:r>
            <a:r>
              <a:rPr lang="en-US" dirty="0" smtClean="0"/>
              <a:t>, Copenhagen</a:t>
            </a:r>
            <a:br>
              <a:rPr lang="en-US" dirty="0" smtClean="0"/>
            </a:br>
            <a:r>
              <a:rPr lang="en-US" dirty="0" smtClean="0"/>
              <a:t>Anne Broadbent, Ottawa</a:t>
            </a:r>
            <a:br>
              <a:rPr lang="en-US" dirty="0" smtClean="0"/>
            </a:br>
            <a:r>
              <a:rPr lang="en-US" dirty="0" smtClean="0"/>
              <a:t>Bill </a:t>
            </a:r>
            <a:r>
              <a:rPr lang="en-US" dirty="0" err="1" smtClean="0"/>
              <a:t>Fefferman</a:t>
            </a:r>
            <a:r>
              <a:rPr lang="en-US" dirty="0" smtClean="0"/>
              <a:t>, Maryland</a:t>
            </a:r>
            <a:br>
              <a:rPr lang="en-US" dirty="0" smtClean="0"/>
            </a:br>
            <a:r>
              <a:rPr lang="en-US" dirty="0" err="1" smtClean="0"/>
              <a:t>Tommaso</a:t>
            </a:r>
            <a:r>
              <a:rPr lang="en-US" dirty="0" smtClean="0"/>
              <a:t> </a:t>
            </a:r>
            <a:r>
              <a:rPr lang="en-US" dirty="0" err="1" smtClean="0"/>
              <a:t>Gagliardoni</a:t>
            </a:r>
            <a:r>
              <a:rPr lang="en-US" dirty="0" smtClean="0"/>
              <a:t>, Darmstadt</a:t>
            </a:r>
            <a:br>
              <a:rPr lang="en-US" dirty="0" smtClean="0"/>
            </a:br>
            <a:r>
              <a:rPr lang="en-US" dirty="0" smtClean="0"/>
              <a:t>Michael </a:t>
            </a:r>
            <a:r>
              <a:rPr lang="en-US" dirty="0"/>
              <a:t>St </a:t>
            </a:r>
            <a:r>
              <a:rPr lang="en-US" dirty="0" smtClean="0"/>
              <a:t>Jules, Ottawa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8670" y="5020673"/>
            <a:ext cx="3866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cap="all" spc="200" dirty="0">
                <a:solidFill>
                  <a:schemeClr val="tx2"/>
                </a:solidFill>
                <a:latin typeface="+mj-lt"/>
              </a:rPr>
              <a:t>Christian </a:t>
            </a:r>
            <a:r>
              <a:rPr lang="en-US" sz="2400" cap="all" spc="200" dirty="0" err="1" smtClean="0">
                <a:solidFill>
                  <a:schemeClr val="tx2"/>
                </a:solidFill>
                <a:latin typeface="+mj-lt"/>
              </a:rPr>
              <a:t>Schaffner</a:t>
            </a:r>
            <a:r>
              <a:rPr lang="en-US" sz="2400" cap="all" spc="200" dirty="0" smtClean="0">
                <a:solidFill>
                  <a:schemeClr val="tx2"/>
                </a:solidFill>
                <a:latin typeface="+mj-lt"/>
              </a:rPr>
              <a:t>, Amsterdam</a:t>
            </a:r>
            <a:endParaRPr lang="en-US" sz="2400" cap="all" spc="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8670" y="6440696"/>
            <a:ext cx="715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QCrypt</a:t>
            </a:r>
            <a:r>
              <a:rPr lang="en-US" dirty="0" smtClean="0">
                <a:solidFill>
                  <a:schemeClr val="bg1"/>
                </a:solidFill>
              </a:rPr>
              <a:t> 2016.    Friday, September 16, 2016.     Washington DC, USA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95149" y="2344212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414086" y="2423589"/>
            <a:ext cx="3297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2"/>
              </a:rPr>
              <a:t>http://arxiv.org/abs/1602.01441</a:t>
            </a:r>
            <a:r>
              <a:rPr lang="de-DE" dirty="0" smtClean="0"/>
              <a:t>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22" y="5575104"/>
            <a:ext cx="1791447" cy="47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073" y="4599615"/>
            <a:ext cx="1987296" cy="89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2894" y="4718196"/>
            <a:ext cx="113199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087" y="32836"/>
            <a:ext cx="8437825" cy="805596"/>
          </a:xfrm>
        </p:spPr>
        <p:txBody>
          <a:bodyPr>
            <a:noAutofit/>
          </a:bodyPr>
          <a:lstStyle/>
          <a:p>
            <a:r>
              <a:rPr lang="en-US" dirty="0" smtClean="0"/>
              <a:t>Quantum Semantic Security</a:t>
            </a:r>
            <a:endParaRPr lang="en-US" dirty="0"/>
          </a:p>
        </p:txBody>
      </p:sp>
      <p:pic>
        <p:nvPicPr>
          <p:cNvPr id="18" name="Picture 17" descr="AliceBlu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86141" y="942132"/>
            <a:ext cx="1059740" cy="1080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65759" y="2264842"/>
                <a:ext cx="5914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cs typeface="Consolas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cs typeface="Consolas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cs typeface="Consolas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charset="0"/>
                              <a:cs typeface="Consolas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b="0" dirty="0" smtClean="0">
                  <a:cs typeface="Consola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759" y="2264842"/>
                <a:ext cx="59143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093" t="-46667" r="-12371" b="-10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29010" y="2173195"/>
                <a:ext cx="710415" cy="1622610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4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ℳ</m:t>
                      </m:r>
                    </m:oMath>
                  </m:oMathPara>
                </a14:m>
                <a:endParaRPr lang="en-US" sz="400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0" y="2173195"/>
                <a:ext cx="710415" cy="162261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bg2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746210" y="2542059"/>
            <a:ext cx="454168" cy="4686"/>
          </a:xfrm>
          <a:prstGeom prst="straightConnector1">
            <a:avLst/>
          </a:prstGeom>
          <a:ln w="444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857197" y="1060755"/>
            <a:ext cx="1755903" cy="1434920"/>
            <a:chOff x="1857197" y="1060755"/>
            <a:chExt cx="1755903" cy="14349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ed Rectangle 35"/>
                <p:cNvSpPr/>
                <p:nvPr/>
              </p:nvSpPr>
              <p:spPr>
                <a:xfrm>
                  <a:off x="2694594" y="1060755"/>
                  <a:ext cx="918506" cy="838588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𝐸𝑛𝑐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Rounded 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4594" y="1060755"/>
                  <a:ext cx="918506" cy="838588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chemeClr val="accent5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urved Connector 11"/>
            <p:cNvCxnSpPr>
              <a:stCxn id="31" idx="3"/>
              <a:endCxn id="36" idx="1"/>
            </p:cNvCxnSpPr>
            <p:nvPr/>
          </p:nvCxnSpPr>
          <p:spPr>
            <a:xfrm flipV="1">
              <a:off x="1857197" y="1480049"/>
              <a:ext cx="837397" cy="1015626"/>
            </a:xfrm>
            <a:prstGeom prst="curvedConnector3">
              <a:avLst>
                <a:gd name="adj1" fmla="val 50000"/>
              </a:avLst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1258462" y="2747981"/>
                <a:ext cx="8354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cs typeface="Consolas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cs typeface="Consolas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cs typeface="Consolas"/>
                            </a:rPr>
                            <m:t>𝑎𝑢𝑥</m:t>
                          </m:r>
                        </m:sub>
                      </m:sSub>
                    </m:oMath>
                  </m:oMathPara>
                </a14:m>
                <a:endParaRPr lang="en-US" sz="2400" b="0" dirty="0" smtClean="0">
                  <a:cs typeface="Consolas"/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62" y="2747981"/>
                <a:ext cx="835455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093917" y="909034"/>
            <a:ext cx="3990504" cy="2069780"/>
            <a:chOff x="2093917" y="909034"/>
            <a:chExt cx="3990504" cy="2069780"/>
          </a:xfrm>
        </p:grpSpPr>
        <p:sp>
          <p:nvSpPr>
            <p:cNvPr id="163" name="Rounded Rectangle 162"/>
            <p:cNvSpPr/>
            <p:nvPr/>
          </p:nvSpPr>
          <p:spPr>
            <a:xfrm>
              <a:off x="4340107" y="909034"/>
              <a:ext cx="1639281" cy="1860349"/>
            </a:xfrm>
            <a:prstGeom prst="roundRect">
              <a:avLst/>
            </a:prstGeom>
            <a:solidFill>
              <a:srgbClr val="7030A0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 smtClean="0">
                <a:ea typeface="Cambria Math" charset="0"/>
                <a:cs typeface="Cambria Math" charset="0"/>
              </a:endParaRPr>
            </a:p>
          </p:txBody>
        </p:sp>
        <p:pic>
          <p:nvPicPr>
            <p:cNvPr id="22" name="Picture 21" descr="QueenOfHearts.png"/>
            <p:cNvPicPr>
              <a:picLocks noChangeAspect="1"/>
            </p:cNvPicPr>
            <p:nvPr/>
          </p:nvPicPr>
          <p:blipFill>
            <a:blip r:embed="rId9" cstate="print"/>
            <a:srcRect l="6597" r="7636"/>
            <a:stretch>
              <a:fillRect/>
            </a:stretch>
          </p:blipFill>
          <p:spPr>
            <a:xfrm>
              <a:off x="4518437" y="1172059"/>
              <a:ext cx="1112993" cy="113063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296303" y="2241653"/>
                  <a:ext cx="178811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0" dirty="0" smtClean="0">
                      <a:solidFill>
                        <a:schemeClr val="bg1"/>
                      </a:solidFill>
                      <a:ea typeface="Cambria Math" charset="0"/>
                      <a:cs typeface="Cambria Math" charset="0"/>
                    </a:rPr>
                    <a:t>Adv</a:t>
                  </a:r>
                  <a:r>
                    <a:rPr lang="en-US" sz="2400" dirty="0" smtClean="0">
                      <a:solidFill>
                        <a:schemeClr val="bg1"/>
                      </a:solidFill>
                      <a:ea typeface="Cambria Math" charset="0"/>
                      <a:cs typeface="Cambria Math" charset="0"/>
                    </a:rPr>
                    <a:t>ersary</a:t>
                  </a:r>
                  <a:r>
                    <a:rPr lang="en-US" sz="2400" b="0" dirty="0" smtClean="0">
                      <a:solidFill>
                        <a:schemeClr val="bg1"/>
                      </a:solidFill>
                      <a:ea typeface="Cambria Math" charset="0"/>
                      <a:cs typeface="Cambria Math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𝒜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6303" y="2241653"/>
                  <a:ext cx="1788118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5461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/>
            <p:cNvCxnSpPr>
              <a:stCxn id="36" idx="3"/>
            </p:cNvCxnSpPr>
            <p:nvPr/>
          </p:nvCxnSpPr>
          <p:spPr>
            <a:xfrm>
              <a:off x="3613100" y="1480049"/>
              <a:ext cx="713839" cy="6450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urved Connector 113"/>
            <p:cNvCxnSpPr>
              <a:stCxn id="109" idx="3"/>
              <a:endCxn id="163" idx="1"/>
            </p:cNvCxnSpPr>
            <p:nvPr/>
          </p:nvCxnSpPr>
          <p:spPr>
            <a:xfrm flipV="1">
              <a:off x="2093917" y="1839209"/>
              <a:ext cx="2246190" cy="1139605"/>
            </a:xfrm>
            <a:prstGeom prst="curvedConnector3">
              <a:avLst>
                <a:gd name="adj1" fmla="val 50000"/>
              </a:avLst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1228568" y="3169653"/>
                <a:ext cx="835455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cs typeface="Consolas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cs typeface="Consolas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cs typeface="Consolas"/>
                            </a:rPr>
                            <m:t>𝑡𝑔𝑡</m:t>
                          </m:r>
                        </m:sub>
                      </m:sSub>
                    </m:oMath>
                  </m:oMathPara>
                </a14:m>
                <a:endParaRPr lang="en-US" sz="2400" b="0" dirty="0" smtClean="0">
                  <a:cs typeface="Consolas"/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568" y="3169653"/>
                <a:ext cx="835455" cy="491738"/>
              </a:xfrm>
              <a:prstGeom prst="rect">
                <a:avLst/>
              </a:prstGeom>
              <a:blipFill rotWithShape="0">
                <a:blip r:embed="rId11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TextBox 160"/>
          <p:cNvSpPr txBox="1"/>
          <p:nvPr/>
        </p:nvSpPr>
        <p:spPr>
          <a:xfrm>
            <a:off x="7128581" y="1843831"/>
            <a:ext cx="1830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REAL world</a:t>
            </a:r>
            <a:endParaRPr lang="en-US" sz="2800" dirty="0"/>
          </a:p>
        </p:txBody>
      </p:sp>
      <p:sp>
        <p:nvSpPr>
          <p:cNvPr id="162" name="TextBox 161"/>
          <p:cNvSpPr txBox="1"/>
          <p:nvPr/>
        </p:nvSpPr>
        <p:spPr>
          <a:xfrm>
            <a:off x="7128581" y="4839072"/>
            <a:ext cx="1945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IDEAL world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22" y="5484062"/>
                <a:ext cx="90344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Definition (QSEM):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∀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𝒜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∃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𝒮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∀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ℳ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𝒟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:</m:t>
                    </m:r>
                  </m:oMath>
                </a14:m>
                <a:endParaRPr lang="en-US" sz="2400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𝒟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REAL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𝒟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IDEAL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" y="5484062"/>
                <a:ext cx="9034404" cy="830997"/>
              </a:xfrm>
              <a:prstGeom prst="rect">
                <a:avLst/>
              </a:prstGeom>
              <a:blipFill rotWithShape="0">
                <a:blip r:embed="rId14"/>
                <a:stretch>
                  <a:fillRect l="-1012" t="-58088" b="-28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 flipV="1">
            <a:off x="739425" y="2991054"/>
            <a:ext cx="454168" cy="4686"/>
          </a:xfrm>
          <a:prstGeom prst="straightConnector1">
            <a:avLst/>
          </a:prstGeom>
          <a:ln w="444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733981" y="3450960"/>
            <a:ext cx="454168" cy="4686"/>
          </a:xfrm>
          <a:prstGeom prst="straightConnector1">
            <a:avLst/>
          </a:prstGeom>
          <a:ln w="444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058794" y="1839209"/>
            <a:ext cx="7167965" cy="2497314"/>
            <a:chOff x="2058794" y="1839209"/>
            <a:chExt cx="7167965" cy="24973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7109192" y="3874858"/>
                  <a:ext cx="211756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0" dirty="0" smtClean="0">
                      <a:ea typeface="Cambria Math" charset="0"/>
                      <a:cs typeface="Cambria Math" charset="0"/>
                    </a:rPr>
                    <a:t>Distinguisher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𝒟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9192" y="3874858"/>
                  <a:ext cx="2117567" cy="46166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4310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1" name="Straight Arrow Connector 120"/>
            <p:cNvCxnSpPr/>
            <p:nvPr/>
          </p:nvCxnSpPr>
          <p:spPr>
            <a:xfrm>
              <a:off x="2058794" y="3429047"/>
              <a:ext cx="5026895" cy="7598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urved Connector 59"/>
            <p:cNvCxnSpPr>
              <a:stCxn id="163" idx="3"/>
              <a:endCxn id="44" idx="1"/>
            </p:cNvCxnSpPr>
            <p:nvPr/>
          </p:nvCxnSpPr>
          <p:spPr>
            <a:xfrm>
              <a:off x="5979388" y="1839209"/>
              <a:ext cx="1106301" cy="1350574"/>
            </a:xfrm>
            <a:prstGeom prst="curvedConnector3">
              <a:avLst>
                <a:gd name="adj1" fmla="val 50000"/>
              </a:avLst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5689" y="2504515"/>
              <a:ext cx="902856" cy="13705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8357017" y="2866848"/>
                  <a:ext cx="7869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  <a:cs typeface="Consolas"/>
                          </a:rPr>
                          <m:t>0/1</m:t>
                        </m:r>
                      </m:oMath>
                    </m:oMathPara>
                  </a14:m>
                  <a:endParaRPr lang="en-US" sz="2400" b="0" dirty="0" smtClean="0">
                    <a:cs typeface="Consolas"/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7017" y="2866848"/>
                  <a:ext cx="786983" cy="46166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Arrow Connector 78"/>
            <p:cNvCxnSpPr/>
            <p:nvPr/>
          </p:nvCxnSpPr>
          <p:spPr>
            <a:xfrm flipV="1">
              <a:off x="7964906" y="3103229"/>
              <a:ext cx="454168" cy="4686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093917" y="2978814"/>
            <a:ext cx="4991772" cy="2524422"/>
            <a:chOff x="2093917" y="2978814"/>
            <a:chExt cx="4991772" cy="2524422"/>
          </a:xfrm>
        </p:grpSpPr>
        <p:grpSp>
          <p:nvGrpSpPr>
            <p:cNvPr id="171" name="Group 170"/>
            <p:cNvGrpSpPr/>
            <p:nvPr/>
          </p:nvGrpSpPr>
          <p:grpSpPr>
            <a:xfrm>
              <a:off x="4338015" y="3538960"/>
              <a:ext cx="1663499" cy="1964276"/>
              <a:chOff x="4823346" y="4093093"/>
              <a:chExt cx="1663499" cy="1964276"/>
            </a:xfrm>
          </p:grpSpPr>
          <p:sp>
            <p:nvSpPr>
              <p:cNvPr id="164" name="Rounded Rectangle 163"/>
              <p:cNvSpPr/>
              <p:nvPr/>
            </p:nvSpPr>
            <p:spPr>
              <a:xfrm>
                <a:off x="4823346" y="4093093"/>
                <a:ext cx="1639281" cy="1923572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 smtClean="0">
                  <a:ea typeface="Cambria Math" charset="0"/>
                  <a:cs typeface="Cambria Math" charset="0"/>
                </a:endParaRPr>
              </a:p>
            </p:txBody>
          </p:sp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8396" y="4155436"/>
                <a:ext cx="1524000" cy="157886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Rectangle 127"/>
                  <p:cNvSpPr/>
                  <p:nvPr/>
                </p:nvSpPr>
                <p:spPr>
                  <a:xfrm>
                    <a:off x="4841715" y="5595704"/>
                    <a:ext cx="164513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b="0" dirty="0" smtClean="0">
                        <a:ea typeface="Cambria Math" charset="0"/>
                        <a:cs typeface="Cambria Math" charset="0"/>
                      </a:rPr>
                      <a:t>Simulator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oMath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8" name="Rectangle 1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1715" y="5595704"/>
                    <a:ext cx="1645130" cy="461665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5926" t="-10526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45" name="Curved Connector 144"/>
            <p:cNvCxnSpPr>
              <a:stCxn id="109" idx="3"/>
              <a:endCxn id="164" idx="1"/>
            </p:cNvCxnSpPr>
            <p:nvPr/>
          </p:nvCxnSpPr>
          <p:spPr>
            <a:xfrm>
              <a:off x="2093917" y="2978814"/>
              <a:ext cx="2244098" cy="1521932"/>
            </a:xfrm>
            <a:prstGeom prst="curvedConnector3">
              <a:avLst>
                <a:gd name="adj1" fmla="val 50000"/>
              </a:avLst>
            </a:prstGeom>
            <a:ln w="444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urved Connector 148"/>
            <p:cNvCxnSpPr>
              <a:stCxn id="164" idx="3"/>
              <a:endCxn id="44" idx="1"/>
            </p:cNvCxnSpPr>
            <p:nvPr/>
          </p:nvCxnSpPr>
          <p:spPr>
            <a:xfrm flipV="1">
              <a:off x="5977296" y="3189783"/>
              <a:ext cx="1108393" cy="1310963"/>
            </a:xfrm>
            <a:prstGeom prst="curvedConnector3">
              <a:avLst>
                <a:gd name="adj1" fmla="val 50000"/>
              </a:avLst>
            </a:prstGeom>
            <a:ln w="444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157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2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38675" y="1162564"/>
            <a:ext cx="7547485" cy="371678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087" y="32836"/>
            <a:ext cx="8437825" cy="805596"/>
          </a:xfrm>
        </p:spPr>
        <p:txBody>
          <a:bodyPr>
            <a:noAutofit/>
          </a:bodyPr>
          <a:lstStyle/>
          <a:p>
            <a:r>
              <a:rPr lang="en-US" dirty="0" smtClean="0"/>
              <a:t>Quantum Indistinguishability</a:t>
            </a:r>
            <a:endParaRPr lang="en-US" dirty="0"/>
          </a:p>
        </p:txBody>
      </p:sp>
      <p:pic>
        <p:nvPicPr>
          <p:cNvPr id="22" name="Picture 21" descr="QueenOfHearts.png"/>
          <p:cNvPicPr>
            <a:picLocks noChangeAspect="1"/>
          </p:cNvPicPr>
          <p:nvPr/>
        </p:nvPicPr>
        <p:blipFill>
          <a:blip r:embed="rId2" cstate="print"/>
          <a:srcRect l="6597" r="7636"/>
          <a:stretch>
            <a:fillRect/>
          </a:stretch>
        </p:blipFill>
        <p:spPr>
          <a:xfrm>
            <a:off x="5822302" y="1508521"/>
            <a:ext cx="1280649" cy="1300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9596" y="5124601"/>
                <a:ext cx="9034404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Definition (QIND):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∀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𝒜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: 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𝒜</m:t>
                            </m:r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wins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𝑄𝑃𝑟𝑖𝑣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𝑒𝑎𝑣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𝑛𝑒𝑔𝑙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6" y="5124601"/>
                <a:ext cx="9034404" cy="613886"/>
              </a:xfrm>
              <a:prstGeom prst="rect">
                <a:avLst/>
              </a:prstGeom>
              <a:blipFill rotWithShape="0">
                <a:blip r:embed="rId3"/>
                <a:stretch>
                  <a:fillRect l="-1080" b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038759" y="2039451"/>
                <a:ext cx="77700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𝒜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759" y="2039451"/>
                <a:ext cx="777008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 descr="AliceBlue.eps"/>
          <p:cNvPicPr>
            <a:picLocks noChangeAspect="1"/>
          </p:cNvPicPr>
          <p:nvPr/>
        </p:nvPicPr>
        <p:blipFill>
          <a:blip r:embed="rId5" cstate="print"/>
          <a:srcRect b="23529"/>
          <a:stretch>
            <a:fillRect/>
          </a:stretch>
        </p:blipFill>
        <p:spPr>
          <a:xfrm>
            <a:off x="2511117" y="1212040"/>
            <a:ext cx="1150423" cy="129614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051650" y="1946762"/>
            <a:ext cx="1057836" cy="476088"/>
            <a:chOff x="4051650" y="1946762"/>
            <a:chExt cx="1057836" cy="476088"/>
          </a:xfrm>
        </p:grpSpPr>
        <p:cxnSp>
          <p:nvCxnSpPr>
            <p:cNvPr id="38" name="Straight Arrow Connector 37"/>
            <p:cNvCxnSpPr/>
            <p:nvPr/>
          </p:nvCxnSpPr>
          <p:spPr>
            <a:xfrm flipH="1">
              <a:off x="4051650" y="2422849"/>
              <a:ext cx="1057836" cy="1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312417" y="1946762"/>
                  <a:ext cx="5976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cs typeface="Consola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cs typeface="Consolas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cs typeface="Consolas"/>
                              </a:rPr>
                              <m:t>𝑀</m:t>
                            </m:r>
                          </m:sub>
                        </m:sSub>
                      </m:oMath>
                    </m:oMathPara>
                  </a14:m>
                  <a:endParaRPr lang="en-US" sz="2400" b="0" dirty="0" smtClean="0">
                    <a:cs typeface="Consolas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2417" y="1946762"/>
                  <a:ext cx="597603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727167" y="2516505"/>
                <a:ext cx="1434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charset="0"/>
                          <a:cs typeface="Arial" pitchFamily="34" charset="0"/>
                        </a:rPr>
                        <m:t>𝑏</m:t>
                      </m:r>
                      <m:r>
                        <a:rPr lang="en-US" sz="2400" b="0" i="1" dirty="0" smtClean="0">
                          <a:latin typeface="Cambria Math" charset="0"/>
                          <a:cs typeface="Arial" pitchFamily="34" charset="0"/>
                        </a:rPr>
                        <m:t>←{0,1}</m:t>
                      </m:r>
                    </m:oMath>
                  </m:oMathPara>
                </a14:m>
                <a:endParaRPr lang="en-US" sz="2400" b="0" dirty="0" smtClean="0">
                  <a:cs typeface="Consola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167" y="2516505"/>
                <a:ext cx="1434353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24" r="-2966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895" y="2981123"/>
                <a:ext cx="4434596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charset="0"/>
                              <a:cs typeface="Arial" pitchFamily="34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  <a:cs typeface="Arial" pitchFamily="34" charset="0"/>
                            </a:rPr>
                            <m:t>𝐶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charset="0"/>
                          <a:cs typeface="Arial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sz="2400" b="0" i="1" dirty="0" smtClean="0">
                              <a:latin typeface="Cambria Math" charset="0"/>
                              <a:cs typeface="Arial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sz="2400" b="0" i="1" dirty="0" smtClean="0">
                                  <a:latin typeface="Cambria Math" charset="0"/>
                                  <a:cs typeface="Arial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  <a:cs typeface="Arial" pitchFamily="34" charset="0"/>
                                </a:rPr>
                                <m:t>𝐸𝑛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  <m:t>𝑠𝑘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  <m:t>|0〉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  <a:cs typeface="Arial" pitchFamily="34" charset="0"/>
                                </a:rPr>
                                <m:t>𝐸𝑛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  <m:t>𝑠𝑘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 charset="0"/>
                                          <a:cs typeface="Arial" pitchFamily="34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charset="0"/>
                                          <a:cs typeface="Arial" pitchFamily="34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dirty="0" smtClean="0">
                                  <a:latin typeface="Cambria Math" charset="0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0" dirty="0" smtClean="0">
                  <a:cs typeface="Consolas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5" y="2981123"/>
                <a:ext cx="4434596" cy="91614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051650" y="3103019"/>
            <a:ext cx="1057836" cy="461665"/>
            <a:chOff x="4051650" y="3103019"/>
            <a:chExt cx="1057836" cy="461665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4051650" y="3551421"/>
              <a:ext cx="1057836" cy="0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4332940" y="3103019"/>
                  <a:ext cx="4952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charset="0"/>
                                <a:cs typeface="Arial" pitchFamily="34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  <a:cs typeface="Arial" pitchFamily="34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sz="2400" b="0" dirty="0" smtClean="0">
                    <a:cs typeface="Consolas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2940" y="3103019"/>
                  <a:ext cx="495255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3704"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99886" y="4281606"/>
                <a:ext cx="24494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𝒜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wins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iff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886" y="4281606"/>
                <a:ext cx="2449453" cy="461665"/>
              </a:xfrm>
              <a:prstGeom prst="rect">
                <a:avLst/>
              </a:prstGeom>
              <a:blipFill rotWithShape="0">
                <a:blip r:embed="rId10"/>
                <a:stretch>
                  <a:fillRect t="-102632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680338" y="729922"/>
                <a:ext cx="272747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𝑄𝑃𝑟𝑖𝑣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𝑒𝑎𝑣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338" y="729922"/>
                <a:ext cx="2727478" cy="70788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9596" y="5719275"/>
                <a:ext cx="903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Theorem:</a:t>
                </a:r>
                <a:r>
                  <a:rPr lang="en-US" sz="2400" dirty="0" smtClean="0"/>
                  <a:t> QSEM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</a:rPr>
                      <m:t>⇔</m:t>
                    </m:r>
                  </m:oMath>
                </a14:m>
                <a:r>
                  <a:rPr lang="en-US" sz="2400" dirty="0" smtClean="0"/>
                  <a:t> QIND</a:t>
                </a:r>
                <a:endParaRPr lang="en-US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6" y="5719275"/>
                <a:ext cx="9034404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108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855504" y="1627605"/>
            <a:ext cx="188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cs typeface="Arial" pitchFamily="34" charset="0"/>
              </a:rPr>
              <a:t>Challenger</a:t>
            </a:r>
            <a:endParaRPr lang="en-US" sz="2800" b="0"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7" y="6426194"/>
            <a:ext cx="634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QIND: [Broadbent Jeffery 15, </a:t>
            </a:r>
            <a:r>
              <a:rPr lang="en-US" dirty="0" err="1" smtClean="0">
                <a:solidFill>
                  <a:schemeClr val="bg1"/>
                </a:solidFill>
              </a:rPr>
              <a:t>Gagliardoni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Huelsing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Schaffner</a:t>
            </a:r>
            <a:r>
              <a:rPr lang="en-US" dirty="0" smtClean="0">
                <a:solidFill>
                  <a:schemeClr val="bg1"/>
                </a:solidFill>
              </a:rPr>
              <a:t> 16]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051650" y="4101997"/>
            <a:ext cx="1057836" cy="461665"/>
            <a:chOff x="4051650" y="4101997"/>
            <a:chExt cx="1057836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4368844" y="4101997"/>
                  <a:ext cx="40631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charset="0"/>
                            <a:cs typeface="Arial" pitchFamily="34" charset="0"/>
                          </a:rPr>
                          <m:t>𝑏</m:t>
                        </m:r>
                        <m:r>
                          <a:rPr lang="en-US" sz="2400" b="0" i="1" dirty="0" smtClean="0">
                            <a:latin typeface="Cambria Math" charset="0"/>
                            <a:cs typeface="Arial" pitchFamily="34" charset="0"/>
                          </a:rPr>
                          <m:t>′</m:t>
                        </m:r>
                      </m:oMath>
                    </m:oMathPara>
                  </a14:m>
                  <a:endParaRPr lang="en-US" sz="2400" b="0" dirty="0" smtClean="0">
                    <a:cs typeface="Consolas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8844" y="4101997"/>
                  <a:ext cx="406311" cy="4616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7576" r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/>
            <p:nvPr/>
          </p:nvCxnSpPr>
          <p:spPr>
            <a:xfrm flipH="1" flipV="1">
              <a:off x="4051650" y="4560812"/>
              <a:ext cx="1057836" cy="2850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01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7" grpId="0"/>
      <p:bldP spid="48" grpId="0"/>
      <p:bldP spid="11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38675" y="1162563"/>
            <a:ext cx="7547485" cy="345100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087" y="32836"/>
            <a:ext cx="8437825" cy="805596"/>
          </a:xfrm>
        </p:spPr>
        <p:txBody>
          <a:bodyPr>
            <a:noAutofit/>
          </a:bodyPr>
          <a:lstStyle/>
          <a:p>
            <a:r>
              <a:rPr lang="en-US" dirty="0" smtClean="0"/>
              <a:t>Chosen-Plaintext Attacks (CPA)</a:t>
            </a:r>
            <a:endParaRPr lang="en-US" dirty="0"/>
          </a:p>
        </p:txBody>
      </p:sp>
      <p:pic>
        <p:nvPicPr>
          <p:cNvPr id="22" name="Picture 21" descr="QueenOfHearts.png"/>
          <p:cNvPicPr>
            <a:picLocks noChangeAspect="1"/>
          </p:cNvPicPr>
          <p:nvPr/>
        </p:nvPicPr>
        <p:blipFill>
          <a:blip r:embed="rId2" cstate="print"/>
          <a:srcRect l="6597" r="7636"/>
          <a:stretch>
            <a:fillRect/>
          </a:stretch>
        </p:blipFill>
        <p:spPr>
          <a:xfrm>
            <a:off x="5822302" y="1508521"/>
            <a:ext cx="1280649" cy="1300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9596" y="4819801"/>
                <a:ext cx="9034404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smtClean="0"/>
                  <a:t>Definition (QIND-CPA</a:t>
                </a:r>
                <a:r>
                  <a:rPr lang="en-US" sz="2400" b="1" dirty="0" smtClean="0"/>
                  <a:t>):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∀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𝒜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: 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𝒜</m:t>
                            </m:r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wins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𝑄𝑃𝑟𝑖𝑣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𝑐𝑝𝑎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 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𝑛𝑒𝑔𝑙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6" y="4819801"/>
                <a:ext cx="9034404" cy="613886"/>
              </a:xfrm>
              <a:prstGeom prst="rect">
                <a:avLst/>
              </a:prstGeom>
              <a:blipFill rotWithShape="0">
                <a:blip r:embed="rId17"/>
                <a:stretch>
                  <a:fillRect l="-1080" b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038759" y="2039451"/>
                <a:ext cx="77700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𝒜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759" y="2039451"/>
                <a:ext cx="777008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>
            <a:off x="4021009" y="2978170"/>
            <a:ext cx="1057836" cy="0"/>
          </a:xfrm>
          <a:prstGeom prst="straightConnector1">
            <a:avLst/>
          </a:prstGeom>
          <a:ln w="444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AliceBlue.eps"/>
          <p:cNvPicPr>
            <a:picLocks noChangeAspect="1"/>
          </p:cNvPicPr>
          <p:nvPr/>
        </p:nvPicPr>
        <p:blipFill>
          <a:blip r:embed="rId18" cstate="print"/>
          <a:srcRect b="23529"/>
          <a:stretch>
            <a:fillRect/>
          </a:stretch>
        </p:blipFill>
        <p:spPr>
          <a:xfrm>
            <a:off x="2511117" y="1212040"/>
            <a:ext cx="1150423" cy="1296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89091" y="2519968"/>
                <a:ext cx="5976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cs typeface="Consolas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cs typeface="Consolas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cs typeface="Consolas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sz="2400" b="0" dirty="0" smtClean="0">
                  <a:cs typeface="Consolas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091" y="2519968"/>
                <a:ext cx="597603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727167" y="2516505"/>
                <a:ext cx="1434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charset="0"/>
                          <a:cs typeface="Arial" pitchFamily="34" charset="0"/>
                        </a:rPr>
                        <m:t>𝑏</m:t>
                      </m:r>
                      <m:r>
                        <a:rPr lang="en-US" sz="2400" b="0" i="1" dirty="0" smtClean="0">
                          <a:latin typeface="Cambria Math" charset="0"/>
                          <a:cs typeface="Arial" pitchFamily="34" charset="0"/>
                        </a:rPr>
                        <m:t>←{0,1}</m:t>
                      </m:r>
                    </m:oMath>
                  </m:oMathPara>
                </a14:m>
                <a:endParaRPr lang="en-US" sz="2400" b="0" dirty="0" smtClean="0">
                  <a:cs typeface="Consola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167" y="2516505"/>
                <a:ext cx="1434353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24" r="-2966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895" y="2981123"/>
                <a:ext cx="4434596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charset="0"/>
                              <a:cs typeface="Arial" pitchFamily="34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  <a:cs typeface="Arial" pitchFamily="34" charset="0"/>
                            </a:rPr>
                            <m:t>𝐶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charset="0"/>
                          <a:cs typeface="Arial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sz="2400" b="0" i="1" dirty="0" smtClean="0">
                              <a:latin typeface="Cambria Math" charset="0"/>
                              <a:cs typeface="Arial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sz="2400" b="0" i="1" dirty="0" smtClean="0">
                                  <a:latin typeface="Cambria Math" charset="0"/>
                                  <a:cs typeface="Arial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  <a:cs typeface="Arial" pitchFamily="34" charset="0"/>
                                </a:rPr>
                                <m:t>𝐸𝑛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  <m:t>𝑠𝑘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  <m:t>|0〉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  <a:cs typeface="Arial" pitchFamily="34" charset="0"/>
                                </a:rPr>
                                <m:t>𝐸𝑛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  <m:t>𝑠𝑘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 charset="0"/>
                                          <a:cs typeface="Arial" pitchFamily="34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charset="0"/>
                                          <a:cs typeface="Arial" pitchFamily="34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dirty="0" smtClean="0">
                                  <a:latin typeface="Cambria Math" charset="0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0" dirty="0" smtClean="0">
                  <a:cs typeface="Consolas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5" y="2981123"/>
                <a:ext cx="4434596" cy="91614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68844" y="3861747"/>
                <a:ext cx="406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charset="0"/>
                          <a:cs typeface="Arial" pitchFamily="34" charset="0"/>
                        </a:rPr>
                        <m:t>𝑏</m:t>
                      </m:r>
                      <m:r>
                        <a:rPr lang="en-US" sz="2400" b="0" i="1" dirty="0" smtClean="0">
                          <a:latin typeface="Cambria Math" charset="0"/>
                          <a:cs typeface="Arial" pitchFamily="34" charset="0"/>
                        </a:rPr>
                        <m:t>′</m:t>
                      </m:r>
                    </m:oMath>
                  </m:oMathPara>
                </a14:m>
                <a:endParaRPr lang="en-US" sz="2400" b="0" dirty="0" smtClean="0">
                  <a:cs typeface="Consola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844" y="3861747"/>
                <a:ext cx="406311" cy="461665"/>
              </a:xfrm>
              <a:prstGeom prst="rect">
                <a:avLst/>
              </a:prstGeom>
              <a:blipFill rotWithShape="0">
                <a:blip r:embed="rId19"/>
                <a:stretch>
                  <a:fillRect l="-7576" r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99886" y="4039051"/>
                <a:ext cx="24494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𝒜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wins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iff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886" y="4039051"/>
                <a:ext cx="2449453" cy="461665"/>
              </a:xfrm>
              <a:prstGeom prst="rect">
                <a:avLst/>
              </a:prstGeom>
              <a:blipFill rotWithShape="0">
                <a:blip r:embed="rId9"/>
                <a:stretch>
                  <a:fillRect t="-105333" b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680338" y="729922"/>
                <a:ext cx="273677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𝑄𝑃𝑟𝑖𝑣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𝑐𝑝𝑎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338" y="729922"/>
                <a:ext cx="2736775" cy="70788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9596" y="5363675"/>
                <a:ext cx="903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Theorem:</a:t>
                </a:r>
                <a:r>
                  <a:rPr lang="en-US" sz="2400" dirty="0" smtClean="0"/>
                  <a:t> QSEM-CPA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</a:rPr>
                      <m:t>⇔</m:t>
                    </m:r>
                  </m:oMath>
                </a14:m>
                <a:r>
                  <a:rPr lang="en-US" sz="2400" dirty="0" smtClean="0"/>
                  <a:t> QIND-CPA</a:t>
                </a:r>
                <a:endParaRPr lang="en-US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6" y="5363675"/>
                <a:ext cx="9034404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108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855504" y="1627605"/>
            <a:ext cx="188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cs typeface="Arial" pitchFamily="34" charset="0"/>
              </a:rPr>
              <a:t>Challenger</a:t>
            </a:r>
            <a:endParaRPr lang="en-US" sz="2800" b="0"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21009" y="1085225"/>
            <a:ext cx="1057836" cy="461666"/>
            <a:chOff x="4021009" y="1085225"/>
            <a:chExt cx="1057836" cy="461666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4021009" y="1546890"/>
              <a:ext cx="1057836" cy="1"/>
            </a:xfrm>
            <a:prstGeom prst="straightConnector1">
              <a:avLst/>
            </a:prstGeom>
            <a:ln w="444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338203" y="1085225"/>
                  <a:ext cx="5976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cs typeface="Consola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cs typeface="Consolas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cs typeface="Consolas"/>
                              </a:rPr>
                              <m:t>𝑀</m:t>
                            </m:r>
                          </m:sub>
                        </m:sSub>
                      </m:oMath>
                    </m:oMathPara>
                  </a14:m>
                  <a:endParaRPr lang="en-US" sz="2400" b="0" dirty="0" smtClean="0">
                    <a:solidFill>
                      <a:srgbClr val="0070C0"/>
                    </a:solidFill>
                    <a:cs typeface="Consolas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8203" y="1085225"/>
                  <a:ext cx="597603" cy="4616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20080" y="3105485"/>
                <a:ext cx="495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charset="0"/>
                              <a:cs typeface="Arial" pitchFamily="34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  <a:cs typeface="Arial" pitchFamily="34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400" b="0" dirty="0" smtClean="0">
                  <a:cs typeface="Consola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80" y="3105485"/>
                <a:ext cx="495255" cy="461665"/>
              </a:xfrm>
              <a:prstGeom prst="rect">
                <a:avLst/>
              </a:prstGeom>
              <a:blipFill rotWithShape="0">
                <a:blip r:embed="rId15"/>
                <a:stretch>
                  <a:fillRect l="-3704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74751" y="1679899"/>
            <a:ext cx="1542402" cy="479047"/>
            <a:chOff x="3774751" y="1679899"/>
            <a:chExt cx="1542402" cy="4790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774751" y="1679899"/>
                  <a:ext cx="15424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charset="0"/>
                            <a:cs typeface="Arial" pitchFamily="34" charset="0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cs typeface="Arial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cs typeface="Arial" pitchFamily="34" charset="0"/>
                              </a:rPr>
                              <m:t>𝑠𝑘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charset="0"/>
                            <a:cs typeface="Arial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cs typeface="Arial" pitchFamily="34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cs typeface="Arial" pitchFamily="34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charset="0"/>
                            <a:cs typeface="Arial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400" b="0" dirty="0" smtClean="0">
                    <a:solidFill>
                      <a:srgbClr val="0070C0"/>
                    </a:solidFill>
                    <a:cs typeface="Consolas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4751" y="1679899"/>
                  <a:ext cx="1542402" cy="4616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791" r="-6324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/>
            <p:nvPr/>
          </p:nvCxnSpPr>
          <p:spPr>
            <a:xfrm>
              <a:off x="4051650" y="2158946"/>
              <a:ext cx="1057836" cy="0"/>
            </a:xfrm>
            <a:prstGeom prst="straightConnector1">
              <a:avLst/>
            </a:prstGeom>
            <a:ln w="444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/>
          <p:cNvCxnSpPr/>
          <p:nvPr/>
        </p:nvCxnSpPr>
        <p:spPr>
          <a:xfrm>
            <a:off x="4051650" y="3551421"/>
            <a:ext cx="1057836" cy="0"/>
          </a:xfrm>
          <a:prstGeom prst="straightConnector1">
            <a:avLst/>
          </a:prstGeom>
          <a:ln w="444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021009" y="4323412"/>
            <a:ext cx="1057836" cy="0"/>
          </a:xfrm>
          <a:prstGeom prst="straightConnector1">
            <a:avLst/>
          </a:prstGeom>
          <a:ln w="444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9802" y="5793153"/>
            <a:ext cx="6918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Fact:</a:t>
            </a:r>
            <a:r>
              <a:rPr lang="en-US" sz="2400" dirty="0" smtClean="0"/>
              <a:t> CPA security requires </a:t>
            </a:r>
            <a:r>
              <a:rPr lang="en-US" sz="2400" b="1" dirty="0" smtClean="0"/>
              <a:t>randomized encryption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072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38675" y="1162564"/>
            <a:ext cx="7547485" cy="382431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087" y="32836"/>
            <a:ext cx="8437825" cy="805596"/>
          </a:xfrm>
        </p:spPr>
        <p:txBody>
          <a:bodyPr>
            <a:noAutofit/>
          </a:bodyPr>
          <a:lstStyle/>
          <a:p>
            <a:r>
              <a:rPr lang="en-US" dirty="0" smtClean="0"/>
              <a:t>Chosen-</a:t>
            </a:r>
            <a:r>
              <a:rPr lang="en-US" dirty="0" err="1" smtClean="0"/>
              <a:t>Ciphertext</a:t>
            </a:r>
            <a:r>
              <a:rPr lang="en-US" dirty="0" smtClean="0"/>
              <a:t> Attacks (CCA1)</a:t>
            </a:r>
            <a:endParaRPr lang="en-US" dirty="0"/>
          </a:p>
        </p:txBody>
      </p:sp>
      <p:pic>
        <p:nvPicPr>
          <p:cNvPr id="22" name="Picture 21" descr="QueenOfHearts.png"/>
          <p:cNvPicPr>
            <a:picLocks noChangeAspect="1"/>
          </p:cNvPicPr>
          <p:nvPr/>
        </p:nvPicPr>
        <p:blipFill>
          <a:blip r:embed="rId2" cstate="print"/>
          <a:srcRect l="6597" r="7636"/>
          <a:stretch>
            <a:fillRect/>
          </a:stretch>
        </p:blipFill>
        <p:spPr>
          <a:xfrm>
            <a:off x="5822302" y="1508521"/>
            <a:ext cx="1280649" cy="1300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9596" y="5018381"/>
                <a:ext cx="9034404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Definition (QIND-CCA1):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∀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𝒜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: 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𝒜</m:t>
                            </m:r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wins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𝑄𝑃𝑟𝑖𝑣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𝑐𝑐𝑎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 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𝑛𝑒𝑔𝑙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6" y="5018381"/>
                <a:ext cx="9034404" cy="613886"/>
              </a:xfrm>
              <a:prstGeom prst="rect">
                <a:avLst/>
              </a:prstGeom>
              <a:blipFill rotWithShape="0">
                <a:blip r:embed="rId3"/>
                <a:stretch>
                  <a:fillRect l="-1080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038759" y="2039451"/>
                <a:ext cx="77700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𝒜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759" y="2039451"/>
                <a:ext cx="777008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>
            <a:off x="4021009" y="2727630"/>
            <a:ext cx="1057836" cy="0"/>
          </a:xfrm>
          <a:prstGeom prst="straightConnector1">
            <a:avLst/>
          </a:prstGeom>
          <a:ln w="444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AliceBlue.eps"/>
          <p:cNvPicPr>
            <a:picLocks noChangeAspect="1"/>
          </p:cNvPicPr>
          <p:nvPr/>
        </p:nvPicPr>
        <p:blipFill>
          <a:blip r:embed="rId5" cstate="print"/>
          <a:srcRect b="23529"/>
          <a:stretch>
            <a:fillRect/>
          </a:stretch>
        </p:blipFill>
        <p:spPr>
          <a:xfrm>
            <a:off x="2511117" y="1212040"/>
            <a:ext cx="1150423" cy="1296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82885" y="2256805"/>
                <a:ext cx="5976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cs typeface="Consolas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cs typeface="Consolas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cs typeface="Consolas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sz="2400" b="0" dirty="0" smtClean="0">
                  <a:cs typeface="Consolas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885" y="2256805"/>
                <a:ext cx="597603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727167" y="2376805"/>
                <a:ext cx="1434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charset="0"/>
                          <a:cs typeface="Arial" pitchFamily="34" charset="0"/>
                        </a:rPr>
                        <m:t>𝑏</m:t>
                      </m:r>
                      <m:r>
                        <a:rPr lang="en-US" sz="2400" b="0" i="1" dirty="0" smtClean="0">
                          <a:latin typeface="Cambria Math" charset="0"/>
                          <a:cs typeface="Arial" pitchFamily="34" charset="0"/>
                        </a:rPr>
                        <m:t>←{0,1}</m:t>
                      </m:r>
                    </m:oMath>
                  </m:oMathPara>
                </a14:m>
                <a:endParaRPr lang="en-US" sz="2400" b="0" dirty="0" smtClean="0">
                  <a:cs typeface="Consola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167" y="2376805"/>
                <a:ext cx="1434353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24" r="-2966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47699" y="2841423"/>
                <a:ext cx="3798791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charset="0"/>
                              <a:cs typeface="Arial" pitchFamily="34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  <a:cs typeface="Arial" pitchFamily="34" charset="0"/>
                            </a:rPr>
                            <m:t>𝐶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charset="0"/>
                          <a:cs typeface="Arial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sz="2400" b="0" i="1" dirty="0" smtClean="0">
                              <a:latin typeface="Cambria Math" charset="0"/>
                              <a:cs typeface="Arial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sz="2400" b="0" i="1" dirty="0" smtClean="0">
                                  <a:latin typeface="Cambria Math" charset="0"/>
                                  <a:cs typeface="Arial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  <a:cs typeface="Arial" pitchFamily="34" charset="0"/>
                                </a:rPr>
                                <m:t>𝐸𝑛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  <m:t>𝑠𝑘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  <m:t>|0〉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  <a:cs typeface="Arial" pitchFamily="34" charset="0"/>
                                </a:rPr>
                                <m:t>𝐸𝑛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  <m:t>𝑠𝑘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 charset="0"/>
                                          <a:cs typeface="Arial" pitchFamily="34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charset="0"/>
                                          <a:cs typeface="Arial" pitchFamily="34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dirty="0" smtClean="0">
                                  <a:latin typeface="Cambria Math" charset="0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0" dirty="0" smtClean="0">
                  <a:cs typeface="Consolas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9" y="2841423"/>
                <a:ext cx="3798791" cy="91614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68844" y="4367537"/>
                <a:ext cx="406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charset="0"/>
                          <a:cs typeface="Arial" pitchFamily="34" charset="0"/>
                        </a:rPr>
                        <m:t>𝑏</m:t>
                      </m:r>
                      <m:r>
                        <a:rPr lang="en-US" sz="2400" b="0" i="1" dirty="0" smtClean="0">
                          <a:latin typeface="Cambria Math" charset="0"/>
                          <a:cs typeface="Arial" pitchFamily="34" charset="0"/>
                        </a:rPr>
                        <m:t>′</m:t>
                      </m:r>
                    </m:oMath>
                  </m:oMathPara>
                </a14:m>
                <a:endParaRPr lang="en-US" sz="2400" b="0" dirty="0" smtClean="0">
                  <a:cs typeface="Consola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844" y="4367537"/>
                <a:ext cx="406311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7576" r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99886" y="4525216"/>
                <a:ext cx="24494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𝒜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wins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iff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886" y="4525216"/>
                <a:ext cx="2449453" cy="461665"/>
              </a:xfrm>
              <a:prstGeom prst="rect">
                <a:avLst/>
              </a:prstGeom>
              <a:blipFill rotWithShape="0">
                <a:blip r:embed="rId10"/>
                <a:stretch>
                  <a:fillRect t="-102632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680338" y="729922"/>
                <a:ext cx="26902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𝑄𝑃𝑟𝑖𝑣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𝑐𝑐𝑎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338" y="729922"/>
                <a:ext cx="2690288" cy="70788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9596" y="5486055"/>
                <a:ext cx="903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Theorem:</a:t>
                </a:r>
                <a:r>
                  <a:rPr lang="en-US" sz="2400" dirty="0" smtClean="0"/>
                  <a:t> QSEM-CCA1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</a:rPr>
                      <m:t>⇔</m:t>
                    </m:r>
                  </m:oMath>
                </a14:m>
                <a:r>
                  <a:rPr lang="en-US" sz="2400" dirty="0" smtClean="0"/>
                  <a:t> QIND-CCA1</a:t>
                </a:r>
                <a:endParaRPr lang="en-US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6" y="5486055"/>
                <a:ext cx="9034404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108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855504" y="1627605"/>
            <a:ext cx="188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Arial" pitchFamily="34" charset="0"/>
              </a:rPr>
              <a:t>Challenger</a:t>
            </a:r>
            <a:endParaRPr lang="en-US" sz="2800" b="0" dirty="0"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21009" y="1085225"/>
            <a:ext cx="1057836" cy="461666"/>
            <a:chOff x="4021009" y="1085225"/>
            <a:chExt cx="1057836" cy="461666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4021009" y="1546890"/>
              <a:ext cx="1057836" cy="1"/>
            </a:xfrm>
            <a:prstGeom prst="straightConnector1">
              <a:avLst/>
            </a:prstGeom>
            <a:ln w="444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282885" y="1085225"/>
                  <a:ext cx="5976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cs typeface="Consola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cs typeface="Consolas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cs typeface="Consolas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sz="2400" b="0" dirty="0" smtClean="0">
                    <a:solidFill>
                      <a:srgbClr val="7030A0"/>
                    </a:solidFill>
                    <a:cs typeface="Consolas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2885" y="1085225"/>
                  <a:ext cx="597603" cy="4616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38203" y="2839216"/>
                <a:ext cx="4369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charset="0"/>
                              <a:cs typeface="Arial" pitchFamily="34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  <a:cs typeface="Arial" pitchFamily="34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400" b="0" dirty="0" smtClean="0">
                  <a:cs typeface="Consola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203" y="2839216"/>
                <a:ext cx="436952" cy="461665"/>
              </a:xfrm>
              <a:prstGeom prst="rect">
                <a:avLst/>
              </a:prstGeom>
              <a:blipFill rotWithShape="0">
                <a:blip r:embed="rId15"/>
                <a:stretch>
                  <a:fillRect l="-4225" r="-5634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74751" y="1679899"/>
            <a:ext cx="1542402" cy="479047"/>
            <a:chOff x="3774751" y="1679899"/>
            <a:chExt cx="1542402" cy="4790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774751" y="1679899"/>
                  <a:ext cx="15424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charset="0"/>
                            <a:cs typeface="Arial" pitchFamily="34" charset="0"/>
                          </a:rPr>
                          <m:t>𝐷𝑒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cs typeface="Arial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cs typeface="Arial" pitchFamily="34" charset="0"/>
                              </a:rPr>
                              <m:t>𝑠𝑘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charset="0"/>
                            <a:cs typeface="Arial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cs typeface="Arial" pitchFamily="34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cs typeface="Arial" pitchFamily="34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charset="0"/>
                            <a:cs typeface="Arial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400" b="0" dirty="0" smtClean="0">
                    <a:solidFill>
                      <a:srgbClr val="7030A0"/>
                    </a:solidFill>
                    <a:cs typeface="Consolas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4751" y="1679899"/>
                  <a:ext cx="1542402" cy="4616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2767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/>
            <p:nvPr/>
          </p:nvCxnSpPr>
          <p:spPr>
            <a:xfrm>
              <a:off x="4051650" y="2158946"/>
              <a:ext cx="1057836" cy="0"/>
            </a:xfrm>
            <a:prstGeom prst="straightConnector1">
              <a:avLst/>
            </a:prstGeom>
            <a:ln w="444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/>
          <p:cNvCxnSpPr/>
          <p:nvPr/>
        </p:nvCxnSpPr>
        <p:spPr>
          <a:xfrm>
            <a:off x="4051650" y="3300881"/>
            <a:ext cx="1057836" cy="0"/>
          </a:xfrm>
          <a:prstGeom prst="straightConnector1">
            <a:avLst/>
          </a:prstGeom>
          <a:ln w="444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021009" y="4829202"/>
            <a:ext cx="1057836" cy="0"/>
          </a:xfrm>
          <a:prstGeom prst="straightConnector1">
            <a:avLst/>
          </a:prstGeom>
          <a:ln w="444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19802" y="5841643"/>
                <a:ext cx="9034404" cy="572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smtClean="0"/>
                  <a:t>Fact:</a:t>
                </a:r>
                <a:r>
                  <a:rPr lang="en-US" sz="2400" smtClean="0"/>
                  <a:t> </a:t>
                </a:r>
                <a:r>
                  <a:rPr lang="en-US" sz="2400" dirty="0" smtClean="0"/>
                  <a:t>QSEM-CCA1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groupChr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≠</m:t>
                        </m:r>
                      </m:e>
                    </m:groupChr>
                  </m:oMath>
                </a14:m>
                <a:r>
                  <a:rPr lang="en-US" sz="2400" dirty="0" smtClean="0"/>
                  <a:t> QIND-CPA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groupChr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≠</m:t>
                        </m:r>
                      </m:e>
                    </m:groupChr>
                  </m:oMath>
                </a14:m>
                <a:r>
                  <a:rPr lang="en-US" sz="2400" dirty="0" smtClean="0"/>
                  <a:t> QIND</a:t>
                </a:r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02" y="5841643"/>
                <a:ext cx="9034404" cy="572016"/>
              </a:xfrm>
              <a:prstGeom prst="rect">
                <a:avLst/>
              </a:prstGeom>
              <a:blipFill rotWithShape="0">
                <a:blip r:embed="rId17"/>
                <a:stretch>
                  <a:fillRect l="-1080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3970486" y="3288807"/>
            <a:ext cx="1057836" cy="461666"/>
            <a:chOff x="4021009" y="1085225"/>
            <a:chExt cx="1057836" cy="461666"/>
          </a:xfrm>
        </p:grpSpPr>
        <p:cxnSp>
          <p:nvCxnSpPr>
            <p:cNvPr id="40" name="Straight Arrow Connector 39"/>
            <p:cNvCxnSpPr/>
            <p:nvPr/>
          </p:nvCxnSpPr>
          <p:spPr>
            <a:xfrm flipH="1">
              <a:off x="4021009" y="1546890"/>
              <a:ext cx="1057836" cy="1"/>
            </a:xfrm>
            <a:prstGeom prst="straightConnector1">
              <a:avLst/>
            </a:prstGeom>
            <a:ln w="444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338203" y="1085225"/>
                  <a:ext cx="5976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cs typeface="Consola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cs typeface="Consolas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cs typeface="Consolas"/>
                              </a:rPr>
                              <m:t>𝑀</m:t>
                            </m:r>
                          </m:sub>
                        </m:sSub>
                      </m:oMath>
                    </m:oMathPara>
                  </a14:m>
                  <a:endParaRPr lang="en-US" sz="2400" b="0" dirty="0" smtClean="0">
                    <a:solidFill>
                      <a:srgbClr val="0070C0"/>
                    </a:solidFill>
                    <a:cs typeface="Consolas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8203" y="1085225"/>
                  <a:ext cx="597603" cy="46166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9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3724228" y="3883481"/>
            <a:ext cx="1542402" cy="479047"/>
            <a:chOff x="3774751" y="1679899"/>
            <a:chExt cx="1542402" cy="4790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3774751" y="1679899"/>
                  <a:ext cx="15424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charset="0"/>
                            <a:cs typeface="Arial" pitchFamily="34" charset="0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cs typeface="Arial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cs typeface="Arial" pitchFamily="34" charset="0"/>
                              </a:rPr>
                              <m:t>𝑠𝑘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charset="0"/>
                            <a:cs typeface="Arial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cs typeface="Arial" pitchFamily="34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cs typeface="Arial" pitchFamily="34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charset="0"/>
                            <a:cs typeface="Arial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400" b="0" dirty="0" smtClean="0">
                    <a:solidFill>
                      <a:srgbClr val="0070C0"/>
                    </a:solidFill>
                    <a:cs typeface="Consolas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4751" y="1679899"/>
                  <a:ext cx="1542402" cy="461665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791" r="-5929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/>
            <p:nvPr/>
          </p:nvCxnSpPr>
          <p:spPr>
            <a:xfrm>
              <a:off x="4051650" y="2158946"/>
              <a:ext cx="1057836" cy="0"/>
            </a:xfrm>
            <a:prstGeom prst="straightConnector1">
              <a:avLst/>
            </a:prstGeom>
            <a:ln w="444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372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30342" y="3428999"/>
            <a:ext cx="7683316" cy="75507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80208" y="1913082"/>
            <a:ext cx="7543801" cy="32350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en-US" dirty="0" smtClean="0"/>
              <a:t>Formal definition of Quantum Semantic Security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Equivalence to Quantum Indistinguishability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Extension to CPA and CCA1 scenarios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Construction of IND-CCA1 Quantum Secret-Key Encryption from Post-Quantum One-Way Functions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Construction of Quantum Public-Key Encryption from Post-Quantum One-Way Trapdoor Permutations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8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Secret-Key Encryption</a:t>
            </a:r>
            <a:endParaRPr lang="en-US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43116" y="5411981"/>
            <a:ext cx="8566672" cy="62503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Not even CPA secure, scheme is not randomized!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822959" y="898955"/>
            <a:ext cx="7571741" cy="20114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Goal: build CCA1-secure quantum secret-key encryption</a:t>
            </a:r>
          </a:p>
          <a:p>
            <a:pPr marL="0" indent="0">
              <a:buNone/>
            </a:pPr>
            <a:r>
              <a:rPr lang="en-US" dirty="0" smtClean="0"/>
              <a:t>Ingredients: </a:t>
            </a:r>
          </a:p>
          <a:p>
            <a:r>
              <a:rPr lang="en-US" dirty="0" smtClean="0"/>
              <a:t>quantum one-time pad (QOTP)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70659" y="2783870"/>
            <a:ext cx="6332223" cy="2215784"/>
            <a:chOff x="1470659" y="2783870"/>
            <a:chExt cx="6332223" cy="2215784"/>
          </a:xfrm>
        </p:grpSpPr>
        <p:grpSp>
          <p:nvGrpSpPr>
            <p:cNvPr id="8" name="Group 7"/>
            <p:cNvGrpSpPr/>
            <p:nvPr/>
          </p:nvGrpSpPr>
          <p:grpSpPr>
            <a:xfrm>
              <a:off x="1470659" y="4013200"/>
              <a:ext cx="2110741" cy="482600"/>
              <a:chOff x="822959" y="5054600"/>
              <a:chExt cx="2110741" cy="4826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822959" y="5054600"/>
                <a:ext cx="2110741" cy="482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7844" y="5080000"/>
                <a:ext cx="464956" cy="437834"/>
              </a:xfrm>
              <a:prstGeom prst="rect">
                <a:avLst/>
              </a:prstGeom>
              <a:noFill/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1751462" y="4476434"/>
              <a:ext cx="18855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cs typeface="Arial" pitchFamily="34" charset="0"/>
                </a:rPr>
                <a:t>P</a:t>
              </a:r>
              <a:r>
                <a:rPr lang="en-US" sz="2800" dirty="0" smtClean="0">
                  <a:cs typeface="Arial" pitchFamily="34" charset="0"/>
                </a:rPr>
                <a:t>laintext</a:t>
              </a:r>
              <a:endParaRPr lang="en-US" sz="2800" b="0" dirty="0"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630227" y="4262514"/>
              <a:ext cx="454168" cy="4686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4133223" y="4002164"/>
              <a:ext cx="957048" cy="5207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ea typeface="Cambria Math" charset="0"/>
                  <a:cs typeface="Cambria Math" charset="0"/>
                </a:rPr>
                <a:t>QOTP</a:t>
              </a:r>
              <a:endParaRPr lang="en-US" sz="2400" dirty="0">
                <a:ea typeface="Cambria Math" charset="0"/>
                <a:cs typeface="Cambria Math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5148937" y="4249814"/>
              <a:ext cx="454168" cy="4686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804714" y="4476434"/>
              <a:ext cx="18855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cs typeface="Arial" pitchFamily="34" charset="0"/>
                </a:rPr>
                <a:t>Ciphertext</a:t>
              </a:r>
              <a:endParaRPr lang="en-US" sz="2800" b="0" dirty="0">
                <a:cs typeface="Arial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574052" y="3359340"/>
              <a:ext cx="11208" cy="538490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6"/>
            <p:cNvSpPr/>
            <p:nvPr/>
          </p:nvSpPr>
          <p:spPr>
            <a:xfrm>
              <a:off x="3581400" y="2783870"/>
              <a:ext cx="2110741" cy="4826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Long Key</a:t>
              </a:r>
              <a:endParaRPr lang="en-US" sz="24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692141" y="4008514"/>
              <a:ext cx="2110741" cy="482600"/>
              <a:chOff x="822959" y="5054600"/>
              <a:chExt cx="2110741" cy="482600"/>
            </a:xfrm>
          </p:grpSpPr>
          <p:sp>
            <p:nvSpPr>
              <p:cNvPr id="20" name="Rounded Rectangle 6"/>
              <p:cNvSpPr/>
              <p:nvPr/>
            </p:nvSpPr>
            <p:spPr>
              <a:xfrm>
                <a:off x="822959" y="5054600"/>
                <a:ext cx="2110741" cy="482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7844" y="5080000"/>
                <a:ext cx="464956" cy="437834"/>
              </a:xfrm>
              <a:prstGeom prst="rect">
                <a:avLst/>
              </a:prstGeom>
              <a:noFill/>
            </p:spPr>
          </p:pic>
        </p:grpSp>
        <p:pic>
          <p:nvPicPr>
            <p:cNvPr id="25" name="Picture 39" descr="BS00996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2730500" y="2783870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4532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Secret-Key Encryption</a:t>
            </a:r>
            <a:endParaRPr lang="en-US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898955"/>
            <a:ext cx="7571741" cy="20114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Goal: build CCA1-secure quantum secret-key encryption</a:t>
            </a:r>
          </a:p>
          <a:p>
            <a:pPr marL="0" indent="0">
              <a:buNone/>
            </a:pPr>
            <a:r>
              <a:rPr lang="en-US" dirty="0" smtClean="0"/>
              <a:t>Ingredients: </a:t>
            </a:r>
          </a:p>
          <a:p>
            <a:r>
              <a:rPr lang="en-US" dirty="0" smtClean="0"/>
              <a:t>quantum one-time pad (QOTP)</a:t>
            </a:r>
          </a:p>
          <a:p>
            <a:r>
              <a:rPr lang="en-US" dirty="0"/>
              <a:t>q</a:t>
            </a:r>
            <a:r>
              <a:rPr lang="en-US" dirty="0" smtClean="0"/>
              <a:t>uantum-secure one-way function (OWF)</a:t>
            </a:r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2488145" y="2972135"/>
                <a:ext cx="5271771" cy="1150722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Wingdings" charset="2"/>
                  <a:buChar char="§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r>
                      <a:rPr lang="en-US" b="0" i="1" smtClean="0">
                        <a:latin typeface="Cambria Math" charset="0"/>
                      </a:rPr>
                      <m:t>: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↦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 smtClean="0"/>
                  <a:t> easy to compute, but hard to invert even for quantum adversaries, e.g. lattice-problems, </a:t>
                </a:r>
                <a:r>
                  <a:rPr lang="is-IS" dirty="0" smtClean="0"/>
                  <a:t>…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45" y="2972135"/>
                <a:ext cx="5271771" cy="1150722"/>
              </a:xfrm>
              <a:prstGeom prst="rect">
                <a:avLst/>
              </a:prstGeom>
              <a:blipFill rotWithShape="0">
                <a:blip r:embed="rId12"/>
                <a:stretch>
                  <a:fillRect l="-3468" t="-4255" r="-1272" b="-15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0436" y="4355740"/>
                <a:ext cx="76386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Theorem:</a:t>
                </a:r>
                <a:r>
                  <a:rPr lang="en-US" sz="2400" dirty="0" smtClean="0"/>
                  <a:t> One-Way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sz="2400" dirty="0" smtClean="0"/>
                  <a:t> Pseudo-Random Function</a:t>
                </a:r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36" y="4355740"/>
                <a:ext cx="7638622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27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2979895" y="5060293"/>
                <a:ext cx="4780021" cy="1150722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Wingdings" charset="2"/>
                  <a:buChar char="§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{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: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  <m:r>
                          <a:rPr lang="en-US" i="1">
                            <a:latin typeface="Cambria Math" charset="0"/>
                          </a:rPr>
                          <m:t>↦</m:t>
                        </m:r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  <m:r>
                          <a:rPr lang="en-US" i="1">
                            <a:latin typeface="Cambria Math" charset="0"/>
                          </a:rPr>
                          <m:t>}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 is indistinguishable from random function if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dirty="0" smtClean="0"/>
                  <a:t> is unknown</a:t>
                </a: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895" y="5060293"/>
                <a:ext cx="4780021" cy="1150722"/>
              </a:xfrm>
              <a:prstGeom prst="rect">
                <a:avLst/>
              </a:prstGeom>
              <a:blipFill rotWithShape="0">
                <a:blip r:embed="rId5"/>
                <a:stretch>
                  <a:fillRect l="-3954" t="-41270" r="-4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16" y="4824022"/>
            <a:ext cx="1269568" cy="19523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7" y="6426194"/>
            <a:ext cx="634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Hastad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Impagliazzo</a:t>
            </a:r>
            <a:r>
              <a:rPr lang="en-US" dirty="0" smtClean="0">
                <a:solidFill>
                  <a:schemeClr val="bg1"/>
                </a:solidFill>
              </a:rPr>
              <a:t> Levin </a:t>
            </a:r>
            <a:r>
              <a:rPr lang="en-US" dirty="0" err="1" smtClean="0">
                <a:solidFill>
                  <a:schemeClr val="bg1"/>
                </a:solidFill>
              </a:rPr>
              <a:t>Luby</a:t>
            </a:r>
            <a:r>
              <a:rPr lang="en-US" dirty="0" smtClean="0">
                <a:solidFill>
                  <a:schemeClr val="bg1"/>
                </a:solidFill>
              </a:rPr>
              <a:t> 99]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23527" y="4649394"/>
            <a:ext cx="2294713" cy="1714718"/>
            <a:chOff x="323527" y="4649394"/>
            <a:chExt cx="2294713" cy="1714718"/>
          </a:xfrm>
        </p:grpSpPr>
        <p:sp>
          <p:nvSpPr>
            <p:cNvPr id="17" name="Rounded Rectangle 16"/>
            <p:cNvSpPr/>
            <p:nvPr/>
          </p:nvSpPr>
          <p:spPr>
            <a:xfrm>
              <a:off x="1661192" y="5273929"/>
              <a:ext cx="957048" cy="5207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ea typeface="Cambria Math" charset="0"/>
                  <a:cs typeface="Cambria Math" charset="0"/>
                </a:rPr>
                <a:t>PRF</a:t>
              </a:r>
              <a:endParaRPr lang="en-US" sz="2400" dirty="0">
                <a:ea typeface="Cambria Math" charset="0"/>
                <a:cs typeface="Cambria Math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139716" y="4971771"/>
              <a:ext cx="4560" cy="266401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39" descr="BS00996_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323527" y="5324793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Straight Arrow Connector 19"/>
            <p:cNvCxnSpPr/>
            <p:nvPr/>
          </p:nvCxnSpPr>
          <p:spPr>
            <a:xfrm flipV="1">
              <a:off x="1081361" y="5531936"/>
              <a:ext cx="566886" cy="2343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955723" y="4649394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5723" y="4649394"/>
                  <a:ext cx="36798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>
              <a:off x="2139716" y="5837604"/>
              <a:ext cx="4560" cy="266401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955723" y="5994780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5723" y="5994780"/>
                  <a:ext cx="367986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1039377" y="2710802"/>
            <a:ext cx="957048" cy="1714718"/>
            <a:chOff x="1039377" y="2710802"/>
            <a:chExt cx="957048" cy="1714718"/>
          </a:xfrm>
        </p:grpSpPr>
        <p:sp>
          <p:nvSpPr>
            <p:cNvPr id="11" name="Rounded Rectangle 10"/>
            <p:cNvSpPr/>
            <p:nvPr/>
          </p:nvSpPr>
          <p:spPr>
            <a:xfrm>
              <a:off x="1039377" y="3332561"/>
              <a:ext cx="957048" cy="5207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ea typeface="Cambria Math" charset="0"/>
                  <a:cs typeface="Cambria Math" charset="0"/>
                </a:rPr>
                <a:t>OWF</a:t>
              </a:r>
              <a:endParaRPr lang="en-US" sz="2400" dirty="0">
                <a:ea typeface="Cambria Math" charset="0"/>
                <a:cs typeface="Cambria Math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477199" y="3033179"/>
              <a:ext cx="4560" cy="266401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293206" y="2710802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3206" y="2710802"/>
                  <a:ext cx="367986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/>
            <p:nvPr/>
          </p:nvCxnSpPr>
          <p:spPr>
            <a:xfrm>
              <a:off x="1477199" y="3899012"/>
              <a:ext cx="4560" cy="266401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293206" y="4056188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3206" y="4056188"/>
                  <a:ext cx="367986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7786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898955"/>
                <a:ext cx="7571741" cy="201140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Goal: build CCA1-secure quantum secret-key encryption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Ingredients: </a:t>
                </a:r>
              </a:p>
              <a:p>
                <a:r>
                  <a:rPr lang="en-US" dirty="0" smtClean="0"/>
                  <a:t>quantum one-time pad (QOTP)</a:t>
                </a:r>
              </a:p>
              <a:p>
                <a:r>
                  <a:rPr lang="en-US" dirty="0"/>
                  <a:t>q</a:t>
                </a:r>
                <a:r>
                  <a:rPr lang="en-US" dirty="0" smtClean="0"/>
                  <a:t>uantum-secure one-way function (OWF)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dirty="0" smtClean="0"/>
                  <a:t> PRF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898955"/>
                <a:ext cx="7571741" cy="2011407"/>
              </a:xfrm>
              <a:blipFill rotWithShape="0">
                <a:blip r:embed="rId2"/>
                <a:stretch>
                  <a:fillRect l="-2415" t="-4242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Secret-Key Encryption</a:t>
            </a:r>
            <a:endParaRPr lang="en-US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6350" ty="-127000" sx="65000" sy="64000" flip="none" algn="tl"/>
              </a:blip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4448" y="5463310"/>
            <a:ext cx="2110741" cy="482600"/>
            <a:chOff x="822959" y="5054600"/>
            <a:chExt cx="2110741" cy="482600"/>
          </a:xfrm>
        </p:grpSpPr>
        <p:sp>
          <p:nvSpPr>
            <p:cNvPr id="7" name="Rounded Rectangle 6"/>
            <p:cNvSpPr/>
            <p:nvPr/>
          </p:nvSpPr>
          <p:spPr>
            <a:xfrm>
              <a:off x="822959" y="5054600"/>
              <a:ext cx="2110741" cy="48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844" y="5080000"/>
              <a:ext cx="464956" cy="437834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675251" y="5926544"/>
            <a:ext cx="188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Arial" pitchFamily="34" charset="0"/>
              </a:rPr>
              <a:t>P</a:t>
            </a:r>
            <a:r>
              <a:rPr lang="en-US" sz="2400" dirty="0" smtClean="0">
                <a:cs typeface="Arial" pitchFamily="34" charset="0"/>
              </a:rPr>
              <a:t>laintext</a:t>
            </a:r>
            <a:endParaRPr lang="en-US" sz="2400" b="0" dirty="0"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54016" y="5712624"/>
            <a:ext cx="454168" cy="4686"/>
          </a:xfrm>
          <a:prstGeom prst="straightConnector1">
            <a:avLst/>
          </a:prstGeom>
          <a:ln w="444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057012" y="5452274"/>
            <a:ext cx="957048" cy="5207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a typeface="Cambria Math" charset="0"/>
                <a:cs typeface="Cambria Math" charset="0"/>
              </a:rPr>
              <a:t>QOTP</a:t>
            </a:r>
            <a:endParaRPr lang="en-US" sz="2400" dirty="0">
              <a:ea typeface="Cambria Math" charset="0"/>
              <a:cs typeface="Cambria Math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072726" y="5699924"/>
            <a:ext cx="454168" cy="4686"/>
          </a:xfrm>
          <a:prstGeom prst="straightConnector1">
            <a:avLst/>
          </a:prstGeom>
          <a:ln w="444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615930" y="5464658"/>
            <a:ext cx="2110741" cy="482600"/>
            <a:chOff x="822959" y="5054600"/>
            <a:chExt cx="2110741" cy="482600"/>
          </a:xfrm>
        </p:grpSpPr>
        <p:sp>
          <p:nvSpPr>
            <p:cNvPr id="15" name="Rounded Rectangle 6"/>
            <p:cNvSpPr/>
            <p:nvPr/>
          </p:nvSpPr>
          <p:spPr>
            <a:xfrm>
              <a:off x="822959" y="5054600"/>
              <a:ext cx="2110741" cy="4826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844" y="5080000"/>
              <a:ext cx="464956" cy="437834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4728503" y="5926544"/>
            <a:ext cx="188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cs typeface="Arial" pitchFamily="34" charset="0"/>
              </a:rPr>
              <a:t>Ciphertext</a:t>
            </a:r>
            <a:endParaRPr lang="en-US" sz="2400" b="0" dirty="0"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535536" y="5059657"/>
            <a:ext cx="1" cy="378253"/>
          </a:xfrm>
          <a:prstGeom prst="straightConnector1">
            <a:avLst/>
          </a:prstGeom>
          <a:ln w="444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6"/>
          <p:cNvSpPr/>
          <p:nvPr/>
        </p:nvSpPr>
        <p:spPr>
          <a:xfrm>
            <a:off x="2505189" y="4507793"/>
            <a:ext cx="2110741" cy="482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Long Key</a:t>
            </a:r>
            <a:endParaRPr lang="en-US" sz="2400" dirty="0"/>
          </a:p>
        </p:txBody>
      </p:sp>
      <p:sp>
        <p:nvSpPr>
          <p:cNvPr id="18" name="Rounded Rectangle 6"/>
          <p:cNvSpPr/>
          <p:nvPr/>
        </p:nvSpPr>
        <p:spPr>
          <a:xfrm>
            <a:off x="366440" y="2829568"/>
            <a:ext cx="2110741" cy="4826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Randomness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7" name="Elbow Connector 26"/>
          <p:cNvCxnSpPr>
            <a:stCxn id="18" idx="3"/>
            <a:endCxn id="31" idx="0"/>
          </p:cNvCxnSpPr>
          <p:nvPr/>
        </p:nvCxnSpPr>
        <p:spPr>
          <a:xfrm>
            <a:off x="2477181" y="3070868"/>
            <a:ext cx="5283790" cy="2392442"/>
          </a:xfrm>
          <a:prstGeom prst="bentConnector2">
            <a:avLst/>
          </a:prstGeom>
          <a:ln w="444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6"/>
              <p:cNvSpPr/>
              <p:nvPr/>
            </p:nvSpPr>
            <p:spPr>
              <a:xfrm>
                <a:off x="6726670" y="5463310"/>
                <a:ext cx="2068602" cy="4826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670" y="5463310"/>
                <a:ext cx="2068602" cy="4826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9" descr="BS00996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719347" y="45181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grpSp>
        <p:nvGrpSpPr>
          <p:cNvPr id="29" name="Group 28"/>
          <p:cNvGrpSpPr/>
          <p:nvPr/>
        </p:nvGrpSpPr>
        <p:grpSpPr>
          <a:xfrm>
            <a:off x="2477181" y="3083752"/>
            <a:ext cx="1536879" cy="1382227"/>
            <a:chOff x="2477181" y="3083752"/>
            <a:chExt cx="1536879" cy="1382227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3535536" y="4087726"/>
              <a:ext cx="1" cy="378253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3057012" y="3497762"/>
              <a:ext cx="957048" cy="5207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ea typeface="Cambria Math" charset="0"/>
                  <a:cs typeface="Cambria Math" charset="0"/>
                </a:rPr>
                <a:t>PRF</a:t>
              </a:r>
              <a:endParaRPr lang="en-US" sz="2400" dirty="0">
                <a:ea typeface="Cambria Math" charset="0"/>
                <a:cs typeface="Cambria Math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3540095" y="3083752"/>
              <a:ext cx="1" cy="378253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2477181" y="3755769"/>
              <a:ext cx="566886" cy="2343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323527" y="6426194"/>
            <a:ext cx="634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Classical version: [</a:t>
            </a:r>
            <a:r>
              <a:rPr lang="en-US" dirty="0" err="1" smtClean="0">
                <a:solidFill>
                  <a:schemeClr val="bg1"/>
                </a:solidFill>
              </a:rPr>
              <a:t>Goldreich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Goldwasser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Micali</a:t>
            </a:r>
            <a:r>
              <a:rPr lang="en-US" dirty="0" smtClean="0">
                <a:solidFill>
                  <a:schemeClr val="bg1"/>
                </a:solidFill>
              </a:rPr>
              <a:t> 85]</a:t>
            </a:r>
          </a:p>
        </p:txBody>
      </p:sp>
    </p:spTree>
    <p:extLst>
      <p:ext uri="{BB962C8B-B14F-4D97-AF65-F5344CB8AC3E}">
        <p14:creationId xmlns:p14="http://schemas.microsoft.com/office/powerpoint/2010/main" val="97007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0226 -0.1460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Intuition of CCA1 security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2" y="1283856"/>
            <a:ext cx="4692504" cy="21451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837" y="859124"/>
            <a:ext cx="4722957" cy="3186403"/>
          </a:xfrm>
          <a:prstGeom prst="rect">
            <a:avLst/>
          </a:prstGeom>
        </p:spPr>
      </p:pic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172774" y="3614850"/>
            <a:ext cx="6338862" cy="266125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Replace pseudo-random function with totally random function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Encryption queries result in </a:t>
            </a:r>
            <a:r>
              <a:rPr lang="en-US" dirty="0" err="1" smtClean="0"/>
              <a:t>polynomially</a:t>
            </a:r>
            <a:r>
              <a:rPr lang="en-US" dirty="0" smtClean="0"/>
              <a:t> many </a:t>
            </a:r>
            <a:r>
              <a:rPr lang="en-US" dirty="0" err="1" smtClean="0"/>
              <a:t>ciphertexts</a:t>
            </a:r>
            <a:r>
              <a:rPr lang="en-US" dirty="0" smtClean="0"/>
              <a:t> with different randomness: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With overwhelming probability the randomness of the challenge </a:t>
            </a:r>
            <a:r>
              <a:rPr lang="en-US" dirty="0" err="1" smtClean="0"/>
              <a:t>ciphertext</a:t>
            </a:r>
            <a:r>
              <a:rPr lang="en-US" dirty="0" smtClean="0"/>
              <a:t> will be different from previous r’s.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386945" y="4259087"/>
            <a:ext cx="2590651" cy="1048140"/>
            <a:chOff x="6386945" y="4259087"/>
            <a:chExt cx="2590651" cy="1048140"/>
          </a:xfrm>
        </p:grpSpPr>
        <p:grpSp>
          <p:nvGrpSpPr>
            <p:cNvPr id="29" name="Group 28"/>
            <p:cNvGrpSpPr/>
            <p:nvPr/>
          </p:nvGrpSpPr>
          <p:grpSpPr>
            <a:xfrm>
              <a:off x="6386945" y="4259087"/>
              <a:ext cx="1308386" cy="299149"/>
              <a:chOff x="822959" y="5054600"/>
              <a:chExt cx="2110741" cy="482600"/>
            </a:xfrm>
          </p:grpSpPr>
          <p:sp>
            <p:nvSpPr>
              <p:cNvPr id="30" name="Rounded Rectangle 6"/>
              <p:cNvSpPr/>
              <p:nvPr/>
            </p:nvSpPr>
            <p:spPr>
              <a:xfrm>
                <a:off x="822959" y="5054600"/>
                <a:ext cx="2110741" cy="482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7844" y="5080000"/>
                <a:ext cx="464956" cy="437834"/>
              </a:xfrm>
              <a:prstGeom prst="rect">
                <a:avLst/>
              </a:prstGeom>
              <a:noFill/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ounded Rectangle 6"/>
                <p:cNvSpPr/>
                <p:nvPr/>
              </p:nvSpPr>
              <p:spPr>
                <a:xfrm>
                  <a:off x="7695331" y="4259933"/>
                  <a:ext cx="1282265" cy="29914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5331" y="4259933"/>
                  <a:ext cx="1282265" cy="29914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769"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6386945" y="5007232"/>
              <a:ext cx="1308386" cy="299149"/>
              <a:chOff x="822959" y="5054600"/>
              <a:chExt cx="2110741" cy="482600"/>
            </a:xfrm>
          </p:grpSpPr>
          <p:sp>
            <p:nvSpPr>
              <p:cNvPr id="34" name="Rounded Rectangle 6"/>
              <p:cNvSpPr/>
              <p:nvPr/>
            </p:nvSpPr>
            <p:spPr>
              <a:xfrm>
                <a:off x="822959" y="5054600"/>
                <a:ext cx="2110741" cy="482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7844" y="5080000"/>
                <a:ext cx="464956" cy="437834"/>
              </a:xfrm>
              <a:prstGeom prst="rect">
                <a:avLst/>
              </a:prstGeom>
              <a:noFill/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ed Rectangle 6"/>
                <p:cNvSpPr/>
                <p:nvPr/>
              </p:nvSpPr>
              <p:spPr>
                <a:xfrm>
                  <a:off x="7695331" y="5008078"/>
                  <a:ext cx="1282265" cy="29914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5331" y="5008078"/>
                  <a:ext cx="1282265" cy="29914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5385"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/>
            <p:nvPr/>
          </p:nvCxnSpPr>
          <p:spPr>
            <a:xfrm flipH="1">
              <a:off x="8336463" y="4682573"/>
              <a:ext cx="2" cy="217286"/>
            </a:xfrm>
            <a:prstGeom prst="straightConnector1">
              <a:avLst/>
            </a:prstGeom>
            <a:ln w="44450" cap="sq">
              <a:solidFill>
                <a:srgbClr val="000000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386945" y="5519850"/>
            <a:ext cx="2590651" cy="299995"/>
            <a:chOff x="6386945" y="5519850"/>
            <a:chExt cx="2590651" cy="299995"/>
          </a:xfrm>
        </p:grpSpPr>
        <p:grpSp>
          <p:nvGrpSpPr>
            <p:cNvPr id="39" name="Group 38"/>
            <p:cNvGrpSpPr/>
            <p:nvPr/>
          </p:nvGrpSpPr>
          <p:grpSpPr>
            <a:xfrm>
              <a:off x="6386945" y="5519850"/>
              <a:ext cx="1308386" cy="299149"/>
              <a:chOff x="822959" y="5054600"/>
              <a:chExt cx="2110741" cy="482600"/>
            </a:xfrm>
          </p:grpSpPr>
          <p:sp>
            <p:nvSpPr>
              <p:cNvPr id="40" name="Rounded Rectangle 6"/>
              <p:cNvSpPr/>
              <p:nvPr/>
            </p:nvSpPr>
            <p:spPr>
              <a:xfrm>
                <a:off x="822959" y="5054600"/>
                <a:ext cx="2110741" cy="482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7844" y="5080000"/>
                <a:ext cx="464956" cy="437834"/>
              </a:xfrm>
              <a:prstGeom prst="rect">
                <a:avLst/>
              </a:prstGeom>
              <a:noFill/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6"/>
                <p:cNvSpPr/>
                <p:nvPr/>
              </p:nvSpPr>
              <p:spPr>
                <a:xfrm>
                  <a:off x="7695331" y="5520696"/>
                  <a:ext cx="1282265" cy="29914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5331" y="5520696"/>
                  <a:ext cx="1282265" cy="29914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Rectangle 42"/>
          <p:cNvSpPr/>
          <p:nvPr/>
        </p:nvSpPr>
        <p:spPr>
          <a:xfrm>
            <a:off x="6733309" y="2452255"/>
            <a:ext cx="962022" cy="526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705599" y="1145305"/>
            <a:ext cx="989732" cy="6696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4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9" y="1191563"/>
            <a:ext cx="7543801" cy="323503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Formal </a:t>
            </a:r>
            <a:r>
              <a:rPr lang="en-US" dirty="0"/>
              <a:t>definition of </a:t>
            </a:r>
            <a:r>
              <a:rPr lang="en-US" dirty="0" smtClean="0"/>
              <a:t>Quantum </a:t>
            </a:r>
            <a:r>
              <a:rPr lang="en-US" dirty="0"/>
              <a:t>Semantic </a:t>
            </a:r>
            <a:r>
              <a:rPr lang="en-US" dirty="0" smtClean="0"/>
              <a:t>Security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Equivalence to Quantum Indistinguishability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Extension to CPA and CCA1 scenarios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Construction </a:t>
            </a:r>
            <a:r>
              <a:rPr lang="en-US" dirty="0"/>
              <a:t>of </a:t>
            </a:r>
            <a:r>
              <a:rPr lang="en-US" dirty="0" smtClean="0"/>
              <a:t>IND-CCA1 </a:t>
            </a:r>
            <a:r>
              <a:rPr lang="en-US" dirty="0"/>
              <a:t>Quantum Secret-Key </a:t>
            </a:r>
            <a:r>
              <a:rPr lang="en-US" dirty="0" smtClean="0"/>
              <a:t>Encryption </a:t>
            </a:r>
            <a:r>
              <a:rPr lang="en-US" dirty="0"/>
              <a:t>from Post-Quantum One-Way </a:t>
            </a:r>
            <a:r>
              <a:rPr lang="en-US" dirty="0" smtClean="0"/>
              <a:t>Functions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Construction </a:t>
            </a:r>
            <a:r>
              <a:rPr lang="en-US" dirty="0"/>
              <a:t>of </a:t>
            </a:r>
            <a:r>
              <a:rPr lang="en-US" dirty="0" smtClean="0"/>
              <a:t>Quantum </a:t>
            </a:r>
            <a:r>
              <a:rPr lang="en-US" dirty="0"/>
              <a:t>Public-Key </a:t>
            </a:r>
            <a:r>
              <a:rPr lang="en-US" dirty="0" smtClean="0"/>
              <a:t>Encryption </a:t>
            </a:r>
            <a:r>
              <a:rPr lang="en-US" dirty="0"/>
              <a:t>from Post-Quantum One-Way Trapdoor Permutations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0099" y="4759038"/>
            <a:ext cx="5822374" cy="7412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to define quantum CCA2 security?</a:t>
            </a:r>
          </a:p>
        </p:txBody>
      </p:sp>
    </p:spTree>
    <p:extLst>
      <p:ext uri="{BB962C8B-B14F-4D97-AF65-F5344CB8AC3E}">
        <p14:creationId xmlns:p14="http://schemas.microsoft.com/office/powerpoint/2010/main" val="12902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32"/>
              <p:cNvSpPr>
                <a:spLocks noGrp="1"/>
              </p:cNvSpPr>
              <p:nvPr>
                <p:ph idx="1"/>
              </p:nvPr>
            </p:nvSpPr>
            <p:spPr>
              <a:xfrm>
                <a:off x="323527" y="4049910"/>
                <a:ext cx="8646870" cy="20102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One-Time Pad:</a:t>
                </a:r>
              </a:p>
              <a:p>
                <a:r>
                  <a:rPr lang="en-US" dirty="0" smtClean="0"/>
                  <a:t>Classical: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𝑐</m:t>
                    </m:r>
                    <m:r>
                      <a:rPr lang="en-US" b="0" i="1" dirty="0" smtClean="0">
                        <a:latin typeface="Cambria Math" charset="0"/>
                      </a:rPr>
                      <m:t>=</m:t>
                    </m:r>
                    <m:r>
                      <a:rPr lang="en-US" b="0" i="1" dirty="0" smtClean="0">
                        <a:latin typeface="Cambria Math" charset="0"/>
                      </a:rPr>
                      <m:t>𝐸𝑛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𝑠𝑘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𝑚</m:t>
                        </m:r>
                      </m:e>
                    </m:d>
                    <m:r>
                      <a:rPr lang="en-US" b="0" i="1" dirty="0" smtClean="0">
                        <a:latin typeface="Cambria Math" charset="0"/>
                      </a:rPr>
                      <m:t> :=</m:t>
                    </m:r>
                    <m:r>
                      <a:rPr lang="en-US" b="0" i="1" dirty="0" smtClean="0">
                        <a:latin typeface="Cambria Math" charset="0"/>
                      </a:rPr>
                      <m:t>𝑚</m:t>
                    </m:r>
                    <m:r>
                      <a:rPr lang="en-US" b="0" i="1" dirty="0" smtClean="0">
                        <a:latin typeface="Cambria Math" charset="0"/>
                      </a:rPr>
                      <m:t>⊕</m:t>
                    </m:r>
                    <m:r>
                      <a:rPr lang="en-US" b="0" i="1" dirty="0" smtClean="0">
                        <a:latin typeface="Cambria Math" charset="0"/>
                      </a:rPr>
                      <m:t>𝑠𝑘</m:t>
                    </m:r>
                  </m:oMath>
                </a14:m>
                <a:r>
                  <a:rPr lang="en-US" dirty="0" smtClean="0"/>
                  <a:t>  ,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𝐷𝑒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≔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⊕</m:t>
                    </m:r>
                    <m:r>
                      <a:rPr lang="en-US" b="0" i="1" smtClean="0">
                        <a:latin typeface="Cambria Math" charset="0"/>
                      </a:rPr>
                      <m:t>𝑠𝑘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Quantum: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𝐸𝑛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charset="0"/>
                      </a:rPr>
                      <m:t>≔</m:t>
                    </m:r>
                    <m:sSup>
                      <m:sSup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𝑍</m:t>
                        </m:r>
                      </m:e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𝑏</m:t>
                        </m:r>
                      </m:sup>
                    </m:sSup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𝑀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i="1" dirty="0">
                                <a:latin typeface="Cambria Math" charset="0"/>
                              </a:rPr>
                              <m:t>𝑏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𝑎</m:t>
                        </m:r>
                      </m:sup>
                    </m:sSup>
                    <m:r>
                      <a:rPr lang="en-US" b="0" i="1" dirty="0" smtClean="0">
                        <a:latin typeface="Cambria Math" charset="0"/>
                      </a:rPr>
                      <m:t>,  </m:t>
                    </m:r>
                  </m:oMath>
                </a14:m>
                <a:r>
                  <a:rPr lang="en-US" b="0" i="1" dirty="0" smtClean="0">
                    <a:latin typeface="Cambria Math" charset="0"/>
                  </a:rPr>
                  <a:t/>
                </a:r>
                <a:br>
                  <a:rPr lang="en-US" b="0" i="1" dirty="0" smtClean="0">
                    <a:latin typeface="Cambria Math" charset="0"/>
                  </a:rPr>
                </a:br>
                <a:r>
                  <a:rPr lang="en-US" b="0" i="1" dirty="0" smtClean="0">
                    <a:latin typeface="Cambria Math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𝐷𝑒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𝑎</m:t>
                        </m:r>
                        <m:r>
                          <a:rPr lang="en-US" i="1" dirty="0">
                            <a:latin typeface="Cambria Math" charset="0"/>
                          </a:rPr>
                          <m:t>,</m:t>
                        </m:r>
                        <m:r>
                          <a:rPr lang="en-US" i="1" dirty="0">
                            <a:latin typeface="Cambria Math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charset="0"/>
                      </a:rPr>
                      <m:t>≔</m:t>
                    </m:r>
                    <m:sSup>
                      <m:s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i="1" dirty="0">
                            <a:latin typeface="Cambria Math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charset="0"/>
                          </a:rPr>
                          <m:t>𝑍</m:t>
                        </m:r>
                      </m:e>
                      <m:sup>
                        <m:r>
                          <a:rPr lang="en-US" i="1" dirty="0">
                            <a:latin typeface="Cambria Math" charset="0"/>
                          </a:rPr>
                          <m:t>𝑏</m:t>
                        </m:r>
                      </m:sup>
                    </m:sSup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𝐶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i="1" dirty="0">
                                <a:latin typeface="Cambria Math" charset="0"/>
                              </a:rPr>
                              <m:t>𝑏</m:t>
                            </m:r>
                          </m:sup>
                        </m:sSup>
                        <m:r>
                          <a:rPr lang="en-US" i="1" dirty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i="1" dirty="0">
                            <a:latin typeface="Cambria Math" charset="0"/>
                          </a:rPr>
                          <m:t>𝑎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3" name="Content Placeholder 3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7" y="4049910"/>
                <a:ext cx="8646870" cy="2010231"/>
              </a:xfrm>
              <a:blipFill rotWithShape="0">
                <a:blip r:embed="rId2"/>
                <a:stretch>
                  <a:fillRect l="-2114" t="-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/>
          <p:cNvSpPr/>
          <p:nvPr/>
        </p:nvSpPr>
        <p:spPr>
          <a:xfrm>
            <a:off x="6241367" y="5264679"/>
            <a:ext cx="957048" cy="5207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a typeface="Cambria Math" charset="0"/>
                <a:cs typeface="Cambria Math" charset="0"/>
              </a:rPr>
              <a:t>QOTP</a:t>
            </a:r>
            <a:endParaRPr lang="en-US" sz="2400" dirty="0">
              <a:ea typeface="Cambria Math" charset="0"/>
              <a:cs typeface="Cambria Math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136" y="31068"/>
            <a:ext cx="7952740" cy="805596"/>
          </a:xfrm>
        </p:spPr>
        <p:txBody>
          <a:bodyPr>
            <a:noAutofit/>
          </a:bodyPr>
          <a:lstStyle/>
          <a:p>
            <a:r>
              <a:rPr lang="en-US" dirty="0" smtClean="0"/>
              <a:t>Secure Encryption</a:t>
            </a:r>
            <a:endParaRPr lang="en-US" dirty="0"/>
          </a:p>
        </p:txBody>
      </p:sp>
      <p:pic>
        <p:nvPicPr>
          <p:cNvPr id="14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7584" y="270892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1867" y="270892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148478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smtClean="0">
                <a:cs typeface="Arial" pitchFamily="34" charset="0"/>
              </a:rPr>
              <a:t>Alice</a:t>
            </a:r>
            <a:endParaRPr lang="en-US" sz="2800" b="0"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1907" y="220486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smtClean="0">
                <a:cs typeface="Arial" pitchFamily="34" charset="0"/>
              </a:rPr>
              <a:t>Bob</a:t>
            </a:r>
            <a:endParaRPr lang="en-US" sz="2800" b="0">
              <a:cs typeface="Arial" pitchFamily="34" charset="0"/>
            </a:endParaRPr>
          </a:p>
        </p:txBody>
      </p:sp>
      <p:pic>
        <p:nvPicPr>
          <p:cNvPr id="18" name="Picture 17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167646" y="2045514"/>
            <a:ext cx="2195795" cy="1747356"/>
            <a:chOff x="2987824" y="1700808"/>
            <a:chExt cx="2195795" cy="1747356"/>
          </a:xfrm>
        </p:grpSpPr>
        <p:sp>
          <p:nvSpPr>
            <p:cNvPr id="20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83968" y="2924944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smtClean="0">
                  <a:cs typeface="Arial" pitchFamily="34" charset="0"/>
                </a:rPr>
                <a:t>Eve</a:t>
              </a:r>
            </a:p>
          </p:txBody>
        </p:sp>
        <p:pic>
          <p:nvPicPr>
            <p:cNvPr id="22" name="Picture 21" descr="QueenOfHearts.png"/>
            <p:cNvPicPr>
              <a:picLocks noChangeAspect="1"/>
            </p:cNvPicPr>
            <p:nvPr/>
          </p:nvPicPr>
          <p:blipFill>
            <a:blip r:embed="rId5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130550" y="1556792"/>
            <a:ext cx="2881313" cy="864096"/>
            <a:chOff x="3130550" y="1556792"/>
            <a:chExt cx="2881313" cy="864096"/>
          </a:xfrm>
        </p:grpSpPr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25" name="Picture 24" descr="MC900441455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1556792"/>
              <a:ext cx="864096" cy="86409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7544" y="3212976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cs typeface="Arial" pitchFamily="34" charset="0"/>
                  </a:rPr>
                  <a:t>Secret key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  <a:cs typeface="Arial" pitchFamily="34" charset="0"/>
                      </a:rPr>
                      <m:t>𝑠𝑘</m:t>
                    </m:r>
                  </m:oMath>
                </a14:m>
                <a:endParaRPr lang="en-US" dirty="0">
                  <a:cs typeface="Consola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12976"/>
                <a:ext cx="194421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82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43835" y="3212976"/>
                <a:ext cx="1691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cs typeface="Arial" pitchFamily="34" charset="0"/>
                  </a:rPr>
                  <a:t>Secret key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  <a:cs typeface="Arial" pitchFamily="34" charset="0"/>
                      </a:rPr>
                      <m:t>𝑠𝑘</m:t>
                    </m:r>
                  </m:oMath>
                </a14:m>
                <a:endParaRPr lang="en-US" dirty="0">
                  <a:cs typeface="Consola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835" y="3212976"/>
                <a:ext cx="169168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24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6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628800"/>
            <a:ext cx="1285425" cy="91420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23528" y="1124744"/>
                <a:ext cx="2376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cs typeface="Arial" pitchFamily="34" charset="0"/>
                  </a:rPr>
                  <a:t>p</a:t>
                </a:r>
                <a:r>
                  <a:rPr lang="en-US" dirty="0" smtClean="0">
                    <a:cs typeface="Arial" pitchFamily="34" charset="0"/>
                  </a:rPr>
                  <a:t>laintext message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  <a:cs typeface="Arial" pitchFamily="34" charset="0"/>
                      </a:rPr>
                      <m:t>𝑚</m:t>
                    </m:r>
                  </m:oMath>
                </a14:m>
                <a:endParaRPr lang="en-US" b="0" dirty="0" smtClean="0">
                  <a:cs typeface="Consola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24744"/>
                <a:ext cx="237626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05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03848" y="1180233"/>
                <a:ext cx="2677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tx1"/>
                    </a:solidFill>
                    <a:cs typeface="Arial" pitchFamily="34" charset="0"/>
                  </a:rPr>
                  <a:t>ciphertext</a:t>
                </a:r>
                <a:r>
                  <a:rPr lang="en-US" dirty="0" smtClean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Arial" pitchFamily="34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Arial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Arial" pitchFamily="34" charset="0"/>
                      </a:rPr>
                      <m:t>𝐸𝑛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Arial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Arial" pitchFamily="34" charset="0"/>
                          </a:rPr>
                          <m:t>𝑠𝑘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Arial" pitchFamily="34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Arial" pitchFamily="34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Arial" pitchFamily="34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cs typeface="Consola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180233"/>
                <a:ext cx="2677060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05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93337" y="1200871"/>
                <a:ext cx="2677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pitchFamily="34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pitchFamily="34" charset="0"/>
                        </a:rPr>
                        <m:t>𝐷𝑒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Arial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Arial" pitchFamily="34" charset="0"/>
                            </a:rPr>
                            <m:t>𝑠𝑘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pitchFamily="34" charset="0"/>
                        </a:rPr>
                        <m:t> 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pitchFamily="34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  <a:cs typeface="Consola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337" y="1200871"/>
                <a:ext cx="2677060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96721" b="-1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 rot="718106">
            <a:off x="2628020" y="4703404"/>
            <a:ext cx="3828715" cy="1161420"/>
          </a:xfrm>
          <a:prstGeom prst="rect">
            <a:avLst/>
          </a:prstGeom>
          <a:blipFill dpi="0" rotWithShape="1">
            <a:blip r:embed="rId13">
              <a:alphaModFix amt="38000"/>
            </a:blip>
            <a:srcRect/>
            <a:tile tx="6350" ty="-127000" sx="65000" sy="64000" flip="none" algn="tl"/>
          </a:blipFill>
          <a:ln w="47625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cap="all" dirty="0" smtClean="0">
                <a:solidFill>
                  <a:srgbClr val="FF0000"/>
                </a:solidFill>
              </a:rPr>
              <a:t>Secure</a:t>
            </a:r>
            <a:endParaRPr lang="en-US" sz="8000" cap="all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utoShape 109"/>
              <p:cNvSpPr>
                <a:spLocks noChangeArrowheads="1"/>
              </p:cNvSpPr>
              <p:nvPr/>
            </p:nvSpPr>
            <p:spPr bwMode="auto">
              <a:xfrm>
                <a:off x="4355975" y="2348880"/>
                <a:ext cx="1512465" cy="648072"/>
              </a:xfrm>
              <a:prstGeom prst="cloudCallout">
                <a:avLst>
                  <a:gd name="adj1" fmla="val -68259"/>
                  <a:gd name="adj2" fmla="val 35277"/>
                </a:avLst>
              </a:prstGeom>
              <a:solidFill>
                <a:srgbClr val="A8EA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  <a:cs typeface="Arial" pitchFamily="34" charset="0"/>
                      </a:rPr>
                      <m:t>𝑠𝑘</m:t>
                    </m:r>
                  </m:oMath>
                </a14:m>
                <a:r>
                  <a:rPr lang="en-US" sz="2400" dirty="0" smtClean="0">
                    <a:cs typeface="Arial" pitchFamily="34" charset="0"/>
                  </a:rPr>
                  <a:t> </a:t>
                </a:r>
                <a:r>
                  <a:rPr lang="en-US" sz="2400" dirty="0">
                    <a:cs typeface="Arial" pitchFamily="34" charset="0"/>
                  </a:rPr>
                  <a:t>= </a:t>
                </a:r>
                <a:r>
                  <a:rPr lang="en-US" sz="2400" dirty="0">
                    <a:cs typeface="Consolas"/>
                  </a:rPr>
                  <a:t>?</a:t>
                </a:r>
              </a:p>
            </p:txBody>
          </p:sp>
        </mc:Choice>
        <mc:Fallback xmlns="">
          <p:sp>
            <p:nvSpPr>
              <p:cNvPr id="13" name="AutoShap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5" y="2348880"/>
                <a:ext cx="1512465" cy="648072"/>
              </a:xfrm>
              <a:prstGeom prst="cloudCallout">
                <a:avLst>
                  <a:gd name="adj1" fmla="val -68259"/>
                  <a:gd name="adj2" fmla="val 35277"/>
                </a:avLst>
              </a:prstGeom>
              <a:blipFill rotWithShape="0">
                <a:blip r:embed="rId14"/>
                <a:stretch>
                  <a:fillRect b="-2727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59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  <p:bldP spid="29" grpId="0" animBg="1"/>
      <p:bldP spid="26" grpId="0"/>
      <p:bldP spid="27" grpId="0"/>
      <p:bldP spid="32" grpId="0"/>
      <p:bldP spid="35" grpId="0"/>
      <p:bldP spid="37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121500"/>
            <a:ext cx="7414260" cy="3339970"/>
          </a:xfrm>
          <a:prstGeom prst="rect">
            <a:avLst/>
          </a:prstGeom>
        </p:spPr>
      </p:pic>
      <p:sp>
        <p:nvSpPr>
          <p:cNvPr id="5" name="Subtitle 1"/>
          <p:cNvSpPr txBox="1">
            <a:spLocks/>
          </p:cNvSpPr>
          <p:nvPr/>
        </p:nvSpPr>
        <p:spPr>
          <a:xfrm>
            <a:off x="1836420" y="5509974"/>
            <a:ext cx="6400800" cy="71438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smtClean="0"/>
              <a:t>Questions</a:t>
            </a:r>
            <a:endParaRPr lang="en-US" sz="5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860" y="4545619"/>
            <a:ext cx="1925712" cy="22406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97568" y="436314"/>
            <a:ext cx="3297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4"/>
              </a:rPr>
              <a:t>http://arxiv.org/abs/1602.01441</a:t>
            </a:r>
            <a:r>
              <a:rPr lang="de-DE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Quantum Public-Key Encryption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600200"/>
            <a:ext cx="8119872" cy="36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 of Talk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165" y="3573754"/>
            <a:ext cx="5061110" cy="2279925"/>
          </a:xfrm>
          <a:prstGeom prst="rect">
            <a:avLst/>
          </a:prstGeom>
        </p:spPr>
      </p:pic>
      <p:sp>
        <p:nvSpPr>
          <p:cNvPr id="5" name="Subtitle 1"/>
          <p:cNvSpPr txBox="1">
            <a:spLocks/>
          </p:cNvSpPr>
          <p:nvPr/>
        </p:nvSpPr>
        <p:spPr>
          <a:xfrm>
            <a:off x="394448" y="1662546"/>
            <a:ext cx="8298873" cy="130599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/>
              <a:t>Thank you for your attention!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085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136" y="31068"/>
            <a:ext cx="7952740" cy="805596"/>
          </a:xfrm>
        </p:spPr>
        <p:txBody>
          <a:bodyPr>
            <a:noAutofit/>
          </a:bodyPr>
          <a:lstStyle/>
          <a:p>
            <a:r>
              <a:rPr lang="en-US" dirty="0"/>
              <a:t>Information-Theoretic Security</a:t>
            </a:r>
          </a:p>
        </p:txBody>
      </p:sp>
      <p:pic>
        <p:nvPicPr>
          <p:cNvPr id="14" name="Picture 39" descr="BS0099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7584" y="270892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40" descr="BS0099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31867" y="270892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148478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smtClean="0">
                <a:cs typeface="Arial" pitchFamily="34" charset="0"/>
              </a:rPr>
              <a:t>Alice</a:t>
            </a:r>
            <a:endParaRPr lang="en-US" sz="2800" b="0"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1907" y="220486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smtClean="0">
                <a:cs typeface="Arial" pitchFamily="34" charset="0"/>
              </a:rPr>
              <a:t>Bob</a:t>
            </a:r>
            <a:endParaRPr lang="en-US" sz="2800" b="0">
              <a:cs typeface="Arial" pitchFamily="34" charset="0"/>
            </a:endParaRPr>
          </a:p>
        </p:txBody>
      </p:sp>
      <p:pic>
        <p:nvPicPr>
          <p:cNvPr id="18" name="Picture 17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167646" y="2045514"/>
            <a:ext cx="2195795" cy="1747356"/>
            <a:chOff x="2987824" y="1700808"/>
            <a:chExt cx="2195795" cy="1747356"/>
          </a:xfrm>
        </p:grpSpPr>
        <p:sp>
          <p:nvSpPr>
            <p:cNvPr id="20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83968" y="2924944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smtClean="0">
                  <a:cs typeface="Arial" pitchFamily="34" charset="0"/>
                </a:rPr>
                <a:t>Eve</a:t>
              </a:r>
            </a:p>
          </p:txBody>
        </p:sp>
        <p:pic>
          <p:nvPicPr>
            <p:cNvPr id="22" name="Picture 21" descr="QueenOfHearts.png"/>
            <p:cNvPicPr>
              <a:picLocks noChangeAspect="1"/>
            </p:cNvPicPr>
            <p:nvPr/>
          </p:nvPicPr>
          <p:blipFill>
            <a:blip r:embed="rId4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130550" y="1556792"/>
            <a:ext cx="2881313" cy="864096"/>
            <a:chOff x="3130550" y="1556792"/>
            <a:chExt cx="2881313" cy="864096"/>
          </a:xfrm>
        </p:grpSpPr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25" name="Picture 24" descr="MC90044145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1556792"/>
              <a:ext cx="864096" cy="86409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7544" y="3212976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cs typeface="Arial" pitchFamily="34" charset="0"/>
                  </a:rPr>
                  <a:t>Secret key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  <a:cs typeface="Arial" pitchFamily="34" charset="0"/>
                      </a:rPr>
                      <m:t>𝑠𝑘</m:t>
                    </m:r>
                  </m:oMath>
                </a14:m>
                <a:endParaRPr lang="en-US" dirty="0">
                  <a:cs typeface="Consola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12976"/>
                <a:ext cx="194421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82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43835" y="3212976"/>
                <a:ext cx="1691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cs typeface="Arial" pitchFamily="34" charset="0"/>
                  </a:rPr>
                  <a:t>Secret key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  <a:cs typeface="Arial" pitchFamily="34" charset="0"/>
                      </a:rPr>
                      <m:t>𝑠𝑘</m:t>
                    </m:r>
                  </m:oMath>
                </a14:m>
                <a:endParaRPr lang="en-US" dirty="0">
                  <a:cs typeface="Consola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835" y="3212976"/>
                <a:ext cx="169168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24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6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628800"/>
            <a:ext cx="1285425" cy="91420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23528" y="1124744"/>
                <a:ext cx="2376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cs typeface="Arial" pitchFamily="34" charset="0"/>
                  </a:rPr>
                  <a:t>p</a:t>
                </a:r>
                <a:r>
                  <a:rPr lang="en-US" dirty="0" smtClean="0">
                    <a:cs typeface="Arial" pitchFamily="34" charset="0"/>
                  </a:rPr>
                  <a:t>laintext message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  <a:cs typeface="Arial" pitchFamily="34" charset="0"/>
                      </a:rPr>
                      <m:t>𝑚</m:t>
                    </m:r>
                  </m:oMath>
                </a14:m>
                <a:endParaRPr lang="en-US" b="0" dirty="0" smtClean="0">
                  <a:cs typeface="Consola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24744"/>
                <a:ext cx="237626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05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03848" y="1180233"/>
                <a:ext cx="2677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tx1"/>
                    </a:solidFill>
                    <a:cs typeface="Arial" pitchFamily="34" charset="0"/>
                  </a:rPr>
                  <a:t>ciphertext</a:t>
                </a:r>
                <a:r>
                  <a:rPr lang="en-US" dirty="0" smtClean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Arial" pitchFamily="34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Arial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Arial" pitchFamily="34" charset="0"/>
                      </a:rPr>
                      <m:t>𝐸𝑛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Arial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Arial" pitchFamily="34" charset="0"/>
                          </a:rPr>
                          <m:t>𝑠𝑘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Arial" pitchFamily="34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Arial" pitchFamily="34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Arial" pitchFamily="34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cs typeface="Consola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180233"/>
                <a:ext cx="2677060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05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93337" y="1200871"/>
                <a:ext cx="2677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pitchFamily="34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pitchFamily="34" charset="0"/>
                        </a:rPr>
                        <m:t>𝐷𝑒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Arial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Arial" pitchFamily="34" charset="0"/>
                            </a:rPr>
                            <m:t>𝑠𝑘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pitchFamily="34" charset="0"/>
                        </a:rPr>
                        <m:t> 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pitchFamily="34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  <a:cs typeface="Consola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337" y="1200871"/>
                <a:ext cx="2677060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96721" b="-1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32"/>
              <p:cNvSpPr>
                <a:spLocks noGrp="1"/>
              </p:cNvSpPr>
              <p:nvPr>
                <p:ph idx="1"/>
              </p:nvPr>
            </p:nvSpPr>
            <p:spPr>
              <a:xfrm>
                <a:off x="323527" y="4049910"/>
                <a:ext cx="8646870" cy="229704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Perfect / information-theoretic security:</a:t>
                </a:r>
              </a:p>
              <a:p>
                <a:r>
                  <a:rPr lang="en-US" dirty="0" err="1" smtClean="0"/>
                  <a:t>Ciphertext</a:t>
                </a:r>
                <a:r>
                  <a:rPr lang="en-US" dirty="0" smtClean="0"/>
                  <a:t>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is statistically independent of message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 Secret key has to be as large as the message.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5"/>
                    </a:solidFill>
                  </a:rPr>
                  <a:t>Highly impractical</a:t>
                </a:r>
                <a:r>
                  <a:rPr lang="en-US" dirty="0" smtClean="0"/>
                  <a:t>, e.g. for encrypting a video stream</a:t>
                </a:r>
                <a:r>
                  <a:rPr lang="is-IS" dirty="0" smtClean="0"/>
                  <a:t>…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29" name="Content Placeholder 3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7" y="4049910"/>
                <a:ext cx="8646870" cy="2297047"/>
              </a:xfrm>
              <a:blipFill rotWithShape="0">
                <a:blip r:embed="rId12"/>
                <a:stretch>
                  <a:fillRect l="-2114" t="-3714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23527" y="6426194"/>
            <a:ext cx="634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[Shannon 48, </a:t>
            </a:r>
            <a:r>
              <a:rPr lang="en-US" dirty="0" err="1" smtClean="0">
                <a:solidFill>
                  <a:schemeClr val="bg1"/>
                </a:solidFill>
              </a:rPr>
              <a:t>Dodis</a:t>
            </a:r>
            <a:r>
              <a:rPr lang="en-US" dirty="0" smtClean="0">
                <a:solidFill>
                  <a:schemeClr val="bg1"/>
                </a:solidFill>
              </a:rPr>
              <a:t> 12, Boykin </a:t>
            </a:r>
            <a:r>
              <a:rPr lang="en-US" dirty="0" err="1" smtClean="0">
                <a:solidFill>
                  <a:schemeClr val="bg1"/>
                </a:solidFill>
              </a:rPr>
              <a:t>Roychowdhury</a:t>
            </a:r>
            <a:r>
              <a:rPr lang="en-US" dirty="0" smtClean="0">
                <a:solidFill>
                  <a:schemeClr val="bg1"/>
                </a:solidFill>
              </a:rPr>
              <a:t> 03]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utoShape 109"/>
              <p:cNvSpPr>
                <a:spLocks noChangeArrowheads="1"/>
              </p:cNvSpPr>
              <p:nvPr/>
            </p:nvSpPr>
            <p:spPr bwMode="auto">
              <a:xfrm>
                <a:off x="4355975" y="2348880"/>
                <a:ext cx="1512465" cy="648072"/>
              </a:xfrm>
              <a:prstGeom prst="cloudCallout">
                <a:avLst>
                  <a:gd name="adj1" fmla="val -68259"/>
                  <a:gd name="adj2" fmla="val 35277"/>
                </a:avLst>
              </a:prstGeom>
              <a:solidFill>
                <a:srgbClr val="A8EA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  <a:cs typeface="Arial" pitchFamily="34" charset="0"/>
                      </a:rPr>
                      <m:t>𝑠𝑘</m:t>
                    </m:r>
                  </m:oMath>
                </a14:m>
                <a:r>
                  <a:rPr lang="en-US" sz="2400" dirty="0" smtClean="0">
                    <a:cs typeface="Arial" pitchFamily="34" charset="0"/>
                  </a:rPr>
                  <a:t> </a:t>
                </a:r>
                <a:r>
                  <a:rPr lang="en-US" sz="2400" dirty="0">
                    <a:cs typeface="Arial" pitchFamily="34" charset="0"/>
                  </a:rPr>
                  <a:t>= </a:t>
                </a:r>
                <a:r>
                  <a:rPr lang="en-US" sz="2400" dirty="0">
                    <a:cs typeface="Consolas"/>
                  </a:rPr>
                  <a:t>?</a:t>
                </a:r>
              </a:p>
            </p:txBody>
          </p:sp>
        </mc:Choice>
        <mc:Fallback xmlns="">
          <p:sp>
            <p:nvSpPr>
              <p:cNvPr id="13" name="AutoShap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5" y="2348880"/>
                <a:ext cx="1512465" cy="648072"/>
              </a:xfrm>
              <a:prstGeom prst="cloudCallout">
                <a:avLst>
                  <a:gd name="adj1" fmla="val -68259"/>
                  <a:gd name="adj2" fmla="val 35277"/>
                </a:avLst>
              </a:prstGeom>
              <a:blipFill rotWithShape="0">
                <a:blip r:embed="rId13"/>
                <a:stretch>
                  <a:fillRect b="-2727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33"/>
          <p:cNvSpPr/>
          <p:nvPr/>
        </p:nvSpPr>
        <p:spPr>
          <a:xfrm>
            <a:off x="6168831" y="3800000"/>
            <a:ext cx="1001819" cy="4998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mbria Math" charset="0"/>
                <a:cs typeface="Cambria Math" charset="0"/>
              </a:rPr>
              <a:t>QOTP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Cambria Math" charset="0"/>
              <a:cs typeface="Cambria Math" charset="0"/>
            </a:endParaRPr>
          </a:p>
        </p:txBody>
      </p:sp>
      <p:sp>
        <p:nvSpPr>
          <p:cNvPr id="36" name="Rectangle 35"/>
          <p:cNvSpPr/>
          <p:nvPr/>
        </p:nvSpPr>
        <p:spPr>
          <a:xfrm rot="718106">
            <a:off x="5578816" y="3670557"/>
            <a:ext cx="2292158" cy="747442"/>
          </a:xfrm>
          <a:prstGeom prst="rect">
            <a:avLst/>
          </a:prstGeom>
          <a:blipFill dpi="0" rotWithShape="1">
            <a:blip r:embed="rId14">
              <a:alphaModFix amt="38000"/>
            </a:blip>
            <a:srcRect/>
            <a:tile tx="6350" ty="-127000" sx="65000" sy="64000" flip="none" algn="tl"/>
          </a:blipFill>
          <a:ln w="47625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cap="all" dirty="0" smtClean="0">
                <a:solidFill>
                  <a:srgbClr val="FF0000"/>
                </a:solidFill>
              </a:rPr>
              <a:t>Secure</a:t>
            </a:r>
            <a:endParaRPr lang="en-US" sz="4000" cap="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4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136" y="31068"/>
            <a:ext cx="7952740" cy="805596"/>
          </a:xfrm>
        </p:spPr>
        <p:txBody>
          <a:bodyPr>
            <a:noAutofit/>
          </a:bodyPr>
          <a:lstStyle/>
          <a:p>
            <a:r>
              <a:rPr lang="en-US" dirty="0"/>
              <a:t>Computational Security</a:t>
            </a:r>
          </a:p>
        </p:txBody>
      </p:sp>
      <p:pic>
        <p:nvPicPr>
          <p:cNvPr id="14" name="Picture 39" descr="BS0099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7584" y="270892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40" descr="BS0099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31867" y="270892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148478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smtClean="0">
                <a:cs typeface="Arial" pitchFamily="34" charset="0"/>
              </a:rPr>
              <a:t>Alice</a:t>
            </a:r>
            <a:endParaRPr lang="en-US" sz="2800" b="0"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1907" y="220486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smtClean="0">
                <a:cs typeface="Arial" pitchFamily="34" charset="0"/>
              </a:rPr>
              <a:t>Bob</a:t>
            </a:r>
            <a:endParaRPr lang="en-US" sz="2800" b="0">
              <a:cs typeface="Arial" pitchFamily="34" charset="0"/>
            </a:endParaRPr>
          </a:p>
        </p:txBody>
      </p:sp>
      <p:pic>
        <p:nvPicPr>
          <p:cNvPr id="18" name="Picture 17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167646" y="2045514"/>
            <a:ext cx="2195795" cy="1747356"/>
            <a:chOff x="2987824" y="1700808"/>
            <a:chExt cx="2195795" cy="1747356"/>
          </a:xfrm>
        </p:grpSpPr>
        <p:sp>
          <p:nvSpPr>
            <p:cNvPr id="20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83968" y="2924944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smtClean="0">
                  <a:cs typeface="Arial" pitchFamily="34" charset="0"/>
                </a:rPr>
                <a:t>Eve</a:t>
              </a:r>
            </a:p>
          </p:txBody>
        </p:sp>
        <p:pic>
          <p:nvPicPr>
            <p:cNvPr id="22" name="Picture 21" descr="QueenOfHearts.png"/>
            <p:cNvPicPr>
              <a:picLocks noChangeAspect="1"/>
            </p:cNvPicPr>
            <p:nvPr/>
          </p:nvPicPr>
          <p:blipFill>
            <a:blip r:embed="rId4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130550" y="1556792"/>
            <a:ext cx="2881313" cy="864096"/>
            <a:chOff x="3130550" y="1556792"/>
            <a:chExt cx="2881313" cy="864096"/>
          </a:xfrm>
        </p:grpSpPr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25" name="Picture 24" descr="MC90044145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1556792"/>
              <a:ext cx="864096" cy="86409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7544" y="3212976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cs typeface="Arial" pitchFamily="34" charset="0"/>
                  </a:rPr>
                  <a:t>Secret key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  <a:cs typeface="Arial" pitchFamily="34" charset="0"/>
                      </a:rPr>
                      <m:t>𝑠𝑘</m:t>
                    </m:r>
                  </m:oMath>
                </a14:m>
                <a:endParaRPr lang="en-US" dirty="0">
                  <a:cs typeface="Consola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12976"/>
                <a:ext cx="194421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82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43835" y="3212976"/>
                <a:ext cx="1691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cs typeface="Arial" pitchFamily="34" charset="0"/>
                  </a:rPr>
                  <a:t>Secret key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  <a:cs typeface="Arial" pitchFamily="34" charset="0"/>
                      </a:rPr>
                      <m:t>𝑠𝑘</m:t>
                    </m:r>
                  </m:oMath>
                </a14:m>
                <a:endParaRPr lang="en-US" dirty="0">
                  <a:cs typeface="Consola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835" y="3212976"/>
                <a:ext cx="169168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24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6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628800"/>
            <a:ext cx="1285425" cy="91420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23528" y="1124744"/>
                <a:ext cx="2376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cs typeface="Arial" pitchFamily="34" charset="0"/>
                  </a:rPr>
                  <a:t>p</a:t>
                </a:r>
                <a:r>
                  <a:rPr lang="en-US" dirty="0" smtClean="0">
                    <a:cs typeface="Arial" pitchFamily="34" charset="0"/>
                  </a:rPr>
                  <a:t>laintext message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  <a:cs typeface="Arial" pitchFamily="34" charset="0"/>
                      </a:rPr>
                      <m:t>𝑚</m:t>
                    </m:r>
                  </m:oMath>
                </a14:m>
                <a:endParaRPr lang="en-US" b="0" dirty="0" smtClean="0">
                  <a:cs typeface="Consola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24744"/>
                <a:ext cx="237626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05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03848" y="1180233"/>
                <a:ext cx="2677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tx1"/>
                    </a:solidFill>
                    <a:cs typeface="Arial" pitchFamily="34" charset="0"/>
                  </a:rPr>
                  <a:t>ciphertext</a:t>
                </a:r>
                <a:r>
                  <a:rPr lang="en-US" dirty="0" smtClean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Arial" pitchFamily="34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Arial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Arial" pitchFamily="34" charset="0"/>
                      </a:rPr>
                      <m:t>𝐸𝑛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Arial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Arial" pitchFamily="34" charset="0"/>
                          </a:rPr>
                          <m:t>𝑠𝑘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Arial" pitchFamily="34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Arial" pitchFamily="34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Arial" pitchFamily="34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cs typeface="Consola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180233"/>
                <a:ext cx="2677060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05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93337" y="1200871"/>
                <a:ext cx="2677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pitchFamily="34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pitchFamily="34" charset="0"/>
                        </a:rPr>
                        <m:t>𝐷𝑒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Arial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Arial" pitchFamily="34" charset="0"/>
                            </a:rPr>
                            <m:t>𝑠𝑘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pitchFamily="34" charset="0"/>
                        </a:rPr>
                        <m:t> 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pitchFamily="34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  <a:cs typeface="Consola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337" y="1200871"/>
                <a:ext cx="2677060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96721" b="-1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32"/>
              <p:cNvSpPr>
                <a:spLocks noGrp="1"/>
              </p:cNvSpPr>
              <p:nvPr>
                <p:ph idx="1"/>
              </p:nvPr>
            </p:nvSpPr>
            <p:spPr>
              <a:xfrm>
                <a:off x="4583741" y="3848677"/>
                <a:ext cx="4585029" cy="235353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b="1" dirty="0" smtClean="0"/>
                  <a:t>Security guarantee:</a:t>
                </a:r>
              </a:p>
              <a:p>
                <a:r>
                  <a:rPr lang="en-US" sz="2200" dirty="0" smtClean="0"/>
                  <a:t>c does not reveal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charset="0"/>
                      </a:rPr>
                      <m:t>𝑠𝑘</m:t>
                    </m:r>
                  </m:oMath>
                </a14:m>
                <a:endParaRPr lang="en-US" sz="2200" dirty="0" smtClean="0"/>
              </a:p>
              <a:p>
                <a:r>
                  <a:rPr lang="en-US" sz="2200" dirty="0" smtClean="0"/>
                  <a:t>c does not </a:t>
                </a:r>
                <a:r>
                  <a:rPr lang="en-US" sz="2200" dirty="0"/>
                  <a:t>reveal </a:t>
                </a:r>
                <a:r>
                  <a:rPr lang="en-US" sz="2200" dirty="0" smtClean="0"/>
                  <a:t>the whole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charset="0"/>
                      </a:rPr>
                      <m:t>𝑚</m:t>
                    </m:r>
                  </m:oMath>
                </a14:m>
                <a:endParaRPr lang="en-US" sz="2200" dirty="0" smtClean="0"/>
              </a:p>
              <a:p>
                <a:r>
                  <a:rPr lang="en-US" sz="2200" dirty="0" smtClean="0"/>
                  <a:t>c does not </a:t>
                </a:r>
                <a:r>
                  <a:rPr lang="en-US" sz="2200" dirty="0"/>
                  <a:t>reveal </a:t>
                </a:r>
                <a:r>
                  <a:rPr lang="en-US" sz="2200" dirty="0" smtClean="0"/>
                  <a:t>any bit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charset="0"/>
                      </a:rPr>
                      <m:t>𝑚</m:t>
                    </m:r>
                  </m:oMath>
                </a14:m>
                <a:endParaRPr lang="en-US" sz="2200" dirty="0" smtClean="0"/>
              </a:p>
              <a:p>
                <a:r>
                  <a:rPr lang="en-US" sz="2200" dirty="0" smtClean="0"/>
                  <a:t>c does not reveal “anything” about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charset="0"/>
                      </a:rPr>
                      <m:t>𝑚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Content Placeholder 3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3741" y="3848677"/>
                <a:ext cx="4585029" cy="2353535"/>
              </a:xfrm>
              <a:blipFill rotWithShape="0">
                <a:blip r:embed="rId12"/>
                <a:stretch>
                  <a:fillRect l="-3723" t="-3109" b="-3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ontent Placeholder 32"/>
          <p:cNvSpPr txBox="1">
            <a:spLocks/>
          </p:cNvSpPr>
          <p:nvPr/>
        </p:nvSpPr>
        <p:spPr>
          <a:xfrm>
            <a:off x="159435" y="3921228"/>
            <a:ext cx="4347384" cy="246456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1" dirty="0" smtClean="0"/>
              <a:t>Threat model:</a:t>
            </a:r>
          </a:p>
          <a:p>
            <a:r>
              <a:rPr lang="en-US" dirty="0" smtClean="0"/>
              <a:t>Eve sees </a:t>
            </a:r>
            <a:r>
              <a:rPr lang="en-US" dirty="0" err="1" smtClean="0"/>
              <a:t>ciphertexts</a:t>
            </a:r>
            <a:r>
              <a:rPr lang="en-US" dirty="0" smtClean="0"/>
              <a:t> (eavesdropper)</a:t>
            </a:r>
          </a:p>
          <a:p>
            <a:r>
              <a:rPr lang="en-US" dirty="0" smtClean="0"/>
              <a:t>Eve knows plaintext/</a:t>
            </a:r>
            <a:r>
              <a:rPr lang="en-US" dirty="0" err="1" smtClean="0"/>
              <a:t>ciphertext</a:t>
            </a:r>
            <a:r>
              <a:rPr lang="en-US" dirty="0" smtClean="0"/>
              <a:t> pairs</a:t>
            </a:r>
          </a:p>
          <a:p>
            <a:r>
              <a:rPr lang="en-US" dirty="0" smtClean="0"/>
              <a:t>Eve chooses plaintexts to be encrypted</a:t>
            </a:r>
          </a:p>
          <a:p>
            <a:r>
              <a:rPr lang="en-US" dirty="0" smtClean="0"/>
              <a:t>Eve can decrypt </a:t>
            </a:r>
            <a:r>
              <a:rPr lang="en-US" dirty="0" err="1" smtClean="0"/>
              <a:t>ciphertexts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utoShape 109"/>
              <p:cNvSpPr>
                <a:spLocks noChangeArrowheads="1"/>
              </p:cNvSpPr>
              <p:nvPr/>
            </p:nvSpPr>
            <p:spPr bwMode="auto">
              <a:xfrm>
                <a:off x="4355975" y="2348880"/>
                <a:ext cx="1512465" cy="648072"/>
              </a:xfrm>
              <a:prstGeom prst="cloudCallout">
                <a:avLst>
                  <a:gd name="adj1" fmla="val -68259"/>
                  <a:gd name="adj2" fmla="val 35277"/>
                </a:avLst>
              </a:prstGeom>
              <a:solidFill>
                <a:srgbClr val="A8EA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  <a:cs typeface="Arial" pitchFamily="34" charset="0"/>
                      </a:rPr>
                      <m:t>𝑠𝑘</m:t>
                    </m:r>
                  </m:oMath>
                </a14:m>
                <a:r>
                  <a:rPr lang="en-US" sz="2400" dirty="0" smtClean="0">
                    <a:cs typeface="Arial" pitchFamily="34" charset="0"/>
                  </a:rPr>
                  <a:t> </a:t>
                </a:r>
                <a:r>
                  <a:rPr lang="en-US" sz="2400" dirty="0">
                    <a:cs typeface="Arial" pitchFamily="34" charset="0"/>
                  </a:rPr>
                  <a:t>= </a:t>
                </a:r>
                <a:r>
                  <a:rPr lang="en-US" sz="2400" dirty="0">
                    <a:cs typeface="Consolas"/>
                  </a:rPr>
                  <a:t>?</a:t>
                </a:r>
              </a:p>
            </p:txBody>
          </p:sp>
        </mc:Choice>
        <mc:Fallback xmlns="">
          <p:sp>
            <p:nvSpPr>
              <p:cNvPr id="13" name="AutoShap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5" y="2348880"/>
                <a:ext cx="1512465" cy="648072"/>
              </a:xfrm>
              <a:prstGeom prst="cloudCallout">
                <a:avLst>
                  <a:gd name="adj1" fmla="val -68259"/>
                  <a:gd name="adj2" fmla="val 35277"/>
                </a:avLst>
              </a:prstGeom>
              <a:blipFill rotWithShape="0">
                <a:blip r:embed="rId13"/>
                <a:stretch>
                  <a:fillRect b="-2727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94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  <p:bldP spid="3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136" y="31068"/>
            <a:ext cx="7952740" cy="805596"/>
          </a:xfrm>
        </p:spPr>
        <p:txBody>
          <a:bodyPr>
            <a:noAutofit/>
          </a:bodyPr>
          <a:lstStyle/>
          <a:p>
            <a:r>
              <a:rPr lang="en-US" dirty="0"/>
              <a:t>Semantic Security</a:t>
            </a:r>
          </a:p>
        </p:txBody>
      </p:sp>
      <p:pic>
        <p:nvPicPr>
          <p:cNvPr id="14" name="Picture 39" descr="BS0099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7584" y="270892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40" descr="BS0099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31867" y="270892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148478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smtClean="0">
                <a:cs typeface="Arial" pitchFamily="34" charset="0"/>
              </a:rPr>
              <a:t>Alice</a:t>
            </a:r>
            <a:endParaRPr lang="en-US" sz="2800" b="0"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1907" y="220486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smtClean="0">
                <a:cs typeface="Arial" pitchFamily="34" charset="0"/>
              </a:rPr>
              <a:t>Bob</a:t>
            </a:r>
            <a:endParaRPr lang="en-US" sz="2800" b="0">
              <a:cs typeface="Arial" pitchFamily="34" charset="0"/>
            </a:endParaRPr>
          </a:p>
        </p:txBody>
      </p:sp>
      <p:pic>
        <p:nvPicPr>
          <p:cNvPr id="18" name="Picture 17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167646" y="2045514"/>
            <a:ext cx="2195795" cy="1747356"/>
            <a:chOff x="2987824" y="1700808"/>
            <a:chExt cx="2195795" cy="1747356"/>
          </a:xfrm>
        </p:grpSpPr>
        <p:sp>
          <p:nvSpPr>
            <p:cNvPr id="20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83968" y="2924944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smtClean="0">
                  <a:cs typeface="Arial" pitchFamily="34" charset="0"/>
                </a:rPr>
                <a:t>Eve</a:t>
              </a:r>
            </a:p>
          </p:txBody>
        </p:sp>
        <p:pic>
          <p:nvPicPr>
            <p:cNvPr id="22" name="Picture 21" descr="QueenOfHearts.png"/>
            <p:cNvPicPr>
              <a:picLocks noChangeAspect="1"/>
            </p:cNvPicPr>
            <p:nvPr/>
          </p:nvPicPr>
          <p:blipFill>
            <a:blip r:embed="rId4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130550" y="1556792"/>
            <a:ext cx="2881313" cy="864096"/>
            <a:chOff x="3130550" y="1556792"/>
            <a:chExt cx="2881313" cy="864096"/>
          </a:xfrm>
        </p:grpSpPr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25" name="Picture 24" descr="MC90044145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1556792"/>
              <a:ext cx="864096" cy="86409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7544" y="3212976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cs typeface="Arial" pitchFamily="34" charset="0"/>
                  </a:rPr>
                  <a:t>Secret key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  <a:cs typeface="Arial" pitchFamily="34" charset="0"/>
                      </a:rPr>
                      <m:t>𝑠𝑘</m:t>
                    </m:r>
                  </m:oMath>
                </a14:m>
                <a:endParaRPr lang="en-US" dirty="0">
                  <a:cs typeface="Consola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12976"/>
                <a:ext cx="194421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82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43835" y="3212976"/>
                <a:ext cx="1691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cs typeface="Arial" pitchFamily="34" charset="0"/>
                  </a:rPr>
                  <a:t>Secret key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  <a:cs typeface="Arial" pitchFamily="34" charset="0"/>
                      </a:rPr>
                      <m:t>𝑠𝑘</m:t>
                    </m:r>
                  </m:oMath>
                </a14:m>
                <a:endParaRPr lang="en-US" dirty="0">
                  <a:cs typeface="Consola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835" y="3212976"/>
                <a:ext cx="169168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24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6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628800"/>
            <a:ext cx="1285425" cy="91420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23528" y="1124744"/>
                <a:ext cx="2376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cs typeface="Arial" pitchFamily="34" charset="0"/>
                  </a:rPr>
                  <a:t>p</a:t>
                </a:r>
                <a:r>
                  <a:rPr lang="en-US" dirty="0" smtClean="0">
                    <a:cs typeface="Arial" pitchFamily="34" charset="0"/>
                  </a:rPr>
                  <a:t>laintext message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  <a:cs typeface="Arial" pitchFamily="34" charset="0"/>
                      </a:rPr>
                      <m:t>𝑚</m:t>
                    </m:r>
                  </m:oMath>
                </a14:m>
                <a:endParaRPr lang="en-US" b="0" dirty="0" smtClean="0">
                  <a:cs typeface="Consola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24744"/>
                <a:ext cx="237626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05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03848" y="1180233"/>
                <a:ext cx="2677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tx1"/>
                    </a:solidFill>
                    <a:cs typeface="Arial" pitchFamily="34" charset="0"/>
                  </a:rPr>
                  <a:t>ciphertext</a:t>
                </a:r>
                <a:r>
                  <a:rPr lang="en-US" dirty="0" smtClean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Arial" pitchFamily="34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Arial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Arial" pitchFamily="34" charset="0"/>
                      </a:rPr>
                      <m:t>𝐸𝑛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Arial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Arial" pitchFamily="34" charset="0"/>
                          </a:rPr>
                          <m:t>𝑠𝑘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Arial" pitchFamily="34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Arial" pitchFamily="34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Arial" pitchFamily="34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cs typeface="Consola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180233"/>
                <a:ext cx="2677060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05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93337" y="1200871"/>
                <a:ext cx="2677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pitchFamily="34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pitchFamily="34" charset="0"/>
                        </a:rPr>
                        <m:t>𝐷𝑒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Arial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Arial" pitchFamily="34" charset="0"/>
                            </a:rPr>
                            <m:t>𝑠𝑘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pitchFamily="34" charset="0"/>
                        </a:rPr>
                        <m:t> 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pitchFamily="34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  <a:cs typeface="Consola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337" y="1200871"/>
                <a:ext cx="2677060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96721" b="-1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8599" y="3886730"/>
            <a:ext cx="6287657" cy="229812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23527" y="6426194"/>
            <a:ext cx="634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Goldwasser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Micali</a:t>
            </a:r>
            <a:r>
              <a:rPr lang="en-US" dirty="0" smtClean="0">
                <a:solidFill>
                  <a:schemeClr val="bg1"/>
                </a:solidFill>
              </a:rPr>
              <a:t> 84]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11" y="3680262"/>
            <a:ext cx="1973086" cy="30341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utoShape 109"/>
              <p:cNvSpPr>
                <a:spLocks noChangeArrowheads="1"/>
              </p:cNvSpPr>
              <p:nvPr/>
            </p:nvSpPr>
            <p:spPr bwMode="auto">
              <a:xfrm>
                <a:off x="4355975" y="2348880"/>
                <a:ext cx="1512465" cy="648072"/>
              </a:xfrm>
              <a:prstGeom prst="cloudCallout">
                <a:avLst>
                  <a:gd name="adj1" fmla="val -68259"/>
                  <a:gd name="adj2" fmla="val 35277"/>
                </a:avLst>
              </a:prstGeom>
              <a:solidFill>
                <a:srgbClr val="A8EA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  <a:cs typeface="Arial" pitchFamily="34" charset="0"/>
                      </a:rPr>
                      <m:t>𝑠𝑘</m:t>
                    </m:r>
                  </m:oMath>
                </a14:m>
                <a:r>
                  <a:rPr lang="en-US" sz="2400" dirty="0" smtClean="0">
                    <a:cs typeface="Arial" pitchFamily="34" charset="0"/>
                  </a:rPr>
                  <a:t> </a:t>
                </a:r>
                <a:r>
                  <a:rPr lang="en-US" sz="2400" dirty="0">
                    <a:cs typeface="Arial" pitchFamily="34" charset="0"/>
                  </a:rPr>
                  <a:t>= </a:t>
                </a:r>
                <a:r>
                  <a:rPr lang="en-US" sz="2400" dirty="0">
                    <a:cs typeface="Consolas"/>
                  </a:rPr>
                  <a:t>?</a:t>
                </a:r>
              </a:p>
            </p:txBody>
          </p:sp>
        </mc:Choice>
        <mc:Fallback xmlns="">
          <p:sp>
            <p:nvSpPr>
              <p:cNvPr id="13" name="AutoShap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5" y="2348880"/>
                <a:ext cx="1512465" cy="648072"/>
              </a:xfrm>
              <a:prstGeom prst="cloudCallout">
                <a:avLst>
                  <a:gd name="adj1" fmla="val -68259"/>
                  <a:gd name="adj2" fmla="val 35277"/>
                </a:avLst>
              </a:prstGeom>
              <a:blipFill rotWithShape="0">
                <a:blip r:embed="rId14"/>
                <a:stretch>
                  <a:fillRect b="-2727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087" y="32836"/>
            <a:ext cx="8437825" cy="805596"/>
          </a:xfrm>
        </p:spPr>
        <p:txBody>
          <a:bodyPr>
            <a:noAutofit/>
          </a:bodyPr>
          <a:lstStyle/>
          <a:p>
            <a:r>
              <a:rPr lang="en-US" dirty="0" smtClean="0"/>
              <a:t>Classical Semantic Security</a:t>
            </a:r>
            <a:endParaRPr lang="en-US" dirty="0"/>
          </a:p>
        </p:txBody>
      </p:sp>
      <p:pic>
        <p:nvPicPr>
          <p:cNvPr id="18" name="Picture 17" descr="AliceBlu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86141" y="942132"/>
            <a:ext cx="1059740" cy="1080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41074" y="2288425"/>
                <a:ext cx="5914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  <a:cs typeface="Consolas"/>
                        </a:rPr>
                        <m:t>𝑚</m:t>
                      </m:r>
                    </m:oMath>
                  </m:oMathPara>
                </a14:m>
                <a:endParaRPr lang="en-US" sz="2400" b="0" dirty="0" smtClean="0">
                  <a:cs typeface="Consola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074" y="2288425"/>
                <a:ext cx="59143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323527" y="6426194"/>
            <a:ext cx="634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Goldwasser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Micali</a:t>
            </a:r>
            <a:r>
              <a:rPr lang="en-US" dirty="0" smtClean="0">
                <a:solidFill>
                  <a:schemeClr val="bg1"/>
                </a:solidFill>
              </a:rPr>
              <a:t> 84]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29010" y="2173195"/>
                <a:ext cx="710415" cy="706724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4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ℳ</m:t>
                      </m:r>
                    </m:oMath>
                  </m:oMathPara>
                </a14:m>
                <a:endParaRPr lang="en-US" sz="400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0" y="2173195"/>
                <a:ext cx="710415" cy="70672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bg2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3" idx="3"/>
            <a:endCxn id="31" idx="1"/>
          </p:cNvCxnSpPr>
          <p:nvPr/>
        </p:nvCxnSpPr>
        <p:spPr>
          <a:xfrm flipV="1">
            <a:off x="739425" y="2519258"/>
            <a:ext cx="401649" cy="7299"/>
          </a:xfrm>
          <a:prstGeom prst="straightConnector1">
            <a:avLst/>
          </a:prstGeom>
          <a:ln w="444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732512" y="1058827"/>
            <a:ext cx="2278395" cy="1460431"/>
            <a:chOff x="1732512" y="1058827"/>
            <a:chExt cx="2278395" cy="14604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ed Rectangle 35"/>
                <p:cNvSpPr/>
                <p:nvPr/>
              </p:nvSpPr>
              <p:spPr>
                <a:xfrm>
                  <a:off x="3092401" y="1058827"/>
                  <a:ext cx="918506" cy="838588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𝐸𝑛𝑐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Rounded 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2401" y="1058827"/>
                  <a:ext cx="918506" cy="838588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chemeClr val="accent5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urved Connector 11"/>
            <p:cNvCxnSpPr>
              <a:stCxn id="31" idx="3"/>
              <a:endCxn id="36" idx="1"/>
            </p:cNvCxnSpPr>
            <p:nvPr/>
          </p:nvCxnSpPr>
          <p:spPr>
            <a:xfrm flipV="1">
              <a:off x="1732512" y="1478121"/>
              <a:ext cx="1359889" cy="1041137"/>
            </a:xfrm>
            <a:prstGeom prst="curvedConnector3">
              <a:avLst>
                <a:gd name="adj1" fmla="val 50000"/>
              </a:avLst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524345" y="894768"/>
            <a:ext cx="3963084" cy="2237850"/>
            <a:chOff x="2524345" y="894768"/>
            <a:chExt cx="3963084" cy="2237850"/>
          </a:xfrm>
        </p:grpSpPr>
        <p:sp>
          <p:nvSpPr>
            <p:cNvPr id="163" name="Rounded Rectangle 162"/>
            <p:cNvSpPr/>
            <p:nvPr/>
          </p:nvSpPr>
          <p:spPr>
            <a:xfrm>
              <a:off x="4743115" y="894768"/>
              <a:ext cx="1639281" cy="1860349"/>
            </a:xfrm>
            <a:prstGeom prst="roundRect">
              <a:avLst/>
            </a:prstGeom>
            <a:solidFill>
              <a:srgbClr val="7030A0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 smtClean="0">
                <a:ea typeface="Cambria Math" charset="0"/>
                <a:cs typeface="Cambria Math" charset="0"/>
              </a:endParaRPr>
            </a:p>
          </p:txBody>
        </p:sp>
        <p:pic>
          <p:nvPicPr>
            <p:cNvPr id="22" name="Picture 21" descr="QueenOfHearts.png"/>
            <p:cNvPicPr>
              <a:picLocks noChangeAspect="1"/>
            </p:cNvPicPr>
            <p:nvPr/>
          </p:nvPicPr>
          <p:blipFill>
            <a:blip r:embed="rId7" cstate="print"/>
            <a:srcRect l="6597" r="7636"/>
            <a:stretch>
              <a:fillRect/>
            </a:stretch>
          </p:blipFill>
          <p:spPr>
            <a:xfrm>
              <a:off x="4921445" y="1157793"/>
              <a:ext cx="1112993" cy="113063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699311" y="2227387"/>
                  <a:ext cx="178811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0" dirty="0" smtClean="0">
                      <a:solidFill>
                        <a:schemeClr val="bg1"/>
                      </a:solidFill>
                      <a:ea typeface="Cambria Math" charset="0"/>
                      <a:cs typeface="Cambria Math" charset="0"/>
                    </a:rPr>
                    <a:t>Adv</a:t>
                  </a:r>
                  <a:r>
                    <a:rPr lang="en-US" sz="2400" dirty="0" smtClean="0">
                      <a:solidFill>
                        <a:schemeClr val="bg1"/>
                      </a:solidFill>
                      <a:ea typeface="Cambria Math" charset="0"/>
                      <a:cs typeface="Cambria Math" charset="0"/>
                    </a:rPr>
                    <a:t>ersary</a:t>
                  </a:r>
                  <a:r>
                    <a:rPr lang="en-US" sz="2400" b="0" dirty="0" smtClean="0">
                      <a:solidFill>
                        <a:schemeClr val="bg1"/>
                      </a:solidFill>
                      <a:ea typeface="Cambria Math" charset="0"/>
                      <a:cs typeface="Cambria Math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𝒜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9311" y="2227387"/>
                  <a:ext cx="1788118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461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/>
            <p:cNvCxnSpPr>
              <a:stCxn id="36" idx="3"/>
            </p:cNvCxnSpPr>
            <p:nvPr/>
          </p:nvCxnSpPr>
          <p:spPr>
            <a:xfrm>
              <a:off x="4010907" y="1478121"/>
              <a:ext cx="713839" cy="6450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urved Connector 113"/>
            <p:cNvCxnSpPr>
              <a:stCxn id="109" idx="3"/>
              <a:endCxn id="163" idx="1"/>
            </p:cNvCxnSpPr>
            <p:nvPr/>
          </p:nvCxnSpPr>
          <p:spPr>
            <a:xfrm flipV="1">
              <a:off x="2524345" y="1824943"/>
              <a:ext cx="2218770" cy="1307675"/>
            </a:xfrm>
            <a:prstGeom prst="curvedConnector3">
              <a:avLst>
                <a:gd name="adj1" fmla="val 50000"/>
              </a:avLst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TextBox 160"/>
          <p:cNvSpPr txBox="1"/>
          <p:nvPr/>
        </p:nvSpPr>
        <p:spPr>
          <a:xfrm>
            <a:off x="7128581" y="1843831"/>
            <a:ext cx="1830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REAL world</a:t>
            </a:r>
            <a:endParaRPr lang="en-US" sz="2800" dirty="0"/>
          </a:p>
        </p:txBody>
      </p:sp>
      <p:sp>
        <p:nvSpPr>
          <p:cNvPr id="162" name="TextBox 161"/>
          <p:cNvSpPr txBox="1"/>
          <p:nvPr/>
        </p:nvSpPr>
        <p:spPr>
          <a:xfrm>
            <a:off x="7128581" y="4839072"/>
            <a:ext cx="1945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IDEAL world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24345" y="3132618"/>
            <a:ext cx="3863900" cy="2369929"/>
            <a:chOff x="2524345" y="3132618"/>
            <a:chExt cx="3863900" cy="2369929"/>
          </a:xfrm>
        </p:grpSpPr>
        <p:grpSp>
          <p:nvGrpSpPr>
            <p:cNvPr id="10" name="Group 9"/>
            <p:cNvGrpSpPr/>
            <p:nvPr/>
          </p:nvGrpSpPr>
          <p:grpSpPr>
            <a:xfrm>
              <a:off x="4724746" y="3538271"/>
              <a:ext cx="1663499" cy="1964276"/>
              <a:chOff x="4724746" y="3538271"/>
              <a:chExt cx="1663499" cy="1964276"/>
            </a:xfrm>
          </p:grpSpPr>
          <p:sp>
            <p:nvSpPr>
              <p:cNvPr id="164" name="Rounded Rectangle 163"/>
              <p:cNvSpPr/>
              <p:nvPr/>
            </p:nvSpPr>
            <p:spPr>
              <a:xfrm>
                <a:off x="4724746" y="3538271"/>
                <a:ext cx="1639281" cy="1923572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 smtClean="0">
                  <a:ea typeface="Cambria Math" charset="0"/>
                  <a:cs typeface="Cambria Math" charset="0"/>
                </a:endParaRPr>
              </a:p>
            </p:txBody>
          </p:sp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9796" y="3600614"/>
                <a:ext cx="1524000" cy="157886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Rectangle 127"/>
                  <p:cNvSpPr/>
                  <p:nvPr/>
                </p:nvSpPr>
                <p:spPr>
                  <a:xfrm>
                    <a:off x="4743115" y="5040882"/>
                    <a:ext cx="164513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b="0" dirty="0" smtClean="0">
                        <a:ea typeface="Cambria Math" charset="0"/>
                        <a:cs typeface="Cambria Math" charset="0"/>
                      </a:rPr>
                      <a:t>Simulator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oMath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8" name="Rectangle 1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3115" y="5040882"/>
                    <a:ext cx="1645130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5556" t="-10526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/>
                <p:cNvSpPr txBox="1"/>
                <p:nvPr/>
              </p:nvSpPr>
              <p:spPr>
                <a:xfrm>
                  <a:off x="3358101" y="4699327"/>
                  <a:ext cx="5958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  <a:cs typeface="Consolas"/>
                        </a:rPr>
                        <m:t>|</m:t>
                      </m:r>
                      <m:r>
                        <a:rPr lang="en-US" sz="2400" b="0" i="1" smtClean="0">
                          <a:latin typeface="Cambria Math" charset="0"/>
                          <a:cs typeface="Consolas"/>
                        </a:rPr>
                        <m:t>𝑚</m:t>
                      </m:r>
                      <m:r>
                        <a:rPr lang="en-US" sz="2400" b="0" i="1" smtClean="0">
                          <a:latin typeface="Cambria Math" charset="0"/>
                          <a:cs typeface="Consolas"/>
                        </a:rPr>
                        <m:t>|</m:t>
                      </m:r>
                    </m:oMath>
                  </a14:m>
                  <a:r>
                    <a:rPr lang="en-US" sz="2400" b="0" dirty="0" smtClean="0">
                      <a:cs typeface="Consola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43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8101" y="4699327"/>
                  <a:ext cx="595856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8163" r="-15306" b="-144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5" name="Curved Connector 144"/>
            <p:cNvCxnSpPr>
              <a:stCxn id="109" idx="3"/>
              <a:endCxn id="164" idx="1"/>
            </p:cNvCxnSpPr>
            <p:nvPr/>
          </p:nvCxnSpPr>
          <p:spPr>
            <a:xfrm>
              <a:off x="2524345" y="3132618"/>
              <a:ext cx="2200401" cy="1367439"/>
            </a:xfrm>
            <a:prstGeom prst="curvedConnector3">
              <a:avLst>
                <a:gd name="adj1" fmla="val 50000"/>
              </a:avLst>
            </a:prstGeom>
            <a:ln w="444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4002779" y="4946325"/>
              <a:ext cx="713839" cy="6450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157152" y="1824943"/>
            <a:ext cx="7673909" cy="2035072"/>
            <a:chOff x="1157152" y="1824943"/>
            <a:chExt cx="7673909" cy="2035072"/>
          </a:xfrm>
        </p:grpSpPr>
        <p:cxnSp>
          <p:nvCxnSpPr>
            <p:cNvPr id="60" name="Curved Connector 59"/>
            <p:cNvCxnSpPr>
              <a:stCxn id="163" idx="3"/>
            </p:cNvCxnSpPr>
            <p:nvPr/>
          </p:nvCxnSpPr>
          <p:spPr>
            <a:xfrm>
              <a:off x="6382396" y="1824943"/>
              <a:ext cx="1130472" cy="1368256"/>
            </a:xfrm>
            <a:prstGeom prst="curvedConnector3">
              <a:avLst>
                <a:gd name="adj1" fmla="val 50000"/>
              </a:avLst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20" idx="3"/>
            </p:cNvCxnSpPr>
            <p:nvPr/>
          </p:nvCxnSpPr>
          <p:spPr>
            <a:xfrm flipV="1">
              <a:off x="1157152" y="3437755"/>
              <a:ext cx="6343016" cy="1621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082" y="2656606"/>
              <a:ext cx="1458979" cy="120340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022" y="5484062"/>
                <a:ext cx="90344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Definition (SEM):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∀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𝒜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∃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𝒮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:∀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ℳ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endParaRPr lang="en-US" sz="2400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𝒜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𝐸𝑛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𝒮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|,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" y="5484062"/>
                <a:ext cx="9034404" cy="830997"/>
              </a:xfrm>
              <a:prstGeom prst="rect">
                <a:avLst/>
              </a:prstGeom>
              <a:blipFill rotWithShape="0">
                <a:blip r:embed="rId14"/>
                <a:stretch>
                  <a:fillRect l="-1012" t="-58088" b="-28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42604" y="2588880"/>
            <a:ext cx="2913479" cy="1478058"/>
            <a:chOff x="142604" y="2588880"/>
            <a:chExt cx="2913479" cy="14780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1688890" y="2901785"/>
                  <a:ext cx="8354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  <a:cs typeface="Consolas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charset="0"/>
                            <a:cs typeface="Consolas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  <a:cs typeface="Consolas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charset="0"/>
                            <a:cs typeface="Consolas"/>
                          </a:rPr>
                          <m:t>)</m:t>
                        </m:r>
                      </m:oMath>
                    </m:oMathPara>
                  </a14:m>
                  <a:endParaRPr lang="en-US" sz="2400" b="0" dirty="0" smtClean="0">
                    <a:cs typeface="Consolas"/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8890" y="2901785"/>
                  <a:ext cx="835455" cy="46166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190" r="-10949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321697" y="3208543"/>
                  <a:ext cx="8354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  <a:cs typeface="Consolas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charset="0"/>
                            <a:cs typeface="Consolas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  <a:cs typeface="Consolas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charset="0"/>
                            <a:cs typeface="Consolas"/>
                          </a:rPr>
                          <m:t>)</m:t>
                        </m:r>
                      </m:oMath>
                    </m:oMathPara>
                  </a14:m>
                  <a:endParaRPr lang="en-US" sz="2400" b="0" dirty="0" smtClean="0">
                    <a:cs typeface="Consolas"/>
                  </a:endParaRPr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697" y="3208543"/>
                  <a:ext cx="835455" cy="4616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6569" r="-10949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/>
            <p:cNvCxnSpPr/>
            <p:nvPr/>
          </p:nvCxnSpPr>
          <p:spPr>
            <a:xfrm>
              <a:off x="1603090" y="2715998"/>
              <a:ext cx="174615" cy="288084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739425" y="2726507"/>
              <a:ext cx="519038" cy="483139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142604" y="3605273"/>
              <a:ext cx="9312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0" dirty="0" smtClean="0">
                  <a:ea typeface="Cambria Math" charset="0"/>
                  <a:cs typeface="Cambria Math" charset="0"/>
                </a:rPr>
                <a:t>target</a:t>
              </a:r>
              <a:endParaRPr lang="en-US" sz="24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821834" y="2588880"/>
              <a:ext cx="12342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0" dirty="0" smtClean="0">
                  <a:ea typeface="Cambria Math" charset="0"/>
                  <a:cs typeface="Cambria Math" charset="0"/>
                </a:rPr>
                <a:t>auxiliary</a:t>
              </a:r>
              <a:endParaRPr lang="en-US" sz="2400" dirty="0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50625" y="879919"/>
            <a:ext cx="2548149" cy="931341"/>
          </a:xfrm>
          <a:prstGeom prst="rect">
            <a:avLst/>
          </a:prstGeom>
        </p:spPr>
      </p:pic>
      <p:cxnSp>
        <p:nvCxnSpPr>
          <p:cNvPr id="149" name="Curved Connector 148"/>
          <p:cNvCxnSpPr>
            <a:stCxn id="164" idx="3"/>
          </p:cNvCxnSpPr>
          <p:nvPr/>
        </p:nvCxnSpPr>
        <p:spPr>
          <a:xfrm flipV="1">
            <a:off x="6364027" y="3193199"/>
            <a:ext cx="1148841" cy="1306858"/>
          </a:xfrm>
          <a:prstGeom prst="curvedConnector3">
            <a:avLst>
              <a:gd name="adj1" fmla="val 50000"/>
            </a:avLst>
          </a:prstGeom>
          <a:ln w="444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9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2" grpId="0"/>
      <p:bldP spid="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38675" y="1162564"/>
            <a:ext cx="7547485" cy="371678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087" y="32836"/>
            <a:ext cx="8437825" cy="805596"/>
          </a:xfrm>
        </p:spPr>
        <p:txBody>
          <a:bodyPr>
            <a:noAutofit/>
          </a:bodyPr>
          <a:lstStyle/>
          <a:p>
            <a:r>
              <a:rPr lang="en-US" dirty="0" smtClean="0"/>
              <a:t>Classical Indistinguishability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23527" y="6426194"/>
            <a:ext cx="634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Goldwasser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Micali</a:t>
            </a:r>
            <a:r>
              <a:rPr lang="en-US" dirty="0" smtClean="0">
                <a:solidFill>
                  <a:schemeClr val="bg1"/>
                </a:solidFill>
              </a:rPr>
              <a:t> 84]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9596" y="5124601"/>
                <a:ext cx="9034404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Definition (IND):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∀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𝒜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: 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𝒜</m:t>
                            </m:r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wins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𝑃𝑟𝑖𝑣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𝑒𝑎𝑣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 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𝑛𝑒𝑔𝑙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6" y="5124601"/>
                <a:ext cx="9034404" cy="613886"/>
              </a:xfrm>
              <a:prstGeom prst="rect">
                <a:avLst/>
              </a:prstGeom>
              <a:blipFill rotWithShape="0">
                <a:blip r:embed="rId3"/>
                <a:stretch>
                  <a:fillRect l="-1080" b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051650" y="1961184"/>
            <a:ext cx="1049160" cy="461666"/>
            <a:chOff x="4051650" y="1961184"/>
            <a:chExt cx="1049160" cy="461666"/>
          </a:xfrm>
        </p:grpSpPr>
        <p:cxnSp>
          <p:nvCxnSpPr>
            <p:cNvPr id="38" name="Straight Arrow Connector 37"/>
            <p:cNvCxnSpPr/>
            <p:nvPr/>
          </p:nvCxnSpPr>
          <p:spPr>
            <a:xfrm flipH="1">
              <a:off x="4051650" y="2422849"/>
              <a:ext cx="1049160" cy="1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368844" y="1961184"/>
                  <a:ext cx="40631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charset="0"/>
                            <a:cs typeface="Arial" pitchFamily="34" charset="0"/>
                          </a:rPr>
                          <m:t>𝑚</m:t>
                        </m:r>
                      </m:oMath>
                    </m:oMathPara>
                  </a14:m>
                  <a:endParaRPr lang="en-US" sz="2400" b="0" dirty="0" smtClean="0">
                    <a:cs typeface="Consolas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8844" y="1961184"/>
                  <a:ext cx="406311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727167" y="2516505"/>
                <a:ext cx="1434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charset="0"/>
                          <a:cs typeface="Arial" pitchFamily="34" charset="0"/>
                        </a:rPr>
                        <m:t>𝑏</m:t>
                      </m:r>
                      <m:r>
                        <a:rPr lang="en-US" sz="2400" b="0" i="1" dirty="0" smtClean="0">
                          <a:latin typeface="Cambria Math" charset="0"/>
                          <a:cs typeface="Arial" pitchFamily="34" charset="0"/>
                        </a:rPr>
                        <m:t>←{0,1}</m:t>
                      </m:r>
                    </m:oMath>
                  </m:oMathPara>
                </a14:m>
                <a:endParaRPr lang="en-US" sz="2400" b="0" dirty="0" smtClean="0">
                  <a:cs typeface="Consola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167" y="2516505"/>
                <a:ext cx="1434353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24" r="-2966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895" y="2981123"/>
                <a:ext cx="4434596" cy="1051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charset="0"/>
                          <a:cs typeface="Arial" pitchFamily="34" charset="0"/>
                        </a:rPr>
                        <m:t>𝑐</m:t>
                      </m:r>
                      <m:r>
                        <a:rPr lang="en-US" sz="2400" b="0" i="1" dirty="0" smtClean="0">
                          <a:latin typeface="Cambria Math" charset="0"/>
                          <a:cs typeface="Arial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sz="2400" b="0" i="1" dirty="0" smtClean="0">
                              <a:latin typeface="Cambria Math" charset="0"/>
                              <a:cs typeface="Arial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sz="2400" b="0" i="1" dirty="0" smtClean="0">
                                  <a:latin typeface="Cambria Math" charset="0"/>
                                  <a:cs typeface="Arial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  <a:cs typeface="Arial" pitchFamily="34" charset="0"/>
                                </a:rPr>
                                <m:t>𝐸𝑛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  <m:t>𝑠𝑘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latin typeface="Cambria Math" charset="0"/>
                                          <a:cs typeface="Arial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dirty="0" smtClean="0">
                                          <a:latin typeface="Cambria Math" charset="0"/>
                                          <a:cs typeface="Arial" pitchFamily="34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400" b="0" i="1" dirty="0" smtClean="0">
                                              <a:latin typeface="Cambria Math" charset="0"/>
                                              <a:cs typeface="Arial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charset="0"/>
                                              <a:cs typeface="Arial" pitchFamily="34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  <a:cs typeface="Arial" pitchFamily="34" charset="0"/>
                                </a:rPr>
                                <m:t>𝐸𝑛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  <m:t>𝑠𝑘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charset="0"/>
                                      <a:cs typeface="Arial" pitchFamily="34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charset="0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latin typeface="Cambria Math" charset="0"/>
                                  <a:cs typeface="Arial" pitchFamily="34" charset="0"/>
                                </a:rPr>
                                <m:t>=1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0" dirty="0" smtClean="0">
                  <a:cs typeface="Consolas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5" y="2981123"/>
                <a:ext cx="4434596" cy="10515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051649" y="4101997"/>
            <a:ext cx="1049160" cy="434479"/>
            <a:chOff x="4051650" y="4101997"/>
            <a:chExt cx="960168" cy="461667"/>
          </a:xfrm>
        </p:grpSpPr>
        <p:cxnSp>
          <p:nvCxnSpPr>
            <p:cNvPr id="49" name="Straight Arrow Connector 48"/>
            <p:cNvCxnSpPr/>
            <p:nvPr/>
          </p:nvCxnSpPr>
          <p:spPr>
            <a:xfrm flipH="1">
              <a:off x="4051650" y="4563662"/>
              <a:ext cx="960168" cy="2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4368844" y="4101997"/>
                  <a:ext cx="40631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charset="0"/>
                            <a:cs typeface="Arial" pitchFamily="34" charset="0"/>
                          </a:rPr>
                          <m:t>𝑏</m:t>
                        </m:r>
                        <m:r>
                          <a:rPr lang="en-US" sz="2400" b="0" i="1" dirty="0" smtClean="0">
                            <a:latin typeface="Cambria Math" charset="0"/>
                            <a:cs typeface="Arial" pitchFamily="34" charset="0"/>
                          </a:rPr>
                          <m:t>′</m:t>
                        </m:r>
                      </m:oMath>
                    </m:oMathPara>
                  </a14:m>
                  <a:endParaRPr lang="en-US" sz="2400" b="0" dirty="0" smtClean="0">
                    <a:cs typeface="Consolas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8844" y="4101997"/>
                  <a:ext cx="406311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110" r="-4110"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4088438" y="3089756"/>
            <a:ext cx="1044770" cy="461665"/>
            <a:chOff x="4088438" y="3089756"/>
            <a:chExt cx="1044770" cy="461665"/>
          </a:xfrm>
        </p:grpSpPr>
        <p:cxnSp>
          <p:nvCxnSpPr>
            <p:cNvPr id="52" name="Straight Arrow Connector 51"/>
            <p:cNvCxnSpPr/>
            <p:nvPr/>
          </p:nvCxnSpPr>
          <p:spPr>
            <a:xfrm flipV="1">
              <a:off x="4088438" y="3540183"/>
              <a:ext cx="1044770" cy="1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4368844" y="3089756"/>
                  <a:ext cx="40631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charset="0"/>
                            <a:cs typeface="Arial" pitchFamily="34" charset="0"/>
                          </a:rPr>
                          <m:t>𝑐</m:t>
                        </m:r>
                      </m:oMath>
                    </m:oMathPara>
                  </a14:m>
                  <a:endParaRPr lang="en-US" sz="2400" b="0" dirty="0" smtClean="0">
                    <a:cs typeface="Consolas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8844" y="3089756"/>
                  <a:ext cx="406311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99886" y="4295461"/>
                <a:ext cx="24494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𝒜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wins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iff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886" y="4295461"/>
                <a:ext cx="2449453" cy="461665"/>
              </a:xfrm>
              <a:prstGeom prst="rect">
                <a:avLst/>
              </a:prstGeom>
              <a:blipFill rotWithShape="0">
                <a:blip r:embed="rId11"/>
                <a:stretch>
                  <a:fillRect t="-105333" b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680338" y="729922"/>
                <a:ext cx="238122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𝑃𝑟𝑖𝑣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𝑒𝑎𝑣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338" y="729922"/>
                <a:ext cx="2381228" cy="70788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9596" y="5719275"/>
                <a:ext cx="903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Theorem:</a:t>
                </a:r>
                <a:r>
                  <a:rPr lang="en-US" sz="2400" dirty="0" smtClean="0"/>
                  <a:t> SEM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</a:rPr>
                      <m:t>⇔ </m:t>
                    </m:r>
                  </m:oMath>
                </a14:m>
                <a:r>
                  <a:rPr lang="en-US" sz="2400" dirty="0" smtClean="0"/>
                  <a:t>IND</a:t>
                </a:r>
                <a:endParaRPr lang="en-US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6" y="5719275"/>
                <a:ext cx="9034404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1080" t="-102632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55504" y="1212040"/>
            <a:ext cx="6960263" cy="1597426"/>
            <a:chOff x="855504" y="1212040"/>
            <a:chExt cx="6960263" cy="1597426"/>
          </a:xfrm>
        </p:grpSpPr>
        <p:pic>
          <p:nvPicPr>
            <p:cNvPr id="22" name="Picture 21" descr="QueenOfHearts.png"/>
            <p:cNvPicPr>
              <a:picLocks noChangeAspect="1"/>
            </p:cNvPicPr>
            <p:nvPr/>
          </p:nvPicPr>
          <p:blipFill>
            <a:blip r:embed="rId14" cstate="print"/>
            <a:srcRect l="6597" r="7636"/>
            <a:stretch>
              <a:fillRect/>
            </a:stretch>
          </p:blipFill>
          <p:spPr>
            <a:xfrm>
              <a:off x="5822302" y="1508521"/>
              <a:ext cx="1280649" cy="130094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7038759" y="2039451"/>
                  <a:ext cx="777008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𝒜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8759" y="2039451"/>
                  <a:ext cx="777008" cy="707886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4" name="Picture 43" descr="AliceBlue.eps"/>
            <p:cNvPicPr>
              <a:picLocks noChangeAspect="1"/>
            </p:cNvPicPr>
            <p:nvPr/>
          </p:nvPicPr>
          <p:blipFill>
            <a:blip r:embed="rId16" cstate="print"/>
            <a:srcRect b="23529"/>
            <a:stretch>
              <a:fillRect/>
            </a:stretch>
          </p:blipFill>
          <p:spPr>
            <a:xfrm>
              <a:off x="2511117" y="1212040"/>
              <a:ext cx="1150423" cy="1296144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855504" y="1627605"/>
              <a:ext cx="18855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cs typeface="Arial" pitchFamily="34" charset="0"/>
                </a:rPr>
                <a:t>Challenger</a:t>
              </a:r>
              <a:endParaRPr lang="en-US" sz="2800" b="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759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7" grpId="0"/>
      <p:bldP spid="48" grpId="0"/>
      <p:bldP spid="11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30342" y="1814945"/>
            <a:ext cx="7683316" cy="108065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80208" y="1913082"/>
            <a:ext cx="7543801" cy="32350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Formal definition of Quantum Semantic Security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Equivalence to Quantum Indistinguishability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Extension to CPA and CCA1 scenarios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Construction of IND-CCA1 Quantum Secret-Key Encryption from Post-Quantum One-Way Functions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Construction of Quantum Public-Key Encryption from Post-Quantum One-Way Trapdoor Permutations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1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Retrospec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6808</TotalTime>
  <Words>774</Words>
  <Application>Microsoft Macintosh PowerPoint</Application>
  <PresentationFormat>On-screen Show (4:3)</PresentationFormat>
  <Paragraphs>225</Paragraphs>
  <Slides>21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Consolas</vt:lpstr>
      <vt:lpstr>Wingdings</vt:lpstr>
      <vt:lpstr>Retrospect</vt:lpstr>
      <vt:lpstr>Computational Security of Quantum Encryption</vt:lpstr>
      <vt:lpstr>Secure Encryption</vt:lpstr>
      <vt:lpstr>End of Talk</vt:lpstr>
      <vt:lpstr>Information-Theoretic Security</vt:lpstr>
      <vt:lpstr>Computational Security</vt:lpstr>
      <vt:lpstr>Semantic Security</vt:lpstr>
      <vt:lpstr>Classical Semantic Security</vt:lpstr>
      <vt:lpstr>Classical Indistinguishability</vt:lpstr>
      <vt:lpstr>Our Contributions</vt:lpstr>
      <vt:lpstr>Quantum Semantic Security</vt:lpstr>
      <vt:lpstr>Quantum Indistinguishability</vt:lpstr>
      <vt:lpstr>Chosen-Plaintext Attacks (CPA)</vt:lpstr>
      <vt:lpstr>Chosen-Ciphertext Attacks (CCA1)</vt:lpstr>
      <vt:lpstr>Our Contributions</vt:lpstr>
      <vt:lpstr>Quantum Secret-Key Encryption</vt:lpstr>
      <vt:lpstr>Quantum Secret-Key Encryption</vt:lpstr>
      <vt:lpstr>Quantum Secret-Key Encryption</vt:lpstr>
      <vt:lpstr>Intuition of CCA1 security</vt:lpstr>
      <vt:lpstr>Conclusion and Open Questions</vt:lpstr>
      <vt:lpstr>Thank you!</vt:lpstr>
      <vt:lpstr>Quantum Public-Key Encryption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S</dc:creator>
  <cp:lastModifiedBy>C S</cp:lastModifiedBy>
  <cp:revision>80</cp:revision>
  <dcterms:created xsi:type="dcterms:W3CDTF">2016-09-11T16:10:34Z</dcterms:created>
  <dcterms:modified xsi:type="dcterms:W3CDTF">2016-09-20T09:00:19Z</dcterms:modified>
</cp:coreProperties>
</file>