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466" r:id="rId3"/>
    <p:sldId id="532" r:id="rId4"/>
    <p:sldId id="533" r:id="rId5"/>
    <p:sldId id="553" r:id="rId6"/>
    <p:sldId id="541" r:id="rId7"/>
    <p:sldId id="543" r:id="rId8"/>
    <p:sldId id="599" r:id="rId9"/>
    <p:sldId id="467" r:id="rId10"/>
    <p:sldId id="601" r:id="rId11"/>
    <p:sldId id="503" r:id="rId12"/>
    <p:sldId id="547" r:id="rId13"/>
    <p:sldId id="602" r:id="rId14"/>
    <p:sldId id="592" r:id="rId15"/>
    <p:sldId id="600" r:id="rId16"/>
  </p:sldIdLst>
  <p:sldSz cx="9144000" cy="6858000" type="screen4x3"/>
  <p:notesSz cx="7102475" cy="10234613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FF33"/>
    <a:srgbClr val="00FF00"/>
    <a:srgbClr val="33CC33"/>
    <a:srgbClr val="CB3A13"/>
    <a:srgbClr val="B3A6FE"/>
    <a:srgbClr val="D1C8DE"/>
    <a:srgbClr val="CCC1D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0" autoAdjust="0"/>
    <p:restoredTop sz="93790" autoAdjust="0"/>
  </p:normalViewPr>
  <p:slideViewPr>
    <p:cSldViewPr>
      <p:cViewPr varScale="1">
        <p:scale>
          <a:sx n="101" d="100"/>
          <a:sy n="101" d="100"/>
        </p:scale>
        <p:origin x="1176" y="19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39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5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6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encrypting</a:t>
            </a:r>
            <a:r>
              <a:rPr lang="en-US" baseline="0" dirty="0" smtClean="0"/>
              <a:t> internet traffic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5253C-43CE-4FA5-8D1D-B63F9AFD406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10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11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12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14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Clicks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95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30.10.17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hyperlink" Target="http://www.qusoft.org/" TargetMode="External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34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35.png"/><Relationship Id="rId7" Type="http://schemas.openxmlformats.org/officeDocument/2006/relationships/image" Target="../media/image34.png"/><Relationship Id="rId8" Type="http://schemas.openxmlformats.org/officeDocument/2006/relationships/image" Target="../media/image36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35.png"/><Relationship Id="rId7" Type="http://schemas.openxmlformats.org/officeDocument/2006/relationships/image" Target="../media/image34.png"/><Relationship Id="rId8" Type="http://schemas.openxmlformats.org/officeDocument/2006/relationships/image" Target="../media/image36.png"/><Relationship Id="rId9" Type="http://schemas.openxmlformats.org/officeDocument/2006/relationships/image" Target="../media/image20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6.wmf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simonsingh.net/books/the-code-book/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://en.wikipedia.org/wiki/Scytale" TargetMode="External"/><Relationship Id="rId7" Type="http://schemas.openxmlformats.org/officeDocument/2006/relationships/hyperlink" Target="http://en.wikipedia.org/wiki/Enigma_machin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hyperlink" Target="http://en.wikipedia.org/wiki/Edward_Snowde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6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hyperlink" Target="http://en.wikipedia.org/wiki/Advanced_Encryption_Standard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5" Type="http://schemas.openxmlformats.org/officeDocument/2006/relationships/image" Target="../media/image32.emf"/><Relationship Id="rId6" Type="http://schemas.openxmlformats.org/officeDocument/2006/relationships/image" Target="../media/image33.png"/><Relationship Id="rId7" Type="http://schemas.openxmlformats.org/officeDocument/2006/relationships/hyperlink" Target="http://www.qusoft.org/" TargetMode="Externa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5468" y="620687"/>
            <a:ext cx="8856984" cy="1324831"/>
          </a:xfrm>
        </p:spPr>
        <p:txBody>
          <a:bodyPr/>
          <a:lstStyle/>
          <a:p>
            <a:r>
              <a:rPr lang="en-US" sz="5400" dirty="0" smtClean="0"/>
              <a:t>Quantum Cryptography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8" name="Picture 43" descr="nw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73216"/>
            <a:ext cx="1650868" cy="1270393"/>
          </a:xfrm>
          <a:prstGeom prst="rect">
            <a:avLst/>
          </a:prstGeom>
          <a:noFill/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924800" cy="396044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solidFill>
                  <a:schemeClr val="tx2"/>
                </a:solidFill>
              </a:rPr>
              <a:t>Christian Schaffner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Institute for Logic, Language and Computation (ILLC)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University of Amsterdam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Centrum </a:t>
            </a:r>
            <a:r>
              <a:rPr lang="en-US" dirty="0" err="1" smtClean="0">
                <a:solidFill>
                  <a:schemeClr val="tx2"/>
                </a:solidFill>
              </a:rPr>
              <a:t>Wiskunde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Informatica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Research Center for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Quantum Software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288" y="3818152"/>
            <a:ext cx="1981200" cy="893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52" y="3271474"/>
            <a:ext cx="1131996" cy="1224136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21568" y="5805264"/>
            <a:ext cx="489850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BSc IW visit to ILLC</a:t>
            </a:r>
          </a:p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Tuesday, 31 October 2017</a:t>
            </a:r>
            <a:endParaRPr lang="en-US" sz="2600" i="1" dirty="0">
              <a:solidFill>
                <a:schemeClr val="tx2"/>
              </a:solidFill>
            </a:endParaRPr>
          </a:p>
          <a:p>
            <a:pPr algn="l"/>
            <a:endParaRPr lang="en-US" sz="2600" dirty="0" smtClean="0">
              <a:solidFill>
                <a:schemeClr val="tx2"/>
              </a:solidFill>
            </a:endParaRP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16" y="4942292"/>
            <a:ext cx="2441999" cy="6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85303" y="3923072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4797152"/>
            <a:ext cx="856786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Offers</a:t>
            </a:r>
            <a:r>
              <a:rPr lang="de-CH" sz="2400" dirty="0" smtClean="0">
                <a:cs typeface="Arial" charset="0"/>
              </a:rPr>
              <a:t> a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quantum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solution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key</a:t>
            </a:r>
            <a:r>
              <a:rPr lang="de-CH" sz="2400" dirty="0" smtClean="0">
                <a:cs typeface="Arial" charset="0"/>
              </a:rPr>
              <a:t>-exchange </a:t>
            </a:r>
            <a:r>
              <a:rPr lang="de-CH" sz="2400" dirty="0" err="1" smtClean="0">
                <a:cs typeface="Arial" charset="0"/>
              </a:rPr>
              <a:t>problem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Puts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into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starting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position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use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symmetric-key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cryptography</a:t>
            </a:r>
            <a:r>
              <a:rPr lang="de-CH" sz="2400" dirty="0" smtClean="0">
                <a:cs typeface="Arial" charset="0"/>
              </a:rPr>
              <a:t> (such </a:t>
            </a:r>
            <a:r>
              <a:rPr lang="de-CH" sz="2400" dirty="0" err="1" smtClean="0">
                <a:cs typeface="Arial" charset="0"/>
              </a:rPr>
              <a:t>as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one</a:t>
            </a:r>
            <a:r>
              <a:rPr lang="de-CH" sz="2400" dirty="0" smtClean="0">
                <a:cs typeface="Arial" charset="0"/>
              </a:rPr>
              <a:t>-time pad)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07904" y="2780928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sp>
        <p:nvSpPr>
          <p:cNvPr id="56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528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199819" y="386104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61" name="AutoShape 109"/>
          <p:cNvSpPr>
            <a:spLocks noChangeArrowheads="1"/>
          </p:cNvSpPr>
          <p:nvPr/>
        </p:nvSpPr>
        <p:spPr bwMode="auto">
          <a:xfrm>
            <a:off x="4932040" y="270892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3130550" y="2564904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232786" y="1700808"/>
            <a:ext cx="267205" cy="102764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41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animBg="1"/>
      <p:bldP spid="518152" grpId="0" animBg="1"/>
      <p:bldP spid="518185" grpId="0" animBg="1"/>
      <p:bldP spid="518186" grpId="0" animBg="1"/>
      <p:bldP spid="79" grpId="0"/>
      <p:bldP spid="80" grpId="0" build="p"/>
      <p:bldP spid="57" grpId="0"/>
      <p:bldP spid="60" grpId="0"/>
      <p:bldP spid="61" grpId="0" animBg="1"/>
      <p:bldP spid="62" grpId="0" animBg="1"/>
      <p:bldP spid="5181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427984" y="1700808"/>
            <a:ext cx="216024" cy="1368152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57311" y="4355120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5157192"/>
            <a:ext cx="83518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computer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quantum communication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79912" y="3212976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75656" y="2348880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 cstate="print"/>
          <a:srcRect t="19951"/>
          <a:stretch>
            <a:fillRect/>
          </a:stretch>
        </p:blipFill>
        <p:spPr bwMode="auto">
          <a:xfrm>
            <a:off x="5580112" y="2492896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sp>
        <p:nvSpPr>
          <p:cNvPr id="5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385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427984" y="1700808"/>
            <a:ext cx="216024" cy="1368152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57311" y="4355120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5157192"/>
            <a:ext cx="83518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computer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quantum communication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79912" y="3212976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75656" y="2348880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 cstate="print"/>
          <a:srcRect t="19951"/>
          <a:stretch>
            <a:fillRect/>
          </a:stretch>
        </p:blipFill>
        <p:spPr bwMode="auto">
          <a:xfrm>
            <a:off x="5580112" y="2492896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648" y="1772816"/>
            <a:ext cx="6494119" cy="4868211"/>
          </a:xfrm>
          <a:prstGeom prst="rect">
            <a:avLst/>
          </a:prstGeom>
        </p:spPr>
      </p:pic>
      <p:sp>
        <p:nvSpPr>
          <p:cNvPr id="5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017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412776"/>
            <a:ext cx="3528392" cy="18100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2968" cy="928694"/>
          </a:xfrm>
        </p:spPr>
        <p:txBody>
          <a:bodyPr/>
          <a:lstStyle/>
          <a:p>
            <a:r>
              <a:rPr lang="en-US" sz="4000" dirty="0" smtClean="0"/>
              <a:t>Summary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980728"/>
            <a:ext cx="4536504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One-Time Pad</a:t>
            </a: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Quantum Key Distribution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solidFill>
                <a:prstClr val="black"/>
              </a:solidFill>
              <a:cs typeface="Arial" charset="0"/>
            </a:endParaRPr>
          </a:p>
          <a:p>
            <a:pPr lvl="1">
              <a:spcBef>
                <a:spcPct val="20000"/>
              </a:spcBef>
              <a:buClr>
                <a:srgbClr val="4F81BD"/>
              </a:buClr>
              <a:buSzPct val="65000"/>
            </a:pPr>
            <a:endParaRPr lang="en-US" sz="280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260648"/>
            <a:ext cx="1368152" cy="18252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6868">
            <a:off x="4935325" y="323183"/>
            <a:ext cx="2406434" cy="137533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79512" y="2276872"/>
            <a:ext cx="6192316" cy="2011635"/>
            <a:chOff x="1763688" y="1528146"/>
            <a:chExt cx="6192316" cy="2011635"/>
          </a:xfrm>
        </p:grpSpPr>
        <p:pic>
          <p:nvPicPr>
            <p:cNvPr id="69" name="Picture 39" descr="BS00996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763688" y="2636912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0" descr="BS00996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308304" y="2780928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77" descr="AliceBlue.eps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2123727" y="1556792"/>
              <a:ext cx="989091" cy="1008112"/>
            </a:xfrm>
            <a:prstGeom prst="rect">
              <a:avLst/>
            </a:prstGeom>
          </p:spPr>
        </p:pic>
        <p:pic>
          <p:nvPicPr>
            <p:cNvPr id="80" name="Picture 79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5292080" y="2564904"/>
              <a:ext cx="1152128" cy="974877"/>
            </a:xfrm>
            <a:prstGeom prst="rect">
              <a:avLst/>
            </a:prstGeom>
          </p:spPr>
        </p:pic>
        <p:pic>
          <p:nvPicPr>
            <p:cNvPr id="81" name="Picture 6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88224" y="1772816"/>
              <a:ext cx="1214965" cy="864096"/>
            </a:xfrm>
            <a:prstGeom prst="rect">
              <a:avLst/>
            </a:prstGeom>
            <a:noFill/>
          </p:spPr>
        </p:pic>
        <p:pic>
          <p:nvPicPr>
            <p:cNvPr id="82" name="Picture 4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843808" y="2492896"/>
              <a:ext cx="1368152" cy="691938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83" name="Line 6"/>
            <p:cNvSpPr>
              <a:spLocks noChangeShapeType="1"/>
            </p:cNvSpPr>
            <p:nvPr/>
          </p:nvSpPr>
          <p:spPr bwMode="auto">
            <a:xfrm>
              <a:off x="3275856" y="2204864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triangle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84" name="Line 8"/>
            <p:cNvSpPr>
              <a:spLocks noChangeShapeType="1"/>
            </p:cNvSpPr>
            <p:nvPr/>
          </p:nvSpPr>
          <p:spPr bwMode="auto">
            <a:xfrm>
              <a:off x="3274863" y="234888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3275856" y="1528146"/>
              <a:ext cx="2881313" cy="532702"/>
              <a:chOff x="3130550" y="1096098"/>
              <a:chExt cx="2881313" cy="532702"/>
            </a:xfrm>
          </p:grpSpPr>
          <p:sp>
            <p:nvSpPr>
              <p:cNvPr id="87" name="Line 7"/>
              <p:cNvSpPr>
                <a:spLocks noChangeShapeType="1"/>
              </p:cNvSpPr>
              <p:nvPr/>
            </p:nvSpPr>
            <p:spPr bwMode="auto">
              <a:xfrm>
                <a:off x="3130550" y="1628800"/>
                <a:ext cx="288131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grpSp>
            <p:nvGrpSpPr>
              <p:cNvPr id="88" name="Group 28"/>
              <p:cNvGrpSpPr/>
              <p:nvPr/>
            </p:nvGrpSpPr>
            <p:grpSpPr>
              <a:xfrm>
                <a:off x="3419872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101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2" name="Line 5"/>
                <p:cNvSpPr>
                  <a:spLocks noChangeShapeType="1"/>
                </p:cNvSpPr>
                <p:nvPr/>
              </p:nvSpPr>
              <p:spPr bwMode="auto">
                <a:xfrm rot="27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9" name="Group 28"/>
              <p:cNvGrpSpPr/>
              <p:nvPr/>
            </p:nvGrpSpPr>
            <p:grpSpPr>
              <a:xfrm>
                <a:off x="4343154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99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0" name="Line 5"/>
                <p:cNvSpPr>
                  <a:spLocks noChangeShapeType="1"/>
                </p:cNvSpPr>
                <p:nvPr/>
              </p:nvSpPr>
              <p:spPr bwMode="auto">
                <a:xfrm rot="81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90" name="Group 28"/>
              <p:cNvGrpSpPr/>
              <p:nvPr/>
            </p:nvGrpSpPr>
            <p:grpSpPr>
              <a:xfrm>
                <a:off x="3881513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97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91" name="Group 133"/>
              <p:cNvGrpSpPr/>
              <p:nvPr/>
            </p:nvGrpSpPr>
            <p:grpSpPr>
              <a:xfrm>
                <a:off x="5266436" y="1096098"/>
                <a:ext cx="457692" cy="460694"/>
                <a:chOff x="7597837" y="2707419"/>
                <a:chExt cx="457692" cy="460694"/>
              </a:xfrm>
            </p:grpSpPr>
            <p:sp>
              <p:nvSpPr>
                <p:cNvPr id="95" name="Oval 2"/>
                <p:cNvSpPr>
                  <a:spLocks noChangeArrowheads="1"/>
                </p:cNvSpPr>
                <p:nvPr/>
              </p:nvSpPr>
              <p:spPr bwMode="auto">
                <a:xfrm>
                  <a:off x="7597837" y="2707419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6" name="Line 5"/>
                <p:cNvSpPr>
                  <a:spLocks noChangeShapeType="1"/>
                </p:cNvSpPr>
                <p:nvPr/>
              </p:nvSpPr>
              <p:spPr bwMode="auto">
                <a:xfrm rot="5400000">
                  <a:off x="7827188" y="2754097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92" name="Group 28"/>
              <p:cNvGrpSpPr/>
              <p:nvPr/>
            </p:nvGrpSpPr>
            <p:grpSpPr>
              <a:xfrm>
                <a:off x="4804795" y="1096098"/>
                <a:ext cx="457692" cy="460694"/>
                <a:chOff x="4214810" y="2000240"/>
                <a:chExt cx="457692" cy="460694"/>
              </a:xfrm>
            </p:grpSpPr>
            <p:sp>
              <p:nvSpPr>
                <p:cNvPr id="93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4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4716016" y="2060848"/>
              <a:ext cx="504056" cy="93610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Rounded Rectangle 106"/>
          <p:cNvSpPr/>
          <p:nvPr/>
        </p:nvSpPr>
        <p:spPr>
          <a:xfrm>
            <a:off x="4860032" y="5223362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Master of Logic course: </a:t>
            </a:r>
            <a:br>
              <a:rPr lang="en-US" sz="2000" dirty="0"/>
            </a:br>
            <a:r>
              <a:rPr lang="en-US" sz="2000" dirty="0" smtClean="0"/>
              <a:t>Quantum Computing</a:t>
            </a:r>
            <a:endParaRPr lang="en-US" sz="2000" dirty="0"/>
          </a:p>
        </p:txBody>
      </p:sp>
      <p:sp>
        <p:nvSpPr>
          <p:cNvPr id="108" name="Rounded Rectangle 107"/>
          <p:cNvSpPr/>
          <p:nvPr/>
        </p:nvSpPr>
        <p:spPr>
          <a:xfrm>
            <a:off x="897791" y="6015450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Master of Logic course: </a:t>
            </a:r>
            <a:br>
              <a:rPr lang="en-US" sz="2000" dirty="0" smtClean="0"/>
            </a:br>
            <a:r>
              <a:rPr lang="en-US" sz="2000" dirty="0" smtClean="0"/>
              <a:t>Information Theory</a:t>
            </a:r>
            <a:endParaRPr lang="en-US" sz="2000" dirty="0"/>
          </a:p>
        </p:txBody>
      </p:sp>
      <p:sp>
        <p:nvSpPr>
          <p:cNvPr id="109" name="Rounded Rectangle 108"/>
          <p:cNvSpPr/>
          <p:nvPr/>
        </p:nvSpPr>
        <p:spPr>
          <a:xfrm>
            <a:off x="4860032" y="4432599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Master of Logic course: </a:t>
            </a:r>
            <a:br>
              <a:rPr lang="en-US" sz="2000" dirty="0"/>
            </a:br>
            <a:r>
              <a:rPr lang="en-US" sz="2000" dirty="0"/>
              <a:t>Computational Complexity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897791" y="4426884"/>
            <a:ext cx="3470400" cy="684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BSc </a:t>
            </a:r>
            <a:r>
              <a:rPr lang="en-US" sz="2000" dirty="0" err="1" smtClean="0"/>
              <a:t>Informatica</a:t>
            </a:r>
            <a:r>
              <a:rPr lang="en-US" sz="2000" dirty="0" smtClean="0"/>
              <a:t> course: </a:t>
            </a:r>
            <a:br>
              <a:rPr lang="en-US" sz="2000" dirty="0" smtClean="0"/>
            </a:br>
            <a:r>
              <a:rPr lang="en-US" sz="2000" dirty="0" smtClean="0"/>
              <a:t>Modern Cryptography</a:t>
            </a:r>
            <a:endParaRPr lang="en-US" sz="2000" dirty="0"/>
          </a:p>
        </p:txBody>
      </p:sp>
      <p:sp>
        <p:nvSpPr>
          <p:cNvPr id="111" name="Rounded Rectangle 110"/>
          <p:cNvSpPr/>
          <p:nvPr/>
        </p:nvSpPr>
        <p:spPr>
          <a:xfrm>
            <a:off x="897791" y="5229200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Master of Logic course: </a:t>
            </a:r>
            <a:r>
              <a:rPr lang="en-US" sz="2000"/>
              <a:t/>
            </a:r>
            <a:br>
              <a:rPr lang="en-US" sz="2000"/>
            </a:br>
            <a:r>
              <a:rPr lang="en-US" sz="2000" smtClean="0"/>
              <a:t>Basic Probability</a:t>
            </a:r>
            <a:endParaRPr lang="en-US" sz="2000" dirty="0"/>
          </a:p>
        </p:txBody>
      </p:sp>
      <p:sp>
        <p:nvSpPr>
          <p:cNvPr id="43" name="Rounded Rectangle 42"/>
          <p:cNvSpPr/>
          <p:nvPr/>
        </p:nvSpPr>
        <p:spPr>
          <a:xfrm>
            <a:off x="4860032" y="6030226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Possibilities for </a:t>
            </a:r>
            <a:br>
              <a:rPr lang="en-US" sz="2000" dirty="0"/>
            </a:br>
            <a:r>
              <a:rPr lang="en-US" sz="2000" dirty="0"/>
              <a:t>Research Projects at </a:t>
            </a:r>
            <a:r>
              <a:rPr lang="en-US" sz="2000" dirty="0" err="1"/>
              <a:t>QuSoft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88053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107" grpId="0" animBg="1"/>
      <p:bldP spid="108" grpId="0" animBg="1"/>
      <p:bldP spid="109" grpId="0" animBg="1"/>
      <p:bldP spid="110" grpId="0" animBg="1"/>
      <p:bldP spid="111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24996"/>
            <a:ext cx="8229600" cy="792798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Perfect Security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276872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1867" y="2420888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0" y="119675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191683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5536" y="3356992"/>
            <a:ext cx="684076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 charset="0"/>
              </a:rPr>
              <a:t>Given that 	</a:t>
            </a:r>
            <a:r>
              <a:rPr lang="en-US" sz="2000" dirty="0" smtClean="0">
                <a:solidFill>
                  <a:srgbClr val="FF0000"/>
                </a:solidFill>
                <a:latin typeface="Consolas"/>
                <a:cs typeface="Consolas"/>
              </a:rPr>
              <a:t>c </a:t>
            </a:r>
            <a:r>
              <a:rPr lang="en-US" sz="2000" dirty="0">
                <a:latin typeface="Consolas"/>
                <a:cs typeface="Consolas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  <a:r>
              <a:rPr lang="en-US" sz="2000" dirty="0" smtClean="0">
                <a:cs typeface="Arial" charset="0"/>
              </a:rPr>
              <a:t>,</a:t>
            </a:r>
            <a:endParaRPr lang="en-US" sz="2000" dirty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 charset="0"/>
              </a:rPr>
              <a:t>is it possible that	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m 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= 0000 0000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cs typeface="Arial"/>
              </a:rPr>
              <a:t>?</a:t>
            </a:r>
            <a:endParaRPr lang="en-US" sz="2000" dirty="0">
              <a:cs typeface="Arial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/>
              </a:rPr>
              <a:t>Yes, if 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0101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0100</a:t>
            </a:r>
            <a:r>
              <a:rPr lang="en-US" sz="2000" dirty="0" smtClean="0">
                <a:cs typeface="Arial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>
                <a:cs typeface="Arial" charset="0"/>
              </a:rPr>
              <a:t>is it possible </a:t>
            </a:r>
            <a:r>
              <a:rPr lang="en-US" sz="2000" dirty="0" smtClean="0">
                <a:cs typeface="Arial" charset="0"/>
              </a:rPr>
              <a:t>that	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m 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= 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1111 1111 </a:t>
            </a:r>
            <a:r>
              <a:rPr lang="en-US" sz="2000" dirty="0">
                <a:cs typeface="Arial"/>
              </a:rPr>
              <a:t>?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>
                <a:cs typeface="Arial"/>
              </a:rPr>
              <a:t>Yes, if </a:t>
            </a:r>
            <a:r>
              <a:rPr lang="en-US" sz="2000" dirty="0" smtClean="0">
                <a:cs typeface="Arial"/>
              </a:rPr>
              <a:t>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101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 1011</a:t>
            </a:r>
            <a:r>
              <a:rPr lang="en-US" sz="2000" dirty="0" smtClean="0">
                <a:cs typeface="Arial" charset="0"/>
              </a:rPr>
              <a:t>. </a:t>
            </a:r>
            <a:endParaRPr lang="en-US" sz="2000" dirty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it is possible that	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m = 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0101 0101 </a:t>
            </a:r>
            <a:r>
              <a:rPr lang="en-US" sz="2000" dirty="0" smtClean="0">
                <a:cs typeface="Arial"/>
              </a:rPr>
              <a:t>?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/>
              </a:rPr>
              <a:t>Yes, if 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0000 0001</a:t>
            </a:r>
            <a:endParaRPr lang="en-US" sz="2000" dirty="0"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In fact, every m is possible.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Hence, the one-time pad is </a:t>
            </a:r>
            <a:r>
              <a:rPr lang="en-US" sz="2000" dirty="0" smtClean="0">
                <a:solidFill>
                  <a:srgbClr val="FF0000"/>
                </a:solidFill>
                <a:cs typeface="Consolas"/>
              </a:rPr>
              <a:t>perfectly secure</a:t>
            </a:r>
            <a:r>
              <a:rPr lang="en-US" sz="2000" dirty="0" smtClean="0">
                <a:cs typeface="Consolas"/>
              </a:rPr>
              <a:t>!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196752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412776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5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340768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340768"/>
            <a:ext cx="1285425" cy="914208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120779"/>
              </p:ext>
            </p:extLst>
          </p:nvPr>
        </p:nvGraphicFramePr>
        <p:xfrm>
          <a:off x="6804248" y="3645024"/>
          <a:ext cx="16561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©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3528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560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 smtClean="0">
                <a:latin typeface="Consolas"/>
                <a:cs typeface="Consolas"/>
              </a:rPr>
              <a:t>?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8344" y="29156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 smtClean="0">
                <a:latin typeface="Consolas"/>
                <a:cs typeface="Consolas"/>
              </a:rPr>
              <a:t>?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840" y="8367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?</a:t>
            </a:r>
            <a:endParaRPr lang="en-US" dirty="0">
              <a:solidFill>
                <a:srgbClr val="0000FF"/>
              </a:solidFill>
              <a:latin typeface="Consolas"/>
              <a:cs typeface="Consolas"/>
            </a:endParaRPr>
          </a:p>
        </p:txBody>
      </p:sp>
      <p:sp>
        <p:nvSpPr>
          <p:cNvPr id="34" name="AutoShape 109"/>
          <p:cNvSpPr>
            <a:spLocks noChangeArrowheads="1"/>
          </p:cNvSpPr>
          <p:nvPr/>
        </p:nvSpPr>
        <p:spPr bwMode="auto">
          <a:xfrm>
            <a:off x="4355976" y="2060848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64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  <p:bldP spid="29" grpId="0"/>
      <p:bldP spid="30" grpId="0"/>
      <p:bldP spid="31" grpId="0"/>
      <p:bldP spid="33" grpId="0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Classical Cryptography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636912"/>
            <a:ext cx="2592288" cy="3458309"/>
          </a:xfrm>
          <a:prstGeom prst="rect">
            <a:avLst/>
          </a:prstGeom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85206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3000 years of fascinating history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U</a:t>
            </a:r>
            <a:r>
              <a:rPr lang="en-US" sz="2600" dirty="0" smtClean="0">
                <a:cs typeface="Arial" charset="0"/>
              </a:rPr>
              <a:t>ntil </a:t>
            </a:r>
            <a:r>
              <a:rPr lang="en-US" sz="2600" dirty="0">
                <a:cs typeface="Arial" charset="0"/>
              </a:rPr>
              <a:t>1970: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private communication </a:t>
            </a:r>
            <a:r>
              <a:rPr lang="en-US" sz="2600" dirty="0" smtClean="0">
                <a:cs typeface="Arial" charset="0"/>
              </a:rPr>
              <a:t>was the only goal</a:t>
            </a:r>
            <a:endParaRPr lang="en-US" sz="26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87356"/>
            <a:ext cx="3684443" cy="2105740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348880"/>
            <a:ext cx="2736304" cy="4177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43711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err="1" smtClean="0">
                <a:latin typeface="Arial" pitchFamily="34" charset="0"/>
                <a:cs typeface="Arial" pitchFamily="34" charset="0"/>
                <a:hlinkClick r:id="rId6"/>
              </a:rPr>
              <a:t>Scytale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61653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  <a:hlinkClick r:id="rId7"/>
              </a:rPr>
              <a:t>Enigma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92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421" y="2708920"/>
            <a:ext cx="5956848" cy="3744416"/>
            <a:chOff x="-3421" y="2708920"/>
            <a:chExt cx="5956848" cy="37444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199" b="8062"/>
            <a:stretch/>
          </p:blipFill>
          <p:spPr>
            <a:xfrm>
              <a:off x="-3421" y="2708920"/>
              <a:ext cx="5956848" cy="3744416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46704" y="2924944"/>
              <a:ext cx="536864" cy="28803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Modern Cryptography</a:t>
            </a:r>
            <a:endParaRPr lang="en-US" sz="40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6480720" cy="1440160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is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everywhere</a:t>
            </a:r>
            <a:r>
              <a:rPr lang="en-US" sz="2600" dirty="0" smtClean="0">
                <a:cs typeface="Arial" charset="0"/>
              </a:rPr>
              <a:t>!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is concerned with all settings where people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do not trust </a:t>
            </a:r>
            <a:r>
              <a:rPr lang="en-US" sz="2600" dirty="0" smtClean="0">
                <a:cs typeface="Arial" charset="0"/>
              </a:rPr>
              <a:t>each other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72" y="3284984"/>
            <a:ext cx="29591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645024"/>
            <a:ext cx="3492500" cy="2324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4437112"/>
            <a:ext cx="3492500" cy="233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406" y="2289448"/>
            <a:ext cx="4054604" cy="2160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9029" y="1136924"/>
            <a:ext cx="1613024" cy="194296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516217" y="669883"/>
            <a:ext cx="2455836" cy="4455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0AD1A"/>
              </a:buClr>
              <a:buSzPct val="100000"/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chemeClr val="accent1"/>
              </a:buClr>
              <a:buSzPct val="65000"/>
              <a:buNone/>
            </a:pPr>
            <a:r>
              <a:rPr lang="de-CH" sz="2400" dirty="0">
                <a:cs typeface="Arial" charset="0"/>
                <a:hlinkClick r:id="rId8"/>
              </a:rPr>
              <a:t>Edward Snowden</a:t>
            </a:r>
            <a:endParaRPr lang="en-US" sz="26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56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Secure Encryption</a:t>
            </a:r>
            <a:endParaRPr lang="en-US" sz="4000" dirty="0"/>
          </a:p>
        </p:txBody>
      </p:sp>
      <p:sp>
        <p:nvSpPr>
          <p:cNvPr id="14" name="AutoShape 109"/>
          <p:cNvSpPr>
            <a:spLocks noChangeArrowheads="1"/>
          </p:cNvSpPr>
          <p:nvPr/>
        </p:nvSpPr>
        <p:spPr bwMode="auto">
          <a:xfrm>
            <a:off x="4355976" y="234888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pic>
        <p:nvPicPr>
          <p:cNvPr id="15" name="Picture 39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7584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40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98"/>
          <p:cNvSpPr>
            <a:spLocks noChangeArrowheads="1"/>
          </p:cNvSpPr>
          <p:nvPr/>
        </p:nvSpPr>
        <p:spPr bwMode="auto">
          <a:xfrm>
            <a:off x="395536" y="4005064"/>
            <a:ext cx="68407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Goal: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Eve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does not learn </a:t>
            </a:r>
            <a:r>
              <a:rPr lang="en-US" sz="2400" dirty="0" smtClean="0">
                <a:cs typeface="Arial" charset="0"/>
              </a:rPr>
              <a:t>the message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Setting: Alice and Bob share a secret key </a:t>
            </a:r>
            <a:r>
              <a:rPr lang="en-US" sz="2400" dirty="0">
                <a:cs typeface="Arial" charset="0"/>
              </a:rPr>
              <a:t>k</a:t>
            </a:r>
          </a:p>
        </p:txBody>
      </p:sp>
      <p:pic>
        <p:nvPicPr>
          <p:cNvPr id="20" name="Picture 19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987824" y="1700808"/>
            <a:ext cx="2195795" cy="1747356"/>
            <a:chOff x="2987824" y="1700808"/>
            <a:chExt cx="2195795" cy="1747356"/>
          </a:xfrm>
        </p:grpSpPr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3968" y="2924944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25" name="Picture 24" descr="QueenOfHearts.png"/>
            <p:cNvPicPr>
              <a:picLocks noChangeAspect="1"/>
            </p:cNvPicPr>
            <p:nvPr/>
          </p:nvPicPr>
          <p:blipFill>
            <a:blip r:embed="rId4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130550" y="1556792"/>
            <a:ext cx="2881313" cy="864096"/>
            <a:chOff x="3130550" y="1556792"/>
            <a:chExt cx="2881313" cy="864096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7" name="Picture 26" descr="MC90044145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556792"/>
              <a:ext cx="864096" cy="864096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467544" y="32129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43835" y="3212976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536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m = </a:t>
            </a:r>
            <a:r>
              <a:rPr lang="en-US" dirty="0">
                <a:latin typeface="Consolas"/>
                <a:cs typeface="Consolas"/>
              </a:rPr>
              <a:t>0000 1111</a:t>
            </a:r>
          </a:p>
        </p:txBody>
      </p:sp>
      <p:pic>
        <p:nvPicPr>
          <p:cNvPr id="31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95536" y="10434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m = “I love you”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969237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build="p" bldLvl="2"/>
      <p:bldP spid="28" grpId="0"/>
      <p:bldP spid="29" grpId="0"/>
      <p:bldP spid="30" grpId="0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sz="3600" dirty="0" smtClean="0"/>
              <a:t>Perfectly Secure Encryption: One-Time Pad</a:t>
            </a:r>
            <a:endParaRPr lang="en-US" sz="3600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5536" y="3645024"/>
            <a:ext cx="684076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Goal: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Eve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does not learn </a:t>
            </a:r>
            <a:r>
              <a:rPr lang="en-US" sz="2400" dirty="0" smtClean="0">
                <a:cs typeface="Arial" charset="0"/>
              </a:rPr>
              <a:t>the message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Setting: Alice and Bob share a key k</a:t>
            </a: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Recipe: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It is perfectly secure!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4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676742"/>
              </p:ext>
            </p:extLst>
          </p:nvPr>
        </p:nvGraphicFramePr>
        <p:xfrm>
          <a:off x="6516216" y="3717032"/>
          <a:ext cx="16561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©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99592" y="53732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96" y="57239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5896" y="57332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	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1111</a:t>
            </a:r>
          </a:p>
          <a:p>
            <a:pPr>
              <a:tabLst>
                <a:tab pos="628650" algn="l"/>
              </a:tabLst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	=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US" dirty="0" smtClean="0">
                <a:latin typeface="cmsy10"/>
                <a:ea typeface="cmsy10"/>
                <a:cs typeface="cmsy10"/>
              </a:rPr>
              <a:t>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 =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dirty="0">
              <a:solidFill>
                <a:srgbClr val="0000FF"/>
              </a:solidFill>
              <a:latin typeface="Consolas"/>
              <a:cs typeface="Consola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7944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67944" y="5373216"/>
            <a:ext cx="326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3528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1840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1124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9512" y="2348880"/>
            <a:ext cx="9001000" cy="1152128"/>
            <a:chOff x="179512" y="2348880"/>
            <a:chExt cx="9001000" cy="1152128"/>
          </a:xfrm>
        </p:grpSpPr>
        <p:pic>
          <p:nvPicPr>
            <p:cNvPr id="518183" name="Picture 39" descr="BS00996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611560" y="2564904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8184" name="Picture 40" descr="BS00996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7631867" y="2708920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179512" y="313167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>
                  <a:latin typeface="Consolas"/>
                  <a:cs typeface="Consolas"/>
                </a:rPr>
                <a:t>0101 1011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48264" y="313167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>
                  <a:latin typeface="Consolas"/>
                  <a:cs typeface="Consolas"/>
                </a:rPr>
                <a:t>0101 1011</a:t>
              </a:r>
            </a:p>
          </p:txBody>
        </p:sp>
        <p:sp>
          <p:nvSpPr>
            <p:cNvPr id="34" name="AutoShape 109"/>
            <p:cNvSpPr>
              <a:spLocks noChangeArrowheads="1"/>
            </p:cNvSpPr>
            <p:nvPr/>
          </p:nvSpPr>
          <p:spPr bwMode="auto">
            <a:xfrm>
              <a:off x="4355976" y="2348880"/>
              <a:ext cx="1368152" cy="648072"/>
            </a:xfrm>
            <a:prstGeom prst="cloudCallout">
              <a:avLst>
                <a:gd name="adj1" fmla="val -68259"/>
                <a:gd name="adj2" fmla="val 35277"/>
              </a:avLst>
            </a:prstGeom>
            <a:solidFill>
              <a:srgbClr val="A8EAE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sz="2400" dirty="0">
                  <a:latin typeface="Consolas"/>
                  <a:cs typeface="Consolas"/>
                </a:rPr>
                <a:t>?</a:t>
              </a:r>
            </a:p>
          </p:txBody>
        </p:sp>
      </p:grpSp>
      <p:sp>
        <p:nvSpPr>
          <p:cNvPr id="3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686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 bldLvl="2"/>
      <p:bldP spid="80" grpId="1" uiExpand="1" build="allAtOnce"/>
      <p:bldP spid="23" grpId="0"/>
      <p:bldP spid="24" grpId="0"/>
      <p:bldP spid="25" grpId="0"/>
      <p:bldP spid="26" grpId="0" uiExpand="1" build="p"/>
      <p:bldP spid="27" grpId="0"/>
      <p:bldP spid="28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Problems With One-Time Pad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564904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-36512" y="4248472"/>
            <a:ext cx="597666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The key has to be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as long as </a:t>
            </a:r>
            <a:r>
              <a:rPr lang="en-US" sz="2400" dirty="0" smtClean="0">
                <a:cs typeface="Arial" charset="0"/>
              </a:rPr>
              <a:t>the message.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The key can only be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used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once</a:t>
            </a:r>
            <a:r>
              <a:rPr lang="en-US" sz="2400" dirty="0">
                <a:cs typeface="Arial" charset="0"/>
              </a:rPr>
              <a:t>.</a:t>
            </a:r>
            <a:endParaRPr lang="en-US" sz="2400" dirty="0" smtClean="0">
              <a:solidFill>
                <a:srgbClr val="FF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In practice, other encryption schemes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(such as </a:t>
            </a:r>
            <a:r>
              <a:rPr lang="en-US" sz="2400" dirty="0" smtClean="0">
                <a:cs typeface="Arial" charset="0"/>
                <a:hlinkClick r:id="rId4"/>
              </a:rPr>
              <a:t>AES</a:t>
            </a:r>
            <a:r>
              <a:rPr lang="en-US" sz="2400" dirty="0" smtClean="0">
                <a:cs typeface="Arial" charset="0"/>
              </a:rPr>
              <a:t>) are used which allow to encrypt long messages with short keys.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6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23528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536" y="3140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8264" y="31316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1840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1124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4" name="AutoShape 109"/>
          <p:cNvSpPr>
            <a:spLocks noChangeArrowheads="1"/>
          </p:cNvSpPr>
          <p:nvPr/>
        </p:nvSpPr>
        <p:spPr bwMode="auto">
          <a:xfrm>
            <a:off x="4355976" y="234888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54087" y="5308628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Master of Logic course: </a:t>
            </a:r>
            <a:br>
              <a:rPr lang="en-US" sz="2000" dirty="0" smtClean="0"/>
            </a:br>
            <a:r>
              <a:rPr lang="en-US" sz="2000" dirty="0" smtClean="0"/>
              <a:t>Information Theory</a:t>
            </a:r>
            <a:endParaRPr lang="en-US" sz="2000" dirty="0"/>
          </a:p>
        </p:txBody>
      </p:sp>
      <p:sp>
        <p:nvSpPr>
          <p:cNvPr id="26" name="Rounded Rectangle 25"/>
          <p:cNvSpPr/>
          <p:nvPr/>
        </p:nvSpPr>
        <p:spPr>
          <a:xfrm>
            <a:off x="5652120" y="6093296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Master of Logic course: </a:t>
            </a:r>
            <a:br>
              <a:rPr lang="en-US" sz="2000" dirty="0"/>
            </a:br>
            <a:r>
              <a:rPr lang="en-US" sz="2000" dirty="0"/>
              <a:t>Computational Complexity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52119" y="3717032"/>
            <a:ext cx="3470400" cy="684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BSc </a:t>
            </a:r>
            <a:r>
              <a:rPr lang="en-US" sz="2000" dirty="0" err="1" smtClean="0"/>
              <a:t>Informatica</a:t>
            </a:r>
            <a:r>
              <a:rPr lang="en-US" sz="2000" dirty="0" smtClean="0"/>
              <a:t> course: </a:t>
            </a:r>
            <a:br>
              <a:rPr lang="en-US" sz="2000" dirty="0" smtClean="0"/>
            </a:br>
            <a:r>
              <a:rPr lang="en-US" sz="2000" dirty="0" smtClean="0"/>
              <a:t>Modern Cryptography</a:t>
            </a:r>
            <a:endParaRPr lang="en-US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5652120" y="4509272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Master of Logic course: </a:t>
            </a:r>
            <a:br>
              <a:rPr lang="en-US" sz="2000" dirty="0"/>
            </a:br>
            <a:r>
              <a:rPr lang="en-US" sz="2000" dirty="0" smtClean="0"/>
              <a:t>Basic Probability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0203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 bldLvl="2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088" y="44624"/>
            <a:ext cx="3789894" cy="1944216"/>
          </a:xfrm>
          <a:prstGeom prst="rect">
            <a:avLst/>
          </a:prstGeom>
        </p:spPr>
      </p:pic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/>
              <a:t>Quantum </a:t>
            </a:r>
            <a:r>
              <a:rPr lang="en-US" sz="4000" dirty="0" smtClean="0"/>
              <a:t>Mechanics </a:t>
            </a:r>
            <a:endParaRPr lang="en-US" sz="4000" dirty="0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971600" y="105273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r10" pitchFamily="34" charset="0"/>
                <a:cs typeface="Arial" charset="0"/>
              </a:rPr>
              <a:t>+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b="0" dirty="0" smtClean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1041425" y="20605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sy10" pitchFamily="34" charset="0"/>
                <a:cs typeface="Arial" charset="0"/>
              </a:rPr>
              <a:t>£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2" name="Group 28"/>
          <p:cNvGrpSpPr/>
          <p:nvPr/>
        </p:nvGrpSpPr>
        <p:grpSpPr>
          <a:xfrm>
            <a:off x="3953941" y="908760"/>
            <a:ext cx="720000" cy="720000"/>
            <a:chOff x="4214810" y="2000240"/>
            <a:chExt cx="457692" cy="460694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183753" y="908760"/>
            <a:ext cx="720000" cy="720000"/>
            <a:chOff x="7597837" y="2707419"/>
            <a:chExt cx="457692" cy="460694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8" name="Group 90"/>
          <p:cNvGrpSpPr/>
          <p:nvPr/>
        </p:nvGrpSpPr>
        <p:grpSpPr>
          <a:xfrm>
            <a:off x="251520" y="908720"/>
            <a:ext cx="720080" cy="720080"/>
            <a:chOff x="6948264" y="2780928"/>
            <a:chExt cx="457692" cy="460694"/>
          </a:xfrm>
        </p:grpSpPr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251520" y="1916832"/>
            <a:ext cx="720000" cy="720000"/>
            <a:chOff x="4427984" y="692696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28"/>
          <p:cNvGrpSpPr/>
          <p:nvPr/>
        </p:nvGrpSpPr>
        <p:grpSpPr>
          <a:xfrm>
            <a:off x="2183754" y="1916832"/>
            <a:ext cx="720000" cy="720000"/>
            <a:chOff x="4214810" y="2000240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0" name="Group 28"/>
          <p:cNvGrpSpPr/>
          <p:nvPr/>
        </p:nvGrpSpPr>
        <p:grpSpPr>
          <a:xfrm>
            <a:off x="3953941" y="1916832"/>
            <a:ext cx="720000" cy="720000"/>
            <a:chOff x="4214810" y="2000240"/>
            <a:chExt cx="457692" cy="460694"/>
          </a:xfrm>
        </p:grpSpPr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750" y="2924175"/>
            <a:ext cx="8208634" cy="3457073"/>
            <a:chOff x="539750" y="2924175"/>
            <a:chExt cx="8208634" cy="3457073"/>
          </a:xfrm>
        </p:grpSpPr>
        <p:grpSp>
          <p:nvGrpSpPr>
            <p:cNvPr id="2" name="Group 10"/>
            <p:cNvGrpSpPr>
              <a:grpSpLocks/>
            </p:cNvGrpSpPr>
            <p:nvPr/>
          </p:nvGrpSpPr>
          <p:grpSpPr bwMode="auto">
            <a:xfrm>
              <a:off x="3554413" y="3595688"/>
              <a:ext cx="865187" cy="792162"/>
              <a:chOff x="2148" y="2341"/>
              <a:chExt cx="545" cy="499"/>
            </a:xfrm>
          </p:grpSpPr>
          <p:sp>
            <p:nvSpPr>
              <p:cNvPr id="3410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3410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3410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341010" name="Text Box 18"/>
            <p:cNvSpPr txBox="1">
              <a:spLocks noChangeArrowheads="1"/>
            </p:cNvSpPr>
            <p:nvPr/>
          </p:nvSpPr>
          <p:spPr bwMode="auto">
            <a:xfrm>
              <a:off x="3636963" y="3021013"/>
              <a:ext cx="3816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cs typeface="Arial" charset="0"/>
                </a:rPr>
                <a:t>with prob. 1 yields 1</a:t>
              </a:r>
              <a:endParaRPr lang="de-CH" sz="2400" b="0" dirty="0">
                <a:cs typeface="Arial" charset="0"/>
              </a:endParaRPr>
            </a:p>
          </p:txBody>
        </p:sp>
        <p:sp>
          <p:nvSpPr>
            <p:cNvPr id="341013" name="Text Box 21"/>
            <p:cNvSpPr txBox="1">
              <a:spLocks noChangeArrowheads="1"/>
            </p:cNvSpPr>
            <p:nvPr/>
          </p:nvSpPr>
          <p:spPr bwMode="auto">
            <a:xfrm>
              <a:off x="539750" y="2924175"/>
              <a:ext cx="3816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dirty="0">
                  <a:cs typeface="Arial" charset="0"/>
                </a:rPr>
                <a:t>Measurements:</a:t>
              </a:r>
              <a:endParaRPr lang="de-CH" sz="2400" dirty="0">
                <a:cs typeface="Arial" charset="0"/>
              </a:endParaRPr>
            </a:p>
          </p:txBody>
        </p:sp>
        <p:sp>
          <p:nvSpPr>
            <p:cNvPr id="341014" name="Rectangle 22"/>
            <p:cNvSpPr>
              <a:spLocks noChangeArrowheads="1"/>
            </p:cNvSpPr>
            <p:nvPr/>
          </p:nvSpPr>
          <p:spPr bwMode="auto">
            <a:xfrm>
              <a:off x="3563938" y="3524250"/>
              <a:ext cx="865187" cy="1008063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015" name="Line 23"/>
            <p:cNvSpPr>
              <a:spLocks noChangeShapeType="1"/>
            </p:cNvSpPr>
            <p:nvPr/>
          </p:nvSpPr>
          <p:spPr bwMode="auto">
            <a:xfrm flipH="1">
              <a:off x="1763713" y="4029075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1016" name="Line 24"/>
            <p:cNvSpPr>
              <a:spLocks noChangeShapeType="1"/>
            </p:cNvSpPr>
            <p:nvPr/>
          </p:nvSpPr>
          <p:spPr bwMode="auto">
            <a:xfrm flipH="1">
              <a:off x="4429125" y="4029075"/>
              <a:ext cx="2232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grpSp>
          <p:nvGrpSpPr>
            <p:cNvPr id="15" name="Group 139"/>
            <p:cNvGrpSpPr>
              <a:grpSpLocks/>
            </p:cNvGrpSpPr>
            <p:nvPr/>
          </p:nvGrpSpPr>
          <p:grpSpPr bwMode="auto">
            <a:xfrm>
              <a:off x="3562350" y="5099052"/>
              <a:ext cx="865188" cy="792163"/>
              <a:chOff x="2154" y="1933"/>
              <a:chExt cx="545" cy="499"/>
            </a:xfrm>
          </p:grpSpPr>
          <p:sp>
            <p:nvSpPr>
              <p:cNvPr id="341132" name="Oval 140"/>
              <p:cNvSpPr>
                <a:spLocks noChangeArrowheads="1"/>
              </p:cNvSpPr>
              <p:nvPr/>
            </p:nvSpPr>
            <p:spPr bwMode="auto">
              <a:xfrm>
                <a:off x="2245" y="2024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341133" name="Rectangle 141"/>
              <p:cNvSpPr>
                <a:spLocks noChangeArrowheads="1"/>
              </p:cNvSpPr>
              <p:nvPr/>
            </p:nvSpPr>
            <p:spPr bwMode="auto">
              <a:xfrm>
                <a:off x="2154" y="2160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latin typeface="cmsy10" pitchFamily="34" charset="0"/>
                  <a:cs typeface="Arial" charset="0"/>
                </a:endParaRPr>
              </a:p>
            </p:txBody>
          </p:sp>
          <p:sp>
            <p:nvSpPr>
              <p:cNvPr id="341134" name="Line 142"/>
              <p:cNvSpPr>
                <a:spLocks noChangeShapeType="1"/>
              </p:cNvSpPr>
              <p:nvPr/>
            </p:nvSpPr>
            <p:spPr bwMode="auto">
              <a:xfrm flipV="1">
                <a:off x="2426" y="1933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341139" name="Line 147"/>
            <p:cNvSpPr>
              <a:spLocks noChangeShapeType="1"/>
            </p:cNvSpPr>
            <p:nvPr/>
          </p:nvSpPr>
          <p:spPr bwMode="auto">
            <a:xfrm rot="10800000">
              <a:off x="1408113" y="5157788"/>
              <a:ext cx="0" cy="574675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1140" name="Text Box 148"/>
            <p:cNvSpPr txBox="1">
              <a:spLocks noChangeArrowheads="1"/>
            </p:cNvSpPr>
            <p:nvPr/>
          </p:nvSpPr>
          <p:spPr bwMode="auto">
            <a:xfrm>
              <a:off x="5075238" y="4941888"/>
              <a:ext cx="3600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cs typeface="Arial" charset="0"/>
                </a:rPr>
                <a:t>with prob. ½ yields 0</a:t>
              </a:r>
            </a:p>
          </p:txBody>
        </p:sp>
        <p:sp>
          <p:nvSpPr>
            <p:cNvPr id="341141" name="Rectangle 149"/>
            <p:cNvSpPr>
              <a:spLocks noChangeArrowheads="1"/>
            </p:cNvSpPr>
            <p:nvPr/>
          </p:nvSpPr>
          <p:spPr bwMode="auto">
            <a:xfrm>
              <a:off x="3562350" y="5011738"/>
              <a:ext cx="865188" cy="10080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142" name="Line 150"/>
            <p:cNvSpPr>
              <a:spLocks noChangeShapeType="1"/>
            </p:cNvSpPr>
            <p:nvPr/>
          </p:nvSpPr>
          <p:spPr bwMode="auto">
            <a:xfrm flipH="1">
              <a:off x="1762125" y="5516563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1143" name="Line 151"/>
            <p:cNvSpPr>
              <a:spLocks noChangeShapeType="1"/>
            </p:cNvSpPr>
            <p:nvPr/>
          </p:nvSpPr>
          <p:spPr bwMode="auto">
            <a:xfrm flipH="1">
              <a:off x="4427538" y="5516563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41144" name="Text Box 152"/>
            <p:cNvSpPr txBox="1">
              <a:spLocks noChangeArrowheads="1"/>
            </p:cNvSpPr>
            <p:nvPr/>
          </p:nvSpPr>
          <p:spPr bwMode="auto">
            <a:xfrm>
              <a:off x="5075238" y="5661025"/>
              <a:ext cx="3600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cs typeface="Arial" charset="0"/>
                </a:rPr>
                <a:t>with prob. ½ yields 1</a:t>
              </a:r>
            </a:p>
          </p:txBody>
        </p:sp>
        <p:sp>
          <p:nvSpPr>
            <p:cNvPr id="90" name="Text Box 103"/>
            <p:cNvSpPr txBox="1">
              <a:spLocks noChangeArrowheads="1"/>
            </p:cNvSpPr>
            <p:nvPr/>
          </p:nvSpPr>
          <p:spPr bwMode="auto">
            <a:xfrm>
              <a:off x="4401765" y="4129548"/>
              <a:ext cx="6274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 smtClean="0">
                  <a:cs typeface="Arial" charset="0"/>
                </a:rPr>
                <a:t>0/1</a:t>
              </a:r>
              <a:endParaRPr lang="de-CH" sz="2400" b="0" dirty="0">
                <a:cs typeface="Arial" charset="0"/>
              </a:endParaRPr>
            </a:p>
          </p:txBody>
        </p:sp>
        <p:sp>
          <p:nvSpPr>
            <p:cNvPr id="91" name="Text Box 103"/>
            <p:cNvSpPr txBox="1">
              <a:spLocks noChangeArrowheads="1"/>
            </p:cNvSpPr>
            <p:nvPr/>
          </p:nvSpPr>
          <p:spPr bwMode="auto">
            <a:xfrm>
              <a:off x="4416513" y="5678133"/>
              <a:ext cx="6274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 smtClean="0">
                  <a:cs typeface="Arial" charset="0"/>
                </a:rPr>
                <a:t>0/1</a:t>
              </a:r>
              <a:endParaRPr lang="de-CH" sz="2400" b="0" dirty="0">
                <a:cs typeface="Arial" charset="0"/>
              </a:endParaRPr>
            </a:p>
          </p:txBody>
        </p:sp>
        <p:grpSp>
          <p:nvGrpSpPr>
            <p:cNvPr id="116" name="Group 28"/>
            <p:cNvGrpSpPr/>
            <p:nvPr/>
          </p:nvGrpSpPr>
          <p:grpSpPr>
            <a:xfrm>
              <a:off x="899672" y="3645024"/>
              <a:ext cx="720000" cy="720000"/>
              <a:chOff x="4214810" y="2000240"/>
              <a:chExt cx="457692" cy="460694"/>
            </a:xfrm>
          </p:grpSpPr>
          <p:sp>
            <p:nvSpPr>
              <p:cNvPr id="11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8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19" name="Group 28"/>
            <p:cNvGrpSpPr/>
            <p:nvPr/>
          </p:nvGrpSpPr>
          <p:grpSpPr>
            <a:xfrm>
              <a:off x="6804248" y="3717032"/>
              <a:ext cx="720000" cy="720000"/>
              <a:chOff x="4214810" y="2000240"/>
              <a:chExt cx="457692" cy="460694"/>
            </a:xfrm>
          </p:grpSpPr>
          <p:sp>
            <p:nvSpPr>
              <p:cNvPr id="12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2" name="Group 90"/>
            <p:cNvGrpSpPr/>
            <p:nvPr/>
          </p:nvGrpSpPr>
          <p:grpSpPr>
            <a:xfrm>
              <a:off x="3753624" y="3974640"/>
              <a:ext cx="504000" cy="504000"/>
              <a:chOff x="6948264" y="2780928"/>
              <a:chExt cx="457692" cy="460694"/>
            </a:xfrm>
          </p:grpSpPr>
          <p:sp>
            <p:nvSpPr>
              <p:cNvPr id="123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4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25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6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27" name="Group 28"/>
            <p:cNvGrpSpPr/>
            <p:nvPr/>
          </p:nvGrpSpPr>
          <p:grpSpPr>
            <a:xfrm>
              <a:off x="899592" y="5157192"/>
              <a:ext cx="720000" cy="720000"/>
              <a:chOff x="4214810" y="2000240"/>
              <a:chExt cx="457692" cy="460694"/>
            </a:xfrm>
          </p:grpSpPr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9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757108" y="5460464"/>
              <a:ext cx="504000" cy="504000"/>
              <a:chOff x="4427984" y="692696"/>
              <a:chExt cx="457692" cy="460694"/>
            </a:xfrm>
          </p:grpSpPr>
          <p:sp>
            <p:nvSpPr>
              <p:cNvPr id="131" name="Oval 2"/>
              <p:cNvSpPr>
                <a:spLocks noChangeArrowheads="1"/>
              </p:cNvSpPr>
              <p:nvPr/>
            </p:nvSpPr>
            <p:spPr bwMode="auto">
              <a:xfrm>
                <a:off x="4427984" y="692696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" name="Line 5"/>
              <p:cNvSpPr>
                <a:spLocks noChangeShapeType="1"/>
              </p:cNvSpPr>
              <p:nvPr/>
            </p:nvSpPr>
            <p:spPr bwMode="auto">
              <a:xfrm rot="2700000">
                <a:off x="4470434" y="919757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3" name="Line 5"/>
              <p:cNvSpPr>
                <a:spLocks noChangeShapeType="1"/>
              </p:cNvSpPr>
              <p:nvPr/>
            </p:nvSpPr>
            <p:spPr bwMode="auto">
              <a:xfrm rot="8100000">
                <a:off x="4470435" y="91975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28"/>
            <p:cNvGrpSpPr/>
            <p:nvPr/>
          </p:nvGrpSpPr>
          <p:grpSpPr>
            <a:xfrm>
              <a:off x="8028384" y="4725144"/>
              <a:ext cx="720000" cy="720000"/>
              <a:chOff x="4214810" y="2000240"/>
              <a:chExt cx="457692" cy="460694"/>
            </a:xfrm>
          </p:grpSpPr>
          <p:sp>
            <p:nvSpPr>
              <p:cNvPr id="13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7" name="Group 28"/>
            <p:cNvGrpSpPr/>
            <p:nvPr/>
          </p:nvGrpSpPr>
          <p:grpSpPr>
            <a:xfrm>
              <a:off x="8028384" y="5661248"/>
              <a:ext cx="720000" cy="720000"/>
              <a:chOff x="4214810" y="2000240"/>
              <a:chExt cx="457692" cy="460694"/>
            </a:xfrm>
          </p:grpSpPr>
          <p:sp>
            <p:nvSpPr>
              <p:cNvPr id="13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9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43" name="Picture 1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17837" y="2060848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18037" y="2076843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17837" y="1124744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6" name="Picture 1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18037" y="1095400"/>
            <a:ext cx="690067" cy="48768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208107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26816" y="2865130"/>
            <a:ext cx="78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j-lt"/>
                <a:cs typeface="Arial" charset="0"/>
              </a:rPr>
              <a:t>Wonderland of  Quantum Mechanics</a:t>
            </a:r>
            <a:endParaRPr lang="en-US" sz="4000" dirty="0">
              <a:latin typeface="+mj-lt"/>
              <a:cs typeface="Arial" charset="0"/>
            </a:endParaRPr>
          </a:p>
        </p:txBody>
      </p:sp>
      <p:pic>
        <p:nvPicPr>
          <p:cNvPr id="4" name="Picture 2" descr="C:\Users\buhrman\Documents\c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6632"/>
            <a:ext cx="27670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tartrek-be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645024"/>
            <a:ext cx="2016224" cy="2976331"/>
          </a:xfrm>
          <a:prstGeom prst="rect">
            <a:avLst/>
          </a:prstGeom>
          <a:noFill/>
        </p:spPr>
      </p:pic>
      <p:pic>
        <p:nvPicPr>
          <p:cNvPr id="6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1878371" cy="1728191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627784" y="5589240"/>
            <a:ext cx="3744416" cy="1008062"/>
            <a:chOff x="395536" y="4509120"/>
            <a:chExt cx="3744416" cy="1008062"/>
          </a:xfrm>
        </p:grpSpPr>
        <p:sp>
          <p:nvSpPr>
            <p:cNvPr id="7" name="Oval 54"/>
            <p:cNvSpPr>
              <a:spLocks noChangeArrowheads="1"/>
            </p:cNvSpPr>
            <p:nvPr/>
          </p:nvSpPr>
          <p:spPr bwMode="auto">
            <a:xfrm rot="16200000">
              <a:off x="1763713" y="3140943"/>
              <a:ext cx="1008062" cy="374441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" name="Oval 56"/>
            <p:cNvSpPr>
              <a:spLocks noChangeArrowheads="1"/>
            </p:cNvSpPr>
            <p:nvPr/>
          </p:nvSpPr>
          <p:spPr bwMode="auto">
            <a:xfrm rot="16200000">
              <a:off x="1285825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9" name="Line 57"/>
            <p:cNvSpPr>
              <a:spLocks noChangeShapeType="1"/>
            </p:cNvSpPr>
            <p:nvPr/>
          </p:nvSpPr>
          <p:spPr bwMode="auto">
            <a:xfrm rot="5400000">
              <a:off x="1645394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0" name="Line 58"/>
            <p:cNvSpPr>
              <a:spLocks noChangeShapeType="1"/>
            </p:cNvSpPr>
            <p:nvPr/>
          </p:nvSpPr>
          <p:spPr bwMode="auto">
            <a:xfrm rot="10800000">
              <a:off x="1645394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1" name="Line 59"/>
            <p:cNvSpPr>
              <a:spLocks noChangeShapeType="1"/>
            </p:cNvSpPr>
            <p:nvPr/>
          </p:nvSpPr>
          <p:spPr bwMode="auto">
            <a:xfrm rot="8100000">
              <a:off x="1643806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rot="13500000">
              <a:off x="1645394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3" name="Oval 92"/>
            <p:cNvSpPr>
              <a:spLocks noChangeArrowheads="1"/>
            </p:cNvSpPr>
            <p:nvPr/>
          </p:nvSpPr>
          <p:spPr bwMode="auto">
            <a:xfrm rot="16200000">
              <a:off x="2556296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14" name="Line 93"/>
            <p:cNvSpPr>
              <a:spLocks noChangeShapeType="1"/>
            </p:cNvSpPr>
            <p:nvPr/>
          </p:nvSpPr>
          <p:spPr bwMode="auto">
            <a:xfrm rot="5400000">
              <a:off x="2915865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5" name="Line 94"/>
            <p:cNvSpPr>
              <a:spLocks noChangeShapeType="1"/>
            </p:cNvSpPr>
            <p:nvPr/>
          </p:nvSpPr>
          <p:spPr bwMode="auto">
            <a:xfrm rot="10800000">
              <a:off x="2915865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" name="Line 95"/>
            <p:cNvSpPr>
              <a:spLocks noChangeShapeType="1"/>
            </p:cNvSpPr>
            <p:nvPr/>
          </p:nvSpPr>
          <p:spPr bwMode="auto">
            <a:xfrm rot="8100000">
              <a:off x="2914277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7" name="Line 96"/>
            <p:cNvSpPr>
              <a:spLocks noChangeShapeType="1"/>
            </p:cNvSpPr>
            <p:nvPr/>
          </p:nvSpPr>
          <p:spPr bwMode="auto">
            <a:xfrm rot="13500000">
              <a:off x="2915865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20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789040"/>
            <a:ext cx="1878371" cy="1728191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/>
          <a:srcRect l="14066" t="19770" r="13287" b="12626"/>
          <a:stretch/>
        </p:blipFill>
        <p:spPr>
          <a:xfrm>
            <a:off x="5652120" y="548680"/>
            <a:ext cx="3096344" cy="1988191"/>
          </a:xfrm>
          <a:prstGeom prst="rect">
            <a:avLst/>
          </a:prstGeom>
        </p:spPr>
      </p:pic>
      <p:pic>
        <p:nvPicPr>
          <p:cNvPr id="21" name="Picture 15" descr="ZeroOneLarg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980728"/>
            <a:ext cx="1028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06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764430"/>
            <a:ext cx="8429684" cy="6093569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Possible to build in theory, no fundamental theoretical obstacles have been found yet.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Canadian company “D-Wave” claims to have build a quantum computer with 2048 qubits. Did they?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2014/15: 135+50 Mio € investment in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QuTech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centre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in Delft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2015: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                    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center in Amsterdam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baseline="0" dirty="0" smtClean="0">
                <a:cs typeface="Arial" charset="0"/>
              </a:rPr>
              <a:t>2017+: 1</a:t>
            </a:r>
            <a:r>
              <a:rPr lang="en-US" sz="2800" dirty="0" smtClean="0">
                <a:cs typeface="Arial" charset="0"/>
              </a:rPr>
              <a:t> Bio</a:t>
            </a:r>
            <a:r>
              <a:rPr lang="en-US" sz="2800" dirty="0">
                <a:cs typeface="Arial" charset="0"/>
              </a:rPr>
              <a:t> € </a:t>
            </a:r>
            <a:r>
              <a:rPr lang="en-US" sz="2800" dirty="0" smtClean="0">
                <a:cs typeface="Arial" charset="0"/>
              </a:rPr>
              <a:t>EU flagship on Quantum Technology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44624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Can Quantum Computers Be Built?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44551"/>
            <a:ext cx="2268252" cy="151216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 cstate="print"/>
          <a:srcRect l="-8679" t="-1545" r="-1535" b="-1498"/>
          <a:stretch/>
        </p:blipFill>
        <p:spPr>
          <a:xfrm>
            <a:off x="2339752" y="2348607"/>
            <a:ext cx="2520280" cy="162588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700535"/>
            <a:ext cx="1584176" cy="18432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16216" y="1412503"/>
            <a:ext cx="3168351" cy="2577440"/>
            <a:chOff x="6516216" y="1628800"/>
            <a:chExt cx="3168351" cy="2577440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 bwMode="auto">
            <a:xfrm>
              <a:off x="6516216" y="3414152"/>
              <a:ext cx="3168351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Martinis group (UCSB)</a:t>
              </a:r>
              <a:r>
                <a:rPr lang="en-US" sz="2000" dirty="0">
                  <a:latin typeface="Calibri" pitchFamily="34" charset="0"/>
                  <a:cs typeface="Calibri" pitchFamily="34" charset="0"/>
                </a:rPr>
                <a:t/>
              </a:r>
              <a:br>
                <a:rPr lang="en-US" sz="2000" dirty="0">
                  <a:latin typeface="Calibri" pitchFamily="34" charset="0"/>
                  <a:cs typeface="Calibri" pitchFamily="34" charset="0"/>
                </a:rPr>
              </a:b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9 </a:t>
              </a:r>
              <a:r>
                <a:rPr lang="en-US" sz="2000" b="0" dirty="0" err="1" smtClean="0">
                  <a:latin typeface="Calibri" pitchFamily="34" charset="0"/>
                  <a:cs typeface="Calibri" pitchFamily="34" charset="0"/>
                </a:rPr>
                <a:t>qubits</a:t>
              </a:r>
              <a:endParaRPr lang="en-US" sz="2000" b="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8224" y="1628800"/>
              <a:ext cx="2376264" cy="1886286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5580112" y="4869160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Master of Logic course: </a:t>
            </a:r>
            <a:br>
              <a:rPr lang="en-US" sz="2000" dirty="0"/>
            </a:br>
            <a:r>
              <a:rPr lang="en-US" sz="2000" dirty="0" smtClean="0"/>
              <a:t>Quantum Computing</a:t>
            </a:r>
            <a:endParaRPr lang="en-US" sz="2000" dirty="0"/>
          </a:p>
        </p:txBody>
      </p:sp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5733256"/>
            <a:ext cx="1790056" cy="47423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580112" y="5661248"/>
            <a:ext cx="3470400" cy="68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Possibilities for </a:t>
            </a:r>
            <a:br>
              <a:rPr lang="en-US" sz="2000" dirty="0" smtClean="0"/>
            </a:br>
            <a:r>
              <a:rPr lang="en-US" sz="2000" dirty="0" smtClean="0"/>
              <a:t>Research Projects</a:t>
            </a:r>
            <a:r>
              <a:rPr lang="en-US" sz="2000" dirty="0"/>
              <a:t> </a:t>
            </a:r>
            <a:r>
              <a:rPr lang="en-US" sz="2000" dirty="0" smtClean="0"/>
              <a:t>at </a:t>
            </a:r>
            <a:r>
              <a:rPr lang="en-US" sz="2000" dirty="0" err="1" smtClean="0"/>
              <a:t>QuSoft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2678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uiExpand="1" build="p"/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FIRSTCHRIS@C02FJ266DH2T3PP7" val="4422"/>
  <p:tag name="FIRSTCSCHAFF1@C02KDURWDNCT3PP7" val="5009"/>
  <p:tag name="DEFAULTDISPLAYSOURCE" val="\documentclass{article}\pagestyle{empty}&#10;\begin{document}&#10;&#10;\end{document}&#10;"/>
  <p:tag name="EMBEDFONT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14933</TotalTime>
  <Words>611</Words>
  <Application>Microsoft Macintosh PowerPoint</Application>
  <PresentationFormat>On-screen Show (4:3)</PresentationFormat>
  <Paragraphs>192</Paragraphs>
  <Slides>14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cmr10</vt:lpstr>
      <vt:lpstr>cmsy10</vt:lpstr>
      <vt:lpstr>Comic Sans MS</vt:lpstr>
      <vt:lpstr>Consolas</vt:lpstr>
      <vt:lpstr>Wingdings</vt:lpstr>
      <vt:lpstr>Office Theme</vt:lpstr>
      <vt:lpstr>Custom Design</vt:lpstr>
      <vt:lpstr>Quantum Cryptography</vt:lpstr>
      <vt:lpstr>Classical Cryptography</vt:lpstr>
      <vt:lpstr>Modern Cryptography</vt:lpstr>
      <vt:lpstr>Secure Encryption</vt:lpstr>
      <vt:lpstr>Perfectly Secure Encryption: One-Time Pad</vt:lpstr>
      <vt:lpstr>Problems With One-Time Pad</vt:lpstr>
      <vt:lpstr>Quantum Mechanics </vt:lpstr>
      <vt:lpstr>PowerPoint Presentation</vt:lpstr>
      <vt:lpstr>Can Quantum Computers Be Built?</vt:lpstr>
      <vt:lpstr>Quantum Key Distribution (QKD)</vt:lpstr>
      <vt:lpstr>Quantum Key Distribution (QKD)</vt:lpstr>
      <vt:lpstr>Quantum Key Distribution (QKD)</vt:lpstr>
      <vt:lpstr>Summary</vt:lpstr>
      <vt:lpstr>Perfect Security</vt:lpstr>
    </vt:vector>
  </TitlesOfParts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Christian Schaffner</dc:creator>
  <cp:lastModifiedBy>Christian Schaffner</cp:lastModifiedBy>
  <cp:revision>1802</cp:revision>
  <dcterms:created xsi:type="dcterms:W3CDTF">2010-01-20T16:17:28Z</dcterms:created>
  <dcterms:modified xsi:type="dcterms:W3CDTF">2017-10-30T15:17:44Z</dcterms:modified>
</cp:coreProperties>
</file>