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300" r:id="rId6"/>
    <p:sldId id="260" r:id="rId7"/>
    <p:sldId id="296" r:id="rId8"/>
    <p:sldId id="285" r:id="rId9"/>
    <p:sldId id="262" r:id="rId10"/>
    <p:sldId id="264" r:id="rId11"/>
    <p:sldId id="295" r:id="rId12"/>
    <p:sldId id="293" r:id="rId13"/>
    <p:sldId id="265" r:id="rId14"/>
    <p:sldId id="292" r:id="rId15"/>
    <p:sldId id="267" r:id="rId16"/>
    <p:sldId id="286" r:id="rId17"/>
    <p:sldId id="269" r:id="rId18"/>
    <p:sldId id="270" r:id="rId19"/>
    <p:sldId id="271" r:id="rId20"/>
    <p:sldId id="272" r:id="rId21"/>
    <p:sldId id="299" r:id="rId22"/>
    <p:sldId id="273" r:id="rId23"/>
    <p:sldId id="274" r:id="rId24"/>
    <p:sldId id="275" r:id="rId25"/>
    <p:sldId id="290" r:id="rId26"/>
    <p:sldId id="277" r:id="rId27"/>
    <p:sldId id="298" r:id="rId28"/>
    <p:sldId id="278" r:id="rId29"/>
    <p:sldId id="279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fke Dulek" initials="Y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8388"/>
    <a:srgbClr val="6C6663"/>
    <a:srgbClr val="606060"/>
    <a:srgbClr val="E8E4D8"/>
    <a:srgbClr val="5B5854"/>
    <a:srgbClr val="ADB88A"/>
    <a:srgbClr val="E0CF64"/>
    <a:srgbClr val="E0BC81"/>
    <a:srgbClr val="D9E977"/>
    <a:srgbClr val="F8F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10" autoAdjust="0"/>
    <p:restoredTop sz="92357" autoAdjust="0"/>
  </p:normalViewPr>
  <p:slideViewPr>
    <p:cSldViewPr snapToGrid="0">
      <p:cViewPr>
        <p:scale>
          <a:sx n="57" d="100"/>
          <a:sy n="57" d="100"/>
        </p:scale>
        <p:origin x="50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7463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408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0486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2358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134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7472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5" name="Shape 10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NC1: Boolean circuits with, fan-in 2 gates, Polynomial size, Depth is log(n)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3583245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4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08000" y="485231"/>
            <a:ext cx="11988800" cy="203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23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46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69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92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2065766" y="8763003"/>
            <a:ext cx="519374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sz="quarter" idx="13"/>
          </p:nvPr>
        </p:nvSpPr>
        <p:spPr>
          <a:xfrm>
            <a:off x="508000" y="5918205"/>
            <a:ext cx="11988800" cy="74892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 i="1">
                <a:solidFill>
                  <a:srgbClr val="9D9D9D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4"/>
          </p:nvPr>
        </p:nvSpPr>
        <p:spPr>
          <a:xfrm>
            <a:off x="1270000" y="4226407"/>
            <a:ext cx="10464800" cy="76739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r>
              <a:t>"Typ hier een citaat." 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23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46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69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92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sz="half" idx="13"/>
          </p:nvPr>
        </p:nvSpPr>
        <p:spPr>
          <a:xfrm>
            <a:off x="6805519" y="981855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23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46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69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92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03754" y="15494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4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52" name="Shape 52"/>
          <p:cNvSpPr/>
          <p:nvPr/>
        </p:nvSpPr>
        <p:spPr>
          <a:xfrm>
            <a:off x="508000" y="9245603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4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53" name="Shape 5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4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508000" y="497396"/>
            <a:ext cx="11988800" cy="103689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508000" y="1774825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4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63" name="Shape 63"/>
          <p:cNvSpPr/>
          <p:nvPr/>
        </p:nvSpPr>
        <p:spPr>
          <a:xfrm>
            <a:off x="508000" y="9245603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4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64" name="Shape 6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4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508000" y="493390"/>
            <a:ext cx="11988800" cy="128144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508000" y="1997079"/>
            <a:ext cx="11988800" cy="57277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4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75" name="Shape 75"/>
          <p:cNvSpPr/>
          <p:nvPr/>
        </p:nvSpPr>
        <p:spPr>
          <a:xfrm>
            <a:off x="508000" y="9245603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4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76" name="Shape 76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4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77" name="Shape 77"/>
          <p:cNvSpPr>
            <a:spLocks noGrp="1"/>
          </p:cNvSpPr>
          <p:nvPr>
            <p:ph type="pic" sz="half" idx="13"/>
          </p:nvPr>
        </p:nvSpPr>
        <p:spPr>
          <a:xfrm>
            <a:off x="620619" y="2994805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36" indent="-368336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1pPr>
            <a:lvl2pPr marL="736674" indent="-368336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2pPr>
            <a:lvl3pPr marL="1105011" indent="-368336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3pPr>
            <a:lvl4pPr marL="1473348" indent="-368336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4pPr>
            <a:lvl5pPr marL="1841684" indent="-368336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sz="quarter" idx="13"/>
          </p:nvPr>
        </p:nvSpPr>
        <p:spPr>
          <a:xfrm>
            <a:off x="6654801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quarter" idx="14"/>
          </p:nvPr>
        </p:nvSpPr>
        <p:spPr>
          <a:xfrm>
            <a:off x="6654801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sz="half" idx="15"/>
          </p:nvPr>
        </p:nvSpPr>
        <p:spPr>
          <a:xfrm>
            <a:off x="620620" y="975505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9245603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4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3" name="Shape 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4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2078466" y="8763003"/>
            <a:ext cx="519374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1" b="0" i="0" u="none" strike="noStrike" cap="all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23" algn="l" defTabSz="5842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1" b="0" i="0" u="none" strike="noStrike" cap="all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46" algn="l" defTabSz="5842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1" b="0" i="0" u="none" strike="noStrike" cap="all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69" algn="l" defTabSz="5842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1" b="0" i="0" u="none" strike="noStrike" cap="all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92" algn="l" defTabSz="5842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1" b="0" i="0" u="none" strike="noStrike" cap="all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114" algn="l" defTabSz="5842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1" b="0" i="0" u="none" strike="noStrike" cap="all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737" algn="l" defTabSz="5842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1" b="0" i="0" u="none" strike="noStrike" cap="all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360" algn="l" defTabSz="5842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1" b="0" i="0" u="none" strike="noStrike" cap="all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984" algn="l" defTabSz="58425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1" b="0" i="0" u="none" strike="noStrike" cap="all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19142" marR="0" indent="-419142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1" b="0" i="0" u="none" strike="noStrike" cap="none" spc="0" baseline="0">
          <a:ln>
            <a:noFill/>
          </a:ln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1pPr>
      <a:lvl2pPr marL="838284" marR="0" indent="-419142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1" b="0" i="0" u="none" strike="noStrike" cap="none" spc="0" baseline="0">
          <a:ln>
            <a:noFill/>
          </a:ln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2pPr>
      <a:lvl3pPr marL="1257426" marR="0" indent="-419142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1" b="0" i="0" u="none" strike="noStrike" cap="none" spc="0" baseline="0">
          <a:ln>
            <a:noFill/>
          </a:ln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3pPr>
      <a:lvl4pPr marL="1676568" marR="0" indent="-419142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1" b="0" i="0" u="none" strike="noStrike" cap="none" spc="0" baseline="0">
          <a:ln>
            <a:noFill/>
          </a:ln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4pPr>
      <a:lvl5pPr marL="2095710" marR="0" indent="-419142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1" b="0" i="0" u="none" strike="noStrike" cap="none" spc="0" baseline="0">
          <a:ln>
            <a:noFill/>
          </a:ln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5pPr>
      <a:lvl6pPr marL="2514852" marR="0" indent="-419142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1" b="0" i="0" u="none" strike="noStrike" cap="none" spc="0" baseline="0">
          <a:ln>
            <a:noFill/>
          </a:ln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6pPr>
      <a:lvl7pPr marL="2933994" marR="0" indent="-419142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1" b="0" i="0" u="none" strike="noStrike" cap="none" spc="0" baseline="0">
          <a:ln>
            <a:noFill/>
          </a:ln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7pPr>
      <a:lvl8pPr marL="3353136" marR="0" indent="-419142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1" b="0" i="0" u="none" strike="noStrike" cap="none" spc="0" baseline="0">
          <a:ln>
            <a:noFill/>
          </a:ln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8pPr>
      <a:lvl9pPr marL="3772277" marR="0" indent="-419142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1" b="0" i="0" u="none" strike="noStrike" cap="none" spc="0" baseline="0">
          <a:ln>
            <a:noFill/>
          </a:ln>
          <a:solidFill>
            <a:srgbClr val="60606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23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46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69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92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114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737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36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984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emf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rxiv.org/abs/1603.09717" TargetMode="Externa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microsoft.com/office/2007/relationships/hdphoto" Target="../media/hdphoto9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0.png"/><Relationship Id="rId3" Type="http://schemas.openxmlformats.org/officeDocument/2006/relationships/image" Target="../media/image350.png"/><Relationship Id="rId4" Type="http://schemas.openxmlformats.org/officeDocument/2006/relationships/image" Target="../media/image360.png"/><Relationship Id="rId5" Type="http://schemas.openxmlformats.org/officeDocument/2006/relationships/image" Target="../media/image37.png"/><Relationship Id="rId6" Type="http://schemas.openxmlformats.org/officeDocument/2006/relationships/image" Target="../media/image33.png"/><Relationship Id="rId7" Type="http://schemas.microsoft.com/office/2007/relationships/hdphoto" Target="../media/hdphoto7.wdp"/><Relationship Id="rId8" Type="http://schemas.openxmlformats.org/officeDocument/2006/relationships/image" Target="../media/image36.png"/><Relationship Id="rId9" Type="http://schemas.microsoft.com/office/2007/relationships/hdphoto" Target="../media/hdphoto8.wdp"/><Relationship Id="rId10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33.png"/><Relationship Id="rId5" Type="http://schemas.microsoft.com/office/2007/relationships/hdphoto" Target="../media/hdphoto7.wdp"/><Relationship Id="rId6" Type="http://schemas.openxmlformats.org/officeDocument/2006/relationships/image" Target="../media/image36.png"/><Relationship Id="rId7" Type="http://schemas.microsoft.com/office/2007/relationships/hdphoto" Target="../media/hdphoto8.wdp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microsoft.com/office/2007/relationships/hdphoto" Target="../media/hdphoto9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microsoft.com/office/2007/relationships/hdphoto" Target="../media/hdphoto9.wdp"/><Relationship Id="rId13" Type="http://schemas.openxmlformats.org/officeDocument/2006/relationships/image" Target="../media/image33.png"/><Relationship Id="rId14" Type="http://schemas.microsoft.com/office/2007/relationships/hdphoto" Target="../media/hdphoto7.wdp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36.png"/><Relationship Id="rId9" Type="http://schemas.microsoft.com/office/2007/relationships/hdphoto" Target="../media/hdphoto8.wdp"/><Relationship Id="rId10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microsoft.com/office/2007/relationships/hdphoto" Target="../media/hdphoto9.wdp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508.00938" TargetMode="External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1" Type="http://schemas.microsoft.com/office/2007/relationships/hdphoto" Target="../media/hdphoto10.wdp"/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10.png"/><Relationship Id="rId5" Type="http://schemas.openxmlformats.org/officeDocument/2006/relationships/image" Target="../media/image36.png"/><Relationship Id="rId6" Type="http://schemas.microsoft.com/office/2007/relationships/hdphoto" Target="../media/hdphoto8.wdp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microsoft.com/office/2007/relationships/hdphoto" Target="../media/hdphoto9.wdp"/><Relationship Id="rId10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7" Type="http://schemas.microsoft.com/office/2007/relationships/hdphoto" Target="../media/hdphoto1.wdp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microsoft.com/office/2007/relationships/hdphoto" Target="../media/hdphoto2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1" Type="http://schemas.microsoft.com/office/2007/relationships/hdphoto" Target="../media/hdphoto10.wdp"/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3" Type="http://schemas.openxmlformats.org/officeDocument/2006/relationships/image" Target="../media/image52.png"/><Relationship Id="rId4" Type="http://schemas.openxmlformats.org/officeDocument/2006/relationships/image" Target="../media/image510.png"/><Relationship Id="rId5" Type="http://schemas.openxmlformats.org/officeDocument/2006/relationships/image" Target="../media/image36.png"/><Relationship Id="rId6" Type="http://schemas.microsoft.com/office/2007/relationships/hdphoto" Target="../media/hdphoto8.wdp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microsoft.com/office/2007/relationships/hdphoto" Target="../media/hdphoto9.wdp"/><Relationship Id="rId10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microsoft.com/office/2007/relationships/hdphoto" Target="../media/hdphoto4.wdp"/><Relationship Id="rId7" Type="http://schemas.openxmlformats.org/officeDocument/2006/relationships/image" Target="../media/image20.png"/><Relationship Id="rId8" Type="http://schemas.microsoft.com/office/2007/relationships/hdphoto" Target="../media/hdphoto5.wdp"/><Relationship Id="rId9" Type="http://schemas.openxmlformats.org/officeDocument/2006/relationships/image" Target="../media/image21.png"/><Relationship Id="rId10" Type="http://schemas.microsoft.com/office/2007/relationships/hdphoto" Target="../media/hdphoto6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4" Type="http://schemas.openxmlformats.org/officeDocument/2006/relationships/image" Target="../media/image510.png"/><Relationship Id="rId5" Type="http://schemas.openxmlformats.org/officeDocument/2006/relationships/image" Target="../media/image17.png"/><Relationship Id="rId6" Type="http://schemas.microsoft.com/office/2007/relationships/hdphoto" Target="../media/hdphoto3.wdp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microsoft.com/office/2007/relationships/hdphoto" Target="../media/hdphoto4.wdp"/><Relationship Id="rId10" Type="http://schemas.openxmlformats.org/officeDocument/2006/relationships/image" Target="../media/image20.png"/><Relationship Id="rId11" Type="http://schemas.microsoft.com/office/2007/relationships/hdphoto" Target="../media/hdphoto5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36.png"/><Relationship Id="rId5" Type="http://schemas.microsoft.com/office/2007/relationships/hdphoto" Target="../media/hdphoto8.wdp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microsoft.com/office/2007/relationships/hdphoto" Target="../media/hdphoto9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1.png"/><Relationship Id="rId5" Type="http://schemas.openxmlformats.org/officeDocument/2006/relationships/image" Target="../media/image33.png"/><Relationship Id="rId6" Type="http://schemas.microsoft.com/office/2007/relationships/hdphoto" Target="../media/hdphoto7.wdp"/><Relationship Id="rId7" Type="http://schemas.openxmlformats.org/officeDocument/2006/relationships/image" Target="../media/image36.png"/><Relationship Id="rId8" Type="http://schemas.microsoft.com/office/2007/relationships/hdphoto" Target="../media/hdphoto8.wdp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microsoft.com/office/2007/relationships/hdphoto" Target="../media/hdphoto9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microsoft.com/office/2007/relationships/hdphoto" Target="../media/hdphoto5.wdp"/><Relationship Id="rId13" Type="http://schemas.openxmlformats.org/officeDocument/2006/relationships/image" Target="../media/image21.png"/><Relationship Id="rId14" Type="http://schemas.microsoft.com/office/2007/relationships/hdphoto" Target="../media/hdphoto6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microsoft.com/office/2007/relationships/hdphoto" Target="../media/hdphoto3.wdp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microsoft.com/office/2007/relationships/hdphoto" Target="../media/hdphoto4.wdp"/><Relationship Id="rId14" Type="http://schemas.openxmlformats.org/officeDocument/2006/relationships/image" Target="../media/image20.png"/><Relationship Id="rId15" Type="http://schemas.microsoft.com/office/2007/relationships/hdphoto" Target="../media/hdphoto5.wdp"/><Relationship Id="rId16" Type="http://schemas.openxmlformats.org/officeDocument/2006/relationships/image" Target="../media/image21.png"/><Relationship Id="rId17" Type="http://schemas.microsoft.com/office/2007/relationships/hdphoto" Target="../media/hdphoto6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ctrTitle"/>
          </p:nvPr>
        </p:nvSpPr>
        <p:spPr>
          <a:xfrm>
            <a:off x="329184" y="1123874"/>
            <a:ext cx="13844016" cy="20320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5000" dirty="0">
                <a:latin typeface="Gill Sans Light" charset="0"/>
                <a:ea typeface="Gill Sans Light" charset="0"/>
                <a:cs typeface="Gill Sans Light" charset="0"/>
              </a:rPr>
              <a:t>Quantum </a:t>
            </a:r>
            <a:r>
              <a:rPr sz="5000" dirty="0" smtClean="0">
                <a:latin typeface="Gill Sans Light" charset="0"/>
                <a:ea typeface="Gill Sans Light" charset="0"/>
                <a:cs typeface="Gill Sans Light" charset="0"/>
              </a:rPr>
              <a:t>Homomorphic</a:t>
            </a:r>
            <a:r>
              <a:rPr lang="en-US" sz="5000" dirty="0" smtClean="0"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sz="5000" dirty="0" smtClean="0">
                <a:latin typeface="Gill Sans Light" charset="0"/>
                <a:ea typeface="Gill Sans Light" charset="0"/>
                <a:cs typeface="Gill Sans Light" charset="0"/>
              </a:rPr>
              <a:t>ENCRYPTION</a:t>
            </a:r>
            <a:r>
              <a:rPr lang="en-US" sz="5000" dirty="0" smtClean="0">
                <a:latin typeface="Gill Sans Light" charset="0"/>
                <a:ea typeface="Gill Sans Light" charset="0"/>
                <a:cs typeface="Gill Sans Light" charset="0"/>
              </a:rPr>
              <a:t> </a:t>
            </a:r>
            <a:br>
              <a:rPr lang="en-US" sz="5000" dirty="0" smtClean="0">
                <a:latin typeface="Gill Sans Light" charset="0"/>
                <a:ea typeface="Gill Sans Light" charset="0"/>
                <a:cs typeface="Gill Sans Light" charset="0"/>
              </a:rPr>
            </a:br>
            <a:r>
              <a:rPr lang="en-US" sz="5000" dirty="0" smtClean="0">
                <a:latin typeface="Gill Sans Light" charset="0"/>
                <a:ea typeface="Gill Sans Light" charset="0"/>
                <a:cs typeface="Gill Sans Light" charset="0"/>
              </a:rPr>
              <a:t>for </a:t>
            </a:r>
            <a:r>
              <a:rPr lang="en-US" sz="5000" dirty="0">
                <a:latin typeface="Gill Sans Light" charset="0"/>
                <a:ea typeface="Gill Sans Light" charset="0"/>
                <a:cs typeface="Gill Sans Light" charset="0"/>
              </a:rPr>
              <a:t>polynomial-sized circuits</a:t>
            </a:r>
            <a:endParaRPr sz="5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32" name="Shape 132"/>
          <p:cNvSpPr>
            <a:spLocks noGrp="1"/>
          </p:cNvSpPr>
          <p:nvPr>
            <p:ph type="subTitle" sz="quarter" idx="1"/>
          </p:nvPr>
        </p:nvSpPr>
        <p:spPr>
          <a:xfrm>
            <a:off x="595951" y="4565020"/>
            <a:ext cx="7426579" cy="18747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96620">
              <a:defRPr sz="2975"/>
            </a:pPr>
            <a:r>
              <a:rPr lang="en-US" dirty="0" smtClean="0"/>
              <a:t>Christian </a:t>
            </a:r>
            <a:r>
              <a:rPr lang="en-US" dirty="0" err="1" smtClean="0"/>
              <a:t>Schaffner</a:t>
            </a:r>
            <a:endParaRPr dirty="0"/>
          </a:p>
          <a:p>
            <a:pPr defTabSz="496620">
              <a:defRPr sz="2465"/>
            </a:pPr>
            <a:endParaRPr dirty="0"/>
          </a:p>
          <a:p>
            <a:pPr defTabSz="496620">
              <a:defRPr sz="2465"/>
            </a:pPr>
            <a:r>
              <a:rPr dirty="0"/>
              <a:t>(joint work with Yfke Dulek and </a:t>
            </a:r>
            <a:r>
              <a:rPr lang="nl-NL" dirty="0" smtClean="0"/>
              <a:t>Florian Speelman</a:t>
            </a:r>
            <a:r>
              <a:rPr dirty="0" smtClean="0"/>
              <a:t>)</a:t>
            </a:r>
            <a:endParaRPr dirty="0"/>
          </a:p>
          <a:p>
            <a:pPr defTabSz="496620">
              <a:defRPr sz="2465"/>
            </a:pPr>
            <a:r>
              <a:rPr u="sng" dirty="0">
                <a:hlinkClick r:id="rId2"/>
              </a:rPr>
              <a:t>http://</a:t>
            </a:r>
            <a:r>
              <a:rPr u="sng" dirty="0" smtClean="0">
                <a:hlinkClick r:id="rId2"/>
              </a:rPr>
              <a:t>arxiv.org/abs/1603.09717</a:t>
            </a:r>
            <a:endParaRPr u="sng" dirty="0">
              <a:hlinkClick r:id="rId2"/>
            </a:endParaRPr>
          </a:p>
        </p:txBody>
      </p:sp>
      <p:pic>
        <p:nvPicPr>
          <p:cNvPr id="13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1056" y="3944802"/>
            <a:ext cx="1092201" cy="1447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508000" y="8700816"/>
            <a:ext cx="8548815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 i="1">
                <a:solidFill>
                  <a:srgbClr val="55677D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QuICS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seminar, Maryland, USA</a:t>
            </a:r>
            <a:r>
              <a:rPr sz="28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nl-NL" sz="2800" dirty="0" err="1" smtClean="0">
                <a:latin typeface="Calibri" charset="0"/>
                <a:ea typeface="Calibri" charset="0"/>
                <a:cs typeface="Calibri" charset="0"/>
              </a:rPr>
              <a:t>Wednesday</a:t>
            </a:r>
            <a:r>
              <a:rPr lang="nl-NL" sz="2800" dirty="0" smtClean="0">
                <a:latin typeface="Calibri" charset="0"/>
                <a:ea typeface="Calibri" charset="0"/>
                <a:cs typeface="Calibri" charset="0"/>
              </a:rPr>
              <a:t> 8 </a:t>
            </a:r>
            <a:r>
              <a:rPr lang="nl-NL" sz="2800" dirty="0" err="1" smtClean="0">
                <a:latin typeface="Calibri" charset="0"/>
                <a:ea typeface="Calibri" charset="0"/>
                <a:cs typeface="Calibri" charset="0"/>
              </a:rPr>
              <a:t>March</a:t>
            </a:r>
            <a:r>
              <a:rPr lang="nl-NL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2800" dirty="0" smtClean="0">
                <a:latin typeface="Calibri" charset="0"/>
                <a:ea typeface="Calibri" charset="0"/>
                <a:cs typeface="Calibri" charset="0"/>
              </a:rPr>
              <a:t>201</a:t>
            </a:r>
            <a:r>
              <a:rPr lang="nl-NL" sz="2800" dirty="0">
                <a:latin typeface="Calibri" charset="0"/>
                <a:ea typeface="Calibri" charset="0"/>
                <a:cs typeface="Calibri" charset="0"/>
              </a:rPr>
              <a:t>7</a:t>
            </a:r>
            <a:endParaRPr sz="2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62" y="5335466"/>
            <a:ext cx="2693520" cy="91694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321" y="3939238"/>
            <a:ext cx="3637790" cy="13549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9311" y="4003645"/>
            <a:ext cx="11176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111" y="6592186"/>
            <a:ext cx="11684000" cy="218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roup 467"/>
          <p:cNvGrpSpPr/>
          <p:nvPr/>
        </p:nvGrpSpPr>
        <p:grpSpPr>
          <a:xfrm>
            <a:off x="2387600" y="3203382"/>
            <a:ext cx="1365798" cy="1250274"/>
            <a:chOff x="0" y="0"/>
            <a:chExt cx="1365797" cy="1250272"/>
          </a:xfrm>
        </p:grpSpPr>
        <p:sp>
          <p:nvSpPr>
            <p:cNvPr id="460" name="Shape 460"/>
            <p:cNvSpPr/>
            <p:nvPr/>
          </p:nvSpPr>
          <p:spPr>
            <a:xfrm>
              <a:off x="0" y="548993"/>
              <a:ext cx="1128663" cy="701279"/>
            </a:xfrm>
            <a:prstGeom prst="rect">
              <a:avLst/>
            </a:prstGeom>
            <a:solidFill>
              <a:srgbClr val="D5D3D0"/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tabLst>
                  <a:tab pos="1181100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pPr defTabSz="914492"/>
              <a:r>
                <a:t>   </a:t>
              </a:r>
            </a:p>
          </p:txBody>
        </p:sp>
        <p:grpSp>
          <p:nvGrpSpPr>
            <p:cNvPr id="466" name="Group 466"/>
            <p:cNvGrpSpPr/>
            <p:nvPr/>
          </p:nvGrpSpPr>
          <p:grpSpPr>
            <a:xfrm>
              <a:off x="757783" y="0"/>
              <a:ext cx="608014" cy="1121292"/>
              <a:chOff x="0" y="0"/>
              <a:chExt cx="608013" cy="1121291"/>
            </a:xfrm>
          </p:grpSpPr>
          <p:sp>
            <p:nvSpPr>
              <p:cNvPr id="461" name="Shape 461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62" name="Shape 462"/>
              <p:cNvSpPr/>
              <p:nvPr/>
            </p:nvSpPr>
            <p:spPr>
              <a:xfrm>
                <a:off x="0" y="285696"/>
                <a:ext cx="608013" cy="786009"/>
              </a:xfrm>
              <a:prstGeom prst="roundRect">
                <a:avLst>
                  <a:gd name="adj" fmla="val 15000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63" name="Shape 463"/>
              <p:cNvSpPr/>
              <p:nvPr/>
            </p:nvSpPr>
            <p:spPr>
              <a:xfrm>
                <a:off x="230775" y="353612"/>
                <a:ext cx="152019" cy="166997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64" name="Shape 464"/>
              <p:cNvSpPr/>
              <p:nvPr/>
            </p:nvSpPr>
            <p:spPr>
              <a:xfrm>
                <a:off x="230775" y="366312"/>
                <a:ext cx="152019" cy="326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65" name="Shape 465"/>
              <p:cNvSpPr/>
              <p:nvPr/>
            </p:nvSpPr>
            <p:spPr>
              <a:xfrm>
                <a:off x="36308" y="603201"/>
                <a:ext cx="535402" cy="5180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a,b</a:t>
                </a:r>
              </a:p>
            </p:txBody>
          </p:sp>
        </p:grpSp>
      </p:grpSp>
      <p:sp>
        <p:nvSpPr>
          <p:cNvPr id="468" name="Shape 4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Clifford Scheme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" name="Shape 471"/>
              <p:cNvSpPr/>
              <p:nvPr/>
            </p:nvSpPr>
            <p:spPr>
              <a:xfrm>
                <a:off x="2382255" y="3793658"/>
                <a:ext cx="767454" cy="5950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 defTabSz="914492">
                  <a:tabLst>
                    <a:tab pos="1181218" algn="l"/>
                  </a:tabLst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>
                          <a:latin typeface="Cambria Math" panose="02040503050406030204" pitchFamily="18" charset="0"/>
                          <a:sym typeface="Gill Sans Light"/>
                        </a:rPr>
                        <m:t>|</m:t>
                      </m:r>
                      <m:r>
                        <a:rPr lang="el-GR" sz="3200" i="1">
                          <a:latin typeface="Cambria Math" panose="02040503050406030204" pitchFamily="18" charset="0"/>
                          <a:sym typeface="Gill Sans Light"/>
                        </a:rPr>
                        <m:t>𝜓</m:t>
                      </m:r>
                      <m:r>
                        <a:rPr lang="el-GR" sz="3200" i="1">
                          <a:latin typeface="Cambria Math" panose="02040503050406030204" pitchFamily="18" charset="0"/>
                          <a:sym typeface="Gill Sans Light"/>
                        </a:rPr>
                        <m:t>⟩</m:t>
                      </m:r>
                    </m:oMath>
                  </m:oMathPara>
                </a14:m>
                <a:endParaRPr sz="3200" dirty="0"/>
              </a:p>
            </p:txBody>
          </p:sp>
        </mc:Choice>
        <mc:Fallback xmlns="">
          <p:sp>
            <p:nvSpPr>
              <p:cNvPr id="471" name="Shape 4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255" y="3793658"/>
                <a:ext cx="767454" cy="5950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9" name="Group 479"/>
          <p:cNvGrpSpPr/>
          <p:nvPr/>
        </p:nvGrpSpPr>
        <p:grpSpPr>
          <a:xfrm>
            <a:off x="8966326" y="5305767"/>
            <a:ext cx="1703688" cy="1250273"/>
            <a:chOff x="0" y="0"/>
            <a:chExt cx="1703687" cy="1250272"/>
          </a:xfrm>
        </p:grpSpPr>
        <p:sp>
          <p:nvSpPr>
            <p:cNvPr id="472" name="Shape 472"/>
            <p:cNvSpPr/>
            <p:nvPr/>
          </p:nvSpPr>
          <p:spPr>
            <a:xfrm>
              <a:off x="0" y="548993"/>
              <a:ext cx="1466553" cy="701279"/>
            </a:xfrm>
            <a:prstGeom prst="rect">
              <a:avLst/>
            </a:prstGeom>
            <a:solidFill>
              <a:srgbClr val="D5D3D0"/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tabLst>
                  <a:tab pos="1181100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pPr defTabSz="914492"/>
              <a:r>
                <a:t>   </a:t>
              </a:r>
            </a:p>
          </p:txBody>
        </p:sp>
        <p:grpSp>
          <p:nvGrpSpPr>
            <p:cNvPr id="478" name="Group 478"/>
            <p:cNvGrpSpPr/>
            <p:nvPr/>
          </p:nvGrpSpPr>
          <p:grpSpPr>
            <a:xfrm>
              <a:off x="1095672" y="0"/>
              <a:ext cx="608015" cy="1121290"/>
              <a:chOff x="0" y="0"/>
              <a:chExt cx="608013" cy="1121289"/>
            </a:xfrm>
          </p:grpSpPr>
          <p:sp>
            <p:nvSpPr>
              <p:cNvPr id="473" name="Shape 473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74" name="Shape 474"/>
              <p:cNvSpPr/>
              <p:nvPr/>
            </p:nvSpPr>
            <p:spPr>
              <a:xfrm>
                <a:off x="0" y="285696"/>
                <a:ext cx="608013" cy="786009"/>
              </a:xfrm>
              <a:prstGeom prst="roundRect">
                <a:avLst>
                  <a:gd name="adj" fmla="val 15000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75" name="Shape 475"/>
              <p:cNvSpPr/>
              <p:nvPr/>
            </p:nvSpPr>
            <p:spPr>
              <a:xfrm>
                <a:off x="230775" y="353612"/>
                <a:ext cx="152019" cy="166997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76" name="Shape 476"/>
              <p:cNvSpPr/>
              <p:nvPr/>
            </p:nvSpPr>
            <p:spPr>
              <a:xfrm>
                <a:off x="230775" y="366312"/>
                <a:ext cx="152019" cy="326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77" name="Shape 477"/>
              <p:cNvSpPr/>
              <p:nvPr/>
            </p:nvSpPr>
            <p:spPr>
              <a:xfrm>
                <a:off x="36306" y="603199"/>
                <a:ext cx="535401" cy="5180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b,a</a:t>
                </a:r>
              </a:p>
            </p:txBody>
          </p:sp>
        </p:grpSp>
      </p:grpSp>
      <p:sp>
        <p:nvSpPr>
          <p:cNvPr id="480" name="Shape 480"/>
          <p:cNvSpPr/>
          <p:nvPr/>
        </p:nvSpPr>
        <p:spPr>
          <a:xfrm>
            <a:off x="9352457" y="5810945"/>
            <a:ext cx="908903" cy="579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>
                <a:latin typeface="+mn-lt"/>
                <a:ea typeface="+mn-ea"/>
                <a:cs typeface="+mn-cs"/>
                <a:sym typeface="Gill Sans Light"/>
              </a:defRPr>
            </a:pPr>
            <a:r>
              <a:rPr sz="3101"/>
              <a:t>H</a:t>
            </a:r>
            <a:r>
              <a:rPr sz="3101" baseline="9677">
                <a:latin typeface="Garamond"/>
                <a:ea typeface="Garamond"/>
                <a:cs typeface="Garamond"/>
                <a:sym typeface="Garamond"/>
              </a:rPr>
              <a:t>|</a:t>
            </a:r>
            <a:r>
              <a:rPr sz="3101"/>
              <a:t>ψ⟩</a:t>
            </a:r>
          </a:p>
        </p:txBody>
      </p:sp>
      <p:grpSp>
        <p:nvGrpSpPr>
          <p:cNvPr id="486" name="Group 486"/>
          <p:cNvGrpSpPr/>
          <p:nvPr/>
        </p:nvGrpSpPr>
        <p:grpSpPr>
          <a:xfrm>
            <a:off x="373560" y="5792325"/>
            <a:ext cx="1027313" cy="487441"/>
            <a:chOff x="0" y="-15120"/>
            <a:chExt cx="1027311" cy="487440"/>
          </a:xfrm>
        </p:grpSpPr>
        <p:sp>
          <p:nvSpPr>
            <p:cNvPr id="481" name="Shape 481"/>
            <p:cNvSpPr/>
            <p:nvPr/>
          </p:nvSpPr>
          <p:spPr>
            <a:xfrm>
              <a:off x="0" y="1816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482" name="Shape 482"/>
            <p:cNvSpPr/>
            <p:nvPr/>
          </p:nvSpPr>
          <p:spPr>
            <a:xfrm>
              <a:off x="88900" y="223937"/>
              <a:ext cx="101218" cy="21771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483" name="Shape 483"/>
            <p:cNvSpPr/>
            <p:nvPr/>
          </p:nvSpPr>
          <p:spPr>
            <a:xfrm>
              <a:off x="231799" y="2300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484" name="Shape 484"/>
            <p:cNvSpPr/>
            <p:nvPr/>
          </p:nvSpPr>
          <p:spPr>
            <a:xfrm>
              <a:off x="508198" y="29074"/>
              <a:ext cx="519113" cy="421427"/>
            </a:xfrm>
            <a:prstGeom prst="roundRect">
              <a:avLst>
                <a:gd name="adj" fmla="val 45204"/>
              </a:avLst>
            </a:prstGeom>
            <a:solidFill>
              <a:schemeClr val="accent6">
                <a:hueOff val="-1561651"/>
                <a:satOff val="17342"/>
                <a:lumOff val="21425"/>
              </a:schemeClr>
            </a:solidFill>
            <a:ln w="889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4200"/>
                </a:spcBef>
                <a:defRPr sz="2200">
                  <a:latin typeface="+mn-lt"/>
                  <a:ea typeface="+mn-ea"/>
                  <a:cs typeface="+mn-cs"/>
                  <a:sym typeface="Gill Sans Light"/>
                </a:defRPr>
              </a:pPr>
              <a:endParaRPr sz="2200"/>
            </a:p>
          </p:txBody>
        </p:sp>
        <p:sp>
          <p:nvSpPr>
            <p:cNvPr id="485" name="Shape 485"/>
            <p:cNvSpPr/>
            <p:nvPr/>
          </p:nvSpPr>
          <p:spPr>
            <a:xfrm>
              <a:off x="515283" y="-15120"/>
              <a:ext cx="504945" cy="487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rPr sz="2501"/>
                <a:t>a,b</a:t>
              </a:r>
            </a:p>
          </p:txBody>
        </p:sp>
      </p:grpSp>
      <p:grpSp>
        <p:nvGrpSpPr>
          <p:cNvPr id="512" name="Group 512"/>
          <p:cNvGrpSpPr/>
          <p:nvPr/>
        </p:nvGrpSpPr>
        <p:grpSpPr>
          <a:xfrm>
            <a:off x="8534400" y="4978404"/>
            <a:ext cx="2567534" cy="1905001"/>
            <a:chOff x="0" y="0"/>
            <a:chExt cx="2567533" cy="1905000"/>
          </a:xfrm>
        </p:grpSpPr>
        <p:sp>
          <p:nvSpPr>
            <p:cNvPr id="510" name="Shape 510"/>
            <p:cNvSpPr/>
            <p:nvPr/>
          </p:nvSpPr>
          <p:spPr>
            <a:xfrm flipV="1">
              <a:off x="1283766" y="0"/>
              <a:ext cx="1" cy="1905000"/>
            </a:xfrm>
            <a:prstGeom prst="line">
              <a:avLst/>
            </a:prstGeom>
            <a:noFill/>
            <a:ln w="165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511" name="Shape 511"/>
            <p:cNvSpPr/>
            <p:nvPr/>
          </p:nvSpPr>
          <p:spPr>
            <a:xfrm>
              <a:off x="0" y="317500"/>
              <a:ext cx="2567534" cy="1270000"/>
            </a:xfrm>
            <a:prstGeom prst="rect">
              <a:avLst/>
            </a:prstGeom>
            <a:solidFill>
              <a:schemeClr val="accent3"/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90000"/>
                </a:lnSpc>
                <a:defRPr sz="6400" cap="all">
                  <a:solidFill>
                    <a:srgbClr val="5B5854"/>
                  </a:solidFill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rPr sz="6401"/>
                <a:t>H</a:t>
              </a:r>
            </a:p>
          </p:txBody>
        </p:sp>
      </p:grpSp>
      <p:grpSp>
        <p:nvGrpSpPr>
          <p:cNvPr id="524" name="Group 524"/>
          <p:cNvGrpSpPr/>
          <p:nvPr/>
        </p:nvGrpSpPr>
        <p:grpSpPr>
          <a:xfrm>
            <a:off x="4886289" y="2969258"/>
            <a:ext cx="2470228" cy="1359000"/>
            <a:chOff x="213965" y="0"/>
            <a:chExt cx="2470227" cy="1358998"/>
          </a:xfrm>
        </p:grpSpPr>
        <p:sp>
          <p:nvSpPr>
            <p:cNvPr id="513" name="Shape 513"/>
            <p:cNvSpPr/>
            <p:nvPr/>
          </p:nvSpPr>
          <p:spPr>
            <a:xfrm>
              <a:off x="213965" y="25302"/>
              <a:ext cx="2470227" cy="13336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t>H </a:t>
              </a:r>
              <a:r>
                <a:rPr sz="8000"/>
                <a:t>(</a:t>
              </a:r>
              <a:r>
                <a:t>             </a:t>
              </a:r>
              <a:r>
                <a:rPr sz="8000"/>
                <a:t>)</a:t>
              </a:r>
            </a:p>
          </p:txBody>
        </p:sp>
        <p:grpSp>
          <p:nvGrpSpPr>
            <p:cNvPr id="523" name="Group 523"/>
            <p:cNvGrpSpPr/>
            <p:nvPr/>
          </p:nvGrpSpPr>
          <p:grpSpPr>
            <a:xfrm>
              <a:off x="975723" y="0"/>
              <a:ext cx="1371145" cy="1250274"/>
              <a:chOff x="0" y="0"/>
              <a:chExt cx="1371144" cy="1250273"/>
            </a:xfrm>
          </p:grpSpPr>
          <p:grpSp>
            <p:nvGrpSpPr>
              <p:cNvPr id="521" name="Group 521"/>
              <p:cNvGrpSpPr/>
              <p:nvPr/>
            </p:nvGrpSpPr>
            <p:grpSpPr>
              <a:xfrm>
                <a:off x="5345" y="0"/>
                <a:ext cx="1365799" cy="1250273"/>
                <a:chOff x="0" y="0"/>
                <a:chExt cx="1365797" cy="1250272"/>
              </a:xfrm>
            </p:grpSpPr>
            <p:sp>
              <p:nvSpPr>
                <p:cNvPr id="514" name="Shape 514"/>
                <p:cNvSpPr/>
                <p:nvPr/>
              </p:nvSpPr>
              <p:spPr>
                <a:xfrm>
                  <a:off x="0" y="548993"/>
                  <a:ext cx="1128663" cy="701279"/>
                </a:xfrm>
                <a:prstGeom prst="rect">
                  <a:avLst/>
                </a:prstGeom>
                <a:solidFill>
                  <a:srgbClr val="D5D3D0"/>
                </a:solidFill>
                <a:ln w="381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l">
                    <a:tabLst>
                      <a:tab pos="1181100" algn="l"/>
                    </a:tabLst>
                    <a:defRPr sz="3000">
                      <a:latin typeface="+mn-lt"/>
                      <a:ea typeface="+mn-ea"/>
                      <a:cs typeface="+mn-cs"/>
                      <a:sym typeface="Gill Sans Light"/>
                    </a:defRPr>
                  </a:lvl1pPr>
                </a:lstStyle>
                <a:p>
                  <a:pPr defTabSz="914492"/>
                  <a:r>
                    <a:t>   </a:t>
                  </a:r>
                </a:p>
              </p:txBody>
            </p:sp>
            <p:grpSp>
              <p:nvGrpSpPr>
                <p:cNvPr id="520" name="Group 520"/>
                <p:cNvGrpSpPr/>
                <p:nvPr/>
              </p:nvGrpSpPr>
              <p:grpSpPr>
                <a:xfrm>
                  <a:off x="757783" y="0"/>
                  <a:ext cx="608014" cy="1121291"/>
                  <a:chOff x="0" y="0"/>
                  <a:chExt cx="608013" cy="1121290"/>
                </a:xfrm>
              </p:grpSpPr>
              <p:sp>
                <p:nvSpPr>
                  <p:cNvPr id="515" name="Shape 515"/>
                  <p:cNvSpPr/>
                  <p:nvPr/>
                </p:nvSpPr>
                <p:spPr>
                  <a:xfrm>
                    <a:off x="133334" y="0"/>
                    <a:ext cx="341344" cy="722508"/>
                  </a:xfrm>
                  <a:prstGeom prst="ellipse">
                    <a:avLst/>
                  </a:prstGeom>
                  <a:noFill/>
                  <a:ln w="114300" cap="flat">
                    <a:solidFill>
                      <a:srgbClr val="5B585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  <p:sp>
                <p:nvSpPr>
                  <p:cNvPr id="516" name="Shape 516"/>
                  <p:cNvSpPr/>
                  <p:nvPr/>
                </p:nvSpPr>
                <p:spPr>
                  <a:xfrm>
                    <a:off x="0" y="285696"/>
                    <a:ext cx="608013" cy="786009"/>
                  </a:xfrm>
                  <a:prstGeom prst="roundRect">
                    <a:avLst>
                      <a:gd name="adj" fmla="val 15000"/>
                    </a:avLst>
                  </a:prstGeom>
                  <a:solidFill>
                    <a:schemeClr val="accent6">
                      <a:hueOff val="-1561651"/>
                      <a:satOff val="17342"/>
                      <a:lumOff val="21425"/>
                    </a:schemeClr>
                  </a:solidFill>
                  <a:ln w="50800" cap="flat">
                    <a:solidFill>
                      <a:srgbClr val="5B585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  <p:sp>
                <p:nvSpPr>
                  <p:cNvPr id="517" name="Shape 517"/>
                  <p:cNvSpPr/>
                  <p:nvPr/>
                </p:nvSpPr>
                <p:spPr>
                  <a:xfrm>
                    <a:off x="230775" y="353612"/>
                    <a:ext cx="152019" cy="166997"/>
                  </a:xfrm>
                  <a:prstGeom prst="ellipse">
                    <a:avLst/>
                  </a:prstGeom>
                  <a:solidFill>
                    <a:srgbClr val="5B585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  <p:sp>
                <p:nvSpPr>
                  <p:cNvPr id="518" name="Shape 518"/>
                  <p:cNvSpPr/>
                  <p:nvPr/>
                </p:nvSpPr>
                <p:spPr>
                  <a:xfrm>
                    <a:off x="230775" y="366312"/>
                    <a:ext cx="152019" cy="3269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lnTo>
                          <a:pt x="21600" y="2160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5B585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  <p:sp>
                <p:nvSpPr>
                  <p:cNvPr id="519" name="Shape 519"/>
                  <p:cNvSpPr/>
                  <p:nvPr/>
                </p:nvSpPr>
                <p:spPr>
                  <a:xfrm>
                    <a:off x="36307" y="603201"/>
                    <a:ext cx="535400" cy="51808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sz="2700">
                        <a:solidFill>
                          <a:srgbClr val="5B5854"/>
                        </a:solidFill>
                        <a:latin typeface="+mn-lt"/>
                        <a:ea typeface="+mn-ea"/>
                        <a:cs typeface="+mn-cs"/>
                        <a:sym typeface="Gill Sans Light"/>
                      </a:defRPr>
                    </a:lvl1pPr>
                  </a:lstStyle>
                  <a:p>
                    <a:r>
                      <a:t>a,b</a:t>
                    </a: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2" name="Shape 522"/>
                  <p:cNvSpPr/>
                  <p:nvPr/>
                </p:nvSpPr>
                <p:spPr>
                  <a:xfrm>
                    <a:off x="0" y="590275"/>
                    <a:ext cx="767453" cy="59503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/>
                  <a:p>
                    <a:pPr algn="l" defTabSz="914492">
                      <a:tabLst>
                        <a:tab pos="1181218" algn="l"/>
                      </a:tabLst>
                      <a:defRPr sz="3000">
                        <a:latin typeface="+mn-lt"/>
                        <a:ea typeface="+mn-ea"/>
                        <a:cs typeface="+mn-cs"/>
                        <a:sym typeface="Gill Sans Light"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3200" i="1">
                              <a:latin typeface="Cambria Math" panose="02040503050406030204" pitchFamily="18" charset="0"/>
                              <a:sym typeface="Gill Sans Light"/>
                            </a:rPr>
                            <m:t>|</m:t>
                          </m:r>
                          <m:r>
                            <a:rPr lang="el-GR" sz="3200" i="1">
                              <a:latin typeface="Cambria Math" panose="02040503050406030204" pitchFamily="18" charset="0"/>
                              <a:sym typeface="Gill Sans Light"/>
                            </a:rPr>
                            <m:t>𝜓</m:t>
                          </m:r>
                          <m:r>
                            <a:rPr lang="el-GR" sz="3200" i="1">
                              <a:latin typeface="Cambria Math" panose="02040503050406030204" pitchFamily="18" charset="0"/>
                              <a:sym typeface="Gill Sans Light"/>
                            </a:rPr>
                            <m:t>⟩</m:t>
                          </m:r>
                        </m:oMath>
                      </m:oMathPara>
                    </a14:m>
                    <a:endParaRPr sz="3000" dirty="0"/>
                  </a:p>
                </p:txBody>
              </p:sp>
            </mc:Choice>
            <mc:Fallback xmlns="">
              <p:sp>
                <p:nvSpPr>
                  <p:cNvPr id="522" name="Shape 5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590275"/>
                    <a:ext cx="767453" cy="59503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xmlns:a14="http://schemas.microsoft.com/office/drawing/2010/main" val="1"/>
                    </a:ext>
                  </a:extLst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25" name="Shape 525"/>
          <p:cNvSpPr/>
          <p:nvPr/>
        </p:nvSpPr>
        <p:spPr>
          <a:xfrm>
            <a:off x="6101538" y="4421507"/>
            <a:ext cx="33182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=</a:t>
            </a:r>
          </a:p>
        </p:txBody>
      </p:sp>
      <p:sp>
        <p:nvSpPr>
          <p:cNvPr id="526" name="Shape 526"/>
          <p:cNvSpPr/>
          <p:nvPr/>
        </p:nvSpPr>
        <p:spPr>
          <a:xfrm>
            <a:off x="5371373" y="4942207"/>
            <a:ext cx="17921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>
                <a:latin typeface="+mn-lt"/>
                <a:ea typeface="+mn-ea"/>
                <a:cs typeface="+mn-cs"/>
                <a:sym typeface="Gill Sans Light"/>
              </a:rPr>
              <a:t>HX</a:t>
            </a:r>
            <a:r>
              <a:rPr baseline="31999" dirty="0" err="1">
                <a:latin typeface="+mn-lt"/>
                <a:ea typeface="+mn-ea"/>
                <a:cs typeface="+mn-cs"/>
                <a:sym typeface="Gill Sans Light"/>
              </a:rPr>
              <a:t>a</a:t>
            </a:r>
            <a:r>
              <a:rPr dirty="0" err="1">
                <a:latin typeface="+mn-lt"/>
                <a:ea typeface="+mn-ea"/>
                <a:cs typeface="+mn-cs"/>
                <a:sym typeface="Gill Sans Light"/>
              </a:rPr>
              <a:t>Z</a:t>
            </a:r>
            <a:r>
              <a:rPr baseline="31999" dirty="0" err="1">
                <a:latin typeface="+mn-lt"/>
                <a:ea typeface="+mn-ea"/>
                <a:cs typeface="+mn-cs"/>
                <a:sym typeface="Gill Sans Light"/>
              </a:rPr>
              <a:t>b</a:t>
            </a:r>
            <a:r>
              <a:rPr lang="el-GR" dirty="0">
                <a:latin typeface="Cambria Math" panose="02040503050406030204" pitchFamily="18" charset="0"/>
              </a:rPr>
              <a:t>|𝜓⟩</a:t>
            </a:r>
            <a:endParaRPr dirty="0"/>
          </a:p>
        </p:txBody>
      </p:sp>
      <p:sp>
        <p:nvSpPr>
          <p:cNvPr id="527" name="Shape 527"/>
          <p:cNvSpPr/>
          <p:nvPr/>
        </p:nvSpPr>
        <p:spPr>
          <a:xfrm>
            <a:off x="6101538" y="5526406"/>
            <a:ext cx="33182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8" name="Shape 528"/>
              <p:cNvSpPr/>
              <p:nvPr/>
            </p:nvSpPr>
            <p:spPr>
              <a:xfrm>
                <a:off x="5368005" y="6136007"/>
                <a:ext cx="1798890" cy="6565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r>
                  <a:rPr dirty="0" err="1">
                    <a:latin typeface="+mn-lt"/>
                    <a:ea typeface="+mn-ea"/>
                    <a:cs typeface="+mn-cs"/>
                    <a:sym typeface="Gill Sans Light"/>
                  </a:rPr>
                  <a:t>X</a:t>
                </a:r>
                <a:r>
                  <a:rPr baseline="31999" dirty="0" err="1">
                    <a:latin typeface="+mn-lt"/>
                    <a:ea typeface="+mn-ea"/>
                    <a:cs typeface="+mn-cs"/>
                    <a:sym typeface="Gill Sans Light"/>
                  </a:rPr>
                  <a:t>b</a:t>
                </a:r>
                <a:r>
                  <a:rPr dirty="0" err="1">
                    <a:latin typeface="+mn-lt"/>
                    <a:ea typeface="+mn-ea"/>
                    <a:cs typeface="+mn-cs"/>
                    <a:sym typeface="Gill Sans Light"/>
                  </a:rPr>
                  <a:t>Z</a:t>
                </a:r>
                <a:r>
                  <a:rPr baseline="31999" dirty="0" err="1">
                    <a:latin typeface="+mn-lt"/>
                    <a:ea typeface="+mn-ea"/>
                    <a:cs typeface="+mn-cs"/>
                    <a:sym typeface="Gill Sans Light"/>
                  </a:rPr>
                  <a:t>a</a:t>
                </a:r>
                <a:r>
                  <a:rPr dirty="0" err="1">
                    <a:latin typeface="+mn-lt"/>
                    <a:ea typeface="+mn-ea"/>
                    <a:cs typeface="+mn-cs"/>
                    <a:sym typeface="Gill Sans Light"/>
                  </a:rPr>
                  <a:t>H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528" name="Shape 5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005" y="6136007"/>
                <a:ext cx="1798890" cy="656590"/>
              </a:xfrm>
              <a:prstGeom prst="rect">
                <a:avLst/>
              </a:prstGeom>
              <a:blipFill>
                <a:blip r:embed="rId4"/>
                <a:stretch>
                  <a:fillRect l="-12542" t="-14019" b="-3457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9" name="Shape 529"/>
          <p:cNvSpPr/>
          <p:nvPr/>
        </p:nvSpPr>
        <p:spPr>
          <a:xfrm>
            <a:off x="6101538" y="6731635"/>
            <a:ext cx="33182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=</a:t>
            </a:r>
          </a:p>
        </p:txBody>
      </p:sp>
      <p:grpSp>
        <p:nvGrpSpPr>
          <p:cNvPr id="538" name="Group 538"/>
          <p:cNvGrpSpPr/>
          <p:nvPr/>
        </p:nvGrpSpPr>
        <p:grpSpPr>
          <a:xfrm>
            <a:off x="5415609" y="7112339"/>
            <a:ext cx="1703688" cy="1250273"/>
            <a:chOff x="0" y="0"/>
            <a:chExt cx="1703687" cy="1250272"/>
          </a:xfrm>
        </p:grpSpPr>
        <p:sp>
          <p:nvSpPr>
            <p:cNvPr id="530" name="Shape 530"/>
            <p:cNvSpPr/>
            <p:nvPr/>
          </p:nvSpPr>
          <p:spPr>
            <a:xfrm>
              <a:off x="0" y="548993"/>
              <a:ext cx="1466553" cy="701279"/>
            </a:xfrm>
            <a:prstGeom prst="rect">
              <a:avLst/>
            </a:prstGeom>
            <a:solidFill>
              <a:srgbClr val="D5D3D0"/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tabLst>
                  <a:tab pos="1181100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pPr defTabSz="914492"/>
              <a:r>
                <a:t>   </a:t>
              </a:r>
            </a:p>
          </p:txBody>
        </p:sp>
        <p:grpSp>
          <p:nvGrpSpPr>
            <p:cNvPr id="536" name="Group 536"/>
            <p:cNvGrpSpPr/>
            <p:nvPr/>
          </p:nvGrpSpPr>
          <p:grpSpPr>
            <a:xfrm>
              <a:off x="1095672" y="0"/>
              <a:ext cx="608015" cy="1121290"/>
              <a:chOff x="0" y="0"/>
              <a:chExt cx="608013" cy="1121289"/>
            </a:xfrm>
          </p:grpSpPr>
          <p:sp>
            <p:nvSpPr>
              <p:cNvPr id="531" name="Shape 531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532" name="Shape 532"/>
              <p:cNvSpPr/>
              <p:nvPr/>
            </p:nvSpPr>
            <p:spPr>
              <a:xfrm>
                <a:off x="0" y="285696"/>
                <a:ext cx="608013" cy="786009"/>
              </a:xfrm>
              <a:prstGeom prst="roundRect">
                <a:avLst>
                  <a:gd name="adj" fmla="val 15000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533" name="Shape 533"/>
              <p:cNvSpPr/>
              <p:nvPr/>
            </p:nvSpPr>
            <p:spPr>
              <a:xfrm>
                <a:off x="230775" y="353612"/>
                <a:ext cx="152019" cy="166997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534" name="Shape 534"/>
              <p:cNvSpPr/>
              <p:nvPr/>
            </p:nvSpPr>
            <p:spPr>
              <a:xfrm>
                <a:off x="230775" y="366312"/>
                <a:ext cx="152019" cy="326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535" name="Shape 535"/>
              <p:cNvSpPr/>
              <p:nvPr/>
            </p:nvSpPr>
            <p:spPr>
              <a:xfrm>
                <a:off x="36306" y="603199"/>
                <a:ext cx="535401" cy="5180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b,a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7" name="Shape 537"/>
                <p:cNvSpPr/>
                <p:nvPr/>
              </p:nvSpPr>
              <p:spPr>
                <a:xfrm>
                  <a:off x="65844" y="602115"/>
                  <a:ext cx="914929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algn="l" defTabSz="914492">
                    <a:tabLst>
                      <a:tab pos="1181218" algn="l"/>
                    </a:tabLst>
                    <a:defRPr sz="3000">
                      <a:latin typeface="+mn-lt"/>
                      <a:ea typeface="+mn-ea"/>
                      <a:cs typeface="+mn-cs"/>
                      <a:sym typeface="Gill Sans Light"/>
                    </a:defRPr>
                  </a:pPr>
                  <a:r>
                    <a:rPr sz="3000" dirty="0"/>
                    <a:t>H</a:t>
                  </a:r>
                  <a14:m>
                    <m:oMath xmlns:m="http://schemas.openxmlformats.org/officeDocument/2006/math">
                      <m:r>
                        <a:rPr lang="el-GR" sz="3200" i="1">
                          <a:latin typeface="Cambria Math" panose="02040503050406030204" pitchFamily="18" charset="0"/>
                          <a:sym typeface="Gill Sans Light"/>
                        </a:rPr>
                        <m:t>|</m:t>
                      </m:r>
                      <m:r>
                        <a:rPr lang="el-GR" sz="3200" i="1">
                          <a:latin typeface="Cambria Math" panose="02040503050406030204" pitchFamily="18" charset="0"/>
                          <a:sym typeface="Gill Sans Light"/>
                        </a:rPr>
                        <m:t>𝜓</m:t>
                      </m:r>
                      <m:r>
                        <a:rPr lang="el-GR" sz="3200" i="1">
                          <a:latin typeface="Cambria Math" panose="02040503050406030204" pitchFamily="18" charset="0"/>
                          <a:sym typeface="Gill Sans Light"/>
                        </a:rPr>
                        <m:t>⟩</m:t>
                      </m:r>
                    </m:oMath>
                  </a14:m>
                  <a:endParaRPr sz="3000" dirty="0"/>
                </a:p>
              </p:txBody>
            </p:sp>
          </mc:Choice>
          <mc:Fallback xmlns="">
            <p:sp>
              <p:nvSpPr>
                <p:cNvPr id="537" name="Shape 5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44" y="602115"/>
                  <a:ext cx="914929" cy="595035"/>
                </a:xfrm>
                <a:prstGeom prst="rect">
                  <a:avLst/>
                </a:prstGeom>
                <a:blipFill>
                  <a:blip r:embed="rId5"/>
                  <a:stretch>
                    <a:fillRect l="-20000" t="-6122" b="-30612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4" name="Afbeelding 10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731" y1="36478" x2="31731" y2="36478"/>
                        <a14:foregroundMark x1="49679" y1="35535" x2="49679" y2="35535"/>
                        <a14:foregroundMark x1="12500" y1="73270" x2="12500" y2="73270"/>
                        <a14:foregroundMark x1="11538" y1="70440" x2="26923" y2="64780"/>
                        <a14:foregroundMark x1="15385" y1="71384" x2="15385" y2="71384"/>
                        <a14:foregroundMark x1="25962" y1="70440" x2="25962" y2="70440"/>
                        <a14:foregroundMark x1="4808" y1="77987" x2="4808" y2="77987"/>
                        <a14:foregroundMark x1="17308" y1="77987" x2="17308" y2="77987"/>
                        <a14:foregroundMark x1="34295" y1="75157" x2="34295" y2="75157"/>
                        <a14:foregroundMark x1="34295" y1="76101" x2="34295" y2="76101"/>
                        <a14:foregroundMark x1="46795" y1="63836" x2="46795" y2="63836"/>
                        <a14:foregroundMark x1="56410" y1="77044" x2="56410" y2="77044"/>
                        <a14:foregroundMark x1="44872" y1="73270" x2="44872" y2="73270"/>
                        <a14:foregroundMark x1="45833" y1="77044" x2="45833" y2="77044"/>
                        <a14:foregroundMark x1="52564" y1="91824" x2="52564" y2="91824"/>
                        <a14:foregroundMark x1="62179" y1="91824" x2="62179" y2="91824"/>
                        <a14:foregroundMark x1="62179" y1="77044" x2="62179" y2="77044"/>
                        <a14:foregroundMark x1="57372" y1="51572" x2="57372" y2="51572"/>
                        <a14:foregroundMark x1="33654" y1="44025" x2="33654" y2="44025"/>
                        <a14:foregroundMark x1="39103" y1="43082" x2="38141" y2="48742"/>
                        <a14:foregroundMark x1="43910" y1="57233" x2="43910" y2="57233"/>
                        <a14:foregroundMark x1="47756" y1="41195" x2="47756" y2="41195"/>
                        <a14:foregroundMark x1="46795" y1="39308" x2="46795" y2="39308"/>
                        <a14:foregroundMark x1="36218" y1="31761" x2="36218" y2="31761"/>
                        <a14:foregroundMark x1="34295" y1="29874" x2="34295" y2="29874"/>
                        <a14:foregroundMark x1="31731" y1="9434" x2="31731" y2="9434"/>
                        <a14:foregroundMark x1="39103" y1="17610" x2="39103" y2="17610"/>
                        <a14:foregroundMark x1="41987" y1="9434" x2="73718" y2="23270"/>
                        <a14:foregroundMark x1="71795" y1="33648" x2="82372" y2="62893"/>
                        <a14:foregroundMark x1="73718" y1="31761" x2="89103" y2="68553"/>
                        <a14:foregroundMark x1="79487" y1="93711" x2="94872" y2="73270"/>
                        <a14:foregroundMark x1="91987" y1="87107" x2="91987" y2="87107"/>
                        <a14:foregroundMark x1="87179" y1="68553" x2="87179" y2="68553"/>
                        <a14:foregroundMark x1="69872" y1="92767" x2="69872" y2="9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519" y="4960351"/>
            <a:ext cx="1664117" cy="1696119"/>
          </a:xfrm>
          <a:prstGeom prst="rect">
            <a:avLst/>
          </a:prstGeom>
        </p:spPr>
      </p:pic>
      <p:grpSp>
        <p:nvGrpSpPr>
          <p:cNvPr id="105" name="Groep 104"/>
          <p:cNvGrpSpPr/>
          <p:nvPr/>
        </p:nvGrpSpPr>
        <p:grpSpPr>
          <a:xfrm>
            <a:off x="11248653" y="5232548"/>
            <a:ext cx="1684090" cy="1187654"/>
            <a:chOff x="7464886" y="3450182"/>
            <a:chExt cx="4656248" cy="3283678"/>
          </a:xfrm>
        </p:grpSpPr>
        <p:pic>
          <p:nvPicPr>
            <p:cNvPr id="106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989" y="3450182"/>
              <a:ext cx="3335145" cy="2501359"/>
            </a:xfrm>
            <a:prstGeom prst="rect">
              <a:avLst/>
            </a:prstGeom>
          </p:spPr>
        </p:pic>
        <p:pic>
          <p:nvPicPr>
            <p:cNvPr id="107" name="Afbeelding 106" descr="File:Cartoon cloud.svg - Wikipedia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886" y="4211495"/>
              <a:ext cx="3885231" cy="2522365"/>
            </a:xfrm>
            <a:prstGeom prst="rect">
              <a:avLst/>
            </a:prstGeom>
          </p:spPr>
        </p:pic>
        <p:pic>
          <p:nvPicPr>
            <p:cNvPr id="108" name="Afbeelding 10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4410" b="90830" l="41475" r="93607">
                          <a14:foregroundMark x1="44754" y1="44105" x2="44754" y2="44105"/>
                          <a14:foregroundMark x1="45246" y1="51092" x2="45246" y2="51092"/>
                          <a14:foregroundMark x1="49016" y1="62009" x2="49016" y2="62009"/>
                          <a14:foregroundMark x1="54098" y1="65939" x2="54098" y2="65939"/>
                          <a14:foregroundMark x1="59180" y1="75109" x2="59180" y2="75109"/>
                          <a14:foregroundMark x1="63607" y1="74672" x2="63607" y2="74672"/>
                          <a14:foregroundMark x1="71639" y1="68559" x2="71639" y2="68559"/>
                          <a14:foregroundMark x1="76066" y1="63319" x2="76066" y2="63319"/>
                          <a14:foregroundMark x1="80492" y1="57642" x2="80492" y2="57642"/>
                          <a14:foregroundMark x1="84590" y1="44978" x2="84590" y2="44978"/>
                          <a14:foregroundMark x1="86066" y1="33624" x2="86066" y2="33624"/>
                          <a14:foregroundMark x1="86393" y1="20961" x2="86393" y2="20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14" t="12188"/>
            <a:stretch/>
          </p:blipFill>
          <p:spPr>
            <a:xfrm>
              <a:off x="8430774" y="5311766"/>
              <a:ext cx="1782490" cy="952576"/>
            </a:xfrm>
            <a:prstGeom prst="rect">
              <a:avLst/>
            </a:prstGeom>
          </p:spPr>
        </p:pic>
      </p:grpSp>
      <p:sp>
        <p:nvSpPr>
          <p:cNvPr id="77" name="Shape 554"/>
          <p:cNvSpPr/>
          <p:nvPr/>
        </p:nvSpPr>
        <p:spPr>
          <a:xfrm>
            <a:off x="326350" y="8807588"/>
            <a:ext cx="1232869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600" dirty="0"/>
              <a:t>Folklore, last formalized by [BJ15] A. Broadbent, S. Jeffery. Quantum Homomorphic Encryption for Circuits of Low T-gate Complexity. CRYPTO 2015</a:t>
            </a:r>
          </a:p>
        </p:txBody>
      </p:sp>
      <p:sp>
        <p:nvSpPr>
          <p:cNvPr id="79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0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1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2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3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4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5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6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7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8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9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0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1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2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3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4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5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6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1563E-6 -3.59375E-6 L 0.53747 -3.5937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37109 0.000000" pathEditMode="relative">
                                      <p:cBhvr>
                                        <p:cTn id="22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6" presetClass="emp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" fill="hold"/>
                                        <p:tgtEl>
                                          <p:spTgt spid="479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"/>
                            </p:stCondLst>
                            <p:childTnLst>
                              <p:par>
                                <p:cTn id="38" presetID="6" presetClass="emp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" fill="hold"/>
                                        <p:tgtEl>
                                          <p:spTgt spid="48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09 0.000000 C 0.529438 0.030165 0.523957 0.061242 0.520741 0.092804 C 0.517332 0.126257 0.516484 0.160085 0.518211 0.193766" pathEditMode="relative">
                                      <p:cBhvr>
                                        <p:cTn id="43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47 -3.59375E-6 C 0.53589 0.02946 0.53479 0.05892 0.53454 0.08838 C 0.53418 0.11849 0.53466 0.1486 0.53576 0.17855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8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accel="50000" decel="5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471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accel="50000" decel="5000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467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748 0.203674" pathEditMode="relative">
                                      <p:cBhvr>
                                        <p:cTn id="55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accel="50000" decel="5000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479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21119 0.213694" pathEditMode="relative">
                                      <p:cBhvr>
                                        <p:cTn id="61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accel="50000" decel="5000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480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2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"/>
                            </p:stCondLst>
                            <p:childTnLst>
                              <p:par>
                                <p:cTn id="74" presetID="10" presetClass="entr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"/>
                            </p:stCondLst>
                            <p:childTnLst>
                              <p:par>
                                <p:cTn id="78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"/>
                            </p:stCondLst>
                            <p:childTnLst>
                              <p:par>
                                <p:cTn id="81" presetID="10" presetClass="entr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00"/>
                            </p:stCondLst>
                            <p:childTnLst>
                              <p:par>
                                <p:cTn id="88" presetID="10" presetClass="entr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2" animBg="1" advAuto="0"/>
      <p:bldP spid="467" grpId="14" animBg="1" advAuto="0"/>
      <p:bldP spid="471" grpId="1" animBg="1" advAuto="0"/>
      <p:bldP spid="471" grpId="13" animBg="1" advAuto="0"/>
      <p:bldP spid="479" grpId="8" animBg="1" advAuto="0"/>
      <p:bldP spid="479" grpId="9" animBg="1" advAuto="0"/>
      <p:bldP spid="479" grpId="16" animBg="1" advAuto="0"/>
      <p:bldP spid="480" grpId="7" animBg="1" advAuto="0"/>
      <p:bldP spid="480" grpId="10" animBg="1" advAuto="0"/>
      <p:bldP spid="480" grpId="18" animBg="1" advAuto="0"/>
      <p:bldP spid="486" grpId="3" animBg="1" advAuto="0"/>
      <p:bldP spid="512" grpId="6" animBg="1" advAuto="0"/>
      <p:bldP spid="524" grpId="19" animBg="1" advAuto="0"/>
      <p:bldP spid="525" grpId="20" animBg="1" advAuto="0"/>
      <p:bldP spid="526" grpId="21" animBg="1" advAuto="0"/>
      <p:bldP spid="527" grpId="22" animBg="1" advAuto="0"/>
      <p:bldP spid="528" grpId="23" animBg="1" advAuto="0"/>
      <p:bldP spid="529" grpId="24" animBg="1" advAuto="0"/>
      <p:bldP spid="538" grpId="2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roup 459"/>
          <p:cNvGrpSpPr/>
          <p:nvPr/>
        </p:nvGrpSpPr>
        <p:grpSpPr>
          <a:xfrm>
            <a:off x="262483" y="3254184"/>
            <a:ext cx="1371384" cy="1185003"/>
            <a:chOff x="0" y="0"/>
            <a:chExt cx="1371383" cy="1185001"/>
          </a:xfrm>
        </p:grpSpPr>
        <p:sp>
          <p:nvSpPr>
            <p:cNvPr id="453" name="Shape 453"/>
            <p:cNvSpPr/>
            <p:nvPr/>
          </p:nvSpPr>
          <p:spPr>
            <a:xfrm>
              <a:off x="101383" y="488975"/>
              <a:ext cx="1270001" cy="696027"/>
            </a:xfrm>
            <a:prstGeom prst="rect">
              <a:avLst/>
            </a:prstGeom>
            <a:solidFill>
              <a:schemeClr val="accent4">
                <a:hueOff val="163466"/>
                <a:satOff val="6226"/>
                <a:lumOff val="10954"/>
              </a:schemeClr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458" name="Group 458"/>
            <p:cNvGrpSpPr/>
            <p:nvPr/>
          </p:nvGrpSpPr>
          <p:grpSpPr>
            <a:xfrm>
              <a:off x="0" y="0"/>
              <a:ext cx="608013" cy="761203"/>
              <a:chOff x="0" y="0"/>
              <a:chExt cx="608012" cy="761202"/>
            </a:xfrm>
          </p:grpSpPr>
          <p:sp>
            <p:nvSpPr>
              <p:cNvPr id="454" name="Shape 454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55" name="Shape 455"/>
              <p:cNvSpPr/>
              <p:nvPr/>
            </p:nvSpPr>
            <p:spPr>
              <a:xfrm>
                <a:off x="0" y="285696"/>
                <a:ext cx="608013" cy="475507"/>
              </a:xfrm>
              <a:prstGeom prst="roundRect">
                <a:avLst>
                  <a:gd name="adj" fmla="val 19180"/>
                </a:avLst>
              </a:prstGeom>
              <a:solidFill>
                <a:schemeClr val="accent4">
                  <a:hueOff val="-165171"/>
                  <a:satOff val="-13982"/>
                  <a:lumOff val="-10016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56" name="Shape 456"/>
              <p:cNvSpPr/>
              <p:nvPr/>
            </p:nvSpPr>
            <p:spPr>
              <a:xfrm>
                <a:off x="230775" y="353611"/>
                <a:ext cx="152019" cy="166998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57" name="Shape 457"/>
              <p:cNvSpPr/>
              <p:nvPr/>
            </p:nvSpPr>
            <p:spPr>
              <a:xfrm>
                <a:off x="230775" y="366311"/>
                <a:ext cx="152019" cy="32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</p:grpSp>
      <p:grpSp>
        <p:nvGrpSpPr>
          <p:cNvPr id="467" name="Group 467"/>
          <p:cNvGrpSpPr/>
          <p:nvPr/>
        </p:nvGrpSpPr>
        <p:grpSpPr>
          <a:xfrm>
            <a:off x="2387600" y="3203382"/>
            <a:ext cx="1365798" cy="1250274"/>
            <a:chOff x="0" y="0"/>
            <a:chExt cx="1365797" cy="1250272"/>
          </a:xfrm>
        </p:grpSpPr>
        <p:sp>
          <p:nvSpPr>
            <p:cNvPr id="460" name="Shape 460"/>
            <p:cNvSpPr/>
            <p:nvPr/>
          </p:nvSpPr>
          <p:spPr>
            <a:xfrm>
              <a:off x="0" y="548993"/>
              <a:ext cx="1128663" cy="701279"/>
            </a:xfrm>
            <a:prstGeom prst="rect">
              <a:avLst/>
            </a:prstGeom>
            <a:solidFill>
              <a:srgbClr val="D5D3D0"/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tabLst>
                  <a:tab pos="1181100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pPr defTabSz="914492"/>
              <a:r>
                <a:t>   </a:t>
              </a:r>
            </a:p>
          </p:txBody>
        </p:sp>
        <p:grpSp>
          <p:nvGrpSpPr>
            <p:cNvPr id="466" name="Group 466"/>
            <p:cNvGrpSpPr/>
            <p:nvPr/>
          </p:nvGrpSpPr>
          <p:grpSpPr>
            <a:xfrm>
              <a:off x="757783" y="0"/>
              <a:ext cx="608014" cy="1121292"/>
              <a:chOff x="0" y="0"/>
              <a:chExt cx="608013" cy="1121291"/>
            </a:xfrm>
          </p:grpSpPr>
          <p:sp>
            <p:nvSpPr>
              <p:cNvPr id="461" name="Shape 461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62" name="Shape 462"/>
              <p:cNvSpPr/>
              <p:nvPr/>
            </p:nvSpPr>
            <p:spPr>
              <a:xfrm>
                <a:off x="0" y="285696"/>
                <a:ext cx="608013" cy="786009"/>
              </a:xfrm>
              <a:prstGeom prst="roundRect">
                <a:avLst>
                  <a:gd name="adj" fmla="val 15000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63" name="Shape 463"/>
              <p:cNvSpPr/>
              <p:nvPr/>
            </p:nvSpPr>
            <p:spPr>
              <a:xfrm>
                <a:off x="230775" y="353612"/>
                <a:ext cx="152019" cy="166997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64" name="Shape 464"/>
              <p:cNvSpPr/>
              <p:nvPr/>
            </p:nvSpPr>
            <p:spPr>
              <a:xfrm>
                <a:off x="230775" y="366312"/>
                <a:ext cx="152019" cy="326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65" name="Shape 465"/>
              <p:cNvSpPr/>
              <p:nvPr/>
            </p:nvSpPr>
            <p:spPr>
              <a:xfrm>
                <a:off x="36308" y="603201"/>
                <a:ext cx="535402" cy="5180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a,b</a:t>
                </a:r>
              </a:p>
            </p:txBody>
          </p:sp>
        </p:grpSp>
      </p:grpSp>
      <p:sp>
        <p:nvSpPr>
          <p:cNvPr id="468" name="Shape 4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Clifford Scheme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" name="Shape 471"/>
              <p:cNvSpPr/>
              <p:nvPr/>
            </p:nvSpPr>
            <p:spPr>
              <a:xfrm>
                <a:off x="2382255" y="3793658"/>
                <a:ext cx="767454" cy="5950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 defTabSz="914492">
                  <a:tabLst>
                    <a:tab pos="1181218" algn="l"/>
                  </a:tabLst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>
                          <a:latin typeface="Cambria Math" panose="02040503050406030204" pitchFamily="18" charset="0"/>
                          <a:sym typeface="Gill Sans Light"/>
                        </a:rPr>
                        <m:t>|</m:t>
                      </m:r>
                      <m:r>
                        <a:rPr lang="el-GR" sz="3200" i="1">
                          <a:latin typeface="Cambria Math" panose="02040503050406030204" pitchFamily="18" charset="0"/>
                          <a:sym typeface="Gill Sans Light"/>
                        </a:rPr>
                        <m:t>𝜓</m:t>
                      </m:r>
                      <m:r>
                        <a:rPr lang="el-GR" sz="3200" i="1">
                          <a:latin typeface="Cambria Math" panose="02040503050406030204" pitchFamily="18" charset="0"/>
                          <a:sym typeface="Gill Sans Light"/>
                        </a:rPr>
                        <m:t>⟩</m:t>
                      </m:r>
                    </m:oMath>
                  </m:oMathPara>
                </a14:m>
                <a:endParaRPr sz="3000" dirty="0"/>
              </a:p>
            </p:txBody>
          </p:sp>
        </mc:Choice>
        <mc:Fallback xmlns="">
          <p:sp>
            <p:nvSpPr>
              <p:cNvPr id="471" name="Shape 4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255" y="3793658"/>
                <a:ext cx="767454" cy="5950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9" name="Group 479"/>
          <p:cNvGrpSpPr/>
          <p:nvPr/>
        </p:nvGrpSpPr>
        <p:grpSpPr>
          <a:xfrm>
            <a:off x="8966326" y="5305767"/>
            <a:ext cx="1703688" cy="1250273"/>
            <a:chOff x="0" y="0"/>
            <a:chExt cx="1703687" cy="1250272"/>
          </a:xfrm>
        </p:grpSpPr>
        <p:sp>
          <p:nvSpPr>
            <p:cNvPr id="472" name="Shape 472"/>
            <p:cNvSpPr/>
            <p:nvPr/>
          </p:nvSpPr>
          <p:spPr>
            <a:xfrm>
              <a:off x="0" y="548993"/>
              <a:ext cx="1466553" cy="701279"/>
            </a:xfrm>
            <a:prstGeom prst="rect">
              <a:avLst/>
            </a:prstGeom>
            <a:solidFill>
              <a:srgbClr val="D5D3D0"/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tabLst>
                  <a:tab pos="1181100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pPr defTabSz="914492"/>
              <a:r>
                <a:t>   </a:t>
              </a:r>
            </a:p>
          </p:txBody>
        </p:sp>
        <p:grpSp>
          <p:nvGrpSpPr>
            <p:cNvPr id="478" name="Group 478"/>
            <p:cNvGrpSpPr/>
            <p:nvPr/>
          </p:nvGrpSpPr>
          <p:grpSpPr>
            <a:xfrm>
              <a:off x="1095672" y="0"/>
              <a:ext cx="608015" cy="1121290"/>
              <a:chOff x="0" y="0"/>
              <a:chExt cx="608013" cy="1121289"/>
            </a:xfrm>
          </p:grpSpPr>
          <p:sp>
            <p:nvSpPr>
              <p:cNvPr id="473" name="Shape 473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74" name="Shape 474"/>
              <p:cNvSpPr/>
              <p:nvPr/>
            </p:nvSpPr>
            <p:spPr>
              <a:xfrm>
                <a:off x="0" y="285696"/>
                <a:ext cx="608013" cy="786009"/>
              </a:xfrm>
              <a:prstGeom prst="roundRect">
                <a:avLst>
                  <a:gd name="adj" fmla="val 15000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75" name="Shape 475"/>
              <p:cNvSpPr/>
              <p:nvPr/>
            </p:nvSpPr>
            <p:spPr>
              <a:xfrm>
                <a:off x="230775" y="353612"/>
                <a:ext cx="152019" cy="166997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76" name="Shape 476"/>
              <p:cNvSpPr/>
              <p:nvPr/>
            </p:nvSpPr>
            <p:spPr>
              <a:xfrm>
                <a:off x="230775" y="366312"/>
                <a:ext cx="152019" cy="326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77" name="Shape 477"/>
              <p:cNvSpPr/>
              <p:nvPr/>
            </p:nvSpPr>
            <p:spPr>
              <a:xfrm>
                <a:off x="36306" y="603199"/>
                <a:ext cx="535401" cy="5180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b,a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0" name="Shape 480"/>
              <p:cNvSpPr/>
              <p:nvPr/>
            </p:nvSpPr>
            <p:spPr>
              <a:xfrm>
                <a:off x="9390809" y="5826082"/>
                <a:ext cx="853247" cy="57977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3100">
                    <a:latin typeface="+mn-lt"/>
                    <a:ea typeface="+mn-ea"/>
                    <a:cs typeface="+mn-cs"/>
                    <a:sym typeface="Gill Sans Light"/>
                  </a:defRPr>
                </a:pPr>
                <a:r>
                  <a:rPr sz="3101" dirty="0"/>
                  <a:t>H</a:t>
                </a:r>
                <a14:m>
                  <m:oMath xmlns:m="http://schemas.openxmlformats.org/officeDocument/2006/math">
                    <m:r>
                      <a:rPr lang="el-GR" sz="2801" i="1">
                        <a:latin typeface="Cambria Math" panose="02040503050406030204" pitchFamily="18" charset="0"/>
                        <a:sym typeface="Gill Sans Light"/>
                      </a:rPr>
                      <m:t>|</m:t>
                    </m:r>
                    <m:r>
                      <a:rPr lang="el-GR" sz="2801" i="1">
                        <a:latin typeface="Cambria Math" panose="02040503050406030204" pitchFamily="18" charset="0"/>
                        <a:sym typeface="Gill Sans Light"/>
                      </a:rPr>
                      <m:t>𝜓</m:t>
                    </m:r>
                    <m:r>
                      <a:rPr lang="el-GR" sz="2801" i="1">
                        <a:latin typeface="Cambria Math" panose="02040503050406030204" pitchFamily="18" charset="0"/>
                        <a:sym typeface="Gill Sans Light"/>
                      </a:rPr>
                      <m:t>⟩</m:t>
                    </m:r>
                  </m:oMath>
                </a14:m>
                <a:endParaRPr lang="el-GR" sz="2801" dirty="0">
                  <a:sym typeface="Gill Sans Light"/>
                </a:endParaRPr>
              </a:p>
            </p:txBody>
          </p:sp>
        </mc:Choice>
        <mc:Fallback xmlns="">
          <p:sp>
            <p:nvSpPr>
              <p:cNvPr id="480" name="Shape 4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809" y="5826082"/>
                <a:ext cx="853247" cy="579774"/>
              </a:xfrm>
              <a:prstGeom prst="rect">
                <a:avLst/>
              </a:prstGeom>
              <a:blipFill>
                <a:blip r:embed="rId3"/>
                <a:stretch>
                  <a:fillRect l="-22143" t="-12632" b="-3157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6" name="Group 486"/>
          <p:cNvGrpSpPr/>
          <p:nvPr/>
        </p:nvGrpSpPr>
        <p:grpSpPr>
          <a:xfrm>
            <a:off x="373560" y="5792325"/>
            <a:ext cx="1027313" cy="487441"/>
            <a:chOff x="0" y="-15120"/>
            <a:chExt cx="1027311" cy="487440"/>
          </a:xfrm>
        </p:grpSpPr>
        <p:sp>
          <p:nvSpPr>
            <p:cNvPr id="481" name="Shape 481"/>
            <p:cNvSpPr/>
            <p:nvPr/>
          </p:nvSpPr>
          <p:spPr>
            <a:xfrm>
              <a:off x="0" y="1816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482" name="Shape 482"/>
            <p:cNvSpPr/>
            <p:nvPr/>
          </p:nvSpPr>
          <p:spPr>
            <a:xfrm>
              <a:off x="88900" y="223937"/>
              <a:ext cx="101218" cy="21771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483" name="Shape 483"/>
            <p:cNvSpPr/>
            <p:nvPr/>
          </p:nvSpPr>
          <p:spPr>
            <a:xfrm>
              <a:off x="231799" y="2300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484" name="Shape 484"/>
            <p:cNvSpPr/>
            <p:nvPr/>
          </p:nvSpPr>
          <p:spPr>
            <a:xfrm>
              <a:off x="508198" y="29074"/>
              <a:ext cx="519113" cy="421427"/>
            </a:xfrm>
            <a:prstGeom prst="roundRect">
              <a:avLst>
                <a:gd name="adj" fmla="val 45204"/>
              </a:avLst>
            </a:prstGeom>
            <a:solidFill>
              <a:schemeClr val="accent6">
                <a:hueOff val="-1561651"/>
                <a:satOff val="17342"/>
                <a:lumOff val="21425"/>
              </a:schemeClr>
            </a:solidFill>
            <a:ln w="889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4200"/>
                </a:spcBef>
                <a:defRPr sz="2200">
                  <a:latin typeface="+mn-lt"/>
                  <a:ea typeface="+mn-ea"/>
                  <a:cs typeface="+mn-cs"/>
                  <a:sym typeface="Gill Sans Light"/>
                </a:defRPr>
              </a:pPr>
              <a:endParaRPr sz="2200"/>
            </a:p>
          </p:txBody>
        </p:sp>
        <p:sp>
          <p:nvSpPr>
            <p:cNvPr id="485" name="Shape 485"/>
            <p:cNvSpPr/>
            <p:nvPr/>
          </p:nvSpPr>
          <p:spPr>
            <a:xfrm>
              <a:off x="515283" y="-15120"/>
              <a:ext cx="504945" cy="487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rPr sz="2501"/>
                <a:t>a,b</a:t>
              </a:r>
            </a:p>
          </p:txBody>
        </p:sp>
      </p:grpSp>
      <p:grpSp>
        <p:nvGrpSpPr>
          <p:cNvPr id="493" name="Group 493"/>
          <p:cNvGrpSpPr/>
          <p:nvPr/>
        </p:nvGrpSpPr>
        <p:grpSpPr>
          <a:xfrm>
            <a:off x="6672250" y="5338402"/>
            <a:ext cx="1371385" cy="1185003"/>
            <a:chOff x="0" y="0"/>
            <a:chExt cx="1371383" cy="1185001"/>
          </a:xfrm>
        </p:grpSpPr>
        <p:sp>
          <p:nvSpPr>
            <p:cNvPr id="487" name="Shape 487"/>
            <p:cNvSpPr/>
            <p:nvPr/>
          </p:nvSpPr>
          <p:spPr>
            <a:xfrm>
              <a:off x="101383" y="488975"/>
              <a:ext cx="1270001" cy="696027"/>
            </a:xfrm>
            <a:prstGeom prst="rect">
              <a:avLst/>
            </a:prstGeom>
            <a:solidFill>
              <a:schemeClr val="accent4">
                <a:hueOff val="163466"/>
                <a:satOff val="6226"/>
                <a:lumOff val="10954"/>
              </a:schemeClr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492" name="Group 492"/>
            <p:cNvGrpSpPr/>
            <p:nvPr/>
          </p:nvGrpSpPr>
          <p:grpSpPr>
            <a:xfrm>
              <a:off x="0" y="0"/>
              <a:ext cx="608013" cy="761203"/>
              <a:chOff x="0" y="0"/>
              <a:chExt cx="608012" cy="761202"/>
            </a:xfrm>
          </p:grpSpPr>
          <p:sp>
            <p:nvSpPr>
              <p:cNvPr id="488" name="Shape 488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89" name="Shape 489"/>
              <p:cNvSpPr/>
              <p:nvPr/>
            </p:nvSpPr>
            <p:spPr>
              <a:xfrm>
                <a:off x="0" y="285696"/>
                <a:ext cx="608013" cy="475507"/>
              </a:xfrm>
              <a:prstGeom prst="roundRect">
                <a:avLst>
                  <a:gd name="adj" fmla="val 19180"/>
                </a:avLst>
              </a:prstGeom>
              <a:solidFill>
                <a:schemeClr val="accent4">
                  <a:hueOff val="-165171"/>
                  <a:satOff val="-13982"/>
                  <a:lumOff val="-10016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90" name="Shape 490"/>
              <p:cNvSpPr/>
              <p:nvPr/>
            </p:nvSpPr>
            <p:spPr>
              <a:xfrm>
                <a:off x="230775" y="353611"/>
                <a:ext cx="152019" cy="166998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91" name="Shape 491"/>
              <p:cNvSpPr/>
              <p:nvPr/>
            </p:nvSpPr>
            <p:spPr>
              <a:xfrm>
                <a:off x="230775" y="366311"/>
                <a:ext cx="152019" cy="32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</p:grpSp>
      <p:grpSp>
        <p:nvGrpSpPr>
          <p:cNvPr id="499" name="Group 499"/>
          <p:cNvGrpSpPr/>
          <p:nvPr/>
        </p:nvGrpSpPr>
        <p:grpSpPr>
          <a:xfrm>
            <a:off x="6844283" y="5906625"/>
            <a:ext cx="1027312" cy="487441"/>
            <a:chOff x="0" y="-15120"/>
            <a:chExt cx="1027311" cy="487440"/>
          </a:xfrm>
        </p:grpSpPr>
        <p:sp>
          <p:nvSpPr>
            <p:cNvPr id="494" name="Shape 494"/>
            <p:cNvSpPr/>
            <p:nvPr/>
          </p:nvSpPr>
          <p:spPr>
            <a:xfrm>
              <a:off x="0" y="1816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495" name="Shape 495"/>
            <p:cNvSpPr/>
            <p:nvPr/>
          </p:nvSpPr>
          <p:spPr>
            <a:xfrm>
              <a:off x="88900" y="223937"/>
              <a:ext cx="101218" cy="21771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496" name="Shape 496"/>
            <p:cNvSpPr/>
            <p:nvPr/>
          </p:nvSpPr>
          <p:spPr>
            <a:xfrm>
              <a:off x="231799" y="2300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497" name="Shape 497"/>
            <p:cNvSpPr/>
            <p:nvPr/>
          </p:nvSpPr>
          <p:spPr>
            <a:xfrm>
              <a:off x="508198" y="29074"/>
              <a:ext cx="519113" cy="421427"/>
            </a:xfrm>
            <a:prstGeom prst="roundRect">
              <a:avLst>
                <a:gd name="adj" fmla="val 45204"/>
              </a:avLst>
            </a:prstGeom>
            <a:solidFill>
              <a:schemeClr val="accent6">
                <a:hueOff val="-1561651"/>
                <a:satOff val="17342"/>
                <a:lumOff val="21425"/>
              </a:schemeClr>
            </a:solidFill>
            <a:ln w="889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4200"/>
                </a:spcBef>
                <a:defRPr sz="2200">
                  <a:latin typeface="+mn-lt"/>
                  <a:ea typeface="+mn-ea"/>
                  <a:cs typeface="+mn-cs"/>
                  <a:sym typeface="Gill Sans Light"/>
                </a:defRPr>
              </a:pPr>
              <a:endParaRPr sz="2200"/>
            </a:p>
          </p:txBody>
        </p:sp>
        <p:sp>
          <p:nvSpPr>
            <p:cNvPr id="498" name="Shape 498"/>
            <p:cNvSpPr/>
            <p:nvPr/>
          </p:nvSpPr>
          <p:spPr>
            <a:xfrm>
              <a:off x="515281" y="-15120"/>
              <a:ext cx="504946" cy="487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rPr sz="2501"/>
                <a:t>b,a</a:t>
              </a:r>
            </a:p>
          </p:txBody>
        </p:sp>
      </p:grpSp>
      <p:grpSp>
        <p:nvGrpSpPr>
          <p:cNvPr id="504" name="Group 504"/>
          <p:cNvGrpSpPr/>
          <p:nvPr/>
        </p:nvGrpSpPr>
        <p:grpSpPr>
          <a:xfrm>
            <a:off x="463351" y="5935917"/>
            <a:ext cx="796926" cy="327248"/>
            <a:chOff x="0" y="0"/>
            <a:chExt cx="796925" cy="327247"/>
          </a:xfrm>
        </p:grpSpPr>
        <p:sp>
          <p:nvSpPr>
            <p:cNvPr id="500" name="Shape 500"/>
            <p:cNvSpPr/>
            <p:nvPr/>
          </p:nvSpPr>
          <p:spPr>
            <a:xfrm>
              <a:off x="546149" y="0"/>
              <a:ext cx="250777" cy="250776"/>
            </a:xfrm>
            <a:prstGeom prst="ellipse">
              <a:avLst/>
            </a:prstGeom>
            <a:noFill/>
            <a:ln w="1397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501" name="Shape 501"/>
            <p:cNvSpPr/>
            <p:nvPr/>
          </p:nvSpPr>
          <p:spPr>
            <a:xfrm>
              <a:off x="0" y="672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502" name="Shape 502"/>
            <p:cNvSpPr/>
            <p:nvPr/>
          </p:nvSpPr>
          <p:spPr>
            <a:xfrm>
              <a:off x="88900" y="109537"/>
              <a:ext cx="101218" cy="217711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503" name="Shape 503"/>
            <p:cNvSpPr/>
            <p:nvPr/>
          </p:nvSpPr>
          <p:spPr>
            <a:xfrm>
              <a:off x="231799" y="1156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509" name="Group 509"/>
          <p:cNvGrpSpPr/>
          <p:nvPr/>
        </p:nvGrpSpPr>
        <p:grpSpPr>
          <a:xfrm>
            <a:off x="6288361" y="4978404"/>
            <a:ext cx="2234124" cy="1905001"/>
            <a:chOff x="0" y="0"/>
            <a:chExt cx="1885157" cy="1905000"/>
          </a:xfrm>
        </p:grpSpPr>
        <p:sp>
          <p:nvSpPr>
            <p:cNvPr id="505" name="Shape 505"/>
            <p:cNvSpPr/>
            <p:nvPr/>
          </p:nvSpPr>
          <p:spPr>
            <a:xfrm flipV="1">
              <a:off x="942578" y="0"/>
              <a:ext cx="1" cy="1905000"/>
            </a:xfrm>
            <a:prstGeom prst="line">
              <a:avLst/>
            </a:prstGeom>
            <a:noFill/>
            <a:ln w="165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506" name="Shape 506"/>
            <p:cNvSpPr/>
            <p:nvPr/>
          </p:nvSpPr>
          <p:spPr>
            <a:xfrm>
              <a:off x="0" y="317500"/>
              <a:ext cx="1885157" cy="1270000"/>
            </a:xfrm>
            <a:prstGeom prst="rect">
              <a:avLst/>
            </a:prstGeom>
            <a:solidFill>
              <a:srgbClr val="D59F81"/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spcBef>
                  <a:spcPts val="4200"/>
                </a:spcBef>
                <a:defRPr sz="1600">
                  <a:latin typeface="+mn-lt"/>
                  <a:ea typeface="+mn-ea"/>
                  <a:cs typeface="+mn-cs"/>
                  <a:sym typeface="Gill Sans Light"/>
                </a:defRPr>
              </a:pPr>
              <a:endParaRPr sz="1600"/>
            </a:p>
          </p:txBody>
        </p:sp>
        <p:sp>
          <p:nvSpPr>
            <p:cNvPr id="507" name="Shape 507"/>
            <p:cNvSpPr/>
            <p:nvPr/>
          </p:nvSpPr>
          <p:spPr>
            <a:xfrm>
              <a:off x="291292" y="376006"/>
              <a:ext cx="1302569" cy="822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90000"/>
                </a:lnSpc>
                <a:defRPr sz="2600" cap="all"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sz="2600"/>
                <a:t>update</a:t>
              </a:r>
            </a:p>
            <a:p>
              <a:pPr>
                <a:lnSpc>
                  <a:spcPct val="90000"/>
                </a:lnSpc>
                <a:defRPr sz="2600" cap="all"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sz="2600"/>
                <a:t>function</a:t>
              </a:r>
            </a:p>
          </p:txBody>
        </p:sp>
        <p:sp>
          <p:nvSpPr>
            <p:cNvPr id="508" name="Shape 508"/>
            <p:cNvSpPr/>
            <p:nvPr/>
          </p:nvSpPr>
          <p:spPr>
            <a:xfrm>
              <a:off x="223662" y="1031347"/>
              <a:ext cx="1437832" cy="502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t>(x,y) ↦ (y,x)</a:t>
              </a:r>
            </a:p>
          </p:txBody>
        </p:sp>
      </p:grpSp>
      <p:grpSp>
        <p:nvGrpSpPr>
          <p:cNvPr id="512" name="Group 512"/>
          <p:cNvGrpSpPr/>
          <p:nvPr/>
        </p:nvGrpSpPr>
        <p:grpSpPr>
          <a:xfrm>
            <a:off x="8534400" y="4978404"/>
            <a:ext cx="2567534" cy="1905001"/>
            <a:chOff x="0" y="0"/>
            <a:chExt cx="2567533" cy="1905000"/>
          </a:xfrm>
        </p:grpSpPr>
        <p:sp>
          <p:nvSpPr>
            <p:cNvPr id="510" name="Shape 510"/>
            <p:cNvSpPr/>
            <p:nvPr/>
          </p:nvSpPr>
          <p:spPr>
            <a:xfrm flipV="1">
              <a:off x="1283766" y="0"/>
              <a:ext cx="1" cy="1905000"/>
            </a:xfrm>
            <a:prstGeom prst="line">
              <a:avLst/>
            </a:prstGeom>
            <a:noFill/>
            <a:ln w="165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511" name="Shape 511"/>
            <p:cNvSpPr/>
            <p:nvPr/>
          </p:nvSpPr>
          <p:spPr>
            <a:xfrm>
              <a:off x="0" y="317500"/>
              <a:ext cx="2567534" cy="1270000"/>
            </a:xfrm>
            <a:prstGeom prst="rect">
              <a:avLst/>
            </a:prstGeom>
            <a:solidFill>
              <a:schemeClr val="accent3"/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90000"/>
                </a:lnSpc>
                <a:defRPr sz="6400" cap="all">
                  <a:solidFill>
                    <a:srgbClr val="5B5854"/>
                  </a:solidFill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rPr sz="6401"/>
                <a:t>H</a:t>
              </a:r>
            </a:p>
          </p:txBody>
        </p:sp>
      </p:grpSp>
      <p:sp>
        <p:nvSpPr>
          <p:cNvPr id="554" name="Shape 554"/>
          <p:cNvSpPr/>
          <p:nvPr/>
        </p:nvSpPr>
        <p:spPr>
          <a:xfrm>
            <a:off x="326350" y="8807588"/>
            <a:ext cx="1232869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600" dirty="0"/>
              <a:t>Folklore, last formalized by [BJ15] A. Broadbent, S. Jeffery. Quantum Homomorphic Encryption for Circuits of Low T-gate Complexity. CRYPTO 2015</a:t>
            </a:r>
          </a:p>
        </p:txBody>
      </p:sp>
      <p:pic>
        <p:nvPicPr>
          <p:cNvPr id="104" name="Afbeelding 10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731" y1="36478" x2="31731" y2="36478"/>
                        <a14:foregroundMark x1="49679" y1="35535" x2="49679" y2="35535"/>
                        <a14:foregroundMark x1="12500" y1="73270" x2="12500" y2="73270"/>
                        <a14:foregroundMark x1="11538" y1="70440" x2="26923" y2="64780"/>
                        <a14:foregroundMark x1="15385" y1="71384" x2="15385" y2="71384"/>
                        <a14:foregroundMark x1="25962" y1="70440" x2="25962" y2="70440"/>
                        <a14:foregroundMark x1="4808" y1="77987" x2="4808" y2="77987"/>
                        <a14:foregroundMark x1="17308" y1="77987" x2="17308" y2="77987"/>
                        <a14:foregroundMark x1="34295" y1="75157" x2="34295" y2="75157"/>
                        <a14:foregroundMark x1="34295" y1="76101" x2="34295" y2="76101"/>
                        <a14:foregroundMark x1="46795" y1="63836" x2="46795" y2="63836"/>
                        <a14:foregroundMark x1="56410" y1="77044" x2="56410" y2="77044"/>
                        <a14:foregroundMark x1="44872" y1="73270" x2="44872" y2="73270"/>
                        <a14:foregroundMark x1="45833" y1="77044" x2="45833" y2="77044"/>
                        <a14:foregroundMark x1="52564" y1="91824" x2="52564" y2="91824"/>
                        <a14:foregroundMark x1="62179" y1="91824" x2="62179" y2="91824"/>
                        <a14:foregroundMark x1="62179" y1="77044" x2="62179" y2="77044"/>
                        <a14:foregroundMark x1="57372" y1="51572" x2="57372" y2="51572"/>
                        <a14:foregroundMark x1="33654" y1="44025" x2="33654" y2="44025"/>
                        <a14:foregroundMark x1="39103" y1="43082" x2="38141" y2="48742"/>
                        <a14:foregroundMark x1="43910" y1="57233" x2="43910" y2="57233"/>
                        <a14:foregroundMark x1="47756" y1="41195" x2="47756" y2="41195"/>
                        <a14:foregroundMark x1="46795" y1="39308" x2="46795" y2="39308"/>
                        <a14:foregroundMark x1="36218" y1="31761" x2="36218" y2="31761"/>
                        <a14:foregroundMark x1="34295" y1="29874" x2="34295" y2="29874"/>
                        <a14:foregroundMark x1="31731" y1="9434" x2="31731" y2="9434"/>
                        <a14:foregroundMark x1="39103" y1="17610" x2="39103" y2="17610"/>
                        <a14:foregroundMark x1="41987" y1="9434" x2="73718" y2="23270"/>
                        <a14:foregroundMark x1="71795" y1="33648" x2="82372" y2="62893"/>
                        <a14:foregroundMark x1="73718" y1="31761" x2="89103" y2="68553"/>
                        <a14:foregroundMark x1="79487" y1="93711" x2="94872" y2="73270"/>
                        <a14:foregroundMark x1="91987" y1="87107" x2="91987" y2="87107"/>
                        <a14:foregroundMark x1="87179" y1="68553" x2="87179" y2="68553"/>
                        <a14:foregroundMark x1="69872" y1="92767" x2="69872" y2="9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519" y="4960351"/>
            <a:ext cx="1664117" cy="1696119"/>
          </a:xfrm>
          <a:prstGeom prst="rect">
            <a:avLst/>
          </a:prstGeom>
        </p:spPr>
      </p:pic>
      <p:grpSp>
        <p:nvGrpSpPr>
          <p:cNvPr id="105" name="Groep 104"/>
          <p:cNvGrpSpPr/>
          <p:nvPr/>
        </p:nvGrpSpPr>
        <p:grpSpPr>
          <a:xfrm>
            <a:off x="11248653" y="5232548"/>
            <a:ext cx="1684090" cy="1187654"/>
            <a:chOff x="7464886" y="3450182"/>
            <a:chExt cx="4656248" cy="3283678"/>
          </a:xfrm>
        </p:grpSpPr>
        <p:pic>
          <p:nvPicPr>
            <p:cNvPr id="106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989" y="3450182"/>
              <a:ext cx="3335145" cy="2501359"/>
            </a:xfrm>
            <a:prstGeom prst="rect">
              <a:avLst/>
            </a:prstGeom>
          </p:spPr>
        </p:pic>
        <p:pic>
          <p:nvPicPr>
            <p:cNvPr id="107" name="Afbeelding 106" descr="File:Cartoon cloud.svg - Wikipedia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886" y="4211495"/>
              <a:ext cx="3885231" cy="2522365"/>
            </a:xfrm>
            <a:prstGeom prst="rect">
              <a:avLst/>
            </a:prstGeom>
          </p:spPr>
        </p:pic>
        <p:pic>
          <p:nvPicPr>
            <p:cNvPr id="108" name="Afbeelding 10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4410" b="90830" l="41475" r="93607">
                          <a14:foregroundMark x1="44754" y1="44105" x2="44754" y2="44105"/>
                          <a14:foregroundMark x1="45246" y1="51092" x2="45246" y2="51092"/>
                          <a14:foregroundMark x1="49016" y1="62009" x2="49016" y2="62009"/>
                          <a14:foregroundMark x1="54098" y1="65939" x2="54098" y2="65939"/>
                          <a14:foregroundMark x1="59180" y1="75109" x2="59180" y2="75109"/>
                          <a14:foregroundMark x1="63607" y1="74672" x2="63607" y2="74672"/>
                          <a14:foregroundMark x1="71639" y1="68559" x2="71639" y2="68559"/>
                          <a14:foregroundMark x1="76066" y1="63319" x2="76066" y2="63319"/>
                          <a14:foregroundMark x1="80492" y1="57642" x2="80492" y2="57642"/>
                          <a14:foregroundMark x1="84590" y1="44978" x2="84590" y2="44978"/>
                          <a14:foregroundMark x1="86066" y1="33624" x2="86066" y2="33624"/>
                          <a14:foregroundMark x1="86393" y1="20961" x2="86393" y2="20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14" t="12188"/>
            <a:stretch/>
          </p:blipFill>
          <p:spPr>
            <a:xfrm>
              <a:off x="8430774" y="5311766"/>
              <a:ext cx="1782490" cy="952576"/>
            </a:xfrm>
            <a:prstGeom prst="rect">
              <a:avLst/>
            </a:prstGeom>
          </p:spPr>
        </p:pic>
      </p:grpSp>
      <p:cxnSp>
        <p:nvCxnSpPr>
          <p:cNvPr id="5" name="Rechte verbindingslijn met pijl 4"/>
          <p:cNvCxnSpPr>
            <a:cxnSpLocks/>
            <a:stCxn id="6" idx="2"/>
          </p:cNvCxnSpPr>
          <p:nvPr/>
        </p:nvCxnSpPr>
        <p:spPr>
          <a:xfrm flipH="1">
            <a:off x="3906236" y="2990817"/>
            <a:ext cx="2596167" cy="504716"/>
          </a:xfrm>
          <a:prstGeom prst="straightConnector1">
            <a:avLst/>
          </a:prstGeom>
          <a:noFill/>
          <a:ln w="38100" cap="flat">
            <a:solidFill>
              <a:srgbClr val="6F6A5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kstvak 5"/>
          <p:cNvSpPr txBox="1"/>
          <p:nvPr/>
        </p:nvSpPr>
        <p:spPr>
          <a:xfrm>
            <a:off x="4335472" y="2395784"/>
            <a:ext cx="433386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29"/>
            <a:r>
              <a:rPr lang="en-US" sz="3200" dirty="0">
                <a:solidFill>
                  <a:srgbClr val="54629E"/>
                </a:solidFill>
              </a:rPr>
              <a:t>Quantum one-time pad</a:t>
            </a:r>
            <a:endParaRPr lang="nl-NL" sz="3200" dirty="0">
              <a:solidFill>
                <a:srgbClr val="54629E"/>
              </a:solidFill>
            </a:endParaRPr>
          </a:p>
        </p:txBody>
      </p:sp>
      <p:cxnSp>
        <p:nvCxnSpPr>
          <p:cNvPr id="11" name="Rechte verbindingslijn met pijl 10"/>
          <p:cNvCxnSpPr>
            <a:cxnSpLocks/>
            <a:stCxn id="12" idx="2"/>
          </p:cNvCxnSpPr>
          <p:nvPr/>
        </p:nvCxnSpPr>
        <p:spPr>
          <a:xfrm flipH="1">
            <a:off x="870498" y="2404101"/>
            <a:ext cx="2408220" cy="817896"/>
          </a:xfrm>
          <a:prstGeom prst="straightConnector1">
            <a:avLst/>
          </a:prstGeom>
          <a:noFill/>
          <a:ln w="38100" cap="flat">
            <a:solidFill>
              <a:srgbClr val="6F6A5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kstvak 11"/>
          <p:cNvSpPr txBox="1"/>
          <p:nvPr/>
        </p:nvSpPr>
        <p:spPr>
          <a:xfrm>
            <a:off x="354039" y="1809068"/>
            <a:ext cx="584935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584229"/>
            <a:r>
              <a:rPr lang="en-US" sz="3200" dirty="0">
                <a:solidFill>
                  <a:srgbClr val="D3876F"/>
                </a:solidFill>
              </a:rPr>
              <a:t>Classical homomorphic encryption</a:t>
            </a:r>
            <a:endParaRPr lang="nl-NL" sz="3200" dirty="0">
              <a:solidFill>
                <a:srgbClr val="D3876F"/>
              </a:solidFill>
            </a:endParaRPr>
          </a:p>
        </p:txBody>
      </p:sp>
      <p:sp>
        <p:nvSpPr>
          <p:cNvPr id="100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1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2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3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9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0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1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2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3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4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5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6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7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8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9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20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21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22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</p:spTree>
    <p:extLst>
      <p:ext uri="{BB962C8B-B14F-4D97-AF65-F5344CB8AC3E}">
        <p14:creationId xmlns:p14="http://schemas.microsoft.com/office/powerpoint/2010/main" val="382273788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7206 -0.200328" pathEditMode="relative">
                                      <p:cBhvr>
                                        <p:cTn id="14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1563E-6 -3.59375E-6 L 0.53747 -3.59375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68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37109 0.000000" pathEditMode="relative">
                                      <p:cBhvr>
                                        <p:cTn id="37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06 -0.200328 L 0.496666 -0.200328" pathEditMode="relative">
                                      <p:cBhvr>
                                        <p:cTn id="39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88605 0.000000" pathEditMode="relative">
                                      <p:cBhvr>
                                        <p:cTn id="41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" fill="hold"/>
                                        <p:tgtEl>
                                          <p:spTgt spid="479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"/>
                            </p:stCondLst>
                            <p:childTnLst>
                              <p:par>
                                <p:cTn id="65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" fill="hold"/>
                                        <p:tgtEl>
                                          <p:spTgt spid="48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09 0.000000 C 0.529438 0.030165 0.523957 0.061242 0.520741 0.092804 C 0.517332 0.126257 0.516484 0.160085 0.518211 0.193766" pathEditMode="relative">
                                      <p:cBhvr>
                                        <p:cTn id="81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47 -3.59375E-6 C 0.53589 0.02946 0.53479 0.05892 0.53454 0.08838 C 0.53418 0.11849 0.53466 0.1486 0.53576 0.17855 " pathEditMode="relative" rAng="0" ptsTypes="AAA">
                                      <p:cBhvr>
                                        <p:cTn id="83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891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1000" fill="hold"/>
                                        <p:tgtEl>
                                          <p:spTgt spid="471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fill="hold"/>
                                        <p:tgtEl>
                                          <p:spTgt spid="467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748 0.203674" pathEditMode="relative">
                                      <p:cBhvr>
                                        <p:cTn id="89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fill="hold"/>
                                        <p:tgtEl>
                                          <p:spTgt spid="479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125E-6 -3.125E-6 L -0.02112 0.21371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" y="1067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1000" fill="hold"/>
                                        <p:tgtEl>
                                          <p:spTgt spid="480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" fill="hold"/>
                                        <p:tgtEl>
                                          <p:spTgt spid="499"/>
                                        </p:tgtEl>
                                      </p:cBhvr>
                                      <p:by x="9999" y="9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0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" fill="hold"/>
                                        <p:tgtEl>
                                          <p:spTgt spid="49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605 0.000000 L 0.491576 0.212667" pathEditMode="relative">
                                      <p:cBhvr>
                                        <p:cTn id="105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1000" fill="hold"/>
                                        <p:tgtEl>
                                          <p:spTgt spid="459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666 -0.200328 L 0.499077 -0.005091" pathEditMode="relative">
                                      <p:cBhvr>
                                        <p:cTn id="111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1000" fill="hold"/>
                                        <p:tgtEl>
                                          <p:spTgt spid="486"/>
                                        </p:tgtEl>
                                      </p:cBhvr>
                                      <p:by x="9999" y="9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134 0.206787" pathEditMode="relative">
                                      <p:cBhvr>
                                        <p:cTn id="117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1000" fill="hold"/>
                                        <p:tgtEl>
                                          <p:spTgt spid="499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490 0.206670" pathEditMode="relative">
                                      <p:cBhvr>
                                        <p:cTn id="123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49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90 0.206670 L -0.487670 0.206670" pathEditMode="relative">
                                      <p:cBhvr>
                                        <p:cTn id="130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48 0.203674 L -0.487314 0.203674" pathEditMode="relative">
                                      <p:cBhvr>
                                        <p:cTn id="133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4 0.206787 L -0.488203 0.206787" pathEditMode="relative">
                                      <p:cBhvr>
                                        <p:cTn id="136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2 0.21371 L -0.50903 0.21371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969E-6 4.47917E-6 L 0.00892 0.1774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887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4 -0.00179 L 0.01258 0.1844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" y="9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7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50"/>
                            </p:stCondLst>
                            <p:childTnLst>
                              <p:par>
                                <p:cTn id="151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2 0.1774 L 0.03968 0.08789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" y="-44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203 0.206787 L -0.222738 0.160599" pathEditMode="relative">
                                      <p:cBhvr>
                                        <p:cTn id="156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75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750"/>
                            </p:stCondLst>
                            <p:childTnLst>
                              <p:par>
                                <p:cTn id="162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738 0.160599 L -0.209291 0.082260" pathEditMode="relative">
                                      <p:cBhvr>
                                        <p:cTn id="163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 advAuto="0"/>
      <p:bldP spid="459" grpId="1" animBg="1" advAuto="0"/>
      <p:bldP spid="467" grpId="0" animBg="1" advAuto="0"/>
      <p:bldP spid="467" grpId="1" animBg="1" advAuto="0"/>
      <p:bldP spid="471" grpId="1" animBg="1" advAuto="0"/>
      <p:bldP spid="479" grpId="0" animBg="1" advAuto="0"/>
      <p:bldP spid="479" grpId="1" animBg="1" advAuto="0"/>
      <p:bldP spid="479" grpId="2" animBg="1" advAuto="0"/>
      <p:bldP spid="479" grpId="3" animBg="1" advAuto="0"/>
      <p:bldP spid="480" grpId="0" animBg="1" advAuto="0"/>
      <p:bldP spid="480" grpId="1" animBg="1" advAuto="0"/>
      <p:bldP spid="480" grpId="2" animBg="1" advAuto="0"/>
      <p:bldP spid="486" grpId="0" animBg="1" advAuto="0"/>
      <p:bldP spid="486" grpId="1" animBg="1" advAuto="0"/>
      <p:bldP spid="493" grpId="0" animBg="1" advAuto="0"/>
      <p:bldP spid="493" grpId="1" animBg="1" advAuto="0"/>
      <p:bldP spid="493" grpId="2" animBg="1" advAuto="0"/>
      <p:bldP spid="493" grpId="3" animBg="1" advAuto="0"/>
      <p:bldP spid="499" grpId="0" animBg="1" advAuto="0"/>
      <p:bldP spid="499" grpId="1" animBg="1" advAuto="0"/>
      <p:bldP spid="499" grpId="2" animBg="1" advAuto="0"/>
      <p:bldP spid="504" grpId="0" animBg="1" advAuto="0"/>
      <p:bldP spid="509" grpId="0" animBg="1" advAuto="0"/>
      <p:bldP spid="6" grpId="0"/>
      <p:bldP spid="6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Outp Key R"/>
          <p:cNvGrpSpPr/>
          <p:nvPr/>
        </p:nvGrpSpPr>
        <p:grpSpPr>
          <a:xfrm>
            <a:off x="5485341" y="5845161"/>
            <a:ext cx="1986447" cy="1185004"/>
            <a:chOff x="2818069" y="7111738"/>
            <a:chExt cx="1986447" cy="1185004"/>
          </a:xfrm>
        </p:grpSpPr>
        <p:grpSp>
          <p:nvGrpSpPr>
            <p:cNvPr id="138" name="Group 459"/>
            <p:cNvGrpSpPr/>
            <p:nvPr/>
          </p:nvGrpSpPr>
          <p:grpSpPr>
            <a:xfrm>
              <a:off x="2818069" y="7111738"/>
              <a:ext cx="1986447" cy="1185004"/>
              <a:chOff x="0" y="0"/>
              <a:chExt cx="1986446" cy="1185002"/>
            </a:xfrm>
          </p:grpSpPr>
          <p:sp>
            <p:nvSpPr>
              <p:cNvPr id="139" name="Shape 453"/>
              <p:cNvSpPr/>
              <p:nvPr/>
            </p:nvSpPr>
            <p:spPr>
              <a:xfrm>
                <a:off x="101383" y="488975"/>
                <a:ext cx="1885063" cy="696027"/>
              </a:xfrm>
              <a:prstGeom prst="rect">
                <a:avLst/>
              </a:prstGeom>
              <a:solidFill>
                <a:schemeClr val="accent4">
                  <a:hueOff val="163466"/>
                  <a:satOff val="6226"/>
                  <a:lumOff val="10954"/>
                </a:schemeClr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grpSp>
            <p:nvGrpSpPr>
              <p:cNvPr id="140" name="Group 458"/>
              <p:cNvGrpSpPr/>
              <p:nvPr/>
            </p:nvGrpSpPr>
            <p:grpSpPr>
              <a:xfrm>
                <a:off x="0" y="0"/>
                <a:ext cx="608013" cy="761203"/>
                <a:chOff x="0" y="0"/>
                <a:chExt cx="608012" cy="761202"/>
              </a:xfrm>
            </p:grpSpPr>
            <p:sp>
              <p:nvSpPr>
                <p:cNvPr id="141" name="Shape 454"/>
                <p:cNvSpPr/>
                <p:nvPr/>
              </p:nvSpPr>
              <p:spPr>
                <a:xfrm>
                  <a:off x="133334" y="0"/>
                  <a:ext cx="341344" cy="722508"/>
                </a:xfrm>
                <a:prstGeom prst="ellipse">
                  <a:avLst/>
                </a:prstGeom>
                <a:noFill/>
                <a:ln w="1143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42" name="Shape 455"/>
                <p:cNvSpPr/>
                <p:nvPr/>
              </p:nvSpPr>
              <p:spPr>
                <a:xfrm>
                  <a:off x="0" y="285696"/>
                  <a:ext cx="608013" cy="475507"/>
                </a:xfrm>
                <a:prstGeom prst="roundRect">
                  <a:avLst>
                    <a:gd name="adj" fmla="val 19180"/>
                  </a:avLst>
                </a:prstGeom>
                <a:solidFill>
                  <a:schemeClr val="accent4">
                    <a:hueOff val="-165171"/>
                    <a:satOff val="-13982"/>
                    <a:lumOff val="-10016"/>
                  </a:schemeClr>
                </a:solidFill>
                <a:ln w="508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43" name="Shape 456"/>
                <p:cNvSpPr/>
                <p:nvPr/>
              </p:nvSpPr>
              <p:spPr>
                <a:xfrm>
                  <a:off x="230775" y="353611"/>
                  <a:ext cx="152019" cy="166998"/>
                </a:xfrm>
                <a:prstGeom prst="ellipse">
                  <a:avLst/>
                </a:pr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44" name="Shape 457"/>
                <p:cNvSpPr/>
                <p:nvPr/>
              </p:nvSpPr>
              <p:spPr>
                <a:xfrm>
                  <a:off x="230775" y="366311"/>
                  <a:ext cx="152019" cy="326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</p:grpSp>
        </p:grpSp>
        <p:grpSp>
          <p:nvGrpSpPr>
            <p:cNvPr id="137" name="Groep 136"/>
            <p:cNvGrpSpPr/>
            <p:nvPr/>
          </p:nvGrpSpPr>
          <p:grpSpPr>
            <a:xfrm>
              <a:off x="3020823" y="7711230"/>
              <a:ext cx="1661859" cy="491364"/>
              <a:chOff x="2622604" y="8464409"/>
              <a:chExt cx="1661859" cy="491364"/>
            </a:xfrm>
          </p:grpSpPr>
          <p:sp>
            <p:nvSpPr>
              <p:cNvPr id="124" name="Shape 481"/>
              <p:cNvSpPr/>
              <p:nvPr/>
            </p:nvSpPr>
            <p:spPr>
              <a:xfrm>
                <a:off x="2622604" y="8686960"/>
                <a:ext cx="547911" cy="116198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25" name="Shape 482"/>
              <p:cNvSpPr/>
              <p:nvPr/>
            </p:nvSpPr>
            <p:spPr>
              <a:xfrm>
                <a:off x="2711504" y="8729208"/>
                <a:ext cx="101218" cy="217710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26" name="Shape 483"/>
              <p:cNvSpPr/>
              <p:nvPr/>
            </p:nvSpPr>
            <p:spPr>
              <a:xfrm>
                <a:off x="2854403" y="8735340"/>
                <a:ext cx="101219" cy="178840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27" name="Shape 484"/>
              <p:cNvSpPr/>
              <p:nvPr/>
            </p:nvSpPr>
            <p:spPr>
              <a:xfrm>
                <a:off x="3130803" y="8490151"/>
                <a:ext cx="1153660" cy="465622"/>
              </a:xfrm>
              <a:prstGeom prst="roundRect">
                <a:avLst>
                  <a:gd name="adj" fmla="val 45204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889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spcBef>
                    <a:spcPts val="4200"/>
                  </a:spcBef>
                  <a:defRPr sz="2200">
                    <a:latin typeface="+mn-lt"/>
                    <a:ea typeface="+mn-ea"/>
                    <a:cs typeface="+mn-cs"/>
                    <a:sym typeface="Gill Sans Light"/>
                  </a:defRPr>
                </a:pPr>
                <a:endParaRPr sz="2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Shape 485"/>
                  <p:cNvSpPr/>
                  <p:nvPr/>
                </p:nvSpPr>
                <p:spPr>
                  <a:xfrm>
                    <a:off x="3264620" y="8464409"/>
                    <a:ext cx="896079" cy="4874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sz="2500">
                        <a:latin typeface="+mn-lt"/>
                        <a:ea typeface="+mn-ea"/>
                        <a:cs typeface="+mn-cs"/>
                        <a:sym typeface="Gill Sans Light"/>
                      </a:defRPr>
                    </a:lvl1pPr>
                  </a:lstStyle>
                  <a:p>
                    <a:r>
                      <a:rPr lang="nl-NL" sz="2501" dirty="0"/>
                      <a:t>a</a:t>
                    </a:r>
                    <a14:m>
                      <m:oMath xmlns:m="http://schemas.openxmlformats.org/officeDocument/2006/math"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a14:m>
                    <a:r>
                      <a:rPr lang="en-US" sz="2501" dirty="0" err="1"/>
                      <a:t>c,d</a:t>
                    </a:r>
                    <a:endParaRPr sz="2501" dirty="0"/>
                  </a:p>
                </p:txBody>
              </p:sp>
            </mc:Choice>
            <mc:Fallback xmlns="">
              <p:sp>
                <p:nvSpPr>
                  <p:cNvPr id="128" name="Shape 4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4620" y="8464409"/>
                    <a:ext cx="896079" cy="48744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4966" t="-7500" r="-14966" b="-28750"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xmlns:a14="http://schemas.microsoft.com/office/drawing/2010/main" val="1"/>
                    </a:ext>
                  </a:extLst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6" name="Outp Key L"/>
          <p:cNvGrpSpPr/>
          <p:nvPr/>
        </p:nvGrpSpPr>
        <p:grpSpPr>
          <a:xfrm>
            <a:off x="3456056" y="5836750"/>
            <a:ext cx="1986447" cy="1185004"/>
            <a:chOff x="397900" y="7267129"/>
            <a:chExt cx="1986447" cy="1185004"/>
          </a:xfrm>
        </p:grpSpPr>
        <p:grpSp>
          <p:nvGrpSpPr>
            <p:cNvPr id="129" name="Group 459"/>
            <p:cNvGrpSpPr/>
            <p:nvPr/>
          </p:nvGrpSpPr>
          <p:grpSpPr>
            <a:xfrm>
              <a:off x="397900" y="7267129"/>
              <a:ext cx="1986447" cy="1185004"/>
              <a:chOff x="0" y="0"/>
              <a:chExt cx="1986446" cy="1185002"/>
            </a:xfrm>
          </p:grpSpPr>
          <p:sp>
            <p:nvSpPr>
              <p:cNvPr id="130" name="Shape 453"/>
              <p:cNvSpPr/>
              <p:nvPr/>
            </p:nvSpPr>
            <p:spPr>
              <a:xfrm>
                <a:off x="101383" y="488975"/>
                <a:ext cx="1885063" cy="696027"/>
              </a:xfrm>
              <a:prstGeom prst="rect">
                <a:avLst/>
              </a:prstGeom>
              <a:solidFill>
                <a:schemeClr val="accent4">
                  <a:hueOff val="163466"/>
                  <a:satOff val="6226"/>
                  <a:lumOff val="10954"/>
                </a:schemeClr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grpSp>
            <p:nvGrpSpPr>
              <p:cNvPr id="131" name="Group 458"/>
              <p:cNvGrpSpPr/>
              <p:nvPr/>
            </p:nvGrpSpPr>
            <p:grpSpPr>
              <a:xfrm>
                <a:off x="0" y="0"/>
                <a:ext cx="608013" cy="761203"/>
                <a:chOff x="0" y="0"/>
                <a:chExt cx="608012" cy="761202"/>
              </a:xfrm>
            </p:grpSpPr>
            <p:sp>
              <p:nvSpPr>
                <p:cNvPr id="132" name="Shape 454"/>
                <p:cNvSpPr/>
                <p:nvPr/>
              </p:nvSpPr>
              <p:spPr>
                <a:xfrm>
                  <a:off x="133334" y="0"/>
                  <a:ext cx="341344" cy="722508"/>
                </a:xfrm>
                <a:prstGeom prst="ellipse">
                  <a:avLst/>
                </a:prstGeom>
                <a:noFill/>
                <a:ln w="1143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33" name="Shape 455"/>
                <p:cNvSpPr/>
                <p:nvPr/>
              </p:nvSpPr>
              <p:spPr>
                <a:xfrm>
                  <a:off x="0" y="285696"/>
                  <a:ext cx="608013" cy="475507"/>
                </a:xfrm>
                <a:prstGeom prst="roundRect">
                  <a:avLst>
                    <a:gd name="adj" fmla="val 19180"/>
                  </a:avLst>
                </a:prstGeom>
                <a:solidFill>
                  <a:schemeClr val="accent4">
                    <a:hueOff val="-165171"/>
                    <a:satOff val="-13982"/>
                    <a:lumOff val="-10016"/>
                  </a:schemeClr>
                </a:solidFill>
                <a:ln w="508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34" name="Shape 456"/>
                <p:cNvSpPr/>
                <p:nvPr/>
              </p:nvSpPr>
              <p:spPr>
                <a:xfrm>
                  <a:off x="230775" y="353611"/>
                  <a:ext cx="152019" cy="166998"/>
                </a:xfrm>
                <a:prstGeom prst="ellipse">
                  <a:avLst/>
                </a:pr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35" name="Shape 457"/>
                <p:cNvSpPr/>
                <p:nvPr/>
              </p:nvSpPr>
              <p:spPr>
                <a:xfrm>
                  <a:off x="230775" y="366311"/>
                  <a:ext cx="152019" cy="326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</p:grpSp>
        </p:grpSp>
        <p:grpSp>
          <p:nvGrpSpPr>
            <p:cNvPr id="136" name="Groep 135"/>
            <p:cNvGrpSpPr/>
            <p:nvPr/>
          </p:nvGrpSpPr>
          <p:grpSpPr>
            <a:xfrm>
              <a:off x="608981" y="7866621"/>
              <a:ext cx="1661859" cy="491364"/>
              <a:chOff x="2648220" y="7821286"/>
              <a:chExt cx="1661859" cy="491364"/>
            </a:xfrm>
          </p:grpSpPr>
          <p:sp>
            <p:nvSpPr>
              <p:cNvPr id="113" name="Shape 481"/>
              <p:cNvSpPr/>
              <p:nvPr/>
            </p:nvSpPr>
            <p:spPr>
              <a:xfrm>
                <a:off x="2648220" y="8043837"/>
                <a:ext cx="547911" cy="116198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4" name="Shape 482"/>
              <p:cNvSpPr/>
              <p:nvPr/>
            </p:nvSpPr>
            <p:spPr>
              <a:xfrm>
                <a:off x="2737120" y="8086085"/>
                <a:ext cx="101218" cy="217710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5" name="Shape 483"/>
              <p:cNvSpPr/>
              <p:nvPr/>
            </p:nvSpPr>
            <p:spPr>
              <a:xfrm>
                <a:off x="2880019" y="8092217"/>
                <a:ext cx="101219" cy="178840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6" name="Shape 484"/>
              <p:cNvSpPr/>
              <p:nvPr/>
            </p:nvSpPr>
            <p:spPr>
              <a:xfrm>
                <a:off x="3156419" y="7847028"/>
                <a:ext cx="1153660" cy="465622"/>
              </a:xfrm>
              <a:prstGeom prst="roundRect">
                <a:avLst>
                  <a:gd name="adj" fmla="val 45204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889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spcBef>
                    <a:spcPts val="4200"/>
                  </a:spcBef>
                  <a:defRPr sz="2200">
                    <a:latin typeface="+mn-lt"/>
                    <a:ea typeface="+mn-ea"/>
                    <a:cs typeface="+mn-cs"/>
                    <a:sym typeface="Gill Sans Light"/>
                  </a:defRPr>
                </a:pPr>
                <a:endParaRPr sz="2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Shape 485"/>
                  <p:cNvSpPr/>
                  <p:nvPr/>
                </p:nvSpPr>
                <p:spPr>
                  <a:xfrm>
                    <a:off x="3274208" y="7821286"/>
                    <a:ext cx="928139" cy="4874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sz="2500">
                        <a:latin typeface="+mn-lt"/>
                        <a:ea typeface="+mn-ea"/>
                        <a:cs typeface="+mn-cs"/>
                        <a:sym typeface="Gill Sans Light"/>
                      </a:defRPr>
                    </a:lvl1pPr>
                  </a:lstStyle>
                  <a:p>
                    <a:r>
                      <a:rPr sz="2501" dirty="0" err="1"/>
                      <a:t>a,b</a:t>
                    </a:r>
                    <a14:m>
                      <m:oMath xmlns:m="http://schemas.openxmlformats.org/officeDocument/2006/math"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a14:m>
                    <a:r>
                      <a:rPr lang="en-US" sz="2501" dirty="0"/>
                      <a:t>d</a:t>
                    </a:r>
                    <a:endParaRPr sz="2501" dirty="0"/>
                  </a:p>
                </p:txBody>
              </p:sp>
            </mc:Choice>
            <mc:Fallback xmlns="">
              <p:sp>
                <p:nvSpPr>
                  <p:cNvPr id="117" name="Shape 4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4208" y="7821286"/>
                    <a:ext cx="928139" cy="48744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4379" t="-7500" r="-13725" b="-28750"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xmlns:a14="http://schemas.microsoft.com/office/drawing/2010/main" val="1"/>
                    </a:ext>
                  </a:extLst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8" name="Outp Qbox"/>
          <p:cNvGrpSpPr>
            <a:grpSpLocks noChangeAspect="1"/>
          </p:cNvGrpSpPr>
          <p:nvPr/>
        </p:nvGrpSpPr>
        <p:grpSpPr>
          <a:xfrm>
            <a:off x="7573804" y="5567007"/>
            <a:ext cx="3849525" cy="1448091"/>
            <a:chOff x="7229868" y="7159552"/>
            <a:chExt cx="4002481" cy="1448091"/>
          </a:xfrm>
        </p:grpSpPr>
        <p:sp>
          <p:nvSpPr>
            <p:cNvPr id="54" name="Shape 460"/>
            <p:cNvSpPr/>
            <p:nvPr/>
          </p:nvSpPr>
          <p:spPr>
            <a:xfrm>
              <a:off x="7229868" y="7906363"/>
              <a:ext cx="3856919" cy="701280"/>
            </a:xfrm>
            <a:prstGeom prst="rect">
              <a:avLst/>
            </a:prstGeom>
            <a:solidFill>
              <a:srgbClr val="D5D3D0"/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tabLst>
                  <a:tab pos="1181100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pPr defTabSz="914492"/>
              <a:r>
                <a:t>   </a:t>
              </a:r>
            </a:p>
          </p:txBody>
        </p:sp>
        <p:grpSp>
          <p:nvGrpSpPr>
            <p:cNvPr id="55" name="Group 466"/>
            <p:cNvGrpSpPr/>
            <p:nvPr/>
          </p:nvGrpSpPr>
          <p:grpSpPr>
            <a:xfrm>
              <a:off x="8931270" y="7159552"/>
              <a:ext cx="1018603" cy="1121293"/>
              <a:chOff x="0" y="0"/>
              <a:chExt cx="608013" cy="1121290"/>
            </a:xfrm>
          </p:grpSpPr>
          <p:sp>
            <p:nvSpPr>
              <p:cNvPr id="56" name="Shape 461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57" name="Shape 462"/>
              <p:cNvSpPr/>
              <p:nvPr/>
            </p:nvSpPr>
            <p:spPr>
              <a:xfrm>
                <a:off x="0" y="285696"/>
                <a:ext cx="608013" cy="786009"/>
              </a:xfrm>
              <a:prstGeom prst="roundRect">
                <a:avLst>
                  <a:gd name="adj" fmla="val 15000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58" name="Shape 463"/>
              <p:cNvSpPr/>
              <p:nvPr/>
            </p:nvSpPr>
            <p:spPr>
              <a:xfrm>
                <a:off x="230775" y="353612"/>
                <a:ext cx="152019" cy="166997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59" name="Shape 464"/>
              <p:cNvSpPr/>
              <p:nvPr/>
            </p:nvSpPr>
            <p:spPr>
              <a:xfrm>
                <a:off x="230775" y="366312"/>
                <a:ext cx="152019" cy="326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Shape 465"/>
                  <p:cNvSpPr>
                    <a:spLocks noChangeAspect="1"/>
                  </p:cNvSpPr>
                  <p:nvPr/>
                </p:nvSpPr>
                <p:spPr>
                  <a:xfrm>
                    <a:off x="2565" y="603200"/>
                    <a:ext cx="602889" cy="51809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sz="2700">
                        <a:solidFill>
                          <a:srgbClr val="5B5854"/>
                        </a:solidFill>
                        <a:latin typeface="+mn-lt"/>
                        <a:ea typeface="+mn-ea"/>
                        <a:cs typeface="+mn-cs"/>
                        <a:sym typeface="Gill Sans Light"/>
                      </a:defRPr>
                    </a:lvl1pPr>
                  </a:lstStyle>
                  <a:p>
                    <a:r>
                      <a:rPr lang="nl-NL" dirty="0" err="1"/>
                      <a:t>a,b</a:t>
                    </a:r>
                    <a14:m>
                      <m:oMath xmlns:m="http://schemas.openxmlformats.org/officeDocument/2006/math"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a14:m>
                    <a:r>
                      <a:rPr lang="en-US" dirty="0"/>
                      <a:t>d</a:t>
                    </a:r>
                    <a:endParaRPr dirty="0"/>
                  </a:p>
                </p:txBody>
              </p:sp>
            </mc:Choice>
            <mc:Fallback xmlns="">
              <p:sp>
                <p:nvSpPr>
                  <p:cNvPr id="60" name="Shape 4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5" y="603200"/>
                    <a:ext cx="602889" cy="5180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5723" t="-8235" r="-15094" b="-30588"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xmlns:a14="http://schemas.microsoft.com/office/drawing/2010/main" val="1"/>
                    </a:ext>
                  </a:extLst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Shape 471"/>
                <p:cNvSpPr/>
                <p:nvPr/>
              </p:nvSpPr>
              <p:spPr>
                <a:xfrm>
                  <a:off x="7281035" y="7983328"/>
                  <a:ext cx="2445461" cy="595035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anchor="ctr">
                  <a:spAutoFit/>
                </a:bodyPr>
                <a:lstStyle/>
                <a:p>
                  <a:pPr algn="l" defTabSz="914492">
                    <a:tabLst>
                      <a:tab pos="1181218" algn="l"/>
                    </a:tabLst>
                    <a:defRPr sz="3000">
                      <a:latin typeface="+mn-lt"/>
                      <a:ea typeface="+mn-ea"/>
                      <a:cs typeface="+mn-cs"/>
                      <a:sym typeface="Gill Sans Light"/>
                    </a:defRPr>
                  </a:pPr>
                  <a:r>
                    <a:rPr lang="en-US" sz="3200" dirty="0">
                      <a:sym typeface="Gill Sans Light"/>
                    </a:rPr>
                    <a:t>CNOT</a:t>
                  </a:r>
                  <a14:m>
                    <m:oMath xmlns:m="http://schemas.openxmlformats.org/officeDocument/2006/math">
                      <m:r>
                        <a:rPr lang="el-GR" sz="3200" i="1">
                          <a:latin typeface="Cambria Math" panose="02040503050406030204" pitchFamily="18" charset="0"/>
                          <a:sym typeface="Gill Sans Light"/>
                        </a:rPr>
                        <m:t>|</m:t>
                      </m:r>
                      <m:r>
                        <a:rPr lang="el-GR" sz="3200" i="1">
                          <a:latin typeface="Cambria Math" panose="02040503050406030204" pitchFamily="18" charset="0"/>
                          <a:sym typeface="Gill Sans Light"/>
                        </a:rPr>
                        <m:t>𝜓</m:t>
                      </m:r>
                      <m:r>
                        <a:rPr lang="el-GR" sz="3200" i="1">
                          <a:latin typeface="Cambria Math" panose="02040503050406030204" pitchFamily="18" charset="0"/>
                          <a:sym typeface="Gill Sans Light"/>
                        </a:rPr>
                        <m:t>⟩</m:t>
                      </m:r>
                    </m:oMath>
                  </a14:m>
                  <a:endParaRPr sz="3000" dirty="0"/>
                </a:p>
              </p:txBody>
            </p:sp>
          </mc:Choice>
          <mc:Fallback xmlns="">
            <p:sp>
              <p:nvSpPr>
                <p:cNvPr id="61" name="Shape 4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1035" y="7983328"/>
                  <a:ext cx="2445461" cy="595035"/>
                </a:xfrm>
                <a:prstGeom prst="rect">
                  <a:avLst/>
                </a:prstGeom>
                <a:blipFill>
                  <a:blip r:embed="rId6"/>
                  <a:stretch>
                    <a:fillRect l="-8290" t="-10204" b="-33673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466"/>
            <p:cNvGrpSpPr/>
            <p:nvPr/>
          </p:nvGrpSpPr>
          <p:grpSpPr>
            <a:xfrm>
              <a:off x="10213746" y="7159552"/>
              <a:ext cx="1018603" cy="1121293"/>
              <a:chOff x="0" y="0"/>
              <a:chExt cx="608013" cy="1121290"/>
            </a:xfrm>
          </p:grpSpPr>
          <p:sp>
            <p:nvSpPr>
              <p:cNvPr id="83" name="Shape 461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84" name="Shape 462"/>
              <p:cNvSpPr/>
              <p:nvPr/>
            </p:nvSpPr>
            <p:spPr>
              <a:xfrm>
                <a:off x="0" y="285696"/>
                <a:ext cx="608013" cy="786009"/>
              </a:xfrm>
              <a:prstGeom prst="roundRect">
                <a:avLst>
                  <a:gd name="adj" fmla="val 15000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85" name="Shape 463"/>
              <p:cNvSpPr/>
              <p:nvPr/>
            </p:nvSpPr>
            <p:spPr>
              <a:xfrm>
                <a:off x="230775" y="353612"/>
                <a:ext cx="152019" cy="166997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86" name="Shape 464"/>
              <p:cNvSpPr/>
              <p:nvPr/>
            </p:nvSpPr>
            <p:spPr>
              <a:xfrm>
                <a:off x="230775" y="366312"/>
                <a:ext cx="152019" cy="326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Shape 465"/>
                  <p:cNvSpPr/>
                  <p:nvPr/>
                </p:nvSpPr>
                <p:spPr>
                  <a:xfrm>
                    <a:off x="29425" y="603200"/>
                    <a:ext cx="549166" cy="51809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sz="2700">
                        <a:solidFill>
                          <a:srgbClr val="5B5854"/>
                        </a:solidFill>
                        <a:latin typeface="+mn-lt"/>
                        <a:ea typeface="+mn-ea"/>
                        <a:cs typeface="+mn-cs"/>
                        <a:sym typeface="Gill Sans Light"/>
                      </a:defRPr>
                    </a:lvl1pPr>
                  </a:lstStyle>
                  <a:p>
                    <a:r>
                      <a:rPr lang="nl-NL" dirty="0"/>
                      <a:t>a</a:t>
                    </a:r>
                    <a14:m>
                      <m:oMath xmlns:m="http://schemas.openxmlformats.org/officeDocument/2006/math">
                        <m:r>
                          <a:rPr lang="nl-NL" sz="1600" i="1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a14:m>
                    <a:r>
                      <a:rPr lang="nl-NL" dirty="0"/>
                      <a:t>c,</a:t>
                    </a:r>
                    <a:r>
                      <a:rPr lang="en-US" dirty="0"/>
                      <a:t>d</a:t>
                    </a:r>
                    <a:endParaRPr dirty="0"/>
                  </a:p>
                </p:txBody>
              </p:sp>
            </mc:Choice>
            <mc:Fallback xmlns="">
              <p:sp>
                <p:nvSpPr>
                  <p:cNvPr id="87" name="Shape 4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25" y="603200"/>
                    <a:ext cx="549166" cy="5180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7931" t="-8235" r="-16552" b="-30588"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xmlns:a14="http://schemas.microsoft.com/office/drawing/2010/main" val="1"/>
                    </a:ext>
                  </a:extLst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" name="Shape 510"/>
          <p:cNvSpPr/>
          <p:nvPr/>
        </p:nvSpPr>
        <p:spPr>
          <a:xfrm flipV="1">
            <a:off x="9999110" y="4952057"/>
            <a:ext cx="1" cy="1905001"/>
          </a:xfrm>
          <a:prstGeom prst="line">
            <a:avLst/>
          </a:prstGeom>
          <a:noFill/>
          <a:ln w="165100" cap="flat">
            <a:solidFill>
              <a:srgbClr val="5B5854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/>
            </a:pPr>
            <a:endParaRPr sz="3000"/>
          </a:p>
        </p:txBody>
      </p:sp>
      <p:sp>
        <p:nvSpPr>
          <p:cNvPr id="11" name="Shape 505"/>
          <p:cNvSpPr/>
          <p:nvPr/>
        </p:nvSpPr>
        <p:spPr>
          <a:xfrm flipV="1">
            <a:off x="5232990" y="4952057"/>
            <a:ext cx="1" cy="1905001"/>
          </a:xfrm>
          <a:prstGeom prst="line">
            <a:avLst/>
          </a:prstGeom>
          <a:noFill/>
          <a:ln w="165100" cap="flat">
            <a:solidFill>
              <a:srgbClr val="5B5854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/>
            </a:pPr>
            <a:endParaRPr sz="30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Clifford Scheme: CNOT</a:t>
            </a:r>
            <a:endParaRPr lang="nl-NL" dirty="0"/>
          </a:p>
        </p:txBody>
      </p:sp>
      <p:grpSp>
        <p:nvGrpSpPr>
          <p:cNvPr id="13" name="Groep 12"/>
          <p:cNvGrpSpPr/>
          <p:nvPr/>
        </p:nvGrpSpPr>
        <p:grpSpPr>
          <a:xfrm>
            <a:off x="11248653" y="5232548"/>
            <a:ext cx="1684090" cy="1187654"/>
            <a:chOff x="7464886" y="3450182"/>
            <a:chExt cx="4656248" cy="3283678"/>
          </a:xfrm>
        </p:grpSpPr>
        <p:pic>
          <p:nvPicPr>
            <p:cNvPr id="14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989" y="3450182"/>
              <a:ext cx="3335145" cy="2501359"/>
            </a:xfrm>
            <a:prstGeom prst="rect">
              <a:avLst/>
            </a:prstGeom>
          </p:spPr>
        </p:pic>
        <p:pic>
          <p:nvPicPr>
            <p:cNvPr id="15" name="Afbeelding 14" descr="File:Cartoon cloud.svg - Wikipedia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886" y="4211495"/>
              <a:ext cx="3885231" cy="2522365"/>
            </a:xfrm>
            <a:prstGeom prst="rect">
              <a:avLst/>
            </a:prstGeom>
          </p:spPr>
        </p:pic>
        <p:pic>
          <p:nvPicPr>
            <p:cNvPr id="16" name="Afbeelding 1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4410" b="90830" l="41475" r="93607">
                          <a14:foregroundMark x1="44754" y1="44105" x2="44754" y2="44105"/>
                          <a14:foregroundMark x1="45246" y1="51092" x2="45246" y2="51092"/>
                          <a14:foregroundMark x1="49016" y1="62009" x2="49016" y2="62009"/>
                          <a14:foregroundMark x1="54098" y1="65939" x2="54098" y2="65939"/>
                          <a14:foregroundMark x1="59180" y1="75109" x2="59180" y2="75109"/>
                          <a14:foregroundMark x1="63607" y1="74672" x2="63607" y2="74672"/>
                          <a14:foregroundMark x1="71639" y1="68559" x2="71639" y2="68559"/>
                          <a14:foregroundMark x1="76066" y1="63319" x2="76066" y2="63319"/>
                          <a14:foregroundMark x1="80492" y1="57642" x2="80492" y2="57642"/>
                          <a14:foregroundMark x1="84590" y1="44978" x2="84590" y2="44978"/>
                          <a14:foregroundMark x1="86066" y1="33624" x2="86066" y2="33624"/>
                          <a14:foregroundMark x1="86393" y1="20961" x2="86393" y2="20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14" t="12188"/>
            <a:stretch/>
          </p:blipFill>
          <p:spPr>
            <a:xfrm>
              <a:off x="8430774" y="5311766"/>
              <a:ext cx="1782490" cy="952576"/>
            </a:xfrm>
            <a:prstGeom prst="rect">
              <a:avLst/>
            </a:prstGeom>
          </p:spPr>
        </p:pic>
      </p:grpSp>
      <p:pic>
        <p:nvPicPr>
          <p:cNvPr id="23" name="Afbeelding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1731" y1="36478" x2="31731" y2="36478"/>
                        <a14:foregroundMark x1="49679" y1="35535" x2="49679" y2="35535"/>
                        <a14:foregroundMark x1="12500" y1="73270" x2="12500" y2="73270"/>
                        <a14:foregroundMark x1="11538" y1="70440" x2="26923" y2="64780"/>
                        <a14:foregroundMark x1="15385" y1="71384" x2="15385" y2="71384"/>
                        <a14:foregroundMark x1="25962" y1="70440" x2="25962" y2="70440"/>
                        <a14:foregroundMark x1="4808" y1="77987" x2="4808" y2="77987"/>
                        <a14:foregroundMark x1="17308" y1="77987" x2="17308" y2="77987"/>
                        <a14:foregroundMark x1="34295" y1="75157" x2="34295" y2="75157"/>
                        <a14:foregroundMark x1="34295" y1="76101" x2="34295" y2="76101"/>
                        <a14:foregroundMark x1="46795" y1="63836" x2="46795" y2="63836"/>
                        <a14:foregroundMark x1="56410" y1="77044" x2="56410" y2="77044"/>
                        <a14:foregroundMark x1="44872" y1="73270" x2="44872" y2="73270"/>
                        <a14:foregroundMark x1="45833" y1="77044" x2="45833" y2="77044"/>
                        <a14:foregroundMark x1="52564" y1="91824" x2="52564" y2="91824"/>
                        <a14:foregroundMark x1="62179" y1="91824" x2="62179" y2="91824"/>
                        <a14:foregroundMark x1="62179" y1="77044" x2="62179" y2="77044"/>
                        <a14:foregroundMark x1="57372" y1="51572" x2="57372" y2="51572"/>
                        <a14:foregroundMark x1="33654" y1="44025" x2="33654" y2="44025"/>
                        <a14:foregroundMark x1="39103" y1="43082" x2="38141" y2="48742"/>
                        <a14:foregroundMark x1="43910" y1="57233" x2="43910" y2="57233"/>
                        <a14:foregroundMark x1="47756" y1="41195" x2="47756" y2="41195"/>
                        <a14:foregroundMark x1="46795" y1="39308" x2="46795" y2="39308"/>
                        <a14:foregroundMark x1="36218" y1="31761" x2="36218" y2="31761"/>
                        <a14:foregroundMark x1="34295" y1="29874" x2="34295" y2="29874"/>
                        <a14:foregroundMark x1="31731" y1="9434" x2="31731" y2="9434"/>
                        <a14:foregroundMark x1="39103" y1="17610" x2="39103" y2="17610"/>
                        <a14:foregroundMark x1="41987" y1="9434" x2="73718" y2="23270"/>
                        <a14:foregroundMark x1="71795" y1="33648" x2="82372" y2="62893"/>
                        <a14:foregroundMark x1="73718" y1="31761" x2="89103" y2="68553"/>
                        <a14:foregroundMark x1="79487" y1="93711" x2="94872" y2="73270"/>
                        <a14:foregroundMark x1="91987" y1="87107" x2="91987" y2="87107"/>
                        <a14:foregroundMark x1="87179" y1="68553" x2="87179" y2="68553"/>
                        <a14:foregroundMark x1="69872" y1="92767" x2="69872" y2="9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1664" y="5056496"/>
            <a:ext cx="1664117" cy="1696119"/>
          </a:xfrm>
          <a:prstGeom prst="rect">
            <a:avLst/>
          </a:prstGeom>
        </p:spPr>
      </p:pic>
      <p:grpSp>
        <p:nvGrpSpPr>
          <p:cNvPr id="147" name="Group 504"/>
          <p:cNvGrpSpPr/>
          <p:nvPr/>
        </p:nvGrpSpPr>
        <p:grpSpPr>
          <a:xfrm>
            <a:off x="448583" y="6789546"/>
            <a:ext cx="796926" cy="327248"/>
            <a:chOff x="0" y="0"/>
            <a:chExt cx="796925" cy="327247"/>
          </a:xfrm>
        </p:grpSpPr>
        <p:sp>
          <p:nvSpPr>
            <p:cNvPr id="148" name="Shape 500"/>
            <p:cNvSpPr/>
            <p:nvPr/>
          </p:nvSpPr>
          <p:spPr>
            <a:xfrm>
              <a:off x="546149" y="0"/>
              <a:ext cx="250777" cy="250776"/>
            </a:xfrm>
            <a:prstGeom prst="ellipse">
              <a:avLst/>
            </a:prstGeom>
            <a:noFill/>
            <a:ln w="1397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9" name="Shape 501"/>
            <p:cNvSpPr/>
            <p:nvPr/>
          </p:nvSpPr>
          <p:spPr>
            <a:xfrm>
              <a:off x="0" y="672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50" name="Shape 502"/>
            <p:cNvSpPr/>
            <p:nvPr/>
          </p:nvSpPr>
          <p:spPr>
            <a:xfrm>
              <a:off x="88900" y="109537"/>
              <a:ext cx="101218" cy="217711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51" name="Shape 503"/>
            <p:cNvSpPr/>
            <p:nvPr/>
          </p:nvSpPr>
          <p:spPr>
            <a:xfrm>
              <a:off x="231799" y="1156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sp>
        <p:nvSpPr>
          <p:cNvPr id="152" name="Tekstvak 151"/>
          <p:cNvSpPr txBox="1"/>
          <p:nvPr/>
        </p:nvSpPr>
        <p:spPr>
          <a:xfrm>
            <a:off x="1348634" y="4236485"/>
            <a:ext cx="22254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/>
            <a:r>
              <a:rPr lang="en-US" dirty="0"/>
              <a:t>2 qubit </a:t>
            </a:r>
            <a:endParaRPr lang="nl-NL" dirty="0"/>
          </a:p>
        </p:txBody>
      </p:sp>
      <p:grpSp>
        <p:nvGrpSpPr>
          <p:cNvPr id="104" name="Lock R"/>
          <p:cNvGrpSpPr/>
          <p:nvPr/>
        </p:nvGrpSpPr>
        <p:grpSpPr>
          <a:xfrm>
            <a:off x="1827865" y="2635528"/>
            <a:ext cx="1371384" cy="1185003"/>
            <a:chOff x="0" y="0"/>
            <a:chExt cx="1371383" cy="1185001"/>
          </a:xfrm>
        </p:grpSpPr>
        <p:sp>
          <p:nvSpPr>
            <p:cNvPr id="105" name="Shape 453"/>
            <p:cNvSpPr/>
            <p:nvPr/>
          </p:nvSpPr>
          <p:spPr>
            <a:xfrm>
              <a:off x="101383" y="488975"/>
              <a:ext cx="1270001" cy="696027"/>
            </a:xfrm>
            <a:prstGeom prst="rect">
              <a:avLst/>
            </a:prstGeom>
            <a:solidFill>
              <a:schemeClr val="accent4">
                <a:hueOff val="163466"/>
                <a:satOff val="6226"/>
                <a:lumOff val="10954"/>
              </a:schemeClr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106" name="Group 458"/>
            <p:cNvGrpSpPr/>
            <p:nvPr/>
          </p:nvGrpSpPr>
          <p:grpSpPr>
            <a:xfrm>
              <a:off x="0" y="0"/>
              <a:ext cx="608013" cy="761203"/>
              <a:chOff x="0" y="0"/>
              <a:chExt cx="608012" cy="761202"/>
            </a:xfrm>
          </p:grpSpPr>
          <p:sp>
            <p:nvSpPr>
              <p:cNvPr id="107" name="Shape 454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08" name="Shape 455"/>
              <p:cNvSpPr/>
              <p:nvPr/>
            </p:nvSpPr>
            <p:spPr>
              <a:xfrm>
                <a:off x="0" y="285696"/>
                <a:ext cx="608013" cy="475507"/>
              </a:xfrm>
              <a:prstGeom prst="roundRect">
                <a:avLst>
                  <a:gd name="adj" fmla="val 19180"/>
                </a:avLst>
              </a:prstGeom>
              <a:solidFill>
                <a:schemeClr val="accent4">
                  <a:hueOff val="-165171"/>
                  <a:satOff val="-13982"/>
                  <a:lumOff val="-10016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09" name="Shape 456"/>
              <p:cNvSpPr/>
              <p:nvPr/>
            </p:nvSpPr>
            <p:spPr>
              <a:xfrm>
                <a:off x="230775" y="353611"/>
                <a:ext cx="152019" cy="166998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0" name="Shape 457"/>
              <p:cNvSpPr/>
              <p:nvPr/>
            </p:nvSpPr>
            <p:spPr>
              <a:xfrm>
                <a:off x="230775" y="366311"/>
                <a:ext cx="152019" cy="32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</p:grpSp>
      <p:grpSp>
        <p:nvGrpSpPr>
          <p:cNvPr id="153" name="QBox"/>
          <p:cNvGrpSpPr/>
          <p:nvPr/>
        </p:nvGrpSpPr>
        <p:grpSpPr>
          <a:xfrm>
            <a:off x="3574090" y="2436986"/>
            <a:ext cx="2996729" cy="1388643"/>
            <a:chOff x="3305165" y="2001328"/>
            <a:chExt cx="2996729" cy="1388643"/>
          </a:xfrm>
        </p:grpSpPr>
        <p:sp>
          <p:nvSpPr>
            <p:cNvPr id="39" name="Shape 460"/>
            <p:cNvSpPr/>
            <p:nvPr/>
          </p:nvSpPr>
          <p:spPr>
            <a:xfrm>
              <a:off x="3305165" y="2688691"/>
              <a:ext cx="2813298" cy="701280"/>
            </a:xfrm>
            <a:prstGeom prst="rect">
              <a:avLst/>
            </a:prstGeom>
            <a:solidFill>
              <a:srgbClr val="D5D3D0"/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tabLst>
                  <a:tab pos="1181100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pPr defTabSz="914492"/>
              <a:r>
                <a:t>   </a:t>
              </a:r>
            </a:p>
          </p:txBody>
        </p:sp>
        <p:grpSp>
          <p:nvGrpSpPr>
            <p:cNvPr id="40" name="Group 466"/>
            <p:cNvGrpSpPr/>
            <p:nvPr/>
          </p:nvGrpSpPr>
          <p:grpSpPr>
            <a:xfrm>
              <a:off x="4844363" y="2022240"/>
              <a:ext cx="608014" cy="1121294"/>
              <a:chOff x="0" y="0"/>
              <a:chExt cx="608013" cy="1121291"/>
            </a:xfrm>
          </p:grpSpPr>
          <p:sp>
            <p:nvSpPr>
              <p:cNvPr id="41" name="Shape 461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2" name="Shape 462"/>
              <p:cNvSpPr/>
              <p:nvPr/>
            </p:nvSpPr>
            <p:spPr>
              <a:xfrm>
                <a:off x="0" y="285696"/>
                <a:ext cx="608013" cy="786009"/>
              </a:xfrm>
              <a:prstGeom prst="roundRect">
                <a:avLst>
                  <a:gd name="adj" fmla="val 15000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3" name="Shape 463"/>
              <p:cNvSpPr/>
              <p:nvPr/>
            </p:nvSpPr>
            <p:spPr>
              <a:xfrm>
                <a:off x="230775" y="353612"/>
                <a:ext cx="152019" cy="166997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4" name="Shape 464"/>
              <p:cNvSpPr/>
              <p:nvPr/>
            </p:nvSpPr>
            <p:spPr>
              <a:xfrm>
                <a:off x="230775" y="366312"/>
                <a:ext cx="152019" cy="326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5" name="Shape 465"/>
              <p:cNvSpPr/>
              <p:nvPr/>
            </p:nvSpPr>
            <p:spPr>
              <a:xfrm>
                <a:off x="36307" y="603201"/>
                <a:ext cx="535402" cy="5180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a,b</a:t>
                </a:r>
              </a:p>
            </p:txBody>
          </p:sp>
        </p:grpSp>
        <p:grpSp>
          <p:nvGrpSpPr>
            <p:cNvPr id="47" name="Group 466"/>
            <p:cNvGrpSpPr/>
            <p:nvPr/>
          </p:nvGrpSpPr>
          <p:grpSpPr>
            <a:xfrm>
              <a:off x="5693880" y="2001328"/>
              <a:ext cx="608014" cy="1121294"/>
              <a:chOff x="0" y="0"/>
              <a:chExt cx="608013" cy="1121291"/>
            </a:xfrm>
          </p:grpSpPr>
          <p:sp>
            <p:nvSpPr>
              <p:cNvPr id="48" name="Shape 461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9" name="Shape 462"/>
              <p:cNvSpPr/>
              <p:nvPr/>
            </p:nvSpPr>
            <p:spPr>
              <a:xfrm>
                <a:off x="0" y="285696"/>
                <a:ext cx="608013" cy="786009"/>
              </a:xfrm>
              <a:prstGeom prst="roundRect">
                <a:avLst>
                  <a:gd name="adj" fmla="val 15000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50" name="Shape 463"/>
              <p:cNvSpPr/>
              <p:nvPr/>
            </p:nvSpPr>
            <p:spPr>
              <a:xfrm>
                <a:off x="230775" y="353612"/>
                <a:ext cx="152019" cy="166997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51" name="Shape 464"/>
              <p:cNvSpPr/>
              <p:nvPr/>
            </p:nvSpPr>
            <p:spPr>
              <a:xfrm>
                <a:off x="230775" y="366312"/>
                <a:ext cx="152019" cy="326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52" name="Shape 465"/>
              <p:cNvSpPr/>
              <p:nvPr/>
            </p:nvSpPr>
            <p:spPr>
              <a:xfrm>
                <a:off x="45924" y="603201"/>
                <a:ext cx="516167" cy="5180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rPr lang="en-US" dirty="0" err="1"/>
                  <a:t>c,d</a:t>
                </a:r>
                <a:endParaRPr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Psi-text"/>
              <p:cNvSpPr/>
              <p:nvPr/>
            </p:nvSpPr>
            <p:spPr>
              <a:xfrm>
                <a:off x="2747136" y="4246857"/>
                <a:ext cx="767454" cy="5950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 defTabSz="914492">
                  <a:tabLst>
                    <a:tab pos="1181218" algn="l"/>
                  </a:tabLst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>
                          <a:latin typeface="Cambria Math" panose="02040503050406030204" pitchFamily="18" charset="0"/>
                          <a:sym typeface="Gill Sans Light"/>
                        </a:rPr>
                        <m:t>|</m:t>
                      </m:r>
                      <m:r>
                        <a:rPr lang="el-GR" sz="3200" i="1">
                          <a:latin typeface="Cambria Math" panose="02040503050406030204" pitchFamily="18" charset="0"/>
                          <a:sym typeface="Gill Sans Light"/>
                        </a:rPr>
                        <m:t>𝜓</m:t>
                      </m:r>
                      <m:r>
                        <a:rPr lang="el-GR" sz="3200" i="1">
                          <a:latin typeface="Cambria Math" panose="02040503050406030204" pitchFamily="18" charset="0"/>
                          <a:sym typeface="Gill Sans Light"/>
                        </a:rPr>
                        <m:t>⟩</m:t>
                      </m:r>
                    </m:oMath>
                  </m:oMathPara>
                </a14:m>
                <a:endParaRPr sz="3000" dirty="0"/>
              </a:p>
            </p:txBody>
          </p:sp>
        </mc:Choice>
        <mc:Fallback xmlns="">
          <p:sp>
            <p:nvSpPr>
              <p:cNvPr id="46" name="Psi-text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136" y="4246857"/>
                <a:ext cx="767454" cy="59503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Lock L"/>
          <p:cNvGrpSpPr/>
          <p:nvPr/>
        </p:nvGrpSpPr>
        <p:grpSpPr>
          <a:xfrm>
            <a:off x="245771" y="2629966"/>
            <a:ext cx="1371384" cy="1185003"/>
            <a:chOff x="0" y="0"/>
            <a:chExt cx="1371383" cy="1185001"/>
          </a:xfrm>
        </p:grpSpPr>
        <p:sp>
          <p:nvSpPr>
            <p:cNvPr id="98" name="Shape 453"/>
            <p:cNvSpPr/>
            <p:nvPr/>
          </p:nvSpPr>
          <p:spPr>
            <a:xfrm>
              <a:off x="101383" y="488975"/>
              <a:ext cx="1270001" cy="696027"/>
            </a:xfrm>
            <a:prstGeom prst="rect">
              <a:avLst/>
            </a:prstGeom>
            <a:solidFill>
              <a:schemeClr val="accent4">
                <a:hueOff val="163466"/>
                <a:satOff val="6226"/>
                <a:lumOff val="10954"/>
              </a:schemeClr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99" name="Group 458"/>
            <p:cNvGrpSpPr/>
            <p:nvPr/>
          </p:nvGrpSpPr>
          <p:grpSpPr>
            <a:xfrm>
              <a:off x="0" y="0"/>
              <a:ext cx="608013" cy="761203"/>
              <a:chOff x="0" y="0"/>
              <a:chExt cx="608012" cy="761202"/>
            </a:xfrm>
          </p:grpSpPr>
          <p:sp>
            <p:nvSpPr>
              <p:cNvPr id="100" name="Shape 454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01" name="Shape 455"/>
              <p:cNvSpPr/>
              <p:nvPr/>
            </p:nvSpPr>
            <p:spPr>
              <a:xfrm>
                <a:off x="0" y="285696"/>
                <a:ext cx="608013" cy="475507"/>
              </a:xfrm>
              <a:prstGeom prst="roundRect">
                <a:avLst>
                  <a:gd name="adj" fmla="val 19180"/>
                </a:avLst>
              </a:prstGeom>
              <a:solidFill>
                <a:schemeClr val="accent4">
                  <a:hueOff val="-165171"/>
                  <a:satOff val="-13982"/>
                  <a:lumOff val="-10016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02" name="Shape 456"/>
              <p:cNvSpPr/>
              <p:nvPr/>
            </p:nvSpPr>
            <p:spPr>
              <a:xfrm>
                <a:off x="230775" y="353611"/>
                <a:ext cx="152019" cy="166998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03" name="Shape 457"/>
              <p:cNvSpPr/>
              <p:nvPr/>
            </p:nvSpPr>
            <p:spPr>
              <a:xfrm>
                <a:off x="230775" y="366311"/>
                <a:ext cx="152019" cy="32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</p:grpSp>
      <p:grpSp>
        <p:nvGrpSpPr>
          <p:cNvPr id="17" name="Key L"/>
          <p:cNvGrpSpPr/>
          <p:nvPr/>
        </p:nvGrpSpPr>
        <p:grpSpPr>
          <a:xfrm>
            <a:off x="321321" y="5441181"/>
            <a:ext cx="1027313" cy="487441"/>
            <a:chOff x="0" y="-15120"/>
            <a:chExt cx="1027311" cy="487440"/>
          </a:xfrm>
        </p:grpSpPr>
        <p:sp>
          <p:nvSpPr>
            <p:cNvPr id="18" name="Shape 481"/>
            <p:cNvSpPr/>
            <p:nvPr/>
          </p:nvSpPr>
          <p:spPr>
            <a:xfrm>
              <a:off x="0" y="1816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9" name="Shape 482"/>
            <p:cNvSpPr/>
            <p:nvPr/>
          </p:nvSpPr>
          <p:spPr>
            <a:xfrm>
              <a:off x="88900" y="223937"/>
              <a:ext cx="101218" cy="21771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0" name="Shape 483"/>
            <p:cNvSpPr/>
            <p:nvPr/>
          </p:nvSpPr>
          <p:spPr>
            <a:xfrm>
              <a:off x="231799" y="2300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1" name="Shape 484"/>
            <p:cNvSpPr/>
            <p:nvPr/>
          </p:nvSpPr>
          <p:spPr>
            <a:xfrm>
              <a:off x="508198" y="29074"/>
              <a:ext cx="519113" cy="421427"/>
            </a:xfrm>
            <a:prstGeom prst="roundRect">
              <a:avLst>
                <a:gd name="adj" fmla="val 45204"/>
              </a:avLst>
            </a:prstGeom>
            <a:solidFill>
              <a:schemeClr val="accent6">
                <a:hueOff val="-1561651"/>
                <a:satOff val="17342"/>
                <a:lumOff val="21425"/>
              </a:schemeClr>
            </a:solidFill>
            <a:ln w="889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4200"/>
                </a:spcBef>
                <a:defRPr sz="2200">
                  <a:latin typeface="+mn-lt"/>
                  <a:ea typeface="+mn-ea"/>
                  <a:cs typeface="+mn-cs"/>
                  <a:sym typeface="Gill Sans Light"/>
                </a:defRPr>
              </a:pPr>
              <a:endParaRPr sz="2200"/>
            </a:p>
          </p:txBody>
        </p:sp>
        <p:sp>
          <p:nvSpPr>
            <p:cNvPr id="22" name="Shape 485"/>
            <p:cNvSpPr/>
            <p:nvPr/>
          </p:nvSpPr>
          <p:spPr>
            <a:xfrm>
              <a:off x="515283" y="-15120"/>
              <a:ext cx="504945" cy="487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rPr sz="2501" dirty="0" err="1"/>
                <a:t>a,b</a:t>
              </a:r>
              <a:endParaRPr sz="2501" dirty="0"/>
            </a:p>
          </p:txBody>
        </p:sp>
      </p:grpSp>
      <p:grpSp>
        <p:nvGrpSpPr>
          <p:cNvPr id="24" name="Key R"/>
          <p:cNvGrpSpPr/>
          <p:nvPr/>
        </p:nvGrpSpPr>
        <p:grpSpPr>
          <a:xfrm>
            <a:off x="322948" y="6111047"/>
            <a:ext cx="1027313" cy="487441"/>
            <a:chOff x="0" y="-39492"/>
            <a:chExt cx="1027311" cy="536184"/>
          </a:xfrm>
        </p:grpSpPr>
        <p:sp>
          <p:nvSpPr>
            <p:cNvPr id="25" name="Shape 481"/>
            <p:cNvSpPr/>
            <p:nvPr/>
          </p:nvSpPr>
          <p:spPr>
            <a:xfrm>
              <a:off x="0" y="1816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6" name="Shape 482"/>
            <p:cNvSpPr/>
            <p:nvPr/>
          </p:nvSpPr>
          <p:spPr>
            <a:xfrm>
              <a:off x="88900" y="223937"/>
              <a:ext cx="101218" cy="21771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7" name="Shape 483"/>
            <p:cNvSpPr/>
            <p:nvPr/>
          </p:nvSpPr>
          <p:spPr>
            <a:xfrm>
              <a:off x="231799" y="2300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8" name="Shape 484"/>
            <p:cNvSpPr/>
            <p:nvPr/>
          </p:nvSpPr>
          <p:spPr>
            <a:xfrm>
              <a:off x="508198" y="29074"/>
              <a:ext cx="519113" cy="421427"/>
            </a:xfrm>
            <a:prstGeom prst="roundRect">
              <a:avLst>
                <a:gd name="adj" fmla="val 45204"/>
              </a:avLst>
            </a:prstGeom>
            <a:solidFill>
              <a:schemeClr val="accent6">
                <a:hueOff val="-1561651"/>
                <a:satOff val="17342"/>
                <a:lumOff val="21425"/>
              </a:schemeClr>
            </a:solidFill>
            <a:ln w="889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4200"/>
                </a:spcBef>
                <a:defRPr sz="2200">
                  <a:latin typeface="+mn-lt"/>
                  <a:ea typeface="+mn-ea"/>
                  <a:cs typeface="+mn-cs"/>
                  <a:sym typeface="Gill Sans Light"/>
                </a:defRPr>
              </a:pPr>
              <a:endParaRPr sz="2200"/>
            </a:p>
          </p:txBody>
        </p:sp>
        <p:sp>
          <p:nvSpPr>
            <p:cNvPr id="29" name="Shape 485"/>
            <p:cNvSpPr/>
            <p:nvPr/>
          </p:nvSpPr>
          <p:spPr>
            <a:xfrm>
              <a:off x="524099" y="-39492"/>
              <a:ext cx="487313" cy="536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rPr lang="en-US" sz="2501" dirty="0" err="1"/>
                <a:t>c</a:t>
              </a:r>
              <a:r>
                <a:rPr sz="2501" dirty="0" err="1"/>
                <a:t>,</a:t>
              </a:r>
              <a:r>
                <a:rPr lang="en-US" sz="2501" dirty="0" err="1"/>
                <a:t>d</a:t>
              </a:r>
              <a:endParaRPr sz="2501" dirty="0"/>
            </a:p>
          </p:txBody>
        </p:sp>
      </p:grpSp>
      <p:sp>
        <p:nvSpPr>
          <p:cNvPr id="4" name="Shape 505"/>
          <p:cNvSpPr/>
          <p:nvPr/>
        </p:nvSpPr>
        <p:spPr>
          <a:xfrm flipV="1">
            <a:off x="6670950" y="4953355"/>
            <a:ext cx="1" cy="1905001"/>
          </a:xfrm>
          <a:prstGeom prst="line">
            <a:avLst/>
          </a:prstGeom>
          <a:noFill/>
          <a:ln w="165100" cap="flat">
            <a:solidFill>
              <a:srgbClr val="5B5854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/>
            </a:pPr>
            <a:endParaRPr sz="3000"/>
          </a:p>
        </p:txBody>
      </p:sp>
      <p:sp>
        <p:nvSpPr>
          <p:cNvPr id="5" name="Shape 506"/>
          <p:cNvSpPr/>
          <p:nvPr/>
        </p:nvSpPr>
        <p:spPr>
          <a:xfrm>
            <a:off x="4170505" y="5270855"/>
            <a:ext cx="3753224" cy="1270001"/>
          </a:xfrm>
          <a:prstGeom prst="rect">
            <a:avLst/>
          </a:prstGeom>
          <a:solidFill>
            <a:srgbClr val="D59F81"/>
          </a:solidFill>
          <a:ln w="50800" cap="flat">
            <a:solidFill>
              <a:srgbClr val="5B5854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l">
              <a:spcBef>
                <a:spcPts val="4200"/>
              </a:spcBef>
              <a:defRPr sz="1600">
                <a:latin typeface="+mn-lt"/>
                <a:ea typeface="+mn-ea"/>
                <a:cs typeface="+mn-cs"/>
                <a:sym typeface="Gill Sans Light"/>
              </a:defRPr>
            </a:pPr>
            <a:endParaRPr sz="1600"/>
          </a:p>
        </p:txBody>
      </p:sp>
      <p:sp>
        <p:nvSpPr>
          <p:cNvPr id="6" name="Shape 507"/>
          <p:cNvSpPr/>
          <p:nvPr/>
        </p:nvSpPr>
        <p:spPr>
          <a:xfrm>
            <a:off x="5318108" y="5493161"/>
            <a:ext cx="1543692" cy="8227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>
              <a:lnSpc>
                <a:spcPct val="90000"/>
              </a:lnSpc>
              <a:defRPr sz="2600" cap="all">
                <a:latin typeface="+mn-lt"/>
                <a:ea typeface="+mn-ea"/>
                <a:cs typeface="+mn-cs"/>
                <a:sym typeface="Gill Sans Light"/>
              </a:defRPr>
            </a:pPr>
            <a:r>
              <a:rPr sz="2600" dirty="0"/>
              <a:t>update</a:t>
            </a:r>
          </a:p>
          <a:p>
            <a:pPr>
              <a:lnSpc>
                <a:spcPct val="90000"/>
              </a:lnSpc>
              <a:defRPr sz="2600" cap="all">
                <a:latin typeface="+mn-lt"/>
                <a:ea typeface="+mn-ea"/>
                <a:cs typeface="+mn-cs"/>
                <a:sym typeface="Gill Sans Light"/>
              </a:defRPr>
            </a:pPr>
            <a:r>
              <a:rPr sz="2600" dirty="0"/>
              <a:t>function</a:t>
            </a:r>
          </a:p>
        </p:txBody>
      </p:sp>
      <p:sp>
        <p:nvSpPr>
          <p:cNvPr id="9" name="Shape 510"/>
          <p:cNvSpPr/>
          <p:nvPr/>
        </p:nvSpPr>
        <p:spPr>
          <a:xfrm flipV="1">
            <a:off x="9028428" y="4953354"/>
            <a:ext cx="1" cy="1905001"/>
          </a:xfrm>
          <a:prstGeom prst="line">
            <a:avLst/>
          </a:prstGeom>
          <a:noFill/>
          <a:ln w="165100" cap="flat">
            <a:solidFill>
              <a:srgbClr val="5B5854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/>
            </a:pPr>
            <a:endParaRPr sz="3000"/>
          </a:p>
        </p:txBody>
      </p:sp>
      <p:sp>
        <p:nvSpPr>
          <p:cNvPr id="10" name="Shape 511"/>
          <p:cNvSpPr/>
          <p:nvPr/>
        </p:nvSpPr>
        <p:spPr>
          <a:xfrm>
            <a:off x="7911367" y="5270855"/>
            <a:ext cx="3058425" cy="1270001"/>
          </a:xfrm>
          <a:prstGeom prst="rect">
            <a:avLst/>
          </a:prstGeom>
          <a:solidFill>
            <a:schemeClr val="accent3"/>
          </a:solidFill>
          <a:ln w="50800" cap="flat">
            <a:solidFill>
              <a:srgbClr val="5B5854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lnSpc>
                <a:spcPct val="90000"/>
              </a:lnSpc>
              <a:defRPr sz="6400" cap="all">
                <a:solidFill>
                  <a:srgbClr val="5B5854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lang="en-US" sz="6401" dirty="0"/>
              <a:t>CNOT</a:t>
            </a:r>
            <a:endParaRPr sz="6401" dirty="0"/>
          </a:p>
        </p:txBody>
      </p:sp>
      <p:sp>
        <p:nvSpPr>
          <p:cNvPr id="111" name="Shape 554"/>
          <p:cNvSpPr/>
          <p:nvPr/>
        </p:nvSpPr>
        <p:spPr>
          <a:xfrm>
            <a:off x="326350" y="8807588"/>
            <a:ext cx="1232869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600" dirty="0"/>
              <a:t>Folklore, last formalized by [BJ15] A. Broadbent, S. Jeffery. Quantum Homomorphic Encryption for Circuits of Low T-gate Complexity. CRYPTO 2015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4321661" y="1714229"/>
                <a:ext cx="3890296" cy="7279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nl-NL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61" y="1714229"/>
                <a:ext cx="3890296" cy="72795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3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4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5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6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7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8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9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0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1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2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3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4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5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6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7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8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9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</p:spTree>
    <p:extLst>
      <p:ext uri="{BB962C8B-B14F-4D97-AF65-F5344CB8AC3E}">
        <p14:creationId xmlns:p14="http://schemas.microsoft.com/office/powerpoint/2010/main" val="2654434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5625E-6 -3.125E-7 L 0.06775 -0.108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1" y="-542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2812E-6 3.22917E-6 L 0.01037 -0.22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-1114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6 0.00195 L 0.13599 -0.2921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82" y="-147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844E-6 -3.54167E-6 L 0.33973 -0.0009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80" y="-4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4 -0.11214 L 0.40808 -0.11214 " pathEditMode="relative" ptsTypes="AA">
                                      <p:cBhvr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5 -0.22527 L 0.3407 -0.22527 " pathEditMode="relative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656E-6 -3.64583E-6 L 0.33178 0.0024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11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531E-6 -0.00179 L 0.3197 0.004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9" y="29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45 -0.29395 L 0.44873 -0.29395 " pathEditMode="relative" ptsTypes="A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6 -0.00146 L 0.34302 0.22071 " pathEditMode="relative" ptsTypes="AA">
                                      <p:cBhvr>
                                        <p:cTn id="53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06 -0.11165 L 0.41162 0.1071 " pathEditMode="relative" ptsTypes="AA">
                                      <p:cBhvr>
                                        <p:cTn id="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2031E-6 4.6875E-7 L 0.00134 0.1622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8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61 -0.29671 L 0.44727 -0.091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102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7 -0.22527 L 0.3396 -0.0180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1035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7 0.00602 L 0.31555 0.2093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015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25 0.00212 L 0.33349 0.2032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005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1562E-6 3.125E-7 L 0.0033 0.1596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797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469E-6 -3.48958E-6 L 0.00586 0.1588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7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46" grpId="0" animBg="1"/>
      <p:bldP spid="46" grpId="1" animBg="1"/>
      <p:bldP spid="46" grpId="2" animBg="1"/>
      <p:bldP spid="46" grpId="3" animBg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 challenge: T gate</a:t>
            </a:r>
          </a:p>
        </p:txBody>
      </p:sp>
      <p:grpSp>
        <p:nvGrpSpPr>
          <p:cNvPr id="585" name="Group 585"/>
          <p:cNvGrpSpPr/>
          <p:nvPr/>
        </p:nvGrpSpPr>
        <p:grpSpPr>
          <a:xfrm>
            <a:off x="2934660" y="3040328"/>
            <a:ext cx="1371144" cy="1250274"/>
            <a:chOff x="0" y="0"/>
            <a:chExt cx="1371143" cy="1250273"/>
          </a:xfrm>
        </p:grpSpPr>
        <p:grpSp>
          <p:nvGrpSpPr>
            <p:cNvPr id="583" name="Group 583"/>
            <p:cNvGrpSpPr/>
            <p:nvPr/>
          </p:nvGrpSpPr>
          <p:grpSpPr>
            <a:xfrm>
              <a:off x="5345" y="0"/>
              <a:ext cx="1365798" cy="1250273"/>
              <a:chOff x="0" y="0"/>
              <a:chExt cx="1365797" cy="1250272"/>
            </a:xfrm>
          </p:grpSpPr>
          <p:sp>
            <p:nvSpPr>
              <p:cNvPr id="576" name="Shape 576"/>
              <p:cNvSpPr/>
              <p:nvPr/>
            </p:nvSpPr>
            <p:spPr>
              <a:xfrm>
                <a:off x="0" y="548993"/>
                <a:ext cx="1128663" cy="701279"/>
              </a:xfrm>
              <a:prstGeom prst="rect">
                <a:avLst/>
              </a:prstGeom>
              <a:solidFill>
                <a:srgbClr val="D5D3D0"/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tabLst>
                    <a:tab pos="1181100" algn="l"/>
                  </a:tabLst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pPr defTabSz="914492"/>
                <a:r>
                  <a:t>   </a:t>
                </a:r>
              </a:p>
            </p:txBody>
          </p:sp>
          <p:grpSp>
            <p:nvGrpSpPr>
              <p:cNvPr id="582" name="Group 582"/>
              <p:cNvGrpSpPr/>
              <p:nvPr/>
            </p:nvGrpSpPr>
            <p:grpSpPr>
              <a:xfrm>
                <a:off x="757783" y="0"/>
                <a:ext cx="608014" cy="1121292"/>
                <a:chOff x="0" y="0"/>
                <a:chExt cx="608013" cy="1121291"/>
              </a:xfrm>
            </p:grpSpPr>
            <p:sp>
              <p:nvSpPr>
                <p:cNvPr id="577" name="Shape 577"/>
                <p:cNvSpPr/>
                <p:nvPr/>
              </p:nvSpPr>
              <p:spPr>
                <a:xfrm>
                  <a:off x="133334" y="0"/>
                  <a:ext cx="341344" cy="722508"/>
                </a:xfrm>
                <a:prstGeom prst="ellipse">
                  <a:avLst/>
                </a:prstGeom>
                <a:noFill/>
                <a:ln w="1143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578" name="Shape 578"/>
                <p:cNvSpPr/>
                <p:nvPr/>
              </p:nvSpPr>
              <p:spPr>
                <a:xfrm>
                  <a:off x="0" y="285696"/>
                  <a:ext cx="608013" cy="786009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6">
                    <a:hueOff val="-1561651"/>
                    <a:satOff val="17342"/>
                    <a:lumOff val="21425"/>
                  </a:schemeClr>
                </a:solidFill>
                <a:ln w="508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579" name="Shape 579"/>
                <p:cNvSpPr/>
                <p:nvPr/>
              </p:nvSpPr>
              <p:spPr>
                <a:xfrm>
                  <a:off x="230775" y="353612"/>
                  <a:ext cx="152019" cy="166997"/>
                </a:xfrm>
                <a:prstGeom prst="ellipse">
                  <a:avLst/>
                </a:pr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580" name="Shape 580"/>
                <p:cNvSpPr/>
                <p:nvPr/>
              </p:nvSpPr>
              <p:spPr>
                <a:xfrm>
                  <a:off x="230775" y="366312"/>
                  <a:ext cx="152019" cy="326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581" name="Shape 581"/>
                <p:cNvSpPr/>
                <p:nvPr/>
              </p:nvSpPr>
              <p:spPr>
                <a:xfrm>
                  <a:off x="31496" y="603201"/>
                  <a:ext cx="545020" cy="5180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700">
                      <a:solidFill>
                        <a:srgbClr val="5B5854"/>
                      </a:solidFill>
                      <a:latin typeface="+mn-lt"/>
                      <a:ea typeface="+mn-ea"/>
                      <a:cs typeface="+mn-cs"/>
                      <a:sym typeface="Gill Sans Light"/>
                    </a:defRPr>
                  </a:lvl1pPr>
                </a:lstStyle>
                <a:p>
                  <a:r>
                    <a:t>0,b</a:t>
                  </a:r>
                </a:p>
              </p:txBody>
            </p:sp>
          </p:grpSp>
        </p:grpSp>
        <p:sp>
          <p:nvSpPr>
            <p:cNvPr id="584" name="Shape 584"/>
            <p:cNvSpPr/>
            <p:nvPr/>
          </p:nvSpPr>
          <p:spPr>
            <a:xfrm>
              <a:off x="0" y="605660"/>
              <a:ext cx="654025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914492">
                <a:tabLst>
                  <a:tab pos="1181218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sz="3300" baseline="9090">
                  <a:latin typeface="Garamond"/>
                  <a:ea typeface="Garamond"/>
                  <a:cs typeface="Garamond"/>
                  <a:sym typeface="Garamond"/>
                </a:rPr>
                <a:t>|</a:t>
              </a:r>
              <a:r>
                <a:rPr sz="3000"/>
                <a:t>ψ⟩</a:t>
              </a: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2746243" y="6609659"/>
            <a:ext cx="1703773" cy="1260430"/>
            <a:chOff x="2452655" y="6599502"/>
            <a:chExt cx="1703773" cy="1260430"/>
          </a:xfrm>
        </p:grpSpPr>
        <p:sp>
          <p:nvSpPr>
            <p:cNvPr id="589" name="Shape 589"/>
            <p:cNvSpPr/>
            <p:nvPr/>
          </p:nvSpPr>
          <p:spPr>
            <a:xfrm>
              <a:off x="2452740" y="7148496"/>
              <a:ext cx="1466555" cy="701280"/>
            </a:xfrm>
            <a:prstGeom prst="rect">
              <a:avLst/>
            </a:prstGeom>
            <a:solidFill>
              <a:srgbClr val="D5D3D0"/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tabLst>
                  <a:tab pos="1181100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pPr defTabSz="914492"/>
              <a:r>
                <a:t>   </a:t>
              </a:r>
            </a:p>
          </p:txBody>
        </p:sp>
        <p:sp>
          <p:nvSpPr>
            <p:cNvPr id="597" name="Shape 597"/>
            <p:cNvSpPr/>
            <p:nvPr/>
          </p:nvSpPr>
          <p:spPr>
            <a:xfrm flipV="1">
              <a:off x="2457513" y="7143571"/>
              <a:ext cx="1" cy="716361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grpSp>
          <p:nvGrpSpPr>
            <p:cNvPr id="3" name="Groep 2"/>
            <p:cNvGrpSpPr/>
            <p:nvPr/>
          </p:nvGrpSpPr>
          <p:grpSpPr>
            <a:xfrm>
              <a:off x="2452655" y="6599502"/>
              <a:ext cx="1703773" cy="1204435"/>
              <a:chOff x="2452655" y="6599502"/>
              <a:chExt cx="1703773" cy="1204435"/>
            </a:xfrm>
          </p:grpSpPr>
          <p:sp>
            <p:nvSpPr>
              <p:cNvPr id="590" name="Shape 590"/>
              <p:cNvSpPr/>
              <p:nvPr/>
            </p:nvSpPr>
            <p:spPr>
              <a:xfrm>
                <a:off x="2518584" y="7194335"/>
                <a:ext cx="982230" cy="6096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914492">
                  <a:tabLst>
                    <a:tab pos="1181218" algn="l"/>
                  </a:tabLst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pPr>
                <a:r>
                  <a:rPr sz="3000"/>
                  <a:t>T</a:t>
                </a:r>
                <a:r>
                  <a:rPr sz="3300" baseline="9090">
                    <a:latin typeface="Garamond"/>
                    <a:ea typeface="Garamond"/>
                    <a:cs typeface="Garamond"/>
                    <a:sym typeface="Garamond"/>
                  </a:rPr>
                  <a:t>|</a:t>
                </a:r>
                <a:r>
                  <a:rPr sz="3000"/>
                  <a:t>ψ⟩</a:t>
                </a:r>
              </a:p>
            </p:txBody>
          </p:sp>
          <p:grpSp>
            <p:nvGrpSpPr>
              <p:cNvPr id="596" name="Group 596"/>
              <p:cNvGrpSpPr/>
              <p:nvPr/>
            </p:nvGrpSpPr>
            <p:grpSpPr>
              <a:xfrm>
                <a:off x="3548413" y="6599502"/>
                <a:ext cx="608015" cy="1103546"/>
                <a:chOff x="0" y="0"/>
                <a:chExt cx="608012" cy="1103543"/>
              </a:xfrm>
            </p:grpSpPr>
            <p:sp>
              <p:nvSpPr>
                <p:cNvPr id="591" name="Shape 591"/>
                <p:cNvSpPr/>
                <p:nvPr/>
              </p:nvSpPr>
              <p:spPr>
                <a:xfrm>
                  <a:off x="133334" y="0"/>
                  <a:ext cx="341344" cy="722508"/>
                </a:xfrm>
                <a:prstGeom prst="ellipse">
                  <a:avLst/>
                </a:prstGeom>
                <a:noFill/>
                <a:ln w="1143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592" name="Shape 592"/>
                <p:cNvSpPr/>
                <p:nvPr/>
              </p:nvSpPr>
              <p:spPr>
                <a:xfrm>
                  <a:off x="0" y="285696"/>
                  <a:ext cx="608013" cy="786009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6">
                    <a:hueOff val="-1561651"/>
                    <a:satOff val="17342"/>
                    <a:lumOff val="21425"/>
                  </a:schemeClr>
                </a:solidFill>
                <a:ln w="508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593" name="Shape 593"/>
                <p:cNvSpPr/>
                <p:nvPr/>
              </p:nvSpPr>
              <p:spPr>
                <a:xfrm>
                  <a:off x="230775" y="353612"/>
                  <a:ext cx="152019" cy="166997"/>
                </a:xfrm>
                <a:prstGeom prst="ellipse">
                  <a:avLst/>
                </a:pr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594" name="Shape 594"/>
                <p:cNvSpPr/>
                <p:nvPr/>
              </p:nvSpPr>
              <p:spPr>
                <a:xfrm>
                  <a:off x="230775" y="366312"/>
                  <a:ext cx="152019" cy="326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595" name="Shape 595"/>
                <p:cNvSpPr/>
                <p:nvPr/>
              </p:nvSpPr>
              <p:spPr>
                <a:xfrm>
                  <a:off x="55984" y="620943"/>
                  <a:ext cx="508745" cy="4826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l">
                    <a:defRPr sz="2700">
                      <a:solidFill>
                        <a:srgbClr val="5B5854"/>
                      </a:solidFill>
                      <a:latin typeface="+mn-lt"/>
                      <a:ea typeface="+mn-ea"/>
                      <a:cs typeface="+mn-cs"/>
                      <a:sym typeface="Gill Sans Light"/>
                    </a:defRPr>
                  </a:lvl1pPr>
                </a:lstStyle>
                <a:p>
                  <a:r>
                    <a:rPr sz="2400" dirty="0"/>
                    <a:t>0,b</a:t>
                  </a:r>
                </a:p>
              </p:txBody>
            </p:sp>
          </p:grpSp>
          <p:sp>
            <p:nvSpPr>
              <p:cNvPr id="598" name="Shape 598"/>
              <p:cNvSpPr/>
              <p:nvPr/>
            </p:nvSpPr>
            <p:spPr>
              <a:xfrm flipH="1" flipV="1">
                <a:off x="2452655" y="7142442"/>
                <a:ext cx="1049240" cy="1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600" name="Shape 600"/>
              <p:cNvSpPr/>
              <p:nvPr/>
            </p:nvSpPr>
            <p:spPr>
              <a:xfrm flipH="1" flipV="1">
                <a:off x="3708207" y="6884581"/>
                <a:ext cx="377327" cy="1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601" name="Shape 601"/>
              <p:cNvSpPr/>
              <p:nvPr/>
            </p:nvSpPr>
            <p:spPr>
              <a:xfrm flipV="1">
                <a:off x="4150500" y="6987680"/>
                <a:ext cx="1" cy="581264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</p:grpSp>
      <p:grpSp>
        <p:nvGrpSpPr>
          <p:cNvPr id="618" name="Group 618"/>
          <p:cNvGrpSpPr/>
          <p:nvPr/>
        </p:nvGrpSpPr>
        <p:grpSpPr>
          <a:xfrm>
            <a:off x="5668127" y="6609658"/>
            <a:ext cx="2813271" cy="1516454"/>
            <a:chOff x="150244" y="0"/>
            <a:chExt cx="2813271" cy="1516452"/>
          </a:xfrm>
        </p:grpSpPr>
        <p:sp>
          <p:nvSpPr>
            <p:cNvPr id="603" name="Shape 603"/>
            <p:cNvSpPr/>
            <p:nvPr/>
          </p:nvSpPr>
          <p:spPr>
            <a:xfrm>
              <a:off x="150244" y="182756"/>
              <a:ext cx="2813271" cy="13336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 anchorCtr="1">
              <a:spAutoFit/>
            </a:bodyPr>
            <a:lstStyle/>
            <a:p>
              <a:pPr algn="l"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lang="en-US" sz="4800" dirty="0" smtClean="0"/>
                <a:t>P</a:t>
              </a:r>
              <a:r>
                <a:rPr sz="8000" dirty="0" smtClean="0"/>
                <a:t>(</a:t>
              </a:r>
              <a:r>
                <a:rPr dirty="0" smtClean="0"/>
                <a:t>  </a:t>
              </a:r>
              <a:r>
                <a:rPr lang="en-US" dirty="0" smtClean="0"/>
                <a:t> </a:t>
              </a:r>
              <a:r>
                <a:rPr dirty="0" smtClean="0"/>
                <a:t>   </a:t>
              </a:r>
              <a:r>
                <a:rPr lang="en-US" dirty="0" smtClean="0"/>
                <a:t>           </a:t>
              </a:r>
              <a:r>
                <a:rPr sz="8000" dirty="0" smtClean="0"/>
                <a:t>)</a:t>
              </a:r>
              <a:endParaRPr sz="8000" dirty="0"/>
            </a:p>
          </p:txBody>
        </p:sp>
        <p:grpSp>
          <p:nvGrpSpPr>
            <p:cNvPr id="617" name="Group 617"/>
            <p:cNvGrpSpPr/>
            <p:nvPr/>
          </p:nvGrpSpPr>
          <p:grpSpPr>
            <a:xfrm>
              <a:off x="851505" y="0"/>
              <a:ext cx="1704813" cy="1260429"/>
              <a:chOff x="2290" y="0"/>
              <a:chExt cx="1704811" cy="1260428"/>
            </a:xfrm>
          </p:grpSpPr>
          <p:sp>
            <p:nvSpPr>
              <p:cNvPr id="604" name="Shape 604"/>
              <p:cNvSpPr/>
              <p:nvPr/>
            </p:nvSpPr>
            <p:spPr>
              <a:xfrm>
                <a:off x="3415" y="548993"/>
                <a:ext cx="1466553" cy="701279"/>
              </a:xfrm>
              <a:prstGeom prst="rect">
                <a:avLst/>
              </a:prstGeom>
              <a:solidFill>
                <a:srgbClr val="D5D3D0"/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tabLst>
                    <a:tab pos="1181100" algn="l"/>
                  </a:tabLst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pPr defTabSz="914492"/>
                <a:r>
                  <a:t>   </a:t>
                </a:r>
              </a:p>
            </p:txBody>
          </p:sp>
          <p:sp>
            <p:nvSpPr>
              <p:cNvPr id="605" name="Shape 605"/>
              <p:cNvSpPr/>
              <p:nvPr/>
            </p:nvSpPr>
            <p:spPr>
              <a:xfrm>
                <a:off x="69259" y="594832"/>
                <a:ext cx="982229" cy="609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914492">
                  <a:tabLst>
                    <a:tab pos="1181218" algn="l"/>
                  </a:tabLst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pPr>
                <a:r>
                  <a:rPr sz="3000" dirty="0" smtClean="0"/>
                  <a:t>T</a:t>
                </a:r>
                <a:r>
                  <a:rPr sz="3300" baseline="9090" dirty="0" smtClean="0">
                    <a:latin typeface="Garamond"/>
                    <a:ea typeface="Garamond"/>
                    <a:cs typeface="Garamond"/>
                    <a:sym typeface="Garamond"/>
                  </a:rPr>
                  <a:t>|</a:t>
                </a:r>
                <a:r>
                  <a:rPr sz="3000" dirty="0" smtClean="0"/>
                  <a:t>ψ</a:t>
                </a:r>
                <a:r>
                  <a:rPr sz="3000" dirty="0"/>
                  <a:t>⟩</a:t>
                </a:r>
              </a:p>
            </p:txBody>
          </p:sp>
          <p:grpSp>
            <p:nvGrpSpPr>
              <p:cNvPr id="611" name="Group 611"/>
              <p:cNvGrpSpPr/>
              <p:nvPr/>
            </p:nvGrpSpPr>
            <p:grpSpPr>
              <a:xfrm>
                <a:off x="1099087" y="0"/>
                <a:ext cx="608014" cy="1103544"/>
                <a:chOff x="0" y="0"/>
                <a:chExt cx="608012" cy="1103543"/>
              </a:xfrm>
            </p:grpSpPr>
            <p:sp>
              <p:nvSpPr>
                <p:cNvPr id="606" name="Shape 606"/>
                <p:cNvSpPr/>
                <p:nvPr/>
              </p:nvSpPr>
              <p:spPr>
                <a:xfrm>
                  <a:off x="133334" y="0"/>
                  <a:ext cx="341344" cy="722508"/>
                </a:xfrm>
                <a:prstGeom prst="ellipse">
                  <a:avLst/>
                </a:prstGeom>
                <a:noFill/>
                <a:ln w="1143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607" name="Shape 607"/>
                <p:cNvSpPr/>
                <p:nvPr/>
              </p:nvSpPr>
              <p:spPr>
                <a:xfrm>
                  <a:off x="0" y="285696"/>
                  <a:ext cx="608013" cy="786009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6">
                    <a:hueOff val="-1561651"/>
                    <a:satOff val="17342"/>
                    <a:lumOff val="21425"/>
                  </a:schemeClr>
                </a:solidFill>
                <a:ln w="508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608" name="Shape 608"/>
                <p:cNvSpPr/>
                <p:nvPr/>
              </p:nvSpPr>
              <p:spPr>
                <a:xfrm>
                  <a:off x="230775" y="353612"/>
                  <a:ext cx="152019" cy="166997"/>
                </a:xfrm>
                <a:prstGeom prst="ellipse">
                  <a:avLst/>
                </a:pr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609" name="Shape 609"/>
                <p:cNvSpPr/>
                <p:nvPr/>
              </p:nvSpPr>
              <p:spPr>
                <a:xfrm>
                  <a:off x="230775" y="366312"/>
                  <a:ext cx="152019" cy="326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610" name="Shape 610"/>
                <p:cNvSpPr/>
                <p:nvPr/>
              </p:nvSpPr>
              <p:spPr>
                <a:xfrm>
                  <a:off x="55984" y="620943"/>
                  <a:ext cx="508745" cy="4826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700">
                      <a:solidFill>
                        <a:srgbClr val="5B5854"/>
                      </a:solidFill>
                      <a:latin typeface="+mn-lt"/>
                      <a:ea typeface="+mn-ea"/>
                      <a:cs typeface="+mn-cs"/>
                      <a:sym typeface="Gill Sans Light"/>
                    </a:defRPr>
                  </a:lvl1pPr>
                </a:lstStyle>
                <a:p>
                  <a:r>
                    <a:rPr sz="2400" dirty="0"/>
                    <a:t>1,b</a:t>
                  </a:r>
                </a:p>
              </p:txBody>
            </p:sp>
          </p:grpSp>
          <p:sp>
            <p:nvSpPr>
              <p:cNvPr id="612" name="Shape 612"/>
              <p:cNvSpPr/>
              <p:nvPr/>
            </p:nvSpPr>
            <p:spPr>
              <a:xfrm flipV="1">
                <a:off x="8188" y="544068"/>
                <a:ext cx="1" cy="716360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613" name="Shape 613"/>
              <p:cNvSpPr/>
              <p:nvPr/>
            </p:nvSpPr>
            <p:spPr>
              <a:xfrm flipH="1" flipV="1">
                <a:off x="3330" y="542939"/>
                <a:ext cx="1049239" cy="1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614" name="Shape 614"/>
              <p:cNvSpPr/>
              <p:nvPr/>
            </p:nvSpPr>
            <p:spPr>
              <a:xfrm flipH="1" flipV="1">
                <a:off x="2290" y="1250271"/>
                <a:ext cx="1371142" cy="1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615" name="Shape 615"/>
              <p:cNvSpPr/>
              <p:nvPr/>
            </p:nvSpPr>
            <p:spPr>
              <a:xfrm flipH="1" flipV="1">
                <a:off x="1258881" y="285079"/>
                <a:ext cx="377327" cy="1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616" name="Shape 616"/>
              <p:cNvSpPr/>
              <p:nvPr/>
            </p:nvSpPr>
            <p:spPr>
              <a:xfrm flipV="1">
                <a:off x="1701175" y="388177"/>
                <a:ext cx="1" cy="581264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</p:grpSp>
      <p:grpSp>
        <p:nvGrpSpPr>
          <p:cNvPr id="628" name="Group 628"/>
          <p:cNvGrpSpPr/>
          <p:nvPr/>
        </p:nvGrpSpPr>
        <p:grpSpPr>
          <a:xfrm>
            <a:off x="6558504" y="3015824"/>
            <a:ext cx="1371144" cy="1250274"/>
            <a:chOff x="0" y="0"/>
            <a:chExt cx="1371143" cy="1250273"/>
          </a:xfrm>
        </p:grpSpPr>
        <p:grpSp>
          <p:nvGrpSpPr>
            <p:cNvPr id="626" name="Group 626"/>
            <p:cNvGrpSpPr/>
            <p:nvPr/>
          </p:nvGrpSpPr>
          <p:grpSpPr>
            <a:xfrm>
              <a:off x="5345" y="0"/>
              <a:ext cx="1365798" cy="1250273"/>
              <a:chOff x="0" y="0"/>
              <a:chExt cx="1365797" cy="1250272"/>
            </a:xfrm>
          </p:grpSpPr>
          <p:sp>
            <p:nvSpPr>
              <p:cNvPr id="619" name="Shape 619"/>
              <p:cNvSpPr/>
              <p:nvPr/>
            </p:nvSpPr>
            <p:spPr>
              <a:xfrm>
                <a:off x="0" y="548993"/>
                <a:ext cx="1128663" cy="701279"/>
              </a:xfrm>
              <a:prstGeom prst="rect">
                <a:avLst/>
              </a:prstGeom>
              <a:solidFill>
                <a:srgbClr val="D5D3D0"/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tabLst>
                    <a:tab pos="1181100" algn="l"/>
                  </a:tabLst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pPr defTabSz="914492"/>
                <a:r>
                  <a:t>   </a:t>
                </a:r>
              </a:p>
            </p:txBody>
          </p:sp>
          <p:grpSp>
            <p:nvGrpSpPr>
              <p:cNvPr id="625" name="Group 625"/>
              <p:cNvGrpSpPr/>
              <p:nvPr/>
            </p:nvGrpSpPr>
            <p:grpSpPr>
              <a:xfrm>
                <a:off x="757783" y="0"/>
                <a:ext cx="608014" cy="1121292"/>
                <a:chOff x="0" y="0"/>
                <a:chExt cx="608013" cy="1121291"/>
              </a:xfrm>
            </p:grpSpPr>
            <p:sp>
              <p:nvSpPr>
                <p:cNvPr id="620" name="Shape 620"/>
                <p:cNvSpPr/>
                <p:nvPr/>
              </p:nvSpPr>
              <p:spPr>
                <a:xfrm>
                  <a:off x="133334" y="0"/>
                  <a:ext cx="341344" cy="722508"/>
                </a:xfrm>
                <a:prstGeom prst="ellipse">
                  <a:avLst/>
                </a:prstGeom>
                <a:noFill/>
                <a:ln w="1143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621" name="Shape 621"/>
                <p:cNvSpPr/>
                <p:nvPr/>
              </p:nvSpPr>
              <p:spPr>
                <a:xfrm>
                  <a:off x="0" y="285696"/>
                  <a:ext cx="608013" cy="786009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6">
                    <a:hueOff val="-1561651"/>
                    <a:satOff val="17342"/>
                    <a:lumOff val="21425"/>
                  </a:schemeClr>
                </a:solidFill>
                <a:ln w="508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622" name="Shape 622"/>
                <p:cNvSpPr/>
                <p:nvPr/>
              </p:nvSpPr>
              <p:spPr>
                <a:xfrm>
                  <a:off x="230775" y="353612"/>
                  <a:ext cx="152019" cy="166997"/>
                </a:xfrm>
                <a:prstGeom prst="ellipse">
                  <a:avLst/>
                </a:pr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623" name="Shape 623"/>
                <p:cNvSpPr/>
                <p:nvPr/>
              </p:nvSpPr>
              <p:spPr>
                <a:xfrm>
                  <a:off x="230775" y="366312"/>
                  <a:ext cx="152019" cy="326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624" name="Shape 624"/>
                <p:cNvSpPr/>
                <p:nvPr/>
              </p:nvSpPr>
              <p:spPr>
                <a:xfrm>
                  <a:off x="31496" y="603201"/>
                  <a:ext cx="545020" cy="5180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2700">
                      <a:solidFill>
                        <a:srgbClr val="5B5854"/>
                      </a:solidFill>
                      <a:latin typeface="+mn-lt"/>
                      <a:ea typeface="+mn-ea"/>
                      <a:cs typeface="+mn-cs"/>
                      <a:sym typeface="Gill Sans Light"/>
                    </a:defRPr>
                  </a:lvl1pPr>
                </a:lstStyle>
                <a:p>
                  <a:r>
                    <a:t>1,b</a:t>
                  </a:r>
                </a:p>
              </p:txBody>
            </p:sp>
          </p:grpSp>
        </p:grpSp>
        <p:sp>
          <p:nvSpPr>
            <p:cNvPr id="627" name="Shape 627"/>
            <p:cNvSpPr/>
            <p:nvPr/>
          </p:nvSpPr>
          <p:spPr>
            <a:xfrm>
              <a:off x="0" y="605660"/>
              <a:ext cx="654025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914492">
                <a:tabLst>
                  <a:tab pos="1181218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sz="3300" baseline="9090">
                  <a:latin typeface="Garamond"/>
                  <a:ea typeface="Garamond"/>
                  <a:cs typeface="Garamond"/>
                  <a:sym typeface="Garamond"/>
                </a:rPr>
                <a:t>|</a:t>
              </a:r>
              <a:r>
                <a:rPr sz="3000"/>
                <a:t>ψ⟩</a:t>
              </a:r>
            </a:p>
          </p:txBody>
        </p:sp>
      </p:grpSp>
      <p:grpSp>
        <p:nvGrpSpPr>
          <p:cNvPr id="631" name="Group 631"/>
          <p:cNvGrpSpPr/>
          <p:nvPr/>
        </p:nvGrpSpPr>
        <p:grpSpPr>
          <a:xfrm>
            <a:off x="2204536" y="4503176"/>
            <a:ext cx="2567534" cy="1905001"/>
            <a:chOff x="0" y="0"/>
            <a:chExt cx="2567533" cy="1905000"/>
          </a:xfrm>
        </p:grpSpPr>
        <p:sp>
          <p:nvSpPr>
            <p:cNvPr id="629" name="Shape 629"/>
            <p:cNvSpPr/>
            <p:nvPr/>
          </p:nvSpPr>
          <p:spPr>
            <a:xfrm flipV="1">
              <a:off x="1283766" y="0"/>
              <a:ext cx="1" cy="1905000"/>
            </a:xfrm>
            <a:prstGeom prst="line">
              <a:avLst/>
            </a:prstGeom>
            <a:noFill/>
            <a:ln w="165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630" name="Shape 630"/>
            <p:cNvSpPr/>
            <p:nvPr/>
          </p:nvSpPr>
          <p:spPr>
            <a:xfrm>
              <a:off x="0" y="317500"/>
              <a:ext cx="2567534" cy="1270000"/>
            </a:xfrm>
            <a:prstGeom prst="rect">
              <a:avLst/>
            </a:prstGeom>
            <a:solidFill>
              <a:schemeClr val="accent3"/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90000"/>
                </a:lnSpc>
                <a:defRPr sz="5600" cap="all">
                  <a:solidFill>
                    <a:srgbClr val="5B5854"/>
                  </a:solidFill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634" name="Group 634"/>
          <p:cNvGrpSpPr/>
          <p:nvPr/>
        </p:nvGrpSpPr>
        <p:grpSpPr>
          <a:xfrm>
            <a:off x="5814156" y="4497746"/>
            <a:ext cx="2567534" cy="1905001"/>
            <a:chOff x="0" y="0"/>
            <a:chExt cx="2567533" cy="1905000"/>
          </a:xfrm>
        </p:grpSpPr>
        <p:sp>
          <p:nvSpPr>
            <p:cNvPr id="632" name="Shape 632"/>
            <p:cNvSpPr/>
            <p:nvPr/>
          </p:nvSpPr>
          <p:spPr>
            <a:xfrm flipV="1">
              <a:off x="1283766" y="0"/>
              <a:ext cx="1" cy="1905000"/>
            </a:xfrm>
            <a:prstGeom prst="line">
              <a:avLst/>
            </a:prstGeom>
            <a:noFill/>
            <a:ln w="165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633" name="Shape 633"/>
            <p:cNvSpPr/>
            <p:nvPr/>
          </p:nvSpPr>
          <p:spPr>
            <a:xfrm>
              <a:off x="0" y="317500"/>
              <a:ext cx="2567534" cy="1270000"/>
            </a:xfrm>
            <a:prstGeom prst="rect">
              <a:avLst/>
            </a:prstGeom>
            <a:solidFill>
              <a:schemeClr val="accent3"/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90000"/>
                </a:lnSpc>
                <a:defRPr sz="5600" cap="all">
                  <a:solidFill>
                    <a:srgbClr val="5B5854"/>
                  </a:solidFill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t>T</a:t>
              </a:r>
            </a:p>
          </p:txBody>
        </p:sp>
      </p:grpSp>
      <p:sp>
        <p:nvSpPr>
          <p:cNvPr id="635" name="Shape 635"/>
          <p:cNvSpPr/>
          <p:nvPr/>
        </p:nvSpPr>
        <p:spPr>
          <a:xfrm>
            <a:off x="4602266" y="8388985"/>
            <a:ext cx="687367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t>how to apply correction P</a:t>
            </a:r>
            <a:r>
              <a:rPr baseline="31999"/>
              <a:t>-1</a:t>
            </a:r>
            <a:r>
              <a:t> iff a = 1?</a:t>
            </a:r>
          </a:p>
        </p:txBody>
      </p:sp>
      <p:grpSp>
        <p:nvGrpSpPr>
          <p:cNvPr id="638" name="Group 638"/>
          <p:cNvGrpSpPr/>
          <p:nvPr/>
        </p:nvGrpSpPr>
        <p:grpSpPr>
          <a:xfrm>
            <a:off x="5096168" y="6208432"/>
            <a:ext cx="1207062" cy="1123736"/>
            <a:chOff x="14850" y="-17145"/>
            <a:chExt cx="1207062" cy="1123735"/>
          </a:xfrm>
        </p:grpSpPr>
        <p:sp>
          <p:nvSpPr>
            <p:cNvPr id="636" name="Shape 636"/>
            <p:cNvSpPr/>
            <p:nvPr/>
          </p:nvSpPr>
          <p:spPr>
            <a:xfrm>
              <a:off x="14850" y="-17145"/>
              <a:ext cx="1207062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861C11"/>
                  </a:solidFill>
                </a:defRPr>
              </a:lvl1pPr>
            </a:lstStyle>
            <a:p>
              <a:r>
                <a:rPr dirty="0"/>
                <a:t>error!</a:t>
              </a:r>
            </a:p>
          </p:txBody>
        </p:sp>
        <p:sp>
          <p:nvSpPr>
            <p:cNvPr id="637" name="Shape 637"/>
            <p:cNvSpPr/>
            <p:nvPr/>
          </p:nvSpPr>
          <p:spPr>
            <a:xfrm>
              <a:off x="633066" y="561131"/>
              <a:ext cx="106362" cy="545459"/>
            </a:xfrm>
            <a:prstGeom prst="line">
              <a:avLst/>
            </a:prstGeom>
            <a:noFill/>
            <a:ln w="38100" cap="flat">
              <a:solidFill>
                <a:srgbClr val="861B1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78" name="Group 459"/>
          <p:cNvGrpSpPr/>
          <p:nvPr/>
        </p:nvGrpSpPr>
        <p:grpSpPr>
          <a:xfrm>
            <a:off x="9978673" y="3019820"/>
            <a:ext cx="1371384" cy="1185003"/>
            <a:chOff x="0" y="0"/>
            <a:chExt cx="1371383" cy="1185001"/>
          </a:xfrm>
        </p:grpSpPr>
        <p:sp>
          <p:nvSpPr>
            <p:cNvPr id="79" name="Shape 453"/>
            <p:cNvSpPr/>
            <p:nvPr/>
          </p:nvSpPr>
          <p:spPr>
            <a:xfrm>
              <a:off x="101383" y="488975"/>
              <a:ext cx="1270001" cy="696027"/>
            </a:xfrm>
            <a:prstGeom prst="rect">
              <a:avLst/>
            </a:prstGeom>
            <a:solidFill>
              <a:schemeClr val="accent4">
                <a:hueOff val="163466"/>
                <a:satOff val="6226"/>
                <a:lumOff val="10954"/>
              </a:schemeClr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80" name="Group 458"/>
            <p:cNvGrpSpPr/>
            <p:nvPr/>
          </p:nvGrpSpPr>
          <p:grpSpPr>
            <a:xfrm>
              <a:off x="0" y="0"/>
              <a:ext cx="608013" cy="761203"/>
              <a:chOff x="0" y="0"/>
              <a:chExt cx="608012" cy="761202"/>
            </a:xfrm>
          </p:grpSpPr>
          <p:sp>
            <p:nvSpPr>
              <p:cNvPr id="81" name="Shape 454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82" name="Shape 455"/>
              <p:cNvSpPr/>
              <p:nvPr/>
            </p:nvSpPr>
            <p:spPr>
              <a:xfrm>
                <a:off x="0" y="285696"/>
                <a:ext cx="608013" cy="475507"/>
              </a:xfrm>
              <a:prstGeom prst="roundRect">
                <a:avLst>
                  <a:gd name="adj" fmla="val 19180"/>
                </a:avLst>
              </a:prstGeom>
              <a:solidFill>
                <a:schemeClr val="accent4">
                  <a:hueOff val="-165171"/>
                  <a:satOff val="-13982"/>
                  <a:lumOff val="-10016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83" name="Shape 456"/>
              <p:cNvSpPr/>
              <p:nvPr/>
            </p:nvSpPr>
            <p:spPr>
              <a:xfrm>
                <a:off x="230775" y="353611"/>
                <a:ext cx="152019" cy="166998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84" name="Shape 457"/>
              <p:cNvSpPr/>
              <p:nvPr/>
            </p:nvSpPr>
            <p:spPr>
              <a:xfrm>
                <a:off x="230775" y="366311"/>
                <a:ext cx="152019" cy="32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</p:grpSp>
      <p:grpSp>
        <p:nvGrpSpPr>
          <p:cNvPr id="85" name="Group 486"/>
          <p:cNvGrpSpPr/>
          <p:nvPr/>
        </p:nvGrpSpPr>
        <p:grpSpPr>
          <a:xfrm>
            <a:off x="10201260" y="3621274"/>
            <a:ext cx="1027313" cy="487441"/>
            <a:chOff x="0" y="-15120"/>
            <a:chExt cx="1027311" cy="487440"/>
          </a:xfrm>
        </p:grpSpPr>
        <p:sp>
          <p:nvSpPr>
            <p:cNvPr id="86" name="Shape 481"/>
            <p:cNvSpPr/>
            <p:nvPr/>
          </p:nvSpPr>
          <p:spPr>
            <a:xfrm>
              <a:off x="0" y="1816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7" name="Shape 482"/>
            <p:cNvSpPr/>
            <p:nvPr/>
          </p:nvSpPr>
          <p:spPr>
            <a:xfrm>
              <a:off x="88900" y="223937"/>
              <a:ext cx="101218" cy="21771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8" name="Shape 483"/>
            <p:cNvSpPr/>
            <p:nvPr/>
          </p:nvSpPr>
          <p:spPr>
            <a:xfrm>
              <a:off x="231799" y="2300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9" name="Shape 484"/>
            <p:cNvSpPr/>
            <p:nvPr/>
          </p:nvSpPr>
          <p:spPr>
            <a:xfrm>
              <a:off x="508198" y="29074"/>
              <a:ext cx="519113" cy="421427"/>
            </a:xfrm>
            <a:prstGeom prst="roundRect">
              <a:avLst>
                <a:gd name="adj" fmla="val 45204"/>
              </a:avLst>
            </a:prstGeom>
            <a:solidFill>
              <a:schemeClr val="accent6">
                <a:hueOff val="-1561651"/>
                <a:satOff val="17342"/>
                <a:lumOff val="21425"/>
              </a:schemeClr>
            </a:solidFill>
            <a:ln w="889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4200"/>
                </a:spcBef>
                <a:defRPr sz="2200">
                  <a:latin typeface="+mn-lt"/>
                  <a:ea typeface="+mn-ea"/>
                  <a:cs typeface="+mn-cs"/>
                  <a:sym typeface="Gill Sans Light"/>
                </a:defRPr>
              </a:pPr>
              <a:endParaRPr sz="2200"/>
            </a:p>
          </p:txBody>
        </p:sp>
        <p:sp>
          <p:nvSpPr>
            <p:cNvPr id="90" name="Shape 485"/>
            <p:cNvSpPr/>
            <p:nvPr/>
          </p:nvSpPr>
          <p:spPr>
            <a:xfrm>
              <a:off x="515283" y="-15120"/>
              <a:ext cx="504945" cy="487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rPr sz="2501"/>
                <a:t>a,b</a:t>
              </a:r>
            </a:p>
          </p:txBody>
        </p:sp>
      </p:grpSp>
      <p:grpSp>
        <p:nvGrpSpPr>
          <p:cNvPr id="91" name="Groep 90"/>
          <p:cNvGrpSpPr/>
          <p:nvPr/>
        </p:nvGrpSpPr>
        <p:grpSpPr>
          <a:xfrm>
            <a:off x="9927229" y="4897590"/>
            <a:ext cx="1684090" cy="1187654"/>
            <a:chOff x="7464886" y="3450182"/>
            <a:chExt cx="4656248" cy="3283678"/>
          </a:xfrm>
        </p:grpSpPr>
        <p:pic>
          <p:nvPicPr>
            <p:cNvPr id="92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989" y="3450182"/>
              <a:ext cx="3335145" cy="2501359"/>
            </a:xfrm>
            <a:prstGeom prst="rect">
              <a:avLst/>
            </a:prstGeom>
          </p:spPr>
        </p:pic>
        <p:pic>
          <p:nvPicPr>
            <p:cNvPr id="93" name="Afbeelding 92" descr="File:Cartoon cloud.svg - Wikipedia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886" y="4211495"/>
              <a:ext cx="3885231" cy="2522365"/>
            </a:xfrm>
            <a:prstGeom prst="rect">
              <a:avLst/>
            </a:prstGeom>
          </p:spPr>
        </p:pic>
        <p:pic>
          <p:nvPicPr>
            <p:cNvPr id="94" name="Afbeelding 9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10" b="90830" l="41475" r="93607">
                          <a14:foregroundMark x1="44754" y1="44105" x2="44754" y2="44105"/>
                          <a14:foregroundMark x1="45246" y1="51092" x2="45246" y2="51092"/>
                          <a14:foregroundMark x1="49016" y1="62009" x2="49016" y2="62009"/>
                          <a14:foregroundMark x1="54098" y1="65939" x2="54098" y2="65939"/>
                          <a14:foregroundMark x1="59180" y1="75109" x2="59180" y2="75109"/>
                          <a14:foregroundMark x1="63607" y1="74672" x2="63607" y2="74672"/>
                          <a14:foregroundMark x1="71639" y1="68559" x2="71639" y2="68559"/>
                          <a14:foregroundMark x1="76066" y1="63319" x2="76066" y2="63319"/>
                          <a14:foregroundMark x1="80492" y1="57642" x2="80492" y2="57642"/>
                          <a14:foregroundMark x1="84590" y1="44978" x2="84590" y2="44978"/>
                          <a14:foregroundMark x1="86066" y1="33624" x2="86066" y2="33624"/>
                          <a14:foregroundMark x1="86393" y1="20961" x2="86393" y2="20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14" t="12188"/>
            <a:stretch/>
          </p:blipFill>
          <p:spPr>
            <a:xfrm>
              <a:off x="8430774" y="5311766"/>
              <a:ext cx="1782490" cy="952576"/>
            </a:xfrm>
            <a:prstGeom prst="rect">
              <a:avLst/>
            </a:prstGeom>
          </p:spPr>
        </p:pic>
      </p:grpSp>
      <p:sp>
        <p:nvSpPr>
          <p:cNvPr id="2" name="Tekstvak 1"/>
          <p:cNvSpPr txBox="1"/>
          <p:nvPr/>
        </p:nvSpPr>
        <p:spPr>
          <a:xfrm>
            <a:off x="4477517" y="1828586"/>
            <a:ext cx="170559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584229"/>
            <a:r>
              <a:rPr lang="en-US" dirty="0">
                <a:solidFill>
                  <a:srgbClr val="0070C0"/>
                </a:solidFill>
              </a:rPr>
              <a:t>TZ=ZT</a:t>
            </a:r>
          </a:p>
          <a:p>
            <a:pPr defTabSz="584229"/>
            <a:r>
              <a:rPr lang="en-US" dirty="0">
                <a:solidFill>
                  <a:srgbClr val="0070C0"/>
                </a:solidFill>
              </a:rPr>
              <a:t>  TX=</a:t>
            </a:r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>
                <a:solidFill>
                  <a:srgbClr val="0070C0"/>
                </a:solidFill>
              </a:rPr>
              <a:t>XT</a:t>
            </a:r>
          </a:p>
        </p:txBody>
      </p:sp>
      <p:sp>
        <p:nvSpPr>
          <p:cNvPr id="96" name="Shape 637"/>
          <p:cNvSpPr/>
          <p:nvPr/>
        </p:nvSpPr>
        <p:spPr>
          <a:xfrm flipH="1" flipV="1">
            <a:off x="5511665" y="3015824"/>
            <a:ext cx="96854" cy="3192607"/>
          </a:xfrm>
          <a:prstGeom prst="line">
            <a:avLst/>
          </a:prstGeom>
          <a:noFill/>
          <a:ln w="38100" cap="flat">
            <a:solidFill>
              <a:srgbClr val="861B11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/>
            </a:pPr>
            <a:endParaRPr sz="3000"/>
          </a:p>
        </p:txBody>
      </p:sp>
      <p:sp>
        <p:nvSpPr>
          <p:cNvPr id="97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8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9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0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1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2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3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4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5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6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7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8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9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0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1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2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4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5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hoek 4"/>
              <p:cNvSpPr/>
              <p:nvPr/>
            </p:nvSpPr>
            <p:spPr>
              <a:xfrm>
                <a:off x="9515324" y="677262"/>
                <a:ext cx="3118995" cy="103028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nl-NL" dirty="0"/>
                  <a:t>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NL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l-NL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/4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5" name="Rechthoe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324" y="677262"/>
                <a:ext cx="3118995" cy="1030282"/>
              </a:xfrm>
              <a:prstGeom prst="rect">
                <a:avLst/>
              </a:prstGeom>
              <a:blipFill>
                <a:blip r:embed="rId7"/>
                <a:stretch>
                  <a:fillRect l="-5642" b="-350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5" animBg="1" advAuto="0"/>
      <p:bldP spid="618" grpId="9" animBg="1" advAuto="0"/>
      <p:bldP spid="628" grpId="7" animBg="1" advAuto="0"/>
      <p:bldP spid="635" grpId="11" animBg="1" advAuto="0"/>
      <p:bldP spid="638" grpId="10" animBg="1" advAuto="0"/>
      <p:bldP spid="2" grpId="0"/>
      <p:bldP spid="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Previous  results:  overview</a:t>
            </a:r>
          </a:p>
        </p:txBody>
      </p:sp>
      <p:sp>
        <p:nvSpPr>
          <p:cNvPr id="672" name="Shape 672"/>
          <p:cNvSpPr/>
          <p:nvPr/>
        </p:nvSpPr>
        <p:spPr>
          <a:xfrm>
            <a:off x="905301" y="8507083"/>
            <a:ext cx="879728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46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/>
              <a:t>(comparison based on Stacey Jeffery’s slides)</a:t>
            </a:r>
          </a:p>
          <a:p>
            <a:pPr algn="l" defTabSz="457246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/>
              <a:t>[BJ15] A. Broadbent, S. Jeffery. Quantum Homomorphic Encryption for Circuits of Low T-gate Complexity. CRYPTO 2015</a:t>
            </a:r>
          </a:p>
          <a:p>
            <a:pPr algn="l" defTabSz="457246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/>
              <a:t>[OTF15] Y. Ouyang, S-H. Tan, J. Fitzsimons. Quantum homomorphic encryption from quantum codes. </a:t>
            </a:r>
            <a:r>
              <a:rPr sz="1400" u="sng" dirty="0">
                <a:hlinkClick r:id="rId3"/>
              </a:rPr>
              <a:t>arxiv:1508.00938</a:t>
            </a:r>
          </a:p>
        </p:txBody>
      </p:sp>
      <p:graphicFrame>
        <p:nvGraphicFramePr>
          <p:cNvPr id="671" name="Table 671"/>
          <p:cNvGraphicFramePr/>
          <p:nvPr>
            <p:extLst>
              <p:ext uri="{D42A27DB-BD31-4B8C-83A1-F6EECF244321}">
                <p14:modId xmlns:p14="http://schemas.microsoft.com/office/powerpoint/2010/main" val="1566133659"/>
              </p:ext>
            </p:extLst>
          </p:nvPr>
        </p:nvGraphicFramePr>
        <p:xfrm>
          <a:off x="913196" y="1637858"/>
          <a:ext cx="11178404" cy="2935686"/>
        </p:xfrm>
        <a:graphic>
          <a:graphicData uri="http://schemas.openxmlformats.org/drawingml/2006/table">
            <a:tbl>
              <a:tblPr firstRow="1" firstCol="1">
                <a:tableStyleId>{CF821DB8-F4EB-4A41-A1BA-3FCAFE7338EE}</a:tableStyleId>
              </a:tblPr>
              <a:tblGrid>
                <a:gridCol w="2644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5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5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331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1918">
                <a:tc>
                  <a:txBody>
                    <a:bodyPr/>
                    <a:lstStyle/>
                    <a:p>
                      <a:pPr defTabSz="914400">
                        <a:defRPr sz="2200" b="1" cap="all" spc="88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 sz="2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homomorphic for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compactness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security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293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Not encrypting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Quantum circuits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8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y</a:t>
                      </a:r>
                      <a:r>
                        <a:rPr sz="2400" spc="88" dirty="0" err="1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es</a:t>
                      </a:r>
                      <a:endParaRPr sz="2400" spc="88" dirty="0">
                        <a:solidFill>
                          <a:srgbClr val="606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8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no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7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99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Quantum OTP</a:t>
                      </a:r>
                      <a:endParaRPr sz="2400" spc="88" dirty="0">
                        <a:solidFill>
                          <a:srgbClr val="606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No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7C7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yes</a:t>
                      </a:r>
                      <a:endParaRPr sz="2400" spc="88" dirty="0">
                        <a:solidFill>
                          <a:srgbClr val="606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8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spc="88" dirty="0" err="1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inf</a:t>
                      </a:r>
                      <a:r>
                        <a:rPr lang="nl-NL"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nl-NL" sz="2400" spc="88" dirty="0" err="1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theoretic</a:t>
                      </a:r>
                      <a:endParaRPr lang="nl-NL" sz="2400" spc="88" dirty="0">
                        <a:solidFill>
                          <a:srgbClr val="606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8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0169587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append </a:t>
                      </a:r>
                      <a:r>
                        <a:rPr lang="nl-NL" sz="2400" spc="88" dirty="0" err="1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evaluation</a:t>
                      </a:r>
                      <a:r>
                        <a:rPr lang="nl-NL"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nl-NL" sz="2400" spc="88" dirty="0" err="1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description</a:t>
                      </a:r>
                      <a:endParaRPr lang="nl-NL" sz="2400" spc="88" dirty="0">
                        <a:solidFill>
                          <a:srgbClr val="606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Quantum circuits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8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Complexity of Dec  prop to (# gates)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7C7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yes</a:t>
                      </a:r>
                      <a:endParaRPr sz="2400" spc="88" dirty="0">
                        <a:solidFill>
                          <a:srgbClr val="606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8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77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Clifford Scheme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Clifford circuits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BC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yes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DB8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computational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DB8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97805"/>
              </p:ext>
            </p:extLst>
          </p:nvPr>
        </p:nvGraphicFramePr>
        <p:xfrm>
          <a:off x="913196" y="4573544"/>
          <a:ext cx="11178404" cy="1851107"/>
        </p:xfrm>
        <a:graphic>
          <a:graphicData uri="http://schemas.openxmlformats.org/drawingml/2006/table">
            <a:tbl>
              <a:tblPr firstRow="1" firstCol="1">
                <a:tableStyleId>{CF821DB8-F4EB-4A41-A1BA-3FCAFE7338EE}</a:tableStyleId>
              </a:tblPr>
              <a:tblGrid>
                <a:gridCol w="2644558">
                  <a:extLst>
                    <a:ext uri="{9D8B030D-6E8A-4147-A177-3AD203B41FA5}">
                      <a16:colId xmlns:a16="http://schemas.microsoft.com/office/drawing/2014/main" xmlns="" val="3311439152"/>
                    </a:ext>
                  </a:extLst>
                </a:gridCol>
                <a:gridCol w="2985618">
                  <a:extLst>
                    <a:ext uri="{9D8B030D-6E8A-4147-A177-3AD203B41FA5}">
                      <a16:colId xmlns:a16="http://schemas.microsoft.com/office/drawing/2014/main" xmlns="" val="4232909401"/>
                    </a:ext>
                  </a:extLst>
                </a:gridCol>
                <a:gridCol w="2815088">
                  <a:extLst>
                    <a:ext uri="{9D8B030D-6E8A-4147-A177-3AD203B41FA5}">
                      <a16:colId xmlns:a16="http://schemas.microsoft.com/office/drawing/2014/main" xmlns="" val="3335395558"/>
                    </a:ext>
                  </a:extLst>
                </a:gridCol>
                <a:gridCol w="2733140">
                  <a:extLst>
                    <a:ext uri="{9D8B030D-6E8A-4147-A177-3AD203B41FA5}">
                      <a16:colId xmlns:a16="http://schemas.microsoft.com/office/drawing/2014/main" xmlns="" val="3849657099"/>
                    </a:ext>
                  </a:extLst>
                </a:gridCol>
              </a:tblGrid>
              <a:tr h="101798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[BJ15]: AUX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 err="1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QCircuits</a:t>
                      </a: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with constant T-depth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F6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yes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8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computational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8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0154969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[BJ15]: EPR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Quantum circuits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8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Comp of Dec is prop to (#T-gates)^2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F6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computational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8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8259314"/>
                  </a:ext>
                </a:extLst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104400"/>
              </p:ext>
            </p:extLst>
          </p:nvPr>
        </p:nvGraphicFramePr>
        <p:xfrm>
          <a:off x="913196" y="6416278"/>
          <a:ext cx="11178404" cy="833120"/>
        </p:xfrm>
        <a:graphic>
          <a:graphicData uri="http://schemas.openxmlformats.org/drawingml/2006/table">
            <a:tbl>
              <a:tblPr firstRow="1" firstCol="1">
                <a:tableStyleId>{CF821DB8-F4EB-4A41-A1BA-3FCAFE7338EE}</a:tableStyleId>
              </a:tblPr>
              <a:tblGrid>
                <a:gridCol w="2644558">
                  <a:extLst>
                    <a:ext uri="{9D8B030D-6E8A-4147-A177-3AD203B41FA5}">
                      <a16:colId xmlns:a16="http://schemas.microsoft.com/office/drawing/2014/main" xmlns="" val="582856938"/>
                    </a:ext>
                  </a:extLst>
                </a:gridCol>
                <a:gridCol w="2985618">
                  <a:extLst>
                    <a:ext uri="{9D8B030D-6E8A-4147-A177-3AD203B41FA5}">
                      <a16:colId xmlns:a16="http://schemas.microsoft.com/office/drawing/2014/main" xmlns="" val="2527418342"/>
                    </a:ext>
                  </a:extLst>
                </a:gridCol>
                <a:gridCol w="2815088">
                  <a:extLst>
                    <a:ext uri="{9D8B030D-6E8A-4147-A177-3AD203B41FA5}">
                      <a16:colId xmlns:a16="http://schemas.microsoft.com/office/drawing/2014/main" xmlns="" val="1721026983"/>
                    </a:ext>
                  </a:extLst>
                </a:gridCol>
                <a:gridCol w="2733140">
                  <a:extLst>
                    <a:ext uri="{9D8B030D-6E8A-4147-A177-3AD203B41FA5}">
                      <a16:colId xmlns:a16="http://schemas.microsoft.com/office/drawing/2014/main" xmlns="" val="2560406150"/>
                    </a:ext>
                  </a:extLst>
                </a:gridCol>
              </a:tblGrid>
              <a:tr h="817428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[OTF15]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 err="1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QCircuits</a:t>
                      </a: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with constant #T-gates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F6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yes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8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 err="1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inf</a:t>
                      </a: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theoretic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8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3116098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869593"/>
              </p:ext>
            </p:extLst>
          </p:nvPr>
        </p:nvGraphicFramePr>
        <p:xfrm>
          <a:off x="913196" y="7247563"/>
          <a:ext cx="11178404" cy="1198880"/>
        </p:xfrm>
        <a:graphic>
          <a:graphicData uri="http://schemas.openxmlformats.org/drawingml/2006/table">
            <a:tbl>
              <a:tblPr firstRow="1" firstCol="1">
                <a:tableStyleId>{CF821DB8-F4EB-4A41-A1BA-3FCAFE7338EE}</a:tableStyleId>
              </a:tblPr>
              <a:tblGrid>
                <a:gridCol w="2644558">
                  <a:extLst>
                    <a:ext uri="{9D8B030D-6E8A-4147-A177-3AD203B41FA5}">
                      <a16:colId xmlns:a16="http://schemas.microsoft.com/office/drawing/2014/main" xmlns="" val="1321686249"/>
                    </a:ext>
                  </a:extLst>
                </a:gridCol>
                <a:gridCol w="2985618">
                  <a:extLst>
                    <a:ext uri="{9D8B030D-6E8A-4147-A177-3AD203B41FA5}">
                      <a16:colId xmlns:a16="http://schemas.microsoft.com/office/drawing/2014/main" xmlns="" val="851607957"/>
                    </a:ext>
                  </a:extLst>
                </a:gridCol>
                <a:gridCol w="2815088">
                  <a:extLst>
                    <a:ext uri="{9D8B030D-6E8A-4147-A177-3AD203B41FA5}">
                      <a16:colId xmlns:a16="http://schemas.microsoft.com/office/drawing/2014/main" xmlns="" val="1634340378"/>
                    </a:ext>
                  </a:extLst>
                </a:gridCol>
                <a:gridCol w="2733140">
                  <a:extLst>
                    <a:ext uri="{9D8B030D-6E8A-4147-A177-3AD203B41FA5}">
                      <a16:colId xmlns:a16="http://schemas.microsoft.com/office/drawing/2014/main" xmlns="" val="3636817467"/>
                    </a:ext>
                  </a:extLst>
                </a:gridCol>
              </a:tblGrid>
              <a:tr h="113482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Our result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hueOff val="-1122706"/>
                        <a:satOff val="6504"/>
                        <a:lumOff val="158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 err="1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QCircuits</a:t>
                      </a: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of polynomial size (levelled FHE)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ADB8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yes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ADB8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computational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ADB8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163088"/>
                  </a:ext>
                </a:extLst>
              </a:tr>
            </a:tbl>
          </a:graphicData>
        </a:graphic>
      </p:graphicFrame>
      <p:sp>
        <p:nvSpPr>
          <p:cNvPr id="30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9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0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1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2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3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4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5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6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7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8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9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0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1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2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3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4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5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</p:spTree>
    <p:extLst>
      <p:ext uri="{BB962C8B-B14F-4D97-AF65-F5344CB8AC3E}">
        <p14:creationId xmlns:p14="http://schemas.microsoft.com/office/powerpoint/2010/main" val="237449296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>
            <a:spLocks noGrp="1"/>
          </p:cNvSpPr>
          <p:nvPr>
            <p:ph type="title"/>
          </p:nvPr>
        </p:nvSpPr>
        <p:spPr>
          <a:xfrm>
            <a:off x="508000" y="2717800"/>
            <a:ext cx="11988800" cy="2032000"/>
          </a:xfrm>
          <a:prstGeom prst="rect">
            <a:avLst/>
          </a:prstGeom>
        </p:spPr>
        <p:txBody>
          <a:bodyPr/>
          <a:lstStyle/>
          <a:p>
            <a:pPr>
              <a:defRPr sz="4900"/>
            </a:pPr>
            <a:r>
              <a:rPr>
                <a:solidFill>
                  <a:srgbClr val="FBF1CA"/>
                </a:solidFill>
              </a:rPr>
              <a:t>1.</a:t>
            </a:r>
            <a:r>
              <a:t>   HOMOMORPHIc  ENCRYPTION</a:t>
            </a:r>
          </a:p>
        </p:txBody>
      </p:sp>
      <p:sp>
        <p:nvSpPr>
          <p:cNvPr id="675" name="Shape 675"/>
          <p:cNvSpPr/>
          <p:nvPr/>
        </p:nvSpPr>
        <p:spPr>
          <a:xfrm>
            <a:off x="508000" y="4013749"/>
            <a:ext cx="11988800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>
              <a:lnSpc>
                <a:spcPct val="90000"/>
              </a:lnSpc>
              <a:defRPr sz="4900" cap="all">
                <a:latin typeface="+mn-lt"/>
                <a:ea typeface="+mn-ea"/>
                <a:cs typeface="+mn-cs"/>
                <a:sym typeface="Gill Sans Light"/>
              </a:defRPr>
            </a:pPr>
            <a:r>
              <a:rPr sz="4901" dirty="0">
                <a:solidFill>
                  <a:srgbClr val="FBF1CA"/>
                </a:solidFill>
              </a:rPr>
              <a:t>2.</a:t>
            </a:r>
            <a:r>
              <a:rPr sz="4901" dirty="0"/>
              <a:t>   Previous  results</a:t>
            </a:r>
            <a:r>
              <a:rPr lang="en-US" sz="4901" dirty="0"/>
              <a:t>: Clifford Scheme</a:t>
            </a:r>
            <a:endParaRPr sz="4901" dirty="0"/>
          </a:p>
        </p:txBody>
      </p:sp>
      <p:sp>
        <p:nvSpPr>
          <p:cNvPr id="676" name="Shape 676"/>
          <p:cNvSpPr/>
          <p:nvPr/>
        </p:nvSpPr>
        <p:spPr>
          <a:xfrm>
            <a:off x="508000" y="5321300"/>
            <a:ext cx="119888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4900"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sz="4901" dirty="0"/>
              <a:t>3.   New  </a:t>
            </a:r>
            <a:r>
              <a:rPr lang="en-US" sz="4901" dirty="0"/>
              <a:t>SCHEME</a:t>
            </a:r>
            <a:endParaRPr sz="4901" dirty="0"/>
          </a:p>
        </p:txBody>
      </p:sp>
      <p:pic>
        <p:nvPicPr>
          <p:cNvPr id="67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393" y="3112329"/>
            <a:ext cx="918202" cy="899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393" y="4433129"/>
            <a:ext cx="918202" cy="899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Error-correction ‘gadget’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teks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1018" y="2038877"/>
                <a:ext cx="6492752" cy="6869599"/>
              </a:xfrm>
            </p:spPr>
            <p:txBody>
              <a:bodyPr anchor="t"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Build a ‘gadget’ that</a:t>
                </a:r>
                <a:br>
                  <a:rPr lang="en-US" dirty="0"/>
                </a:br>
                <a:r>
                  <a:rPr lang="en-US" dirty="0"/>
                  <a:t>applies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iff</a:t>
                </a:r>
                <a:r>
                  <a:rPr lang="nl-NL" dirty="0"/>
                  <a:t> a = 1</a:t>
                </a:r>
              </a:p>
              <a:p>
                <a:r>
                  <a:rPr lang="en-US" dirty="0"/>
                  <a:t>Apply correction </a:t>
                </a:r>
                <a:r>
                  <a:rPr lang="en-US" dirty="0" err="1"/>
                  <a:t>iff</a:t>
                </a:r>
                <a:r>
                  <a:rPr lang="en-US" dirty="0"/>
                  <a:t> : 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Properties:</a:t>
                </a:r>
              </a:p>
              <a:p>
                <a:r>
                  <a:rPr lang="en-US" dirty="0"/>
                  <a:t>Efficiently </a:t>
                </a:r>
                <a:r>
                  <a:rPr lang="en-US" dirty="0" err="1"/>
                  <a:t>constructable</a:t>
                </a:r>
                <a:endParaRPr lang="en-US" dirty="0"/>
              </a:p>
              <a:p>
                <a:r>
                  <a:rPr lang="en-US" dirty="0"/>
                  <a:t>Destroyed after single use</a:t>
                </a:r>
              </a:p>
            </p:txBody>
          </p:sp>
        </mc:Choice>
        <mc:Fallback xmlns="">
          <p:sp>
            <p:nvSpPr>
              <p:cNvPr id="3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018" y="2038877"/>
                <a:ext cx="6492752" cy="6869599"/>
              </a:xfrm>
              <a:blipFill>
                <a:blip r:embed="rId2"/>
                <a:stretch>
                  <a:fillRect l="-31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ep 11"/>
          <p:cNvGrpSpPr/>
          <p:nvPr/>
        </p:nvGrpSpPr>
        <p:grpSpPr>
          <a:xfrm>
            <a:off x="9754890" y="1627306"/>
            <a:ext cx="3031472" cy="1475303"/>
            <a:chOff x="7756732" y="1659231"/>
            <a:chExt cx="3031472" cy="14753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Shape 700"/>
                <p:cNvSpPr/>
                <p:nvPr/>
              </p:nvSpPr>
              <p:spPr>
                <a:xfrm>
                  <a:off x="7756732" y="1800836"/>
                  <a:ext cx="3031472" cy="133369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Gill Sans Light"/>
                    </a:defRPr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a14:m>
                  <a:r>
                    <a:rPr lang="nl-NL" sz="8000" dirty="0"/>
                    <a:t>(</a:t>
                  </a:r>
                  <a:r>
                    <a:rPr lang="nl-NL" dirty="0"/>
                    <a:t>                 </a:t>
                  </a:r>
                  <a:r>
                    <a:rPr lang="nl-NL" sz="8000" dirty="0"/>
                    <a:t>)</a:t>
                  </a:r>
                  <a:endParaRPr sz="8000" dirty="0"/>
                </a:p>
              </p:txBody>
            </p:sp>
          </mc:Choice>
          <mc:Fallback xmlns="">
            <p:sp>
              <p:nvSpPr>
                <p:cNvPr id="5" name="Shape 7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6732" y="1800836"/>
                  <a:ext cx="3031472" cy="1333698"/>
                </a:xfrm>
                <a:prstGeom prst="rect">
                  <a:avLst/>
                </a:prstGeom>
                <a:blipFill>
                  <a:blip r:embed="rId3"/>
                  <a:stretch>
                    <a:fillRect l="-602" t="-18721" r="-17871" b="-41553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728"/>
            <p:cNvGrpSpPr/>
            <p:nvPr/>
          </p:nvGrpSpPr>
          <p:grpSpPr>
            <a:xfrm>
              <a:off x="8695848" y="1659231"/>
              <a:ext cx="1703773" cy="1260430"/>
              <a:chOff x="3330" y="-1"/>
              <a:chExt cx="1703773" cy="1260429"/>
            </a:xfrm>
          </p:grpSpPr>
          <p:sp>
            <p:nvSpPr>
              <p:cNvPr id="7" name="Shape 715"/>
              <p:cNvSpPr/>
              <p:nvPr/>
            </p:nvSpPr>
            <p:spPr>
              <a:xfrm>
                <a:off x="3415" y="548993"/>
                <a:ext cx="1466555" cy="701279"/>
              </a:xfrm>
              <a:prstGeom prst="rect">
                <a:avLst/>
              </a:prstGeom>
              <a:solidFill>
                <a:srgbClr val="D5D3D0"/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tabLst>
                    <a:tab pos="1181100" algn="l"/>
                  </a:tabLst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pPr defTabSz="914492"/>
                <a:r>
                  <a:t>  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Shape 716"/>
                  <p:cNvSpPr/>
                  <p:nvPr/>
                </p:nvSpPr>
                <p:spPr>
                  <a:xfrm>
                    <a:off x="69259" y="594832"/>
                    <a:ext cx="982230" cy="60960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l" defTabSz="914492">
                      <a:tabLst>
                        <a:tab pos="1181218" algn="l"/>
                      </a:tabLst>
                      <a:defRPr sz="3000">
                        <a:latin typeface="+mn-lt"/>
                        <a:ea typeface="+mn-ea"/>
                        <a:cs typeface="+mn-cs"/>
                        <a:sym typeface="Gill Sans Light"/>
                      </a:defRPr>
                    </a:pPr>
                    <a:r>
                      <a:rPr lang="nl-NL" sz="3000" dirty="0"/>
                      <a:t> T</a:t>
                    </a:r>
                    <a14:m>
                      <m:oMath xmlns:m="http://schemas.openxmlformats.org/officeDocument/2006/math"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a14:m>
                    <a:endParaRPr sz="3000" dirty="0"/>
                  </a:p>
                </p:txBody>
              </p:sp>
            </mc:Choice>
            <mc:Fallback xmlns="">
              <p:sp>
                <p:nvSpPr>
                  <p:cNvPr id="8" name="Shape 7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59" y="594832"/>
                    <a:ext cx="982230" cy="6096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9938" t="-7000" b="-27000"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" name="Group 722"/>
              <p:cNvGrpSpPr/>
              <p:nvPr/>
            </p:nvGrpSpPr>
            <p:grpSpPr>
              <a:xfrm>
                <a:off x="1099088" y="-1"/>
                <a:ext cx="608015" cy="1103545"/>
                <a:chOff x="0" y="0"/>
                <a:chExt cx="608012" cy="1103543"/>
              </a:xfrm>
            </p:grpSpPr>
            <p:sp>
              <p:nvSpPr>
                <p:cNvPr id="15" name="Shape 717"/>
                <p:cNvSpPr/>
                <p:nvPr/>
              </p:nvSpPr>
              <p:spPr>
                <a:xfrm>
                  <a:off x="133334" y="0"/>
                  <a:ext cx="341344" cy="722508"/>
                </a:xfrm>
                <a:prstGeom prst="ellipse">
                  <a:avLst/>
                </a:prstGeom>
                <a:noFill/>
                <a:ln w="1143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6" name="Shape 718"/>
                <p:cNvSpPr/>
                <p:nvPr/>
              </p:nvSpPr>
              <p:spPr>
                <a:xfrm>
                  <a:off x="0" y="285696"/>
                  <a:ext cx="608013" cy="786009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6">
                    <a:hueOff val="-1561651"/>
                    <a:satOff val="17342"/>
                    <a:lumOff val="21425"/>
                  </a:schemeClr>
                </a:solidFill>
                <a:ln w="508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7" name="Shape 719"/>
                <p:cNvSpPr/>
                <p:nvPr/>
              </p:nvSpPr>
              <p:spPr>
                <a:xfrm>
                  <a:off x="230775" y="353612"/>
                  <a:ext cx="152019" cy="166997"/>
                </a:xfrm>
                <a:prstGeom prst="ellipse">
                  <a:avLst/>
                </a:pr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8" name="Shape 720"/>
                <p:cNvSpPr/>
                <p:nvPr/>
              </p:nvSpPr>
              <p:spPr>
                <a:xfrm>
                  <a:off x="230775" y="366312"/>
                  <a:ext cx="152019" cy="326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9" name="Shape 721"/>
                <p:cNvSpPr/>
                <p:nvPr/>
              </p:nvSpPr>
              <p:spPr>
                <a:xfrm>
                  <a:off x="55984" y="620943"/>
                  <a:ext cx="508745" cy="4826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l">
                    <a:defRPr sz="2700">
                      <a:solidFill>
                        <a:srgbClr val="5B5854"/>
                      </a:solidFill>
                      <a:latin typeface="+mn-lt"/>
                      <a:ea typeface="+mn-ea"/>
                      <a:cs typeface="+mn-cs"/>
                      <a:sym typeface="Gill Sans Light"/>
                    </a:defRPr>
                  </a:lvl1pPr>
                </a:lstStyle>
                <a:p>
                  <a:r>
                    <a:rPr lang="en-US" sz="2400" dirty="0" err="1"/>
                    <a:t>a</a:t>
                  </a:r>
                  <a:r>
                    <a:rPr sz="2400" dirty="0" err="1"/>
                    <a:t>,b</a:t>
                  </a:r>
                  <a:endParaRPr sz="2400" dirty="0"/>
                </a:p>
              </p:txBody>
            </p:sp>
          </p:grpSp>
          <p:sp>
            <p:nvSpPr>
              <p:cNvPr id="10" name="Shape 723"/>
              <p:cNvSpPr/>
              <p:nvPr/>
            </p:nvSpPr>
            <p:spPr>
              <a:xfrm flipV="1">
                <a:off x="8188" y="544068"/>
                <a:ext cx="1" cy="716360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" name="Shape 724"/>
              <p:cNvSpPr/>
              <p:nvPr/>
            </p:nvSpPr>
            <p:spPr>
              <a:xfrm flipH="1" flipV="1">
                <a:off x="3330" y="542939"/>
                <a:ext cx="1049240" cy="1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3" name="Shape 726"/>
              <p:cNvSpPr/>
              <p:nvPr/>
            </p:nvSpPr>
            <p:spPr>
              <a:xfrm flipH="1" flipV="1">
                <a:off x="1258882" y="285078"/>
                <a:ext cx="377327" cy="1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" name="Shape 727"/>
              <p:cNvSpPr/>
              <p:nvPr/>
            </p:nvSpPr>
            <p:spPr>
              <a:xfrm flipV="1">
                <a:off x="1701175" y="388177"/>
                <a:ext cx="1" cy="581264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</p:grpSp>
      <p:grpSp>
        <p:nvGrpSpPr>
          <p:cNvPr id="20" name="Ckey in"/>
          <p:cNvGrpSpPr/>
          <p:nvPr/>
        </p:nvGrpSpPr>
        <p:grpSpPr>
          <a:xfrm>
            <a:off x="8371592" y="1692577"/>
            <a:ext cx="1371384" cy="1185003"/>
            <a:chOff x="10838895" y="1841801"/>
            <a:chExt cx="1371384" cy="1185003"/>
          </a:xfrm>
        </p:grpSpPr>
        <p:grpSp>
          <p:nvGrpSpPr>
            <p:cNvPr id="34" name="Group 1463"/>
            <p:cNvGrpSpPr/>
            <p:nvPr/>
          </p:nvGrpSpPr>
          <p:grpSpPr>
            <a:xfrm>
              <a:off x="10838895" y="1841801"/>
              <a:ext cx="1371384" cy="1185003"/>
              <a:chOff x="0" y="0"/>
              <a:chExt cx="1371383" cy="1185001"/>
            </a:xfrm>
          </p:grpSpPr>
          <p:sp>
            <p:nvSpPr>
              <p:cNvPr id="35" name="Shape 1457"/>
              <p:cNvSpPr/>
              <p:nvPr/>
            </p:nvSpPr>
            <p:spPr>
              <a:xfrm>
                <a:off x="101383" y="488975"/>
                <a:ext cx="1270001" cy="696027"/>
              </a:xfrm>
              <a:prstGeom prst="rect">
                <a:avLst/>
              </a:prstGeom>
              <a:solidFill>
                <a:schemeClr val="accent4">
                  <a:hueOff val="163466"/>
                  <a:satOff val="6226"/>
                  <a:lumOff val="10954"/>
                </a:schemeClr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grpSp>
            <p:nvGrpSpPr>
              <p:cNvPr id="36" name="Group 1462"/>
              <p:cNvGrpSpPr/>
              <p:nvPr/>
            </p:nvGrpSpPr>
            <p:grpSpPr>
              <a:xfrm>
                <a:off x="0" y="0"/>
                <a:ext cx="608013" cy="761203"/>
                <a:chOff x="0" y="0"/>
                <a:chExt cx="608012" cy="761202"/>
              </a:xfrm>
            </p:grpSpPr>
            <p:sp>
              <p:nvSpPr>
                <p:cNvPr id="37" name="Shape 1458"/>
                <p:cNvSpPr/>
                <p:nvPr/>
              </p:nvSpPr>
              <p:spPr>
                <a:xfrm>
                  <a:off x="133334" y="0"/>
                  <a:ext cx="341344" cy="722508"/>
                </a:xfrm>
                <a:prstGeom prst="ellipse">
                  <a:avLst/>
                </a:prstGeom>
                <a:noFill/>
                <a:ln w="1143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38" name="Shape 1459"/>
                <p:cNvSpPr/>
                <p:nvPr/>
              </p:nvSpPr>
              <p:spPr>
                <a:xfrm>
                  <a:off x="0" y="285696"/>
                  <a:ext cx="608013" cy="475507"/>
                </a:xfrm>
                <a:prstGeom prst="roundRect">
                  <a:avLst>
                    <a:gd name="adj" fmla="val 19180"/>
                  </a:avLst>
                </a:prstGeom>
                <a:solidFill>
                  <a:schemeClr val="accent4">
                    <a:hueOff val="-165171"/>
                    <a:satOff val="-13982"/>
                    <a:lumOff val="-10016"/>
                  </a:schemeClr>
                </a:solidFill>
                <a:ln w="508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39" name="Shape 1460"/>
                <p:cNvSpPr/>
                <p:nvPr/>
              </p:nvSpPr>
              <p:spPr>
                <a:xfrm>
                  <a:off x="230775" y="353611"/>
                  <a:ext cx="152019" cy="166998"/>
                </a:xfrm>
                <a:prstGeom prst="ellipse">
                  <a:avLst/>
                </a:pr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40" name="Shape 1461"/>
                <p:cNvSpPr/>
                <p:nvPr/>
              </p:nvSpPr>
              <p:spPr>
                <a:xfrm>
                  <a:off x="230775" y="366311"/>
                  <a:ext cx="152019" cy="326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</p:grpSp>
        </p:grpSp>
        <p:grpSp>
          <p:nvGrpSpPr>
            <p:cNvPr id="41" name="Group 1469"/>
            <p:cNvGrpSpPr/>
            <p:nvPr/>
          </p:nvGrpSpPr>
          <p:grpSpPr>
            <a:xfrm>
              <a:off x="11061622" y="2465895"/>
              <a:ext cx="1027313" cy="487441"/>
              <a:chOff x="0" y="-15120"/>
              <a:chExt cx="1027311" cy="487440"/>
            </a:xfrm>
          </p:grpSpPr>
          <p:sp>
            <p:nvSpPr>
              <p:cNvPr id="42" name="Shape 1464"/>
              <p:cNvSpPr/>
              <p:nvPr/>
            </p:nvSpPr>
            <p:spPr>
              <a:xfrm>
                <a:off x="0" y="181689"/>
                <a:ext cx="547910" cy="116198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3" name="Shape 1465"/>
              <p:cNvSpPr/>
              <p:nvPr/>
            </p:nvSpPr>
            <p:spPr>
              <a:xfrm>
                <a:off x="88900" y="223937"/>
                <a:ext cx="101218" cy="217710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4" name="Shape 1466"/>
              <p:cNvSpPr/>
              <p:nvPr/>
            </p:nvSpPr>
            <p:spPr>
              <a:xfrm>
                <a:off x="231799" y="230069"/>
                <a:ext cx="101219" cy="178840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5" name="Shape 1467"/>
              <p:cNvSpPr/>
              <p:nvPr/>
            </p:nvSpPr>
            <p:spPr>
              <a:xfrm>
                <a:off x="508198" y="29074"/>
                <a:ext cx="519113" cy="421427"/>
              </a:xfrm>
              <a:prstGeom prst="roundRect">
                <a:avLst>
                  <a:gd name="adj" fmla="val 45204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889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spcBef>
                    <a:spcPts val="4200"/>
                  </a:spcBef>
                  <a:defRPr sz="2200">
                    <a:latin typeface="+mn-lt"/>
                    <a:ea typeface="+mn-ea"/>
                    <a:cs typeface="+mn-cs"/>
                    <a:sym typeface="Gill Sans Light"/>
                  </a:defRPr>
                </a:pPr>
                <a:endParaRPr sz="2200"/>
              </a:p>
            </p:txBody>
          </p:sp>
          <p:sp>
            <p:nvSpPr>
              <p:cNvPr id="46" name="Shape 1468"/>
              <p:cNvSpPr/>
              <p:nvPr/>
            </p:nvSpPr>
            <p:spPr>
              <a:xfrm>
                <a:off x="515283" y="-15120"/>
                <a:ext cx="504945" cy="4874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rPr lang="nl-NL" sz="2501" dirty="0"/>
                  <a:t>a</a:t>
                </a:r>
                <a:r>
                  <a:rPr sz="2501" dirty="0"/>
                  <a:t>,b</a:t>
                </a:r>
              </a:p>
            </p:txBody>
          </p:sp>
        </p:grpSp>
      </p:grpSp>
      <p:grpSp>
        <p:nvGrpSpPr>
          <p:cNvPr id="48" name="Groep 47"/>
          <p:cNvGrpSpPr/>
          <p:nvPr/>
        </p:nvGrpSpPr>
        <p:grpSpPr>
          <a:xfrm>
            <a:off x="5316605" y="3774596"/>
            <a:ext cx="1684090" cy="1187654"/>
            <a:chOff x="7464886" y="3450182"/>
            <a:chExt cx="4656248" cy="3283678"/>
          </a:xfrm>
        </p:grpSpPr>
        <p:pic>
          <p:nvPicPr>
            <p:cNvPr id="49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989" y="3450182"/>
              <a:ext cx="3335145" cy="2501359"/>
            </a:xfrm>
            <a:prstGeom prst="rect">
              <a:avLst/>
            </a:prstGeom>
          </p:spPr>
        </p:pic>
        <p:pic>
          <p:nvPicPr>
            <p:cNvPr id="50" name="Afbeelding 49" descr="File:Cartoon cloud.svg - Wikipedia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886" y="4211495"/>
              <a:ext cx="3885231" cy="2522365"/>
            </a:xfrm>
            <a:prstGeom prst="rect">
              <a:avLst/>
            </a:prstGeom>
          </p:spPr>
        </p:pic>
        <p:pic>
          <p:nvPicPr>
            <p:cNvPr id="51" name="Afbeelding 5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4410" b="90830" l="41475" r="93607">
                          <a14:foregroundMark x1="44754" y1="44105" x2="44754" y2="44105"/>
                          <a14:foregroundMark x1="45246" y1="51092" x2="45246" y2="51092"/>
                          <a14:foregroundMark x1="49016" y1="62009" x2="49016" y2="62009"/>
                          <a14:foregroundMark x1="54098" y1="65939" x2="54098" y2="65939"/>
                          <a14:foregroundMark x1="59180" y1="75109" x2="59180" y2="75109"/>
                          <a14:foregroundMark x1="63607" y1="74672" x2="63607" y2="74672"/>
                          <a14:foregroundMark x1="71639" y1="68559" x2="71639" y2="68559"/>
                          <a14:foregroundMark x1="76066" y1="63319" x2="76066" y2="63319"/>
                          <a14:foregroundMark x1="80492" y1="57642" x2="80492" y2="57642"/>
                          <a14:foregroundMark x1="84590" y1="44978" x2="84590" y2="44978"/>
                          <a14:foregroundMark x1="86066" y1="33624" x2="86066" y2="33624"/>
                          <a14:foregroundMark x1="86393" y1="20961" x2="86393" y2="20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14" t="12188"/>
            <a:stretch/>
          </p:blipFill>
          <p:spPr>
            <a:xfrm>
              <a:off x="8430774" y="5311766"/>
              <a:ext cx="1782490" cy="952576"/>
            </a:xfrm>
            <a:prstGeom prst="rect">
              <a:avLst/>
            </a:prstGeom>
          </p:spPr>
        </p:pic>
      </p:grpSp>
      <p:grpSp>
        <p:nvGrpSpPr>
          <p:cNvPr id="4" name="Groep 3"/>
          <p:cNvGrpSpPr/>
          <p:nvPr/>
        </p:nvGrpSpPr>
        <p:grpSpPr>
          <a:xfrm>
            <a:off x="1304268" y="4533287"/>
            <a:ext cx="5201238" cy="1220716"/>
            <a:chOff x="496263" y="4563413"/>
            <a:chExt cx="5201238" cy="1220715"/>
          </a:xfrm>
        </p:grpSpPr>
        <p:sp>
          <p:nvSpPr>
            <p:cNvPr id="130" name="Shape 1368"/>
            <p:cNvSpPr/>
            <p:nvPr/>
          </p:nvSpPr>
          <p:spPr>
            <a:xfrm>
              <a:off x="496263" y="4563413"/>
              <a:ext cx="5201238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endParaRPr lang="en-US" dirty="0"/>
            </a:p>
            <a:p>
              <a:pPr algn="l"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lang="en-US" dirty="0"/>
                <a:t>a=</a:t>
              </a:r>
              <a:r>
                <a:rPr dirty="0"/>
                <a:t>decrypt(</a:t>
              </a:r>
              <a:r>
                <a:rPr lang="en-US" dirty="0"/>
                <a:t> </a:t>
              </a:r>
              <a:r>
                <a:rPr dirty="0"/>
                <a:t>    </a:t>
              </a:r>
              <a:r>
                <a:rPr lang="en-US" dirty="0"/>
                <a:t> </a:t>
              </a:r>
              <a:r>
                <a:rPr dirty="0"/>
                <a:t>  ,      </a:t>
              </a:r>
              <a:r>
                <a:rPr lang="en-US" dirty="0"/>
                <a:t> </a:t>
              </a:r>
              <a:r>
                <a:rPr dirty="0"/>
                <a:t> )</a:t>
              </a:r>
              <a:r>
                <a:rPr lang="en-US" dirty="0"/>
                <a:t> = 1</a:t>
              </a:r>
              <a:endParaRPr dirty="0"/>
            </a:p>
          </p:txBody>
        </p:sp>
        <p:grpSp>
          <p:nvGrpSpPr>
            <p:cNvPr id="131" name="Group 1373"/>
            <p:cNvGrpSpPr/>
            <p:nvPr/>
          </p:nvGrpSpPr>
          <p:grpSpPr>
            <a:xfrm>
              <a:off x="2496815" y="5301735"/>
              <a:ext cx="796926" cy="327249"/>
              <a:chOff x="0" y="0"/>
              <a:chExt cx="796925" cy="327247"/>
            </a:xfrm>
          </p:grpSpPr>
          <p:sp>
            <p:nvSpPr>
              <p:cNvPr id="141" name="Shape 1369"/>
              <p:cNvSpPr/>
              <p:nvPr/>
            </p:nvSpPr>
            <p:spPr>
              <a:xfrm>
                <a:off x="546149" y="0"/>
                <a:ext cx="250777" cy="250776"/>
              </a:xfrm>
              <a:prstGeom prst="ellipse">
                <a:avLst/>
              </a:prstGeom>
              <a:noFill/>
              <a:ln w="1397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2" name="Shape 1370"/>
              <p:cNvSpPr/>
              <p:nvPr/>
            </p:nvSpPr>
            <p:spPr>
              <a:xfrm>
                <a:off x="0" y="67289"/>
                <a:ext cx="547910" cy="116198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 dirty="0"/>
              </a:p>
            </p:txBody>
          </p:sp>
          <p:sp>
            <p:nvSpPr>
              <p:cNvPr id="143" name="Shape 1371"/>
              <p:cNvSpPr/>
              <p:nvPr/>
            </p:nvSpPr>
            <p:spPr>
              <a:xfrm>
                <a:off x="88900" y="109537"/>
                <a:ext cx="101218" cy="217711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4" name="Shape 1372"/>
              <p:cNvSpPr/>
              <p:nvPr/>
            </p:nvSpPr>
            <p:spPr>
              <a:xfrm>
                <a:off x="231799" y="115668"/>
                <a:ext cx="101219" cy="178840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  <p:grpSp>
          <p:nvGrpSpPr>
            <p:cNvPr id="132" name="Group 1382"/>
            <p:cNvGrpSpPr/>
            <p:nvPr/>
          </p:nvGrpSpPr>
          <p:grpSpPr>
            <a:xfrm>
              <a:off x="3671499" y="5030381"/>
              <a:ext cx="607948" cy="753747"/>
              <a:chOff x="0" y="-1"/>
              <a:chExt cx="607947" cy="753745"/>
            </a:xfrm>
          </p:grpSpPr>
          <p:grpSp>
            <p:nvGrpSpPr>
              <p:cNvPr id="133" name="Group 1380"/>
              <p:cNvGrpSpPr/>
              <p:nvPr/>
            </p:nvGrpSpPr>
            <p:grpSpPr>
              <a:xfrm>
                <a:off x="0" y="-1"/>
                <a:ext cx="607947" cy="649155"/>
                <a:chOff x="60746" y="60876"/>
                <a:chExt cx="607946" cy="649153"/>
              </a:xfrm>
            </p:grpSpPr>
            <p:sp>
              <p:nvSpPr>
                <p:cNvPr id="135" name="Shape 1374"/>
                <p:cNvSpPr/>
                <p:nvPr/>
              </p:nvSpPr>
              <p:spPr>
                <a:xfrm>
                  <a:off x="60746" y="292984"/>
                  <a:ext cx="438742" cy="417047"/>
                </a:xfrm>
                <a:prstGeom prst="rect">
                  <a:avLst/>
                </a:prstGeom>
                <a:solidFill>
                  <a:schemeClr val="accent4">
                    <a:hueOff val="163466"/>
                    <a:satOff val="6226"/>
                    <a:lumOff val="10954"/>
                  </a:schemeClr>
                </a:solidFill>
                <a:ln w="381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>
                    <a:spcBef>
                      <a:spcPts val="4200"/>
                    </a:spcBef>
                    <a:defRPr sz="2000">
                      <a:latin typeface="+mn-lt"/>
                      <a:ea typeface="+mn-ea"/>
                      <a:cs typeface="+mn-cs"/>
                      <a:sym typeface="Gill Sans Light"/>
                    </a:defRPr>
                  </a:pPr>
                  <a:endParaRPr sz="2000"/>
                </a:p>
              </p:txBody>
            </p:sp>
            <p:grpSp>
              <p:nvGrpSpPr>
                <p:cNvPr id="136" name="Group 1379"/>
                <p:cNvGrpSpPr/>
                <p:nvPr/>
              </p:nvGrpSpPr>
              <p:grpSpPr>
                <a:xfrm>
                  <a:off x="304383" y="60876"/>
                  <a:ext cx="364311" cy="456099"/>
                  <a:chOff x="0" y="0"/>
                  <a:chExt cx="364309" cy="456097"/>
                </a:xfrm>
              </p:grpSpPr>
              <p:sp>
                <p:nvSpPr>
                  <p:cNvPr id="137" name="Shape 1375"/>
                  <p:cNvSpPr/>
                  <p:nvPr/>
                </p:nvSpPr>
                <p:spPr>
                  <a:xfrm>
                    <a:off x="79891" y="0"/>
                    <a:ext cx="204527" cy="432913"/>
                  </a:xfrm>
                  <a:prstGeom prst="ellipse">
                    <a:avLst/>
                  </a:prstGeom>
                  <a:noFill/>
                  <a:ln w="114300" cap="flat">
                    <a:solidFill>
                      <a:srgbClr val="5B585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  <p:sp>
                <p:nvSpPr>
                  <p:cNvPr id="138" name="Shape 1376"/>
                  <p:cNvSpPr/>
                  <p:nvPr/>
                </p:nvSpPr>
                <p:spPr>
                  <a:xfrm>
                    <a:off x="0" y="171183"/>
                    <a:ext cx="364310" cy="284915"/>
                  </a:xfrm>
                  <a:prstGeom prst="roundRect">
                    <a:avLst>
                      <a:gd name="adj" fmla="val 19180"/>
                    </a:avLst>
                  </a:prstGeom>
                  <a:solidFill>
                    <a:schemeClr val="accent4">
                      <a:hueOff val="-165171"/>
                      <a:satOff val="-13982"/>
                      <a:lumOff val="-10016"/>
                    </a:schemeClr>
                  </a:solidFill>
                  <a:ln w="50800" cap="flat">
                    <a:solidFill>
                      <a:srgbClr val="5B585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  <p:sp>
                <p:nvSpPr>
                  <p:cNvPr id="139" name="Shape 1377"/>
                  <p:cNvSpPr/>
                  <p:nvPr/>
                </p:nvSpPr>
                <p:spPr>
                  <a:xfrm>
                    <a:off x="138276" y="211877"/>
                    <a:ext cx="91087" cy="100062"/>
                  </a:xfrm>
                  <a:prstGeom prst="ellipse">
                    <a:avLst/>
                  </a:prstGeom>
                  <a:solidFill>
                    <a:srgbClr val="5B585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  <p:sp>
                <p:nvSpPr>
                  <p:cNvPr id="140" name="Shape 1378"/>
                  <p:cNvSpPr/>
                  <p:nvPr/>
                </p:nvSpPr>
                <p:spPr>
                  <a:xfrm>
                    <a:off x="138276" y="219487"/>
                    <a:ext cx="91087" cy="1959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lnTo>
                          <a:pt x="21600" y="2160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5B585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</p:grpSp>
          </p:grpSp>
          <p:sp>
            <p:nvSpPr>
              <p:cNvPr id="134" name="Shape 1381"/>
              <p:cNvSpPr/>
              <p:nvPr/>
            </p:nvSpPr>
            <p:spPr>
              <a:xfrm>
                <a:off x="7630" y="97157"/>
                <a:ext cx="323806" cy="6565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a</a:t>
                </a:r>
              </a:p>
            </p:txBody>
          </p:sp>
        </p:grpSp>
      </p:grpSp>
      <p:pic>
        <p:nvPicPr>
          <p:cNvPr id="59" name="Afbeelding 5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1731" y1="36478" x2="31731" y2="36478"/>
                        <a14:foregroundMark x1="49679" y1="35535" x2="49679" y2="35535"/>
                        <a14:foregroundMark x1="12500" y1="73270" x2="12500" y2="73270"/>
                        <a14:foregroundMark x1="11538" y1="70440" x2="26923" y2="64780"/>
                        <a14:foregroundMark x1="15385" y1="71384" x2="15385" y2="71384"/>
                        <a14:foregroundMark x1="25962" y1="70440" x2="25962" y2="70440"/>
                        <a14:foregroundMark x1="4808" y1="77987" x2="4808" y2="77987"/>
                        <a14:foregroundMark x1="17308" y1="77987" x2="17308" y2="77987"/>
                        <a14:foregroundMark x1="34295" y1="75157" x2="34295" y2="75157"/>
                        <a14:foregroundMark x1="34295" y1="76101" x2="34295" y2="76101"/>
                        <a14:foregroundMark x1="46795" y1="63836" x2="46795" y2="63836"/>
                        <a14:foregroundMark x1="56410" y1="77044" x2="56410" y2="77044"/>
                        <a14:foregroundMark x1="44872" y1="73270" x2="44872" y2="73270"/>
                        <a14:foregroundMark x1="45833" y1="77044" x2="45833" y2="77044"/>
                        <a14:foregroundMark x1="52564" y1="91824" x2="52564" y2="91824"/>
                        <a14:foregroundMark x1="62179" y1="91824" x2="62179" y2="91824"/>
                        <a14:foregroundMark x1="62179" y1="77044" x2="62179" y2="77044"/>
                        <a14:foregroundMark x1="57372" y1="51572" x2="57372" y2="51572"/>
                        <a14:foregroundMark x1="33654" y1="44025" x2="33654" y2="44025"/>
                        <a14:foregroundMark x1="39103" y1="43082" x2="38141" y2="48742"/>
                        <a14:foregroundMark x1="43910" y1="57233" x2="43910" y2="57233"/>
                        <a14:foregroundMark x1="47756" y1="41195" x2="47756" y2="41195"/>
                        <a14:foregroundMark x1="46795" y1="39308" x2="46795" y2="39308"/>
                        <a14:foregroundMark x1="36218" y1="31761" x2="36218" y2="31761"/>
                        <a14:foregroundMark x1="34295" y1="29874" x2="34295" y2="29874"/>
                        <a14:foregroundMark x1="31731" y1="9434" x2="31731" y2="9434"/>
                        <a14:foregroundMark x1="39103" y1="17610" x2="39103" y2="17610"/>
                        <a14:foregroundMark x1="41987" y1="9434" x2="73718" y2="23270"/>
                        <a14:foregroundMark x1="71795" y1="33648" x2="82372" y2="62893"/>
                        <a14:foregroundMark x1="73718" y1="31761" x2="89103" y2="68553"/>
                        <a14:foregroundMark x1="79487" y1="93711" x2="94872" y2="73270"/>
                        <a14:foregroundMark x1="91987" y1="87107" x2="91987" y2="87107"/>
                        <a14:foregroundMark x1="87179" y1="68553" x2="87179" y2="68553"/>
                        <a14:foregroundMark x1="69872" y1="92767" x2="69872" y2="9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008" y="1956789"/>
            <a:ext cx="973647" cy="992371"/>
          </a:xfrm>
          <a:prstGeom prst="rect">
            <a:avLst/>
          </a:prstGeom>
        </p:spPr>
      </p:pic>
      <p:grpSp>
        <p:nvGrpSpPr>
          <p:cNvPr id="78" name="Qbox out"/>
          <p:cNvGrpSpPr/>
          <p:nvPr/>
        </p:nvGrpSpPr>
        <p:grpSpPr>
          <a:xfrm>
            <a:off x="10468787" y="3774616"/>
            <a:ext cx="1703773" cy="1260430"/>
            <a:chOff x="3330" y="-1"/>
            <a:chExt cx="1703773" cy="1260429"/>
          </a:xfrm>
        </p:grpSpPr>
        <p:sp>
          <p:nvSpPr>
            <p:cNvPr id="79" name="Shape 715"/>
            <p:cNvSpPr/>
            <p:nvPr/>
          </p:nvSpPr>
          <p:spPr>
            <a:xfrm>
              <a:off x="3415" y="548993"/>
              <a:ext cx="1466555" cy="701279"/>
            </a:xfrm>
            <a:prstGeom prst="rect">
              <a:avLst/>
            </a:prstGeom>
            <a:solidFill>
              <a:srgbClr val="D5D3D0"/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tabLst>
                  <a:tab pos="1181100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pPr defTabSz="914492"/>
              <a:r>
                <a:t>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Shape 716"/>
                <p:cNvSpPr/>
                <p:nvPr/>
              </p:nvSpPr>
              <p:spPr>
                <a:xfrm>
                  <a:off x="69259" y="594832"/>
                  <a:ext cx="982230" cy="60960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914492">
                    <a:tabLst>
                      <a:tab pos="1181218" algn="l"/>
                    </a:tabLst>
                    <a:defRPr sz="3000">
                      <a:latin typeface="+mn-lt"/>
                      <a:ea typeface="+mn-ea"/>
                      <a:cs typeface="+mn-cs"/>
                      <a:sym typeface="Gill Sans Light"/>
                    </a:defRPr>
                  </a:pPr>
                  <a:r>
                    <a:rPr lang="nl-NL" sz="3000" dirty="0"/>
                    <a:t> T</a:t>
                  </a:r>
                  <a14:m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a14:m>
                  <a:endParaRPr sz="3000" dirty="0"/>
                </a:p>
              </p:txBody>
            </p:sp>
          </mc:Choice>
          <mc:Fallback xmlns="">
            <p:sp>
              <p:nvSpPr>
                <p:cNvPr id="8" name="Shape 7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59" y="594832"/>
                  <a:ext cx="982230" cy="609602"/>
                </a:xfrm>
                <a:prstGeom prst="rect">
                  <a:avLst/>
                </a:prstGeom>
                <a:blipFill>
                  <a:blip r:embed="rId4"/>
                  <a:stretch>
                    <a:fillRect l="-9938" t="-7000" b="-27000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1" name="Group 722"/>
            <p:cNvGrpSpPr/>
            <p:nvPr/>
          </p:nvGrpSpPr>
          <p:grpSpPr>
            <a:xfrm>
              <a:off x="1099088" y="-1"/>
              <a:ext cx="608015" cy="1103545"/>
              <a:chOff x="0" y="0"/>
              <a:chExt cx="608012" cy="1103543"/>
            </a:xfrm>
          </p:grpSpPr>
          <p:sp>
            <p:nvSpPr>
              <p:cNvPr id="86" name="Shape 717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87" name="Shape 718"/>
              <p:cNvSpPr/>
              <p:nvPr/>
            </p:nvSpPr>
            <p:spPr>
              <a:xfrm>
                <a:off x="0" y="285696"/>
                <a:ext cx="608013" cy="786009"/>
              </a:xfrm>
              <a:prstGeom prst="roundRect">
                <a:avLst>
                  <a:gd name="adj" fmla="val 15000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88" name="Shape 719"/>
              <p:cNvSpPr/>
              <p:nvPr/>
            </p:nvSpPr>
            <p:spPr>
              <a:xfrm>
                <a:off x="230775" y="353612"/>
                <a:ext cx="152019" cy="166997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89" name="Shape 720"/>
              <p:cNvSpPr/>
              <p:nvPr/>
            </p:nvSpPr>
            <p:spPr>
              <a:xfrm>
                <a:off x="230775" y="366312"/>
                <a:ext cx="152019" cy="326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90" name="Shape 721"/>
              <p:cNvSpPr/>
              <p:nvPr/>
            </p:nvSpPr>
            <p:spPr>
              <a:xfrm>
                <a:off x="55984" y="620943"/>
                <a:ext cx="508745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defRPr sz="2700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rPr lang="en-US" sz="2400" dirty="0" err="1"/>
                  <a:t>c</a:t>
                </a:r>
                <a:r>
                  <a:rPr sz="2400" dirty="0" err="1"/>
                  <a:t>,</a:t>
                </a:r>
                <a:r>
                  <a:rPr lang="en-US" sz="2400" dirty="0" err="1"/>
                  <a:t>d</a:t>
                </a:r>
                <a:endParaRPr sz="2400" dirty="0"/>
              </a:p>
            </p:txBody>
          </p:sp>
        </p:grpSp>
        <p:sp>
          <p:nvSpPr>
            <p:cNvPr id="82" name="Shape 723"/>
            <p:cNvSpPr/>
            <p:nvPr/>
          </p:nvSpPr>
          <p:spPr>
            <a:xfrm flipV="1">
              <a:off x="8188" y="544068"/>
              <a:ext cx="1" cy="716360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3" name="Shape 724"/>
            <p:cNvSpPr/>
            <p:nvPr/>
          </p:nvSpPr>
          <p:spPr>
            <a:xfrm flipH="1" flipV="1">
              <a:off x="3330" y="542939"/>
              <a:ext cx="1049240" cy="1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4" name="Shape 726"/>
            <p:cNvSpPr/>
            <p:nvPr/>
          </p:nvSpPr>
          <p:spPr>
            <a:xfrm flipH="1" flipV="1">
              <a:off x="1258882" y="285078"/>
              <a:ext cx="377327" cy="1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5" name="Shape 727"/>
            <p:cNvSpPr/>
            <p:nvPr/>
          </p:nvSpPr>
          <p:spPr>
            <a:xfrm flipV="1">
              <a:off x="1701175" y="388177"/>
              <a:ext cx="1" cy="581264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52" name="Gadget"/>
          <p:cNvGrpSpPr/>
          <p:nvPr/>
        </p:nvGrpSpPr>
        <p:grpSpPr>
          <a:xfrm>
            <a:off x="10028099" y="3392882"/>
            <a:ext cx="2536579" cy="2266955"/>
            <a:chOff x="0" y="0"/>
            <a:chExt cx="2536577" cy="2266953"/>
          </a:xfrm>
        </p:grpSpPr>
        <p:sp>
          <p:nvSpPr>
            <p:cNvPr id="53" name="Shape 729"/>
            <p:cNvSpPr/>
            <p:nvPr/>
          </p:nvSpPr>
          <p:spPr>
            <a:xfrm flipV="1">
              <a:off x="1268288" y="0"/>
              <a:ext cx="1" cy="2266953"/>
            </a:xfrm>
            <a:prstGeom prst="line">
              <a:avLst/>
            </a:prstGeom>
            <a:noFill/>
            <a:ln w="190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54" name="Shape 730"/>
            <p:cNvSpPr/>
            <p:nvPr/>
          </p:nvSpPr>
          <p:spPr>
            <a:xfrm>
              <a:off x="0" y="180976"/>
              <a:ext cx="2536577" cy="1918856"/>
            </a:xfrm>
            <a:prstGeom prst="rect">
              <a:avLst/>
            </a:prstGeom>
            <a:solidFill>
              <a:schemeClr val="accent2">
                <a:hueOff val="376121"/>
                <a:satOff val="3650"/>
                <a:lumOff val="-13970"/>
              </a:schemeClr>
            </a:solidFill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pic>
          <p:nvPicPr>
            <p:cNvPr id="55" name="pasted-image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87686" y="435374"/>
              <a:ext cx="761204" cy="761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" name="Shape 732"/>
            <p:cNvSpPr/>
            <p:nvPr/>
          </p:nvSpPr>
          <p:spPr>
            <a:xfrm>
              <a:off x="424308" y="1287783"/>
              <a:ext cx="1687962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ADB3BD"/>
                  </a:solidFill>
                </a:defRPr>
              </a:lvl1pPr>
            </a:lstStyle>
            <a:p>
              <a:r>
                <a:t>GADGET</a:t>
              </a:r>
            </a:p>
          </p:txBody>
        </p:sp>
      </p:grpSp>
      <p:sp>
        <p:nvSpPr>
          <p:cNvPr id="91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2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3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4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5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6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7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8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9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0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1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2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grpSp>
        <p:nvGrpSpPr>
          <p:cNvPr id="112" name="Ckey out"/>
          <p:cNvGrpSpPr/>
          <p:nvPr/>
        </p:nvGrpSpPr>
        <p:grpSpPr>
          <a:xfrm>
            <a:off x="8387292" y="3866211"/>
            <a:ext cx="1371384" cy="1185003"/>
            <a:chOff x="10838895" y="1841801"/>
            <a:chExt cx="1371384" cy="1185003"/>
          </a:xfrm>
        </p:grpSpPr>
        <p:grpSp>
          <p:nvGrpSpPr>
            <p:cNvPr id="113" name="Group 1463"/>
            <p:cNvGrpSpPr/>
            <p:nvPr/>
          </p:nvGrpSpPr>
          <p:grpSpPr>
            <a:xfrm>
              <a:off x="10838895" y="1841801"/>
              <a:ext cx="1371384" cy="1185003"/>
              <a:chOff x="0" y="0"/>
              <a:chExt cx="1371383" cy="1185001"/>
            </a:xfrm>
          </p:grpSpPr>
          <p:sp>
            <p:nvSpPr>
              <p:cNvPr id="120" name="Shape 1457"/>
              <p:cNvSpPr/>
              <p:nvPr/>
            </p:nvSpPr>
            <p:spPr>
              <a:xfrm>
                <a:off x="101383" y="488975"/>
                <a:ext cx="1270001" cy="696027"/>
              </a:xfrm>
              <a:prstGeom prst="rect">
                <a:avLst/>
              </a:prstGeom>
              <a:solidFill>
                <a:schemeClr val="accent4">
                  <a:hueOff val="163466"/>
                  <a:satOff val="6226"/>
                  <a:lumOff val="10954"/>
                </a:schemeClr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grpSp>
            <p:nvGrpSpPr>
              <p:cNvPr id="121" name="Group 1462"/>
              <p:cNvGrpSpPr/>
              <p:nvPr/>
            </p:nvGrpSpPr>
            <p:grpSpPr>
              <a:xfrm>
                <a:off x="0" y="0"/>
                <a:ext cx="608013" cy="761203"/>
                <a:chOff x="0" y="0"/>
                <a:chExt cx="608012" cy="761202"/>
              </a:xfrm>
            </p:grpSpPr>
            <p:sp>
              <p:nvSpPr>
                <p:cNvPr id="122" name="Shape 1458"/>
                <p:cNvSpPr/>
                <p:nvPr/>
              </p:nvSpPr>
              <p:spPr>
                <a:xfrm>
                  <a:off x="133334" y="0"/>
                  <a:ext cx="341344" cy="722508"/>
                </a:xfrm>
                <a:prstGeom prst="ellipse">
                  <a:avLst/>
                </a:prstGeom>
                <a:noFill/>
                <a:ln w="1143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23" name="Shape 1459"/>
                <p:cNvSpPr/>
                <p:nvPr/>
              </p:nvSpPr>
              <p:spPr>
                <a:xfrm>
                  <a:off x="0" y="285696"/>
                  <a:ext cx="608013" cy="475507"/>
                </a:xfrm>
                <a:prstGeom prst="roundRect">
                  <a:avLst>
                    <a:gd name="adj" fmla="val 19180"/>
                  </a:avLst>
                </a:prstGeom>
                <a:solidFill>
                  <a:schemeClr val="accent4">
                    <a:hueOff val="-165171"/>
                    <a:satOff val="-13982"/>
                    <a:lumOff val="-10016"/>
                  </a:schemeClr>
                </a:solidFill>
                <a:ln w="508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24" name="Shape 1460"/>
                <p:cNvSpPr/>
                <p:nvPr/>
              </p:nvSpPr>
              <p:spPr>
                <a:xfrm>
                  <a:off x="230775" y="353611"/>
                  <a:ext cx="152019" cy="166998"/>
                </a:xfrm>
                <a:prstGeom prst="ellipse">
                  <a:avLst/>
                </a:pr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25" name="Shape 1461"/>
                <p:cNvSpPr/>
                <p:nvPr/>
              </p:nvSpPr>
              <p:spPr>
                <a:xfrm>
                  <a:off x="230775" y="366311"/>
                  <a:ext cx="152019" cy="326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</p:grpSp>
        </p:grpSp>
        <p:grpSp>
          <p:nvGrpSpPr>
            <p:cNvPr id="114" name="Group 1469"/>
            <p:cNvGrpSpPr/>
            <p:nvPr/>
          </p:nvGrpSpPr>
          <p:grpSpPr>
            <a:xfrm>
              <a:off x="11061622" y="2465895"/>
              <a:ext cx="1027313" cy="487441"/>
              <a:chOff x="0" y="-15120"/>
              <a:chExt cx="1027311" cy="487440"/>
            </a:xfrm>
          </p:grpSpPr>
          <p:sp>
            <p:nvSpPr>
              <p:cNvPr id="115" name="Shape 1464"/>
              <p:cNvSpPr/>
              <p:nvPr/>
            </p:nvSpPr>
            <p:spPr>
              <a:xfrm>
                <a:off x="0" y="181689"/>
                <a:ext cx="547910" cy="116198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6" name="Shape 1465"/>
              <p:cNvSpPr/>
              <p:nvPr/>
            </p:nvSpPr>
            <p:spPr>
              <a:xfrm>
                <a:off x="88900" y="223937"/>
                <a:ext cx="101218" cy="217710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7" name="Shape 1466"/>
              <p:cNvSpPr/>
              <p:nvPr/>
            </p:nvSpPr>
            <p:spPr>
              <a:xfrm>
                <a:off x="231799" y="230069"/>
                <a:ext cx="101219" cy="178840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8" name="Shape 1467"/>
              <p:cNvSpPr/>
              <p:nvPr/>
            </p:nvSpPr>
            <p:spPr>
              <a:xfrm>
                <a:off x="508198" y="29074"/>
                <a:ext cx="519113" cy="421427"/>
              </a:xfrm>
              <a:prstGeom prst="roundRect">
                <a:avLst>
                  <a:gd name="adj" fmla="val 45204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889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spcBef>
                    <a:spcPts val="4200"/>
                  </a:spcBef>
                  <a:defRPr sz="2200">
                    <a:latin typeface="+mn-lt"/>
                    <a:ea typeface="+mn-ea"/>
                    <a:cs typeface="+mn-cs"/>
                    <a:sym typeface="Gill Sans Light"/>
                  </a:defRPr>
                </a:pPr>
                <a:endParaRPr sz="2200"/>
              </a:p>
            </p:txBody>
          </p:sp>
          <p:sp>
            <p:nvSpPr>
              <p:cNvPr id="119" name="Shape 1468"/>
              <p:cNvSpPr/>
              <p:nvPr/>
            </p:nvSpPr>
            <p:spPr>
              <a:xfrm>
                <a:off x="524099" y="-15120"/>
                <a:ext cx="487312" cy="4874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rPr lang="nl-NL" sz="2501" dirty="0"/>
                  <a:t>c</a:t>
                </a:r>
                <a:r>
                  <a:rPr sz="2501" dirty="0"/>
                  <a:t>,</a:t>
                </a:r>
                <a:r>
                  <a:rPr lang="en-US" sz="2501" dirty="0"/>
                  <a:t>d</a:t>
                </a:r>
                <a:endParaRPr sz="2501" dirty="0"/>
              </a:p>
            </p:txBody>
          </p:sp>
        </p:grpSp>
      </p:grpSp>
      <p:sp>
        <p:nvSpPr>
          <p:cNvPr id="103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4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5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6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7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8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0" name="Shape 1294"/>
          <p:cNvSpPr/>
          <p:nvPr/>
        </p:nvSpPr>
        <p:spPr>
          <a:xfrm flipV="1">
            <a:off x="9103416" y="3392882"/>
            <a:ext cx="25366" cy="2266955"/>
          </a:xfrm>
          <a:prstGeom prst="line">
            <a:avLst/>
          </a:prstGeom>
          <a:noFill/>
          <a:ln w="190500" cap="flat">
            <a:solidFill>
              <a:srgbClr val="5B5854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/>
            </a:pPr>
            <a:endParaRPr sz="3000"/>
          </a:p>
        </p:txBody>
      </p:sp>
      <p:sp>
        <p:nvSpPr>
          <p:cNvPr id="111" name="Shape 506"/>
          <p:cNvSpPr/>
          <p:nvPr/>
        </p:nvSpPr>
        <p:spPr>
          <a:xfrm>
            <a:off x="8220787" y="3573858"/>
            <a:ext cx="1775121" cy="1918858"/>
          </a:xfrm>
          <a:prstGeom prst="rect">
            <a:avLst/>
          </a:prstGeom>
          <a:solidFill>
            <a:srgbClr val="D59F81"/>
          </a:solidFill>
          <a:ln w="63500" cap="flat">
            <a:solidFill>
              <a:srgbClr val="5B5854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spcBef>
                <a:spcPts val="4200"/>
              </a:spcBef>
              <a:defRPr sz="1600">
                <a:latin typeface="+mn-lt"/>
                <a:ea typeface="+mn-ea"/>
                <a:cs typeface="+mn-cs"/>
                <a:sym typeface="Gill Sans Light"/>
              </a:defRP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6959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5156E-6 -2.60417E-7 L 2.85156E-6 0.18734 " pathEditMode="relative" rAng="0" ptsTypes="AA">
                                      <p:cBhvr>
                                        <p:cTn id="12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5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3.39844E-6 -1.5625E-7 L -3.39844E-6 0.19743 " pathEditMode="relative" rAng="0" ptsTypes="AA">
                                      <p:cBhvr>
                                        <p:cTn id="17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6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281E-6 -2.23958E-6 L 0.00098 0.18197 " pathEditMode="relative" rAng="0" ptsTypes="AA">
                                      <p:cBhvr>
                                        <p:cTn id="24" dur="1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909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83594E-6 -1.25E-6 L 0.00134 0.1958 " pathEditMode="relative" rAng="0" ptsTypes="AA">
                                      <p:cBhvr>
                                        <p:cTn id="29" dur="1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978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Excursion</a:t>
            </a:r>
          </a:p>
        </p:txBody>
      </p:sp>
      <p:sp>
        <p:nvSpPr>
          <p:cNvPr id="768" name="Shape 768"/>
          <p:cNvSpPr/>
          <p:nvPr/>
        </p:nvSpPr>
        <p:spPr>
          <a:xfrm>
            <a:off x="1321703" y="1987550"/>
            <a:ext cx="10247998" cy="847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50000"/>
              </a:lnSpc>
              <a:defRPr b="1"/>
            </a:lvl1pPr>
          </a:lstStyle>
          <a:p>
            <a:r>
              <a:rPr dirty="0">
                <a:latin typeface="Calibri" charset="0"/>
                <a:ea typeface="Calibri" charset="0"/>
                <a:cs typeface="Calibri" charset="0"/>
              </a:rPr>
              <a:t>Theoretical Computer Science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: Barrington’s Theorem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1" y="3048001"/>
            <a:ext cx="6858000" cy="5486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t>Permutation  Branching  Program</a:t>
            </a:r>
          </a:p>
        </p:txBody>
      </p:sp>
      <p:sp>
        <p:nvSpPr>
          <p:cNvPr id="771" name="Shape 771"/>
          <p:cNvSpPr/>
          <p:nvPr/>
        </p:nvSpPr>
        <p:spPr>
          <a:xfrm>
            <a:off x="512341" y="2511538"/>
            <a:ext cx="7894149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3796" indent="-443796" algn="l">
              <a:lnSpc>
                <a:spcPct val="150000"/>
              </a:lnSpc>
              <a:buSzPct val="30000"/>
              <a:buBlip>
                <a:blip r:embed="rId3"/>
              </a:buBlip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lang="en-US" dirty="0"/>
              <a:t>computes some Boolean function f(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marL="443796" indent="-443796" algn="l">
              <a:lnSpc>
                <a:spcPct val="150000"/>
              </a:lnSpc>
              <a:buSzPct val="30000"/>
              <a:buBlip>
                <a:blip r:embed="rId3"/>
              </a:buBlip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lang="en-US" dirty="0"/>
              <a:t>list of instructions:</a:t>
            </a:r>
            <a:endParaRPr dirty="0"/>
          </a:p>
        </p:txBody>
      </p:sp>
      <p:grpSp>
        <p:nvGrpSpPr>
          <p:cNvPr id="777" name="Group 777"/>
          <p:cNvGrpSpPr/>
          <p:nvPr/>
        </p:nvGrpSpPr>
        <p:grpSpPr>
          <a:xfrm>
            <a:off x="1238250" y="4315104"/>
            <a:ext cx="2823658" cy="1102420"/>
            <a:chOff x="0" y="0"/>
            <a:chExt cx="2823658" cy="1102420"/>
          </a:xfrm>
        </p:grpSpPr>
        <p:sp>
          <p:nvSpPr>
            <p:cNvPr id="772" name="Shape 772"/>
            <p:cNvSpPr/>
            <p:nvPr/>
          </p:nvSpPr>
          <p:spPr>
            <a:xfrm>
              <a:off x="0" y="24825"/>
              <a:ext cx="2816475" cy="1023195"/>
            </a:xfrm>
            <a:prstGeom prst="rect">
              <a:avLst/>
            </a:prstGeom>
            <a:solidFill>
              <a:schemeClr val="accent2">
                <a:hueOff val="-1122706"/>
                <a:satOff val="6504"/>
                <a:lumOff val="15871"/>
              </a:schemeClr>
            </a:solidFill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dirty="0"/>
            </a:p>
          </p:txBody>
        </p:sp>
        <p:sp>
          <p:nvSpPr>
            <p:cNvPr id="773" name="Shape 773"/>
            <p:cNvSpPr/>
            <p:nvPr/>
          </p:nvSpPr>
          <p:spPr>
            <a:xfrm>
              <a:off x="606764" y="536422"/>
              <a:ext cx="2216894" cy="1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774" name="Shape 774"/>
            <p:cNvSpPr/>
            <p:nvPr/>
          </p:nvSpPr>
          <p:spPr>
            <a:xfrm flipV="1">
              <a:off x="606764" y="0"/>
              <a:ext cx="1" cy="1072845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775" name="Shape 775"/>
            <p:cNvSpPr/>
            <p:nvPr/>
          </p:nvSpPr>
          <p:spPr>
            <a:xfrm>
              <a:off x="130751" y="170029"/>
              <a:ext cx="373500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t>x</a:t>
              </a:r>
              <a:r>
                <a:rPr baseline="-5999"/>
                <a:t>i</a:t>
              </a:r>
            </a:p>
          </p:txBody>
        </p:sp>
        <p:sp>
          <p:nvSpPr>
            <p:cNvPr id="776" name="Shape 776"/>
            <p:cNvSpPr/>
            <p:nvPr/>
          </p:nvSpPr>
          <p:spPr>
            <a:xfrm>
              <a:off x="711017" y="445830"/>
              <a:ext cx="809517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t>1: σ</a:t>
              </a:r>
            </a:p>
          </p:txBody>
        </p:sp>
      </p:grpSp>
      <p:grpSp>
        <p:nvGrpSpPr>
          <p:cNvPr id="783" name="Group 783"/>
          <p:cNvGrpSpPr/>
          <p:nvPr/>
        </p:nvGrpSpPr>
        <p:grpSpPr>
          <a:xfrm>
            <a:off x="1238250" y="5484842"/>
            <a:ext cx="2823658" cy="1135013"/>
            <a:chOff x="0" y="1808"/>
            <a:chExt cx="2823657" cy="1135012"/>
          </a:xfrm>
        </p:grpSpPr>
        <p:sp>
          <p:nvSpPr>
            <p:cNvPr id="778" name="Shape 778"/>
            <p:cNvSpPr/>
            <p:nvPr/>
          </p:nvSpPr>
          <p:spPr>
            <a:xfrm>
              <a:off x="0" y="88800"/>
              <a:ext cx="2816474" cy="1023195"/>
            </a:xfrm>
            <a:prstGeom prst="rect">
              <a:avLst/>
            </a:prstGeom>
            <a:solidFill>
              <a:schemeClr val="accent2">
                <a:hueOff val="-1122706"/>
                <a:satOff val="6504"/>
                <a:lumOff val="15871"/>
              </a:schemeClr>
            </a:solidFill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779" name="Shape 779"/>
            <p:cNvSpPr/>
            <p:nvPr/>
          </p:nvSpPr>
          <p:spPr>
            <a:xfrm>
              <a:off x="606764" y="600397"/>
              <a:ext cx="2216893" cy="1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780" name="Shape 780"/>
            <p:cNvSpPr/>
            <p:nvPr/>
          </p:nvSpPr>
          <p:spPr>
            <a:xfrm flipV="1">
              <a:off x="606764" y="63975"/>
              <a:ext cx="1" cy="1072845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781" name="Shape 781"/>
            <p:cNvSpPr/>
            <p:nvPr/>
          </p:nvSpPr>
          <p:spPr>
            <a:xfrm>
              <a:off x="125140" y="234005"/>
              <a:ext cx="384722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t>y</a:t>
              </a:r>
              <a:r>
                <a:rPr baseline="-5999"/>
                <a:t>j</a:t>
              </a:r>
            </a:p>
          </p:txBody>
        </p:sp>
        <p:sp>
          <p:nvSpPr>
            <p:cNvPr id="782" name="Shape 782"/>
            <p:cNvSpPr/>
            <p:nvPr/>
          </p:nvSpPr>
          <p:spPr>
            <a:xfrm>
              <a:off x="705863" y="1808"/>
              <a:ext cx="934551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t>0: π’</a:t>
              </a:r>
            </a:p>
          </p:txBody>
        </p:sp>
      </p:grpSp>
      <p:grpSp>
        <p:nvGrpSpPr>
          <p:cNvPr id="789" name="Group 789"/>
          <p:cNvGrpSpPr/>
          <p:nvPr/>
        </p:nvGrpSpPr>
        <p:grpSpPr>
          <a:xfrm>
            <a:off x="1238250" y="6716742"/>
            <a:ext cx="2823658" cy="1135013"/>
            <a:chOff x="0" y="1808"/>
            <a:chExt cx="2823657" cy="1135012"/>
          </a:xfrm>
        </p:grpSpPr>
        <p:sp>
          <p:nvSpPr>
            <p:cNvPr id="784" name="Shape 784"/>
            <p:cNvSpPr/>
            <p:nvPr/>
          </p:nvSpPr>
          <p:spPr>
            <a:xfrm>
              <a:off x="0" y="88800"/>
              <a:ext cx="2816474" cy="1023195"/>
            </a:xfrm>
            <a:prstGeom prst="rect">
              <a:avLst/>
            </a:prstGeom>
            <a:solidFill>
              <a:schemeClr val="accent2">
                <a:hueOff val="-1122706"/>
                <a:satOff val="6504"/>
                <a:lumOff val="15871"/>
              </a:schemeClr>
            </a:solidFill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785" name="Shape 785"/>
            <p:cNvSpPr/>
            <p:nvPr/>
          </p:nvSpPr>
          <p:spPr>
            <a:xfrm>
              <a:off x="606764" y="600397"/>
              <a:ext cx="2216893" cy="1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786" name="Shape 786"/>
            <p:cNvSpPr/>
            <p:nvPr/>
          </p:nvSpPr>
          <p:spPr>
            <a:xfrm flipV="1">
              <a:off x="606764" y="63975"/>
              <a:ext cx="1" cy="1072845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787" name="Shape 787"/>
            <p:cNvSpPr/>
            <p:nvPr/>
          </p:nvSpPr>
          <p:spPr>
            <a:xfrm>
              <a:off x="96285" y="234005"/>
              <a:ext cx="442430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t>x</a:t>
              </a:r>
              <a:r>
                <a:rPr baseline="-5999"/>
                <a:t>k</a:t>
              </a:r>
            </a:p>
          </p:txBody>
        </p:sp>
        <p:sp>
          <p:nvSpPr>
            <p:cNvPr id="788" name="Shape 788"/>
            <p:cNvSpPr/>
            <p:nvPr/>
          </p:nvSpPr>
          <p:spPr>
            <a:xfrm>
              <a:off x="705863" y="1808"/>
              <a:ext cx="1049967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t>0: π’’</a:t>
              </a:r>
            </a:p>
          </p:txBody>
        </p:sp>
      </p:grpSp>
      <p:sp>
        <p:nvSpPr>
          <p:cNvPr id="790" name="Shape 790"/>
          <p:cNvSpPr/>
          <p:nvPr/>
        </p:nvSpPr>
        <p:spPr>
          <a:xfrm rot="16200000">
            <a:off x="2439285" y="7904287"/>
            <a:ext cx="42159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…</a:t>
            </a:r>
          </a:p>
        </p:txBody>
      </p:sp>
      <p:sp>
        <p:nvSpPr>
          <p:cNvPr id="791" name="Shape 791"/>
          <p:cNvSpPr/>
          <p:nvPr/>
        </p:nvSpPr>
        <p:spPr>
          <a:xfrm>
            <a:off x="5883556" y="4252937"/>
            <a:ext cx="437459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lang="nl-NL" dirty="0"/>
              <a:t>output:   … </a:t>
            </a:r>
            <a:r>
              <a:rPr lang="nl-NL" sz="5400" baseline="-25000" dirty="0"/>
              <a:t>°</a:t>
            </a:r>
            <a:r>
              <a:rPr lang="nl-NL" dirty="0"/>
              <a:t> </a:t>
            </a:r>
            <a:r>
              <a:rPr lang="el-GR" dirty="0"/>
              <a:t>σ’’</a:t>
            </a:r>
            <a:r>
              <a:rPr lang="nl-NL" baseline="-25000" dirty="0">
                <a:sym typeface="Gill Sans Light"/>
              </a:rPr>
              <a:t> </a:t>
            </a:r>
            <a:r>
              <a:rPr lang="nl-NL" sz="5400" baseline="-25000" dirty="0">
                <a:sym typeface="Gill Sans Light"/>
              </a:rPr>
              <a:t>°</a:t>
            </a:r>
            <a:r>
              <a:rPr lang="el-GR" dirty="0"/>
              <a:t> σ’ </a:t>
            </a:r>
            <a:r>
              <a:rPr lang="el-GR" sz="5400" baseline="-27777" dirty="0"/>
              <a:t>°</a:t>
            </a:r>
            <a:r>
              <a:rPr lang="el-GR" dirty="0"/>
              <a:t> π</a:t>
            </a:r>
            <a:endParaRPr dirty="0"/>
          </a:p>
        </p:txBody>
      </p:sp>
      <p:sp>
        <p:nvSpPr>
          <p:cNvPr id="792" name="Shape 792"/>
          <p:cNvSpPr/>
          <p:nvPr/>
        </p:nvSpPr>
        <p:spPr>
          <a:xfrm>
            <a:off x="5759848" y="4928625"/>
            <a:ext cx="2786981" cy="1321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3796" indent="-443796" algn="l">
              <a:lnSpc>
                <a:spcPct val="120000"/>
              </a:lnSpc>
              <a:buSzPct val="30000"/>
              <a:buBlip>
                <a:blip r:embed="rId3"/>
              </a:buBlip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t>id</a:t>
            </a:r>
          </a:p>
          <a:p>
            <a:pPr marL="443796" indent="-443796" algn="l">
              <a:buSzPct val="30000"/>
              <a:buBlip>
                <a:blip r:embed="rId3"/>
              </a:buBlip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t>(fixed) cycle</a:t>
            </a:r>
          </a:p>
        </p:txBody>
      </p:sp>
      <p:sp>
        <p:nvSpPr>
          <p:cNvPr id="793" name="green 1"/>
          <p:cNvSpPr/>
          <p:nvPr/>
        </p:nvSpPr>
        <p:spPr>
          <a:xfrm>
            <a:off x="1873253" y="4371629"/>
            <a:ext cx="2152724" cy="45507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794" name="Shape 794"/>
          <p:cNvSpPr/>
          <p:nvPr/>
        </p:nvSpPr>
        <p:spPr>
          <a:xfrm>
            <a:off x="1969984" y="4252937"/>
            <a:ext cx="81913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0: π</a:t>
            </a:r>
          </a:p>
        </p:txBody>
      </p:sp>
      <p:sp>
        <p:nvSpPr>
          <p:cNvPr id="795" name="green 2"/>
          <p:cNvSpPr/>
          <p:nvPr/>
        </p:nvSpPr>
        <p:spPr>
          <a:xfrm>
            <a:off x="1873252" y="6108258"/>
            <a:ext cx="2151653" cy="46802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796" name="Shape 796"/>
          <p:cNvSpPr/>
          <p:nvPr/>
        </p:nvSpPr>
        <p:spPr>
          <a:xfrm>
            <a:off x="1941585" y="5992837"/>
            <a:ext cx="92493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dirty="0"/>
              <a:t>1: σ’</a:t>
            </a:r>
          </a:p>
        </p:txBody>
      </p:sp>
      <p:sp>
        <p:nvSpPr>
          <p:cNvPr id="797" name="green 3"/>
          <p:cNvSpPr/>
          <p:nvPr/>
        </p:nvSpPr>
        <p:spPr>
          <a:xfrm>
            <a:off x="1877016" y="7346605"/>
            <a:ext cx="2147889" cy="444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798" name="Shape 798"/>
          <p:cNvSpPr/>
          <p:nvPr/>
        </p:nvSpPr>
        <p:spPr>
          <a:xfrm>
            <a:off x="1941585" y="7224737"/>
            <a:ext cx="104034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1: σ’’</a:t>
            </a:r>
          </a:p>
        </p:txBody>
      </p:sp>
      <p:sp>
        <p:nvSpPr>
          <p:cNvPr id="799" name="=&gt; f(x,y) = 0"/>
          <p:cNvSpPr/>
          <p:nvPr/>
        </p:nvSpPr>
        <p:spPr>
          <a:xfrm>
            <a:off x="8489952" y="4951437"/>
            <a:ext cx="222176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⇒ f(x,y) = 0</a:t>
            </a:r>
          </a:p>
        </p:txBody>
      </p:sp>
      <p:sp>
        <p:nvSpPr>
          <p:cNvPr id="800" name="=&gt; f(x,y)=1"/>
          <p:cNvSpPr/>
          <p:nvPr/>
        </p:nvSpPr>
        <p:spPr>
          <a:xfrm>
            <a:off x="8502652" y="5570747"/>
            <a:ext cx="222176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⇒ f(x,y) = 1</a:t>
            </a:r>
          </a:p>
        </p:txBody>
      </p:sp>
      <p:sp>
        <p:nvSpPr>
          <p:cNvPr id="801" name="length, width"/>
          <p:cNvSpPr/>
          <p:nvPr/>
        </p:nvSpPr>
        <p:spPr>
          <a:xfrm>
            <a:off x="5759848" y="6589685"/>
            <a:ext cx="458619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b="1" dirty="0"/>
              <a:t>length:</a:t>
            </a:r>
            <a:r>
              <a:rPr dirty="0"/>
              <a:t> # of instructions</a:t>
            </a:r>
          </a:p>
        </p:txBody>
      </p:sp>
      <p:sp>
        <p:nvSpPr>
          <p:cNvPr id="802" name="permutations of {1,2,...,k}"/>
          <p:cNvSpPr/>
          <p:nvPr/>
        </p:nvSpPr>
        <p:spPr>
          <a:xfrm>
            <a:off x="4713913" y="3508386"/>
            <a:ext cx="516327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dirty="0"/>
              <a:t>permutations of {1,2,</a:t>
            </a:r>
            <a:r>
              <a:rPr lang="en-US" dirty="0"/>
              <a:t>3,4,5</a:t>
            </a:r>
            <a:r>
              <a:rPr dirty="0"/>
              <a:t>}</a:t>
            </a:r>
          </a:p>
        </p:txBody>
      </p:sp>
      <p:grpSp>
        <p:nvGrpSpPr>
          <p:cNvPr id="809" name="in S_k"/>
          <p:cNvGrpSpPr/>
          <p:nvPr/>
        </p:nvGrpSpPr>
        <p:grpSpPr>
          <a:xfrm>
            <a:off x="2814447" y="4255619"/>
            <a:ext cx="860813" cy="3641089"/>
            <a:chOff x="-5725" y="-14464"/>
            <a:chExt cx="860809" cy="3641088"/>
          </a:xfrm>
        </p:grpSpPr>
        <p:sp>
          <p:nvSpPr>
            <p:cNvPr id="803" name="Shape 803"/>
            <p:cNvSpPr/>
            <p:nvPr/>
          </p:nvSpPr>
          <p:spPr>
            <a:xfrm>
              <a:off x="-5725" y="-14464"/>
              <a:ext cx="860809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dirty="0"/>
                <a:t>∈ S</a:t>
              </a:r>
              <a:r>
                <a:rPr lang="en-US" baseline="-5999" dirty="0"/>
                <a:t>5</a:t>
              </a:r>
              <a:endParaRPr baseline="-5999" dirty="0"/>
            </a:p>
          </p:txBody>
        </p:sp>
        <p:sp>
          <p:nvSpPr>
            <p:cNvPr id="804" name="Shape 804"/>
            <p:cNvSpPr/>
            <p:nvPr/>
          </p:nvSpPr>
          <p:spPr>
            <a:xfrm>
              <a:off x="-5725" y="506233"/>
              <a:ext cx="860809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dirty="0"/>
                <a:t>∈ S</a:t>
              </a:r>
              <a:r>
                <a:rPr lang="en-US" baseline="-5999" dirty="0"/>
                <a:t>5</a:t>
              </a:r>
              <a:endParaRPr baseline="-5999" dirty="0"/>
            </a:p>
          </p:txBody>
        </p:sp>
        <p:sp>
          <p:nvSpPr>
            <p:cNvPr id="805" name="Shape 805"/>
            <p:cNvSpPr/>
            <p:nvPr/>
          </p:nvSpPr>
          <p:spPr>
            <a:xfrm>
              <a:off x="-5725" y="1230133"/>
              <a:ext cx="860809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dirty="0"/>
                <a:t>∈ S</a:t>
              </a:r>
              <a:r>
                <a:rPr lang="en-US" baseline="-5999" dirty="0"/>
                <a:t>5</a:t>
              </a:r>
              <a:endParaRPr baseline="-5999" dirty="0"/>
            </a:p>
          </p:txBody>
        </p:sp>
        <p:sp>
          <p:nvSpPr>
            <p:cNvPr id="806" name="Shape 806"/>
            <p:cNvSpPr/>
            <p:nvPr/>
          </p:nvSpPr>
          <p:spPr>
            <a:xfrm>
              <a:off x="-5725" y="1750837"/>
              <a:ext cx="860809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dirty="0"/>
                <a:t>∈ S</a:t>
              </a:r>
              <a:r>
                <a:rPr lang="en-US" baseline="-5999" dirty="0"/>
                <a:t>5</a:t>
              </a:r>
              <a:endParaRPr baseline="-5999" dirty="0"/>
            </a:p>
          </p:txBody>
        </p:sp>
        <p:sp>
          <p:nvSpPr>
            <p:cNvPr id="807" name="Shape 807"/>
            <p:cNvSpPr/>
            <p:nvPr/>
          </p:nvSpPr>
          <p:spPr>
            <a:xfrm>
              <a:off x="-5725" y="2462033"/>
              <a:ext cx="860809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dirty="0"/>
                <a:t>∈ S</a:t>
              </a:r>
              <a:r>
                <a:rPr lang="en-US" baseline="-5999" dirty="0"/>
                <a:t>5</a:t>
              </a:r>
              <a:endParaRPr baseline="-5999" dirty="0"/>
            </a:p>
          </p:txBody>
        </p:sp>
        <p:sp>
          <p:nvSpPr>
            <p:cNvPr id="808" name="Shape 808"/>
            <p:cNvSpPr/>
            <p:nvPr/>
          </p:nvSpPr>
          <p:spPr>
            <a:xfrm>
              <a:off x="-5725" y="2970034"/>
              <a:ext cx="860809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dirty="0"/>
                <a:t>∈ S</a:t>
              </a:r>
              <a:r>
                <a:rPr lang="en-US" baseline="-5999" dirty="0"/>
                <a:t>5</a:t>
              </a:r>
              <a:endParaRPr baseline="-5999" dirty="0"/>
            </a:p>
          </p:txBody>
        </p:sp>
      </p:grpSp>
      <p:sp>
        <p:nvSpPr>
          <p:cNvPr id="2" name="Rechthoek 1"/>
          <p:cNvSpPr/>
          <p:nvPr/>
        </p:nvSpPr>
        <p:spPr>
          <a:xfrm>
            <a:off x="7863870" y="1717353"/>
            <a:ext cx="4867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f : {0,1}</a:t>
            </a:r>
            <a:r>
              <a:rPr lang="nl-NL" baseline="31999" dirty="0">
                <a:solidFill>
                  <a:srgbClr val="0070C0"/>
                </a:solidFill>
              </a:rPr>
              <a:t>n</a:t>
            </a:r>
            <a:r>
              <a:rPr lang="nl-NL" dirty="0">
                <a:solidFill>
                  <a:srgbClr val="0070C0"/>
                </a:solidFill>
              </a:rPr>
              <a:t> x {</a:t>
            </a:r>
            <a:r>
              <a:rPr lang="nl-NL" dirty="0" smtClean="0">
                <a:solidFill>
                  <a:srgbClr val="0070C0"/>
                </a:solidFill>
              </a:rPr>
              <a:t>0,1}</a:t>
            </a:r>
            <a:r>
              <a:rPr lang="nl-NL" baseline="31999" dirty="0">
                <a:solidFill>
                  <a:srgbClr val="0070C0"/>
                </a:solidFill>
              </a:rPr>
              <a:t>n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>
                <a:solidFill>
                  <a:srgbClr val="0070C0"/>
                </a:solidFill>
              </a:rPr>
              <a:t>→ {0,1} </a:t>
            </a:r>
          </a:p>
        </p:txBody>
      </p:sp>
      <p:sp>
        <p:nvSpPr>
          <p:cNvPr id="73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74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75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76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77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78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79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0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1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2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3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4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5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6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7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8" name="Shape 185"/>
          <p:cNvSpPr/>
          <p:nvPr/>
        </p:nvSpPr>
        <p:spPr>
          <a:xfrm>
            <a:off x="12291290" y="9405505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9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0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cxnSp>
        <p:nvCxnSpPr>
          <p:cNvPr id="4" name="Rechte verbindingslijn met pijl 3"/>
          <p:cNvCxnSpPr/>
          <p:nvPr/>
        </p:nvCxnSpPr>
        <p:spPr>
          <a:xfrm flipH="1">
            <a:off x="8070851" y="2379058"/>
            <a:ext cx="232639" cy="405629"/>
          </a:xfrm>
          <a:prstGeom prst="straightConnector1">
            <a:avLst/>
          </a:prstGeom>
          <a:noFill/>
          <a:ln w="38100" cap="flat">
            <a:solidFill>
              <a:srgbClr val="6F6A5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" grpId="1" uiExpand="1" build="p" bldLvl="5" animBg="1" advAuto="0"/>
      <p:bldP spid="777" grpId="2" animBg="1" advAuto="0"/>
      <p:bldP spid="783" grpId="4" animBg="1" advAuto="0"/>
      <p:bldP spid="789" grpId="6" animBg="1" advAuto="0"/>
      <p:bldP spid="790" grpId="8" animBg="1" advAuto="0"/>
      <p:bldP spid="791" grpId="14" animBg="1" advAuto="0"/>
      <p:bldP spid="792" grpId="15" uiExpand="1" build="p" bldLvl="5" animBg="1" advAuto="0"/>
      <p:bldP spid="793" grpId="9" animBg="1" advAuto="0"/>
      <p:bldP spid="794" grpId="3" animBg="1" advAuto="0"/>
      <p:bldP spid="795" grpId="10" animBg="1" advAuto="0"/>
      <p:bldP spid="796" grpId="5" animBg="1" advAuto="0"/>
      <p:bldP spid="797" grpId="11" animBg="1" advAuto="0"/>
      <p:bldP spid="798" grpId="7" animBg="1" advAuto="0"/>
      <p:bldP spid="799" grpId="16" animBg="1" advAuto="0"/>
      <p:bldP spid="800" grpId="17" animBg="1" advAuto="0"/>
      <p:bldP spid="801" grpId="18" uiExpand="1" build="p" bldLvl="5" animBg="1" advAuto="0"/>
      <p:bldP spid="802" grpId="12" animBg="1" advAuto="0"/>
      <p:bldP spid="809" grpId="13" animBg="1" advAuto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>
            <a:spLocks noGrp="1"/>
          </p:cNvSpPr>
          <p:nvPr>
            <p:ph type="title"/>
          </p:nvPr>
        </p:nvSpPr>
        <p:spPr>
          <a:xfrm>
            <a:off x="508000" y="497397"/>
            <a:ext cx="8615934" cy="105075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EXAMPLE  PBP   OR</a:t>
            </a:r>
            <a:r>
              <a:rPr lang="en-US" dirty="0"/>
              <a:t>(</a:t>
            </a:r>
            <a:r>
              <a:rPr lang="en-US" cap="none" dirty="0" err="1"/>
              <a:t>x,y</a:t>
            </a:r>
            <a:r>
              <a:rPr lang="en-US" dirty="0"/>
              <a:t>)</a:t>
            </a:r>
            <a:endParaRPr dirty="0"/>
          </a:p>
        </p:txBody>
      </p:sp>
      <p:grpSp>
        <p:nvGrpSpPr>
          <p:cNvPr id="831" name="Group 831"/>
          <p:cNvGrpSpPr/>
          <p:nvPr/>
        </p:nvGrpSpPr>
        <p:grpSpPr>
          <a:xfrm>
            <a:off x="857250" y="3142478"/>
            <a:ext cx="2823658" cy="1072847"/>
            <a:chOff x="0" y="0"/>
            <a:chExt cx="2823657" cy="1072845"/>
          </a:xfrm>
        </p:grpSpPr>
        <p:sp>
          <p:nvSpPr>
            <p:cNvPr id="827" name="Shape 827"/>
            <p:cNvSpPr/>
            <p:nvPr/>
          </p:nvSpPr>
          <p:spPr>
            <a:xfrm>
              <a:off x="0" y="24825"/>
              <a:ext cx="2816474" cy="1023195"/>
            </a:xfrm>
            <a:prstGeom prst="rect">
              <a:avLst/>
            </a:prstGeom>
            <a:solidFill>
              <a:schemeClr val="accent2">
                <a:hueOff val="-1122706"/>
                <a:satOff val="6504"/>
                <a:lumOff val="15871"/>
              </a:schemeClr>
            </a:solidFill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828" name="Shape 828"/>
            <p:cNvSpPr/>
            <p:nvPr/>
          </p:nvSpPr>
          <p:spPr>
            <a:xfrm>
              <a:off x="606764" y="536422"/>
              <a:ext cx="2216893" cy="1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29" name="Shape 829"/>
            <p:cNvSpPr/>
            <p:nvPr/>
          </p:nvSpPr>
          <p:spPr>
            <a:xfrm flipV="1">
              <a:off x="606764" y="0"/>
              <a:ext cx="1" cy="1072845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30" name="Shape 830"/>
            <p:cNvSpPr/>
            <p:nvPr/>
          </p:nvSpPr>
          <p:spPr>
            <a:xfrm>
              <a:off x="166015" y="170028"/>
              <a:ext cx="302968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dirty="0"/>
                <a:t>x</a:t>
              </a:r>
              <a:endParaRPr baseline="-5999" dirty="0"/>
            </a:p>
          </p:txBody>
        </p:sp>
      </p:grpSp>
      <p:grpSp>
        <p:nvGrpSpPr>
          <p:cNvPr id="836" name="Group 836"/>
          <p:cNvGrpSpPr/>
          <p:nvPr/>
        </p:nvGrpSpPr>
        <p:grpSpPr>
          <a:xfrm>
            <a:off x="857250" y="4374376"/>
            <a:ext cx="2823658" cy="1072847"/>
            <a:chOff x="0" y="0"/>
            <a:chExt cx="2823657" cy="1072845"/>
          </a:xfrm>
        </p:grpSpPr>
        <p:sp>
          <p:nvSpPr>
            <p:cNvPr id="832" name="Shape 832"/>
            <p:cNvSpPr/>
            <p:nvPr/>
          </p:nvSpPr>
          <p:spPr>
            <a:xfrm>
              <a:off x="0" y="24825"/>
              <a:ext cx="2816474" cy="1023195"/>
            </a:xfrm>
            <a:prstGeom prst="rect">
              <a:avLst/>
            </a:prstGeom>
            <a:solidFill>
              <a:schemeClr val="accent2">
                <a:hueOff val="-1122706"/>
                <a:satOff val="6504"/>
                <a:lumOff val="15871"/>
              </a:schemeClr>
            </a:solidFill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833" name="Shape 833"/>
            <p:cNvSpPr/>
            <p:nvPr/>
          </p:nvSpPr>
          <p:spPr>
            <a:xfrm>
              <a:off x="606764" y="536422"/>
              <a:ext cx="2216893" cy="1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34" name="Shape 834"/>
            <p:cNvSpPr/>
            <p:nvPr/>
          </p:nvSpPr>
          <p:spPr>
            <a:xfrm flipV="1">
              <a:off x="606764" y="0"/>
              <a:ext cx="1" cy="1072845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35" name="Shape 835"/>
            <p:cNvSpPr/>
            <p:nvPr/>
          </p:nvSpPr>
          <p:spPr>
            <a:xfrm>
              <a:off x="162010" y="170028"/>
              <a:ext cx="310984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dirty="0"/>
                <a:t>y</a:t>
              </a:r>
              <a:endParaRPr baseline="-5999" dirty="0"/>
            </a:p>
          </p:txBody>
        </p:sp>
      </p:grpSp>
      <p:grpSp>
        <p:nvGrpSpPr>
          <p:cNvPr id="841" name="Group 841"/>
          <p:cNvGrpSpPr/>
          <p:nvPr/>
        </p:nvGrpSpPr>
        <p:grpSpPr>
          <a:xfrm>
            <a:off x="857250" y="5606278"/>
            <a:ext cx="2823658" cy="1072847"/>
            <a:chOff x="0" y="0"/>
            <a:chExt cx="2823657" cy="1072845"/>
          </a:xfrm>
        </p:grpSpPr>
        <p:sp>
          <p:nvSpPr>
            <p:cNvPr id="837" name="Shape 837"/>
            <p:cNvSpPr/>
            <p:nvPr/>
          </p:nvSpPr>
          <p:spPr>
            <a:xfrm>
              <a:off x="0" y="24825"/>
              <a:ext cx="2816474" cy="1023195"/>
            </a:xfrm>
            <a:prstGeom prst="rect">
              <a:avLst/>
            </a:prstGeom>
            <a:solidFill>
              <a:schemeClr val="accent2">
                <a:hueOff val="-1122706"/>
                <a:satOff val="6504"/>
                <a:lumOff val="15871"/>
              </a:schemeClr>
            </a:solidFill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838" name="Shape 838"/>
            <p:cNvSpPr/>
            <p:nvPr/>
          </p:nvSpPr>
          <p:spPr>
            <a:xfrm>
              <a:off x="606764" y="536422"/>
              <a:ext cx="2216893" cy="1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39" name="Shape 839"/>
            <p:cNvSpPr/>
            <p:nvPr/>
          </p:nvSpPr>
          <p:spPr>
            <a:xfrm flipV="1">
              <a:off x="606764" y="0"/>
              <a:ext cx="1" cy="1072845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40" name="Shape 840"/>
            <p:cNvSpPr/>
            <p:nvPr/>
          </p:nvSpPr>
          <p:spPr>
            <a:xfrm>
              <a:off x="166015" y="170028"/>
              <a:ext cx="302968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dirty="0"/>
                <a:t>x</a:t>
              </a:r>
              <a:endParaRPr baseline="-5999" dirty="0"/>
            </a:p>
          </p:txBody>
        </p:sp>
      </p:grpSp>
      <p:sp>
        <p:nvSpPr>
          <p:cNvPr id="842" name="highlight 2a"/>
          <p:cNvSpPr/>
          <p:nvPr/>
        </p:nvSpPr>
        <p:spPr>
          <a:xfrm>
            <a:off x="1503859" y="4430900"/>
            <a:ext cx="2147889" cy="444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43" name="highlight 2b"/>
          <p:cNvSpPr/>
          <p:nvPr/>
        </p:nvSpPr>
        <p:spPr>
          <a:xfrm>
            <a:off x="1495388" y="4942362"/>
            <a:ext cx="2147889" cy="444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grpSp>
        <p:nvGrpSpPr>
          <p:cNvPr id="848" name="Group 848"/>
          <p:cNvGrpSpPr/>
          <p:nvPr/>
        </p:nvGrpSpPr>
        <p:grpSpPr>
          <a:xfrm>
            <a:off x="857250" y="6819027"/>
            <a:ext cx="2823658" cy="1072847"/>
            <a:chOff x="0" y="0"/>
            <a:chExt cx="2823657" cy="1072845"/>
          </a:xfrm>
        </p:grpSpPr>
        <p:sp>
          <p:nvSpPr>
            <p:cNvPr id="844" name="Shape 844"/>
            <p:cNvSpPr/>
            <p:nvPr/>
          </p:nvSpPr>
          <p:spPr>
            <a:xfrm>
              <a:off x="0" y="24825"/>
              <a:ext cx="2816474" cy="1023195"/>
            </a:xfrm>
            <a:prstGeom prst="rect">
              <a:avLst/>
            </a:prstGeom>
            <a:solidFill>
              <a:schemeClr val="accent2">
                <a:hueOff val="-1122706"/>
                <a:satOff val="6504"/>
                <a:lumOff val="15871"/>
              </a:schemeClr>
            </a:solidFill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845" name="Shape 845"/>
            <p:cNvSpPr/>
            <p:nvPr/>
          </p:nvSpPr>
          <p:spPr>
            <a:xfrm>
              <a:off x="606764" y="536422"/>
              <a:ext cx="2216893" cy="1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46" name="Shape 846"/>
            <p:cNvSpPr/>
            <p:nvPr/>
          </p:nvSpPr>
          <p:spPr>
            <a:xfrm flipV="1">
              <a:off x="606764" y="0"/>
              <a:ext cx="1" cy="1072845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47" name="Shape 847"/>
            <p:cNvSpPr/>
            <p:nvPr/>
          </p:nvSpPr>
          <p:spPr>
            <a:xfrm>
              <a:off x="162010" y="170028"/>
              <a:ext cx="310984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dirty="0"/>
                <a:t>y</a:t>
              </a:r>
              <a:endParaRPr baseline="-5999" dirty="0"/>
            </a:p>
          </p:txBody>
        </p:sp>
      </p:grpSp>
      <p:sp>
        <p:nvSpPr>
          <p:cNvPr id="849" name="highlight 1a"/>
          <p:cNvSpPr/>
          <p:nvPr/>
        </p:nvSpPr>
        <p:spPr>
          <a:xfrm>
            <a:off x="1503021" y="3219205"/>
            <a:ext cx="2147888" cy="444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850" name="Shape 850"/>
          <p:cNvSpPr/>
          <p:nvPr/>
        </p:nvSpPr>
        <p:spPr>
          <a:xfrm>
            <a:off x="4390608" y="2261158"/>
            <a:ext cx="152125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dirty="0"/>
              <a:t>OR(0,0)</a:t>
            </a:r>
          </a:p>
        </p:txBody>
      </p:sp>
      <p:sp>
        <p:nvSpPr>
          <p:cNvPr id="851" name="Shape 851"/>
          <p:cNvSpPr/>
          <p:nvPr/>
        </p:nvSpPr>
        <p:spPr>
          <a:xfrm>
            <a:off x="6409908" y="2268451"/>
            <a:ext cx="152125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dirty="0"/>
              <a:t>OR(0,1)</a:t>
            </a:r>
          </a:p>
        </p:txBody>
      </p:sp>
      <p:sp>
        <p:nvSpPr>
          <p:cNvPr id="852" name="Shape 852"/>
          <p:cNvSpPr/>
          <p:nvPr/>
        </p:nvSpPr>
        <p:spPr>
          <a:xfrm>
            <a:off x="8492708" y="2268451"/>
            <a:ext cx="152125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dirty="0"/>
              <a:t>OR(1,0)</a:t>
            </a:r>
          </a:p>
        </p:txBody>
      </p:sp>
      <p:sp>
        <p:nvSpPr>
          <p:cNvPr id="853" name="Shape 853"/>
          <p:cNvSpPr/>
          <p:nvPr/>
        </p:nvSpPr>
        <p:spPr>
          <a:xfrm>
            <a:off x="10599341" y="2255382"/>
            <a:ext cx="152125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dirty="0"/>
              <a:t>OR(1,1)</a:t>
            </a:r>
          </a:p>
        </p:txBody>
      </p:sp>
      <p:grpSp>
        <p:nvGrpSpPr>
          <p:cNvPr id="865" name="Group 865"/>
          <p:cNvGrpSpPr/>
          <p:nvPr/>
        </p:nvGrpSpPr>
        <p:grpSpPr>
          <a:xfrm>
            <a:off x="6523943" y="2910298"/>
            <a:ext cx="1270002" cy="1274255"/>
            <a:chOff x="0" y="-4253"/>
            <a:chExt cx="1270001" cy="1274254"/>
          </a:xfrm>
        </p:grpSpPr>
        <p:sp>
          <p:nvSpPr>
            <p:cNvPr id="860" name="Shape 860"/>
            <p:cNvSpPr/>
            <p:nvPr/>
          </p:nvSpPr>
          <p:spPr>
            <a:xfrm>
              <a:off x="0" y="0"/>
              <a:ext cx="317501" cy="1270001"/>
            </a:xfrm>
            <a:prstGeom prst="line">
              <a:avLst/>
            </a:prstGeom>
            <a:noFill/>
            <a:ln w="63500" cap="rnd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61" name="Shape 861"/>
            <p:cNvSpPr/>
            <p:nvPr/>
          </p:nvSpPr>
          <p:spPr>
            <a:xfrm>
              <a:off x="321753" y="-4253"/>
              <a:ext cx="317501" cy="127000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62" name="Shape 862"/>
            <p:cNvSpPr/>
            <p:nvPr/>
          </p:nvSpPr>
          <p:spPr>
            <a:xfrm>
              <a:off x="635000" y="-4253"/>
              <a:ext cx="317501" cy="127000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63" name="Shape 863"/>
            <p:cNvSpPr/>
            <p:nvPr/>
          </p:nvSpPr>
          <p:spPr>
            <a:xfrm>
              <a:off x="952500" y="0"/>
              <a:ext cx="317501" cy="127000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64" name="Shape 864"/>
            <p:cNvSpPr/>
            <p:nvPr/>
          </p:nvSpPr>
          <p:spPr>
            <a:xfrm flipH="1">
              <a:off x="0" y="0"/>
              <a:ext cx="1270001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871" name="Group 871"/>
          <p:cNvGrpSpPr/>
          <p:nvPr/>
        </p:nvGrpSpPr>
        <p:grpSpPr>
          <a:xfrm>
            <a:off x="8617239" y="2914551"/>
            <a:ext cx="1272184" cy="1270001"/>
            <a:chOff x="0" y="0"/>
            <a:chExt cx="1272182" cy="1269999"/>
          </a:xfrm>
        </p:grpSpPr>
        <p:sp>
          <p:nvSpPr>
            <p:cNvPr id="866" name="Shape 866"/>
            <p:cNvSpPr/>
            <p:nvPr/>
          </p:nvSpPr>
          <p:spPr>
            <a:xfrm flipH="1">
              <a:off x="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C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67" name="Shape 867"/>
            <p:cNvSpPr/>
            <p:nvPr/>
          </p:nvSpPr>
          <p:spPr>
            <a:xfrm flipH="1">
              <a:off x="3175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68" name="Shape 868"/>
            <p:cNvSpPr/>
            <p:nvPr/>
          </p:nvSpPr>
          <p:spPr>
            <a:xfrm flipH="1">
              <a:off x="6350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69" name="Shape 869"/>
            <p:cNvSpPr/>
            <p:nvPr/>
          </p:nvSpPr>
          <p:spPr>
            <a:xfrm flipH="1">
              <a:off x="9525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70" name="Shape 870"/>
            <p:cNvSpPr/>
            <p:nvPr/>
          </p:nvSpPr>
          <p:spPr>
            <a:xfrm flipH="1">
              <a:off x="12700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877" name="Group 877"/>
          <p:cNvGrpSpPr/>
          <p:nvPr/>
        </p:nvGrpSpPr>
        <p:grpSpPr>
          <a:xfrm>
            <a:off x="10725440" y="2914551"/>
            <a:ext cx="1272184" cy="1270001"/>
            <a:chOff x="0" y="0"/>
            <a:chExt cx="1272182" cy="1269999"/>
          </a:xfrm>
        </p:grpSpPr>
        <p:sp>
          <p:nvSpPr>
            <p:cNvPr id="872" name="Shape 872"/>
            <p:cNvSpPr/>
            <p:nvPr/>
          </p:nvSpPr>
          <p:spPr>
            <a:xfrm flipH="1">
              <a:off x="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C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73" name="Shape 873"/>
            <p:cNvSpPr/>
            <p:nvPr/>
          </p:nvSpPr>
          <p:spPr>
            <a:xfrm flipH="1">
              <a:off x="3175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74" name="Shape 874"/>
            <p:cNvSpPr/>
            <p:nvPr/>
          </p:nvSpPr>
          <p:spPr>
            <a:xfrm flipH="1">
              <a:off x="6350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75" name="Shape 875"/>
            <p:cNvSpPr/>
            <p:nvPr/>
          </p:nvSpPr>
          <p:spPr>
            <a:xfrm flipH="1">
              <a:off x="9525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76" name="Shape 876"/>
            <p:cNvSpPr/>
            <p:nvPr/>
          </p:nvSpPr>
          <p:spPr>
            <a:xfrm flipH="1">
              <a:off x="12700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883" name="Group 883"/>
          <p:cNvGrpSpPr/>
          <p:nvPr/>
        </p:nvGrpSpPr>
        <p:grpSpPr>
          <a:xfrm>
            <a:off x="6522849" y="4185457"/>
            <a:ext cx="1272184" cy="1270001"/>
            <a:chOff x="0" y="0"/>
            <a:chExt cx="1272182" cy="1269999"/>
          </a:xfrm>
        </p:grpSpPr>
        <p:sp>
          <p:nvSpPr>
            <p:cNvPr id="878" name="Shape 878"/>
            <p:cNvSpPr/>
            <p:nvPr/>
          </p:nvSpPr>
          <p:spPr>
            <a:xfrm flipH="1">
              <a:off x="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79" name="Shape 879"/>
            <p:cNvSpPr/>
            <p:nvPr/>
          </p:nvSpPr>
          <p:spPr>
            <a:xfrm flipH="1">
              <a:off x="3175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C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80" name="Shape 880"/>
            <p:cNvSpPr/>
            <p:nvPr/>
          </p:nvSpPr>
          <p:spPr>
            <a:xfrm flipH="1">
              <a:off x="6350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81" name="Shape 881"/>
            <p:cNvSpPr/>
            <p:nvPr/>
          </p:nvSpPr>
          <p:spPr>
            <a:xfrm flipH="1">
              <a:off x="9525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82" name="Shape 882"/>
            <p:cNvSpPr/>
            <p:nvPr/>
          </p:nvSpPr>
          <p:spPr>
            <a:xfrm flipH="1">
              <a:off x="12700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889" name="Group 889"/>
          <p:cNvGrpSpPr/>
          <p:nvPr/>
        </p:nvGrpSpPr>
        <p:grpSpPr>
          <a:xfrm>
            <a:off x="10723634" y="4185457"/>
            <a:ext cx="1272184" cy="1270001"/>
            <a:chOff x="0" y="0"/>
            <a:chExt cx="1272182" cy="1269999"/>
          </a:xfrm>
        </p:grpSpPr>
        <p:sp>
          <p:nvSpPr>
            <p:cNvPr id="884" name="Shape 884"/>
            <p:cNvSpPr/>
            <p:nvPr/>
          </p:nvSpPr>
          <p:spPr>
            <a:xfrm flipH="1">
              <a:off x="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C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85" name="Shape 885"/>
            <p:cNvSpPr/>
            <p:nvPr/>
          </p:nvSpPr>
          <p:spPr>
            <a:xfrm flipH="1">
              <a:off x="3175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86" name="Shape 886"/>
            <p:cNvSpPr/>
            <p:nvPr/>
          </p:nvSpPr>
          <p:spPr>
            <a:xfrm flipH="1">
              <a:off x="6350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87" name="Shape 887"/>
            <p:cNvSpPr/>
            <p:nvPr/>
          </p:nvSpPr>
          <p:spPr>
            <a:xfrm flipH="1">
              <a:off x="9525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88" name="Shape 888"/>
            <p:cNvSpPr/>
            <p:nvPr/>
          </p:nvSpPr>
          <p:spPr>
            <a:xfrm flipH="1">
              <a:off x="12700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895" name="Group 895"/>
          <p:cNvGrpSpPr/>
          <p:nvPr/>
        </p:nvGrpSpPr>
        <p:grpSpPr>
          <a:xfrm>
            <a:off x="8620414" y="5473318"/>
            <a:ext cx="1272184" cy="1270000"/>
            <a:chOff x="0" y="0"/>
            <a:chExt cx="1272182" cy="1269999"/>
          </a:xfrm>
        </p:grpSpPr>
        <p:sp>
          <p:nvSpPr>
            <p:cNvPr id="890" name="Shape 890"/>
            <p:cNvSpPr/>
            <p:nvPr/>
          </p:nvSpPr>
          <p:spPr>
            <a:xfrm flipH="1">
              <a:off x="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91" name="Shape 891"/>
            <p:cNvSpPr/>
            <p:nvPr/>
          </p:nvSpPr>
          <p:spPr>
            <a:xfrm flipH="1">
              <a:off x="3175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C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92" name="Shape 892"/>
            <p:cNvSpPr/>
            <p:nvPr/>
          </p:nvSpPr>
          <p:spPr>
            <a:xfrm flipH="1">
              <a:off x="6350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93" name="Shape 893"/>
            <p:cNvSpPr/>
            <p:nvPr/>
          </p:nvSpPr>
          <p:spPr>
            <a:xfrm flipH="1">
              <a:off x="9525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94" name="Shape 894"/>
            <p:cNvSpPr/>
            <p:nvPr/>
          </p:nvSpPr>
          <p:spPr>
            <a:xfrm flipH="1">
              <a:off x="12700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901" name="Group 901"/>
          <p:cNvGrpSpPr/>
          <p:nvPr/>
        </p:nvGrpSpPr>
        <p:grpSpPr>
          <a:xfrm>
            <a:off x="10722453" y="5473318"/>
            <a:ext cx="1272184" cy="1270001"/>
            <a:chOff x="0" y="0"/>
            <a:chExt cx="1272182" cy="1269999"/>
          </a:xfrm>
        </p:grpSpPr>
        <p:sp>
          <p:nvSpPr>
            <p:cNvPr id="896" name="Shape 896"/>
            <p:cNvSpPr/>
            <p:nvPr/>
          </p:nvSpPr>
          <p:spPr>
            <a:xfrm flipH="1">
              <a:off x="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C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97" name="Shape 897"/>
            <p:cNvSpPr/>
            <p:nvPr/>
          </p:nvSpPr>
          <p:spPr>
            <a:xfrm flipH="1">
              <a:off x="3175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98" name="Shape 898"/>
            <p:cNvSpPr/>
            <p:nvPr/>
          </p:nvSpPr>
          <p:spPr>
            <a:xfrm flipH="1">
              <a:off x="6350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99" name="Shape 899"/>
            <p:cNvSpPr/>
            <p:nvPr/>
          </p:nvSpPr>
          <p:spPr>
            <a:xfrm flipH="1">
              <a:off x="9525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00" name="Shape 900"/>
            <p:cNvSpPr/>
            <p:nvPr/>
          </p:nvSpPr>
          <p:spPr>
            <a:xfrm flipH="1">
              <a:off x="1270000" y="0"/>
              <a:ext cx="21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859" name="Or(0,0) 1"/>
          <p:cNvGrpSpPr/>
          <p:nvPr/>
        </p:nvGrpSpPr>
        <p:grpSpPr>
          <a:xfrm>
            <a:off x="4516232" y="2914551"/>
            <a:ext cx="1270002" cy="1270002"/>
            <a:chOff x="0" y="0"/>
            <a:chExt cx="1270001" cy="1270001"/>
          </a:xfrm>
        </p:grpSpPr>
        <p:sp>
          <p:nvSpPr>
            <p:cNvPr id="854" name="Shape 854"/>
            <p:cNvSpPr/>
            <p:nvPr/>
          </p:nvSpPr>
          <p:spPr>
            <a:xfrm>
              <a:off x="0" y="0"/>
              <a:ext cx="317501" cy="1270001"/>
            </a:xfrm>
            <a:prstGeom prst="line">
              <a:avLst/>
            </a:prstGeom>
            <a:noFill/>
            <a:ln w="63500" cap="rnd">
              <a:solidFill>
                <a:srgbClr val="C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55" name="Shape 855"/>
            <p:cNvSpPr/>
            <p:nvPr/>
          </p:nvSpPr>
          <p:spPr>
            <a:xfrm>
              <a:off x="317500" y="0"/>
              <a:ext cx="317501" cy="127000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56" name="Shape 856"/>
            <p:cNvSpPr/>
            <p:nvPr/>
          </p:nvSpPr>
          <p:spPr>
            <a:xfrm>
              <a:off x="630749" y="0"/>
              <a:ext cx="317501" cy="127000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57" name="Shape 857"/>
            <p:cNvSpPr/>
            <p:nvPr/>
          </p:nvSpPr>
          <p:spPr>
            <a:xfrm>
              <a:off x="952500" y="0"/>
              <a:ext cx="317501" cy="127000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58" name="Shape 858"/>
            <p:cNvSpPr/>
            <p:nvPr/>
          </p:nvSpPr>
          <p:spPr>
            <a:xfrm flipH="1">
              <a:off x="0" y="0"/>
              <a:ext cx="1270001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907" name="Or(0,0) 2"/>
          <p:cNvGrpSpPr/>
          <p:nvPr/>
        </p:nvGrpSpPr>
        <p:grpSpPr>
          <a:xfrm>
            <a:off x="4513746" y="4185457"/>
            <a:ext cx="1274971" cy="1270002"/>
            <a:chOff x="0" y="0"/>
            <a:chExt cx="1274969" cy="1270001"/>
          </a:xfrm>
        </p:grpSpPr>
        <p:sp>
          <p:nvSpPr>
            <p:cNvPr id="902" name="Shape 902"/>
            <p:cNvSpPr/>
            <p:nvPr/>
          </p:nvSpPr>
          <p:spPr>
            <a:xfrm>
              <a:off x="0" y="0"/>
              <a:ext cx="317501" cy="127000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03" name="Shape 903"/>
            <p:cNvSpPr/>
            <p:nvPr/>
          </p:nvSpPr>
          <p:spPr>
            <a:xfrm>
              <a:off x="322116" y="0"/>
              <a:ext cx="639970" cy="1270000"/>
            </a:xfrm>
            <a:prstGeom prst="line">
              <a:avLst/>
            </a:prstGeom>
            <a:noFill/>
            <a:ln w="63500" cap="rnd">
              <a:solidFill>
                <a:srgbClr val="C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04" name="Shape 904"/>
            <p:cNvSpPr/>
            <p:nvPr/>
          </p:nvSpPr>
          <p:spPr>
            <a:xfrm>
              <a:off x="952499" y="0"/>
              <a:ext cx="322470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05" name="Shape 905"/>
            <p:cNvSpPr/>
            <p:nvPr/>
          </p:nvSpPr>
          <p:spPr>
            <a:xfrm flipH="1">
              <a:off x="639968" y="0"/>
              <a:ext cx="630032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06" name="Shape 906"/>
            <p:cNvSpPr/>
            <p:nvPr/>
          </p:nvSpPr>
          <p:spPr>
            <a:xfrm flipH="1">
              <a:off x="4968" y="0"/>
              <a:ext cx="630032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925" name="Or(0,0) 3"/>
          <p:cNvGrpSpPr/>
          <p:nvPr/>
        </p:nvGrpSpPr>
        <p:grpSpPr>
          <a:xfrm flipH="1">
            <a:off x="4511181" y="5473318"/>
            <a:ext cx="1270002" cy="1270002"/>
            <a:chOff x="0" y="0"/>
            <a:chExt cx="1270001" cy="1270001"/>
          </a:xfrm>
        </p:grpSpPr>
        <p:sp>
          <p:nvSpPr>
            <p:cNvPr id="920" name="Shape 920"/>
            <p:cNvSpPr/>
            <p:nvPr/>
          </p:nvSpPr>
          <p:spPr>
            <a:xfrm>
              <a:off x="0" y="0"/>
              <a:ext cx="317501" cy="127000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21" name="Shape 921"/>
            <p:cNvSpPr/>
            <p:nvPr/>
          </p:nvSpPr>
          <p:spPr>
            <a:xfrm>
              <a:off x="308265" y="0"/>
              <a:ext cx="317501" cy="1270001"/>
            </a:xfrm>
            <a:prstGeom prst="line">
              <a:avLst/>
            </a:prstGeom>
            <a:noFill/>
            <a:ln w="63500" cap="rnd">
              <a:solidFill>
                <a:srgbClr val="C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22" name="Shape 922"/>
            <p:cNvSpPr/>
            <p:nvPr/>
          </p:nvSpPr>
          <p:spPr>
            <a:xfrm>
              <a:off x="635000" y="0"/>
              <a:ext cx="317501" cy="127000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23" name="Shape 923"/>
            <p:cNvSpPr/>
            <p:nvPr/>
          </p:nvSpPr>
          <p:spPr>
            <a:xfrm>
              <a:off x="952500" y="0"/>
              <a:ext cx="317501" cy="127000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24" name="Shape 924"/>
            <p:cNvSpPr/>
            <p:nvPr/>
          </p:nvSpPr>
          <p:spPr>
            <a:xfrm flipH="1">
              <a:off x="0" y="0"/>
              <a:ext cx="1270001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937" name="Or(0,0) 4"/>
          <p:cNvGrpSpPr/>
          <p:nvPr/>
        </p:nvGrpSpPr>
        <p:grpSpPr>
          <a:xfrm>
            <a:off x="4509127" y="6749913"/>
            <a:ext cx="1274972" cy="1270002"/>
            <a:chOff x="-1" y="0"/>
            <a:chExt cx="1274971" cy="1270000"/>
          </a:xfrm>
        </p:grpSpPr>
        <p:sp>
          <p:nvSpPr>
            <p:cNvPr id="932" name="Shape 932"/>
            <p:cNvSpPr/>
            <p:nvPr/>
          </p:nvSpPr>
          <p:spPr>
            <a:xfrm>
              <a:off x="-1" y="0"/>
              <a:ext cx="1274971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33" name="Shape 933"/>
            <p:cNvSpPr/>
            <p:nvPr/>
          </p:nvSpPr>
          <p:spPr>
            <a:xfrm flipH="1">
              <a:off x="322468" y="0"/>
              <a:ext cx="947532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34" name="Shape 934"/>
            <p:cNvSpPr/>
            <p:nvPr/>
          </p:nvSpPr>
          <p:spPr>
            <a:xfrm>
              <a:off x="317500" y="0"/>
              <a:ext cx="639969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35" name="Shape 935"/>
            <p:cNvSpPr/>
            <p:nvPr/>
          </p:nvSpPr>
          <p:spPr>
            <a:xfrm flipH="1">
              <a:off x="635352" y="0"/>
              <a:ext cx="318882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36" name="Shape 936"/>
            <p:cNvSpPr/>
            <p:nvPr/>
          </p:nvSpPr>
          <p:spPr>
            <a:xfrm flipH="1">
              <a:off x="4968" y="0"/>
              <a:ext cx="636383" cy="1270000"/>
            </a:xfrm>
            <a:prstGeom prst="line">
              <a:avLst/>
            </a:prstGeom>
            <a:noFill/>
            <a:ln w="63500" cap="rnd">
              <a:solidFill>
                <a:srgbClr val="C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913" name="Group 913"/>
          <p:cNvGrpSpPr/>
          <p:nvPr/>
        </p:nvGrpSpPr>
        <p:grpSpPr>
          <a:xfrm>
            <a:off x="8617239" y="4185457"/>
            <a:ext cx="1274970" cy="1270001"/>
            <a:chOff x="0" y="0"/>
            <a:chExt cx="1274968" cy="1270000"/>
          </a:xfrm>
        </p:grpSpPr>
        <p:sp>
          <p:nvSpPr>
            <p:cNvPr id="908" name="Shape 908"/>
            <p:cNvSpPr/>
            <p:nvPr/>
          </p:nvSpPr>
          <p:spPr>
            <a:xfrm>
              <a:off x="0" y="0"/>
              <a:ext cx="317501" cy="1270001"/>
            </a:xfrm>
            <a:prstGeom prst="line">
              <a:avLst/>
            </a:prstGeom>
            <a:noFill/>
            <a:ln w="63500" cap="rnd">
              <a:solidFill>
                <a:srgbClr val="C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09" name="Shape 909"/>
            <p:cNvSpPr/>
            <p:nvPr/>
          </p:nvSpPr>
          <p:spPr>
            <a:xfrm>
              <a:off x="317499" y="0"/>
              <a:ext cx="639970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10" name="Shape 910"/>
            <p:cNvSpPr/>
            <p:nvPr/>
          </p:nvSpPr>
          <p:spPr>
            <a:xfrm>
              <a:off x="952499" y="0"/>
              <a:ext cx="322470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11" name="Shape 911"/>
            <p:cNvSpPr/>
            <p:nvPr/>
          </p:nvSpPr>
          <p:spPr>
            <a:xfrm flipH="1">
              <a:off x="639968" y="0"/>
              <a:ext cx="630032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12" name="Shape 912"/>
            <p:cNvSpPr/>
            <p:nvPr/>
          </p:nvSpPr>
          <p:spPr>
            <a:xfrm flipH="1">
              <a:off x="4968" y="0"/>
              <a:ext cx="630032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919" name="Group 919"/>
          <p:cNvGrpSpPr/>
          <p:nvPr/>
        </p:nvGrpSpPr>
        <p:grpSpPr>
          <a:xfrm flipH="1">
            <a:off x="6520837" y="5473318"/>
            <a:ext cx="1270001" cy="1270001"/>
            <a:chOff x="0" y="0"/>
            <a:chExt cx="1270000" cy="1270000"/>
          </a:xfrm>
        </p:grpSpPr>
        <p:sp>
          <p:nvSpPr>
            <p:cNvPr id="914" name="Shape 914"/>
            <p:cNvSpPr/>
            <p:nvPr/>
          </p:nvSpPr>
          <p:spPr>
            <a:xfrm>
              <a:off x="0" y="0"/>
              <a:ext cx="317501" cy="127000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15" name="Shape 915"/>
            <p:cNvSpPr/>
            <p:nvPr/>
          </p:nvSpPr>
          <p:spPr>
            <a:xfrm>
              <a:off x="317500" y="0"/>
              <a:ext cx="317501" cy="127000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16" name="Shape 916"/>
            <p:cNvSpPr/>
            <p:nvPr/>
          </p:nvSpPr>
          <p:spPr>
            <a:xfrm>
              <a:off x="635000" y="0"/>
              <a:ext cx="317501" cy="127000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17" name="Shape 917"/>
            <p:cNvSpPr/>
            <p:nvPr/>
          </p:nvSpPr>
          <p:spPr>
            <a:xfrm>
              <a:off x="952500" y="0"/>
              <a:ext cx="317501" cy="1270001"/>
            </a:xfrm>
            <a:prstGeom prst="line">
              <a:avLst/>
            </a:prstGeom>
            <a:noFill/>
            <a:ln w="63500" cap="rnd">
              <a:solidFill>
                <a:srgbClr val="C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18" name="Shape 918"/>
            <p:cNvSpPr/>
            <p:nvPr/>
          </p:nvSpPr>
          <p:spPr>
            <a:xfrm flipH="1">
              <a:off x="0" y="0"/>
              <a:ext cx="1270001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931" name="Group 931"/>
          <p:cNvGrpSpPr/>
          <p:nvPr/>
        </p:nvGrpSpPr>
        <p:grpSpPr>
          <a:xfrm>
            <a:off x="8612884" y="6749913"/>
            <a:ext cx="1283857" cy="1270002"/>
            <a:chOff x="-4268" y="0"/>
            <a:chExt cx="1283856" cy="1270000"/>
          </a:xfrm>
        </p:grpSpPr>
        <p:sp>
          <p:nvSpPr>
            <p:cNvPr id="926" name="Shape 926"/>
            <p:cNvSpPr/>
            <p:nvPr/>
          </p:nvSpPr>
          <p:spPr>
            <a:xfrm>
              <a:off x="4617" y="0"/>
              <a:ext cx="1274971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27" name="Shape 927"/>
            <p:cNvSpPr/>
            <p:nvPr/>
          </p:nvSpPr>
          <p:spPr>
            <a:xfrm flipH="1">
              <a:off x="322468" y="0"/>
              <a:ext cx="947532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28" name="Shape 928"/>
            <p:cNvSpPr/>
            <p:nvPr/>
          </p:nvSpPr>
          <p:spPr>
            <a:xfrm>
              <a:off x="317500" y="0"/>
              <a:ext cx="639969" cy="1270000"/>
            </a:xfrm>
            <a:prstGeom prst="line">
              <a:avLst/>
            </a:prstGeom>
            <a:noFill/>
            <a:ln w="63500" cap="rnd">
              <a:solidFill>
                <a:srgbClr val="C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29" name="Shape 929"/>
            <p:cNvSpPr/>
            <p:nvPr/>
          </p:nvSpPr>
          <p:spPr>
            <a:xfrm flipH="1">
              <a:off x="635351" y="0"/>
              <a:ext cx="318882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30" name="Shape 930"/>
            <p:cNvSpPr/>
            <p:nvPr/>
          </p:nvSpPr>
          <p:spPr>
            <a:xfrm flipH="1">
              <a:off x="-4268" y="0"/>
              <a:ext cx="636383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943" name="Group 943"/>
          <p:cNvGrpSpPr/>
          <p:nvPr/>
        </p:nvGrpSpPr>
        <p:grpSpPr>
          <a:xfrm>
            <a:off x="6517032" y="6749912"/>
            <a:ext cx="1275249" cy="1270003"/>
            <a:chOff x="0" y="-1"/>
            <a:chExt cx="1275248" cy="1270002"/>
          </a:xfrm>
        </p:grpSpPr>
        <p:sp>
          <p:nvSpPr>
            <p:cNvPr id="938" name="Shape 938"/>
            <p:cNvSpPr/>
            <p:nvPr/>
          </p:nvSpPr>
          <p:spPr>
            <a:xfrm>
              <a:off x="5246" y="0"/>
              <a:ext cx="947255" cy="1270000"/>
            </a:xfrm>
            <a:prstGeom prst="line">
              <a:avLst/>
            </a:prstGeom>
            <a:noFill/>
            <a:ln w="63500" cap="rnd">
              <a:solidFill>
                <a:srgbClr val="C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39" name="Shape 939"/>
            <p:cNvSpPr/>
            <p:nvPr/>
          </p:nvSpPr>
          <p:spPr>
            <a:xfrm flipH="1">
              <a:off x="312882" y="0"/>
              <a:ext cx="640247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40" name="Shape 940"/>
            <p:cNvSpPr/>
            <p:nvPr/>
          </p:nvSpPr>
          <p:spPr>
            <a:xfrm>
              <a:off x="322747" y="-1"/>
              <a:ext cx="312254" cy="1270002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41" name="Shape 941"/>
            <p:cNvSpPr/>
            <p:nvPr/>
          </p:nvSpPr>
          <p:spPr>
            <a:xfrm>
              <a:off x="640247" y="0"/>
              <a:ext cx="629754" cy="127000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42" name="Shape 942"/>
            <p:cNvSpPr/>
            <p:nvPr/>
          </p:nvSpPr>
          <p:spPr>
            <a:xfrm flipH="1">
              <a:off x="0" y="0"/>
              <a:ext cx="1275248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949" name="Group 949"/>
          <p:cNvGrpSpPr/>
          <p:nvPr/>
        </p:nvGrpSpPr>
        <p:grpSpPr>
          <a:xfrm>
            <a:off x="10719203" y="6749913"/>
            <a:ext cx="1275249" cy="1270001"/>
            <a:chOff x="0" y="0"/>
            <a:chExt cx="1275247" cy="1270000"/>
          </a:xfrm>
        </p:grpSpPr>
        <p:sp>
          <p:nvSpPr>
            <p:cNvPr id="944" name="Shape 944"/>
            <p:cNvSpPr/>
            <p:nvPr/>
          </p:nvSpPr>
          <p:spPr>
            <a:xfrm>
              <a:off x="5246" y="0"/>
              <a:ext cx="947255" cy="1270000"/>
            </a:xfrm>
            <a:prstGeom prst="line">
              <a:avLst/>
            </a:prstGeom>
            <a:noFill/>
            <a:ln w="63500" cap="rnd">
              <a:solidFill>
                <a:srgbClr val="C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45" name="Shape 945"/>
            <p:cNvSpPr/>
            <p:nvPr/>
          </p:nvSpPr>
          <p:spPr>
            <a:xfrm flipH="1">
              <a:off x="317500" y="0"/>
              <a:ext cx="640247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46" name="Shape 946"/>
            <p:cNvSpPr/>
            <p:nvPr/>
          </p:nvSpPr>
          <p:spPr>
            <a:xfrm>
              <a:off x="322747" y="-1"/>
              <a:ext cx="312254" cy="1270002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47" name="Shape 947"/>
            <p:cNvSpPr/>
            <p:nvPr/>
          </p:nvSpPr>
          <p:spPr>
            <a:xfrm>
              <a:off x="640247" y="0"/>
              <a:ext cx="629754" cy="127000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948" name="Shape 948"/>
            <p:cNvSpPr/>
            <p:nvPr/>
          </p:nvSpPr>
          <p:spPr>
            <a:xfrm flipH="1">
              <a:off x="0" y="0"/>
              <a:ext cx="1275248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sp>
        <p:nvSpPr>
          <p:cNvPr id="950" name="Shape 950"/>
          <p:cNvSpPr/>
          <p:nvPr/>
        </p:nvSpPr>
        <p:spPr>
          <a:xfrm>
            <a:off x="2086645" y="8221392"/>
            <a:ext cx="150361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dirty="0"/>
              <a:t>output:</a:t>
            </a:r>
          </a:p>
        </p:txBody>
      </p:sp>
      <p:sp>
        <p:nvSpPr>
          <p:cNvPr id="951" name="Shape 951"/>
          <p:cNvSpPr/>
          <p:nvPr/>
        </p:nvSpPr>
        <p:spPr>
          <a:xfrm>
            <a:off x="4911928" y="8099207"/>
            <a:ext cx="45044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id</a:t>
            </a:r>
          </a:p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0</a:t>
            </a:r>
          </a:p>
        </p:txBody>
      </p:sp>
      <p:sp>
        <p:nvSpPr>
          <p:cNvPr id="952" name="Shape 952"/>
          <p:cNvSpPr/>
          <p:nvPr/>
        </p:nvSpPr>
        <p:spPr>
          <a:xfrm>
            <a:off x="6265237" y="8078876"/>
            <a:ext cx="155170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(14235)</a:t>
            </a:r>
          </a:p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1</a:t>
            </a:r>
          </a:p>
        </p:txBody>
      </p:sp>
      <p:sp>
        <p:nvSpPr>
          <p:cNvPr id="953" name="Shape 953"/>
          <p:cNvSpPr/>
          <p:nvPr/>
        </p:nvSpPr>
        <p:spPr>
          <a:xfrm>
            <a:off x="8477479" y="8033164"/>
            <a:ext cx="155170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(14235)</a:t>
            </a:r>
          </a:p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1</a:t>
            </a:r>
          </a:p>
        </p:txBody>
      </p:sp>
      <p:sp>
        <p:nvSpPr>
          <p:cNvPr id="954" name="Shape 954"/>
          <p:cNvSpPr/>
          <p:nvPr/>
        </p:nvSpPr>
        <p:spPr>
          <a:xfrm>
            <a:off x="10584112" y="8056019"/>
            <a:ext cx="155170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(14235)</a:t>
            </a:r>
          </a:p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1</a:t>
            </a:r>
          </a:p>
        </p:txBody>
      </p:sp>
      <p:sp>
        <p:nvSpPr>
          <p:cNvPr id="955" name="highlight 1b"/>
          <p:cNvSpPr/>
          <p:nvPr/>
        </p:nvSpPr>
        <p:spPr>
          <a:xfrm>
            <a:off x="1503021" y="3713350"/>
            <a:ext cx="2147888" cy="444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56" name="highlight 3a"/>
          <p:cNvSpPr/>
          <p:nvPr/>
        </p:nvSpPr>
        <p:spPr>
          <a:xfrm>
            <a:off x="1503021" y="5669150"/>
            <a:ext cx="2147888" cy="444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57" name="highlight 3b"/>
          <p:cNvSpPr/>
          <p:nvPr/>
        </p:nvSpPr>
        <p:spPr>
          <a:xfrm>
            <a:off x="1503021" y="6177150"/>
            <a:ext cx="2147888" cy="444600"/>
          </a:xfrm>
          <a:prstGeom prst="rect">
            <a:avLst/>
          </a:prstGeom>
          <a:solidFill>
            <a:srgbClr val="98A66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/>
          </a:p>
        </p:txBody>
      </p:sp>
      <p:sp>
        <p:nvSpPr>
          <p:cNvPr id="958" name="highlight 4a"/>
          <p:cNvSpPr/>
          <p:nvPr/>
        </p:nvSpPr>
        <p:spPr>
          <a:xfrm>
            <a:off x="1503021" y="6875654"/>
            <a:ext cx="2147888" cy="444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59" name="Shape 959"/>
          <p:cNvSpPr/>
          <p:nvPr/>
        </p:nvSpPr>
        <p:spPr>
          <a:xfrm>
            <a:off x="1560584" y="3588308"/>
            <a:ext cx="91210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1: id</a:t>
            </a:r>
          </a:p>
        </p:txBody>
      </p:sp>
      <p:sp>
        <p:nvSpPr>
          <p:cNvPr id="960" name="Shape 960"/>
          <p:cNvSpPr/>
          <p:nvPr/>
        </p:nvSpPr>
        <p:spPr>
          <a:xfrm>
            <a:off x="1563115" y="4312208"/>
            <a:ext cx="201337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dirty="0"/>
              <a:t>0: (12453)</a:t>
            </a:r>
          </a:p>
        </p:txBody>
      </p:sp>
      <p:sp>
        <p:nvSpPr>
          <p:cNvPr id="961" name="Shape 961"/>
          <p:cNvSpPr/>
          <p:nvPr/>
        </p:nvSpPr>
        <p:spPr>
          <a:xfrm>
            <a:off x="1563115" y="5544108"/>
            <a:ext cx="201337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dirty="0"/>
              <a:t>0: (54321)</a:t>
            </a:r>
          </a:p>
        </p:txBody>
      </p:sp>
      <p:sp>
        <p:nvSpPr>
          <p:cNvPr id="962" name="Shape 962"/>
          <p:cNvSpPr/>
          <p:nvPr/>
        </p:nvSpPr>
        <p:spPr>
          <a:xfrm>
            <a:off x="1563115" y="3080308"/>
            <a:ext cx="201337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dirty="0"/>
              <a:t>0: (12345)</a:t>
            </a:r>
          </a:p>
        </p:txBody>
      </p:sp>
      <p:sp>
        <p:nvSpPr>
          <p:cNvPr id="963" name="Shape 963"/>
          <p:cNvSpPr/>
          <p:nvPr/>
        </p:nvSpPr>
        <p:spPr>
          <a:xfrm>
            <a:off x="1560584" y="4820208"/>
            <a:ext cx="91210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dirty="0"/>
              <a:t>1: id</a:t>
            </a:r>
          </a:p>
        </p:txBody>
      </p:sp>
      <p:sp>
        <p:nvSpPr>
          <p:cNvPr id="964" name="Shape 964"/>
          <p:cNvSpPr/>
          <p:nvPr/>
        </p:nvSpPr>
        <p:spPr>
          <a:xfrm>
            <a:off x="1560584" y="6052108"/>
            <a:ext cx="91210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1: id</a:t>
            </a:r>
          </a:p>
        </p:txBody>
      </p:sp>
      <p:sp>
        <p:nvSpPr>
          <p:cNvPr id="965" name="Shape 965"/>
          <p:cNvSpPr/>
          <p:nvPr/>
        </p:nvSpPr>
        <p:spPr>
          <a:xfrm>
            <a:off x="1563115" y="6756859"/>
            <a:ext cx="201337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0: (15243)</a:t>
            </a:r>
          </a:p>
        </p:txBody>
      </p:sp>
      <p:sp>
        <p:nvSpPr>
          <p:cNvPr id="966" name="highlight 4b"/>
          <p:cNvSpPr/>
          <p:nvPr/>
        </p:nvSpPr>
        <p:spPr>
          <a:xfrm>
            <a:off x="1499191" y="7377587"/>
            <a:ext cx="2147889" cy="444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67" name="Shape 967"/>
          <p:cNvSpPr/>
          <p:nvPr/>
        </p:nvSpPr>
        <p:spPr>
          <a:xfrm>
            <a:off x="1560583" y="7264859"/>
            <a:ext cx="201337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1: (14235)</a:t>
            </a:r>
          </a:p>
        </p:txBody>
      </p:sp>
      <p:sp>
        <p:nvSpPr>
          <p:cNvPr id="968" name="Shape 968"/>
          <p:cNvSpPr/>
          <p:nvPr/>
        </p:nvSpPr>
        <p:spPr>
          <a:xfrm>
            <a:off x="1391436" y="2242395"/>
            <a:ext cx="175528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dirty="0"/>
              <a:t>length 4: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477492"/>
              </p:ext>
            </p:extLst>
          </p:nvPr>
        </p:nvGraphicFramePr>
        <p:xfrm>
          <a:off x="9460604" y="58202"/>
          <a:ext cx="309511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1706">
                  <a:extLst>
                    <a:ext uri="{9D8B030D-6E8A-4147-A177-3AD203B41FA5}">
                      <a16:colId xmlns:a16="http://schemas.microsoft.com/office/drawing/2014/main" xmlns="" val="1741483335"/>
                    </a:ext>
                  </a:extLst>
                </a:gridCol>
                <a:gridCol w="1031706">
                  <a:extLst>
                    <a:ext uri="{9D8B030D-6E8A-4147-A177-3AD203B41FA5}">
                      <a16:colId xmlns:a16="http://schemas.microsoft.com/office/drawing/2014/main" xmlns="" val="95331075"/>
                    </a:ext>
                  </a:extLst>
                </a:gridCol>
                <a:gridCol w="1031706">
                  <a:extLst>
                    <a:ext uri="{9D8B030D-6E8A-4147-A177-3AD203B41FA5}">
                      <a16:colId xmlns:a16="http://schemas.microsoft.com/office/drawing/2014/main" xmlns="" val="3323162438"/>
                    </a:ext>
                  </a:extLst>
                </a:gridCol>
              </a:tblGrid>
              <a:tr h="40325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endParaRPr lang="nl-NL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  <a:cs typeface="Arial" panose="020B0604020202020204" pitchFamily="34" charset="0"/>
                        </a:rPr>
                        <a:t>y</a:t>
                      </a:r>
                      <a:endParaRPr lang="nl-NL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  <a:cs typeface="Arial" panose="020B0604020202020204" pitchFamily="34" charset="0"/>
                        </a:rPr>
                        <a:t>OR(</a:t>
                      </a:r>
                      <a:r>
                        <a:rPr lang="en-US" sz="2000" b="1" dirty="0" err="1">
                          <a:latin typeface="+mn-lt"/>
                          <a:cs typeface="Arial" panose="020B0604020202020204" pitchFamily="34" charset="0"/>
                        </a:rPr>
                        <a:t>x,y</a:t>
                      </a:r>
                      <a:r>
                        <a:rPr lang="en-US" sz="2000" b="1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nl-NL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7573713"/>
                  </a:ext>
                </a:extLst>
              </a:tr>
              <a:tr h="40325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nl-NL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nl-NL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nl-NL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0224392"/>
                  </a:ext>
                </a:extLst>
              </a:tr>
              <a:tr h="40325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nl-NL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nl-NL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nl-NL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540449"/>
                  </a:ext>
                </a:extLst>
              </a:tr>
              <a:tr h="40325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nl-NL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nl-NL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nl-NL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3450531"/>
                  </a:ext>
                </a:extLst>
              </a:tr>
              <a:tr h="40325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nl-NL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nl-NL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nl-NL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37690"/>
                  </a:ext>
                </a:extLst>
              </a:tr>
            </a:tbl>
          </a:graphicData>
        </a:graphic>
      </p:graphicFrame>
      <p:sp>
        <p:nvSpPr>
          <p:cNvPr id="161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2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3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4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5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6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7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8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9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0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1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2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3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4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5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6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7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8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" grpId="0" animBg="1"/>
      <p:bldP spid="842" grpId="5" animBg="1"/>
      <p:bldP spid="842" grpId="6" animBg="1"/>
      <p:bldP spid="842" grpId="7" animBg="1"/>
      <p:bldP spid="843" grpId="0" animBg="1"/>
      <p:bldP spid="843" grpId="4" animBg="1"/>
      <p:bldP spid="843" grpId="6" animBg="1"/>
      <p:bldP spid="849" grpId="0" animBg="1"/>
      <p:bldP spid="849" grpId="5" animBg="1"/>
      <p:bldP spid="849" grpId="6" animBg="1"/>
      <p:bldP spid="849" grpId="7" animBg="1"/>
      <p:bldP spid="850" grpId="0" animBg="1"/>
      <p:bldP spid="851" grpId="0" animBg="1"/>
      <p:bldP spid="852" grpId="0" animBg="1"/>
      <p:bldP spid="853" grpId="0" animBg="1"/>
      <p:bldP spid="950" grpId="0" animBg="1"/>
      <p:bldP spid="951" grpId="0" animBg="1"/>
      <p:bldP spid="952" grpId="0" animBg="1"/>
      <p:bldP spid="953" grpId="0" animBg="1"/>
      <p:bldP spid="954" grpId="0" animBg="1"/>
      <p:bldP spid="955" grpId="0" animBg="1"/>
      <p:bldP spid="955" grpId="4" animBg="1"/>
      <p:bldP spid="955" grpId="6" animBg="1"/>
      <p:bldP spid="956" grpId="0" animBg="1"/>
      <p:bldP spid="956" grpId="5" animBg="1"/>
      <p:bldP spid="956" grpId="6" animBg="1"/>
      <p:bldP spid="956" grpId="7" animBg="1"/>
      <p:bldP spid="957" grpId="0" animBg="1"/>
      <p:bldP spid="957" grpId="4" animBg="1"/>
      <p:bldP spid="957" grpId="6" animBg="1"/>
      <p:bldP spid="958" grpId="0" animBg="1"/>
      <p:bldP spid="958" grpId="6" animBg="1"/>
      <p:bldP spid="958" grpId="7" animBg="1"/>
      <p:bldP spid="958" grpId="8" animBg="1"/>
      <p:bldP spid="959" grpId="0" animBg="1"/>
      <p:bldP spid="960" grpId="0" animBg="1"/>
      <p:bldP spid="961" grpId="0" animBg="1"/>
      <p:bldP spid="962" grpId="0" animBg="1"/>
      <p:bldP spid="963" grpId="0" animBg="1"/>
      <p:bldP spid="964" grpId="0" animBg="1"/>
      <p:bldP spid="965" grpId="0" animBg="1"/>
      <p:bldP spid="966" grpId="0" animBg="1"/>
      <p:bldP spid="966" grpId="4" animBg="1"/>
      <p:bldP spid="966" grpId="6" animBg="1"/>
      <p:bldP spid="9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example:  image  tagging</a:t>
            </a:r>
          </a:p>
        </p:txBody>
      </p:sp>
      <p:pic>
        <p:nvPicPr>
          <p:cNvPr id="159" name="pasted-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280" y="4648978"/>
            <a:ext cx="1335781" cy="24871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Group 184"/>
          <p:cNvGrpSpPr/>
          <p:nvPr/>
        </p:nvGrpSpPr>
        <p:grpSpPr>
          <a:xfrm>
            <a:off x="565601" y="1951575"/>
            <a:ext cx="5813293" cy="660515"/>
            <a:chOff x="152348" y="-239272"/>
            <a:chExt cx="5813291" cy="660514"/>
          </a:xfrm>
        </p:grpSpPr>
        <p:sp>
          <p:nvSpPr>
            <p:cNvPr id="182" name="Shape 182"/>
            <p:cNvSpPr/>
            <p:nvPr/>
          </p:nvSpPr>
          <p:spPr>
            <a:xfrm>
              <a:off x="152348" y="-173792"/>
              <a:ext cx="1715213" cy="595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rPr lang="en-US" dirty="0" smtClean="0"/>
                <a:t>CAPITOL</a:t>
              </a:r>
              <a:endParaRPr dirty="0"/>
            </a:p>
          </p:txBody>
        </p:sp>
        <p:sp>
          <p:nvSpPr>
            <p:cNvPr id="183" name="Shape 183"/>
            <p:cNvSpPr/>
            <p:nvPr/>
          </p:nvSpPr>
          <p:spPr>
            <a:xfrm>
              <a:off x="3093058" y="-239272"/>
              <a:ext cx="2872581" cy="595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rPr lang="en-US" dirty="0" smtClean="0"/>
                <a:t>WASHINGTON</a:t>
              </a:r>
              <a:endParaRPr dirty="0"/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279150" y="2714805"/>
            <a:ext cx="2431892" cy="2012039"/>
            <a:chOff x="5426781" y="2697848"/>
            <a:chExt cx="3007536" cy="2488302"/>
          </a:xfrm>
        </p:grpSpPr>
        <p:pic>
          <p:nvPicPr>
            <p:cNvPr id="145" name="Afbeelding 144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26781" y="2697848"/>
              <a:ext cx="3007536" cy="2488302"/>
            </a:xfrm>
            <a:prstGeom prst="rect">
              <a:avLst/>
            </a:prstGeom>
            <a:effectLst/>
          </p:spPr>
        </p:pic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832" y="2821229"/>
              <a:ext cx="2531747" cy="1972409"/>
            </a:xfrm>
            <a:prstGeom prst="rect">
              <a:avLst/>
            </a:prstGeom>
          </p:spPr>
        </p:pic>
      </p:grpSp>
      <p:grpSp>
        <p:nvGrpSpPr>
          <p:cNvPr id="152" name="Group 152"/>
          <p:cNvGrpSpPr/>
          <p:nvPr/>
        </p:nvGrpSpPr>
        <p:grpSpPr>
          <a:xfrm>
            <a:off x="2222363" y="2308643"/>
            <a:ext cx="608013" cy="761203"/>
            <a:chOff x="0" y="0"/>
            <a:chExt cx="608012" cy="761202"/>
          </a:xfrm>
        </p:grpSpPr>
        <p:sp>
          <p:nvSpPr>
            <p:cNvPr id="148" name="Shape 148"/>
            <p:cNvSpPr/>
            <p:nvPr/>
          </p:nvSpPr>
          <p:spPr>
            <a:xfrm>
              <a:off x="133334" y="0"/>
              <a:ext cx="341344" cy="722508"/>
            </a:xfrm>
            <a:prstGeom prst="ellipse">
              <a:avLst/>
            </a:prstGeom>
            <a:noFill/>
            <a:ln w="1143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9" name="Shape 149"/>
            <p:cNvSpPr/>
            <p:nvPr/>
          </p:nvSpPr>
          <p:spPr>
            <a:xfrm>
              <a:off x="0" y="285696"/>
              <a:ext cx="608013" cy="475507"/>
            </a:xfrm>
            <a:prstGeom prst="roundRect">
              <a:avLst>
                <a:gd name="adj" fmla="val 19180"/>
              </a:avLst>
            </a:prstGeom>
            <a:solidFill>
              <a:schemeClr val="accent4">
                <a:hueOff val="-165171"/>
                <a:satOff val="-13982"/>
                <a:lumOff val="-10016"/>
              </a:schemeClr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50" name="Shape 150"/>
            <p:cNvSpPr/>
            <p:nvPr/>
          </p:nvSpPr>
          <p:spPr>
            <a:xfrm>
              <a:off x="230775" y="353611"/>
              <a:ext cx="152019" cy="166998"/>
            </a:xfrm>
            <a:prstGeom prst="ellipse">
              <a:avLst/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51" name="Shape 151"/>
            <p:cNvSpPr/>
            <p:nvPr/>
          </p:nvSpPr>
          <p:spPr>
            <a:xfrm>
              <a:off x="230775" y="366311"/>
              <a:ext cx="152019" cy="32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5" name="Groep 4"/>
          <p:cNvGrpSpPr/>
          <p:nvPr/>
        </p:nvGrpSpPr>
        <p:grpSpPr>
          <a:xfrm rot="1304918">
            <a:off x="3556528" y="2560413"/>
            <a:ext cx="1290128" cy="2558341"/>
            <a:chOff x="3698415" y="3446828"/>
            <a:chExt cx="1310314" cy="2598370"/>
          </a:xfrm>
        </p:grpSpPr>
        <p:pic>
          <p:nvPicPr>
            <p:cNvPr id="161" name="Afbeelding 160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98415" y="3446828"/>
              <a:ext cx="1310314" cy="2598370"/>
            </a:xfrm>
            <a:prstGeom prst="rect">
              <a:avLst/>
            </a:prstGeom>
            <a:effectLst/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768" y="3565845"/>
              <a:ext cx="1122099" cy="2068742"/>
            </a:xfrm>
            <a:prstGeom prst="rect">
              <a:avLst/>
            </a:prstGeom>
          </p:spPr>
        </p:pic>
      </p:grpSp>
      <p:grpSp>
        <p:nvGrpSpPr>
          <p:cNvPr id="168" name="Group 168"/>
          <p:cNvGrpSpPr/>
          <p:nvPr/>
        </p:nvGrpSpPr>
        <p:grpSpPr>
          <a:xfrm rot="1315982">
            <a:off x="4823327" y="2448648"/>
            <a:ext cx="608013" cy="761203"/>
            <a:chOff x="0" y="0"/>
            <a:chExt cx="608012" cy="761202"/>
          </a:xfrm>
        </p:grpSpPr>
        <p:sp>
          <p:nvSpPr>
            <p:cNvPr id="164" name="Shape 164"/>
            <p:cNvSpPr/>
            <p:nvPr/>
          </p:nvSpPr>
          <p:spPr>
            <a:xfrm>
              <a:off x="133334" y="0"/>
              <a:ext cx="341344" cy="722508"/>
            </a:xfrm>
            <a:prstGeom prst="ellipse">
              <a:avLst/>
            </a:prstGeom>
            <a:noFill/>
            <a:ln w="1143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65" name="Shape 165"/>
            <p:cNvSpPr/>
            <p:nvPr/>
          </p:nvSpPr>
          <p:spPr>
            <a:xfrm>
              <a:off x="0" y="285696"/>
              <a:ext cx="608013" cy="475507"/>
            </a:xfrm>
            <a:prstGeom prst="roundRect">
              <a:avLst>
                <a:gd name="adj" fmla="val 19180"/>
              </a:avLst>
            </a:prstGeom>
            <a:solidFill>
              <a:schemeClr val="accent4">
                <a:hueOff val="-165171"/>
                <a:satOff val="-13982"/>
                <a:lumOff val="-10016"/>
              </a:schemeClr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66" name="Shape 166"/>
            <p:cNvSpPr/>
            <p:nvPr/>
          </p:nvSpPr>
          <p:spPr>
            <a:xfrm>
              <a:off x="230775" y="353611"/>
              <a:ext cx="152019" cy="166998"/>
            </a:xfrm>
            <a:prstGeom prst="ellipse">
              <a:avLst/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67" name="Shape 167"/>
            <p:cNvSpPr/>
            <p:nvPr/>
          </p:nvSpPr>
          <p:spPr>
            <a:xfrm>
              <a:off x="230775" y="366311"/>
              <a:ext cx="152019" cy="32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sp>
        <p:nvSpPr>
          <p:cNvPr id="64" name="Tekstvak 63"/>
          <p:cNvSpPr txBox="1"/>
          <p:nvPr/>
        </p:nvSpPr>
        <p:spPr>
          <a:xfrm>
            <a:off x="550403" y="1599269"/>
            <a:ext cx="10298421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Classical homomorphic encryption: Gentry [2009]</a:t>
            </a: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r>
              <a:rPr lang="en-US" dirty="0">
                <a:solidFill>
                  <a:srgbClr val="C00000"/>
                </a:solidFill>
              </a:rPr>
              <a:t>What about quantum?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7357791" y="7397754"/>
            <a:ext cx="1794421" cy="710403"/>
          </a:xfrm>
          <a:prstGeom prst="rect">
            <a:avLst/>
          </a:prstGeom>
          <a:solidFill>
            <a:schemeClr val="accent4">
              <a:hueOff val="163466"/>
              <a:satOff val="6226"/>
              <a:lumOff val="10954"/>
            </a:schemeClr>
          </a:solidFill>
          <a:ln w="508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5B5854"/>
                </a:solidFill>
              </a:defRPr>
            </a:pPr>
            <a:endParaRPr sz="2400"/>
          </a:p>
        </p:txBody>
      </p:sp>
      <p:grpSp>
        <p:nvGrpSpPr>
          <p:cNvPr id="158" name="Group 158"/>
          <p:cNvGrpSpPr/>
          <p:nvPr/>
        </p:nvGrpSpPr>
        <p:grpSpPr>
          <a:xfrm>
            <a:off x="8756380" y="6946952"/>
            <a:ext cx="608013" cy="761204"/>
            <a:chOff x="0" y="0"/>
            <a:chExt cx="608012" cy="761202"/>
          </a:xfrm>
        </p:grpSpPr>
        <p:sp>
          <p:nvSpPr>
            <p:cNvPr id="154" name="Shape 154"/>
            <p:cNvSpPr/>
            <p:nvPr/>
          </p:nvSpPr>
          <p:spPr>
            <a:xfrm>
              <a:off x="133334" y="0"/>
              <a:ext cx="341344" cy="722508"/>
            </a:xfrm>
            <a:prstGeom prst="ellipse">
              <a:avLst/>
            </a:prstGeom>
            <a:noFill/>
            <a:ln w="1143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55" name="Shape 155"/>
            <p:cNvSpPr/>
            <p:nvPr/>
          </p:nvSpPr>
          <p:spPr>
            <a:xfrm>
              <a:off x="0" y="285696"/>
              <a:ext cx="608013" cy="475507"/>
            </a:xfrm>
            <a:prstGeom prst="roundRect">
              <a:avLst>
                <a:gd name="adj" fmla="val 19180"/>
              </a:avLst>
            </a:prstGeom>
            <a:solidFill>
              <a:schemeClr val="accent4">
                <a:hueOff val="-165171"/>
                <a:satOff val="-13982"/>
                <a:lumOff val="-10016"/>
              </a:schemeClr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56" name="Shape 156"/>
            <p:cNvSpPr/>
            <p:nvPr/>
          </p:nvSpPr>
          <p:spPr>
            <a:xfrm>
              <a:off x="230775" y="353611"/>
              <a:ext cx="152019" cy="166998"/>
            </a:xfrm>
            <a:prstGeom prst="ellipse">
              <a:avLst/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57" name="Shape 157"/>
            <p:cNvSpPr/>
            <p:nvPr/>
          </p:nvSpPr>
          <p:spPr>
            <a:xfrm>
              <a:off x="230775" y="366311"/>
              <a:ext cx="152019" cy="32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sp>
        <p:nvSpPr>
          <p:cNvPr id="169" name="Shape 169"/>
          <p:cNvSpPr/>
          <p:nvPr/>
        </p:nvSpPr>
        <p:spPr>
          <a:xfrm>
            <a:off x="9575800" y="7397754"/>
            <a:ext cx="2199234" cy="710403"/>
          </a:xfrm>
          <a:prstGeom prst="rect">
            <a:avLst/>
          </a:prstGeom>
          <a:solidFill>
            <a:schemeClr val="accent4">
              <a:hueOff val="163466"/>
              <a:satOff val="6226"/>
              <a:lumOff val="10954"/>
            </a:schemeClr>
          </a:solidFill>
          <a:ln w="508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5B5854"/>
                </a:solidFill>
              </a:defRPr>
            </a:pPr>
            <a:endParaRPr sz="3000" dirty="0"/>
          </a:p>
        </p:txBody>
      </p:sp>
      <p:grpSp>
        <p:nvGrpSpPr>
          <p:cNvPr id="174" name="Group 174"/>
          <p:cNvGrpSpPr/>
          <p:nvPr/>
        </p:nvGrpSpPr>
        <p:grpSpPr>
          <a:xfrm>
            <a:off x="11391904" y="6946952"/>
            <a:ext cx="608013" cy="761204"/>
            <a:chOff x="0" y="0"/>
            <a:chExt cx="608012" cy="761202"/>
          </a:xfrm>
        </p:grpSpPr>
        <p:sp>
          <p:nvSpPr>
            <p:cNvPr id="170" name="Shape 170"/>
            <p:cNvSpPr/>
            <p:nvPr/>
          </p:nvSpPr>
          <p:spPr>
            <a:xfrm>
              <a:off x="133334" y="0"/>
              <a:ext cx="341344" cy="722508"/>
            </a:xfrm>
            <a:prstGeom prst="ellipse">
              <a:avLst/>
            </a:prstGeom>
            <a:noFill/>
            <a:ln w="1143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71" name="Shape 171"/>
            <p:cNvSpPr/>
            <p:nvPr/>
          </p:nvSpPr>
          <p:spPr>
            <a:xfrm>
              <a:off x="0" y="285696"/>
              <a:ext cx="608013" cy="475507"/>
            </a:xfrm>
            <a:prstGeom prst="roundRect">
              <a:avLst>
                <a:gd name="adj" fmla="val 19180"/>
              </a:avLst>
            </a:prstGeom>
            <a:solidFill>
              <a:schemeClr val="accent4">
                <a:hueOff val="-165171"/>
                <a:satOff val="-13982"/>
                <a:lumOff val="-10016"/>
              </a:schemeClr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72" name="Shape 172"/>
            <p:cNvSpPr/>
            <p:nvPr/>
          </p:nvSpPr>
          <p:spPr>
            <a:xfrm>
              <a:off x="230775" y="353611"/>
              <a:ext cx="152019" cy="166998"/>
            </a:xfrm>
            <a:prstGeom prst="ellipse">
              <a:avLst/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73" name="Shape 173"/>
            <p:cNvSpPr/>
            <p:nvPr/>
          </p:nvSpPr>
          <p:spPr>
            <a:xfrm>
              <a:off x="230775" y="366311"/>
              <a:ext cx="152019" cy="32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79" name="Group 179"/>
          <p:cNvGrpSpPr/>
          <p:nvPr/>
        </p:nvGrpSpPr>
        <p:grpSpPr>
          <a:xfrm>
            <a:off x="2321774" y="5604152"/>
            <a:ext cx="796926" cy="327248"/>
            <a:chOff x="0" y="0"/>
            <a:chExt cx="796925" cy="327247"/>
          </a:xfrm>
        </p:grpSpPr>
        <p:sp>
          <p:nvSpPr>
            <p:cNvPr id="175" name="Shape 175"/>
            <p:cNvSpPr/>
            <p:nvPr/>
          </p:nvSpPr>
          <p:spPr>
            <a:xfrm>
              <a:off x="546149" y="0"/>
              <a:ext cx="250777" cy="250776"/>
            </a:xfrm>
            <a:prstGeom prst="ellipse">
              <a:avLst/>
            </a:prstGeom>
            <a:noFill/>
            <a:ln w="1397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76" name="Shape 176"/>
            <p:cNvSpPr/>
            <p:nvPr/>
          </p:nvSpPr>
          <p:spPr>
            <a:xfrm>
              <a:off x="0" y="672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77" name="Shape 177"/>
            <p:cNvSpPr/>
            <p:nvPr/>
          </p:nvSpPr>
          <p:spPr>
            <a:xfrm>
              <a:off x="88900" y="109537"/>
              <a:ext cx="101218" cy="217711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78" name="Shape 178"/>
            <p:cNvSpPr/>
            <p:nvPr/>
          </p:nvSpPr>
          <p:spPr>
            <a:xfrm>
              <a:off x="231799" y="1156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sp>
        <p:nvSpPr>
          <p:cNvPr id="180" name="Shape 180"/>
          <p:cNvSpPr/>
          <p:nvPr/>
        </p:nvSpPr>
        <p:spPr>
          <a:xfrm>
            <a:off x="7624256" y="7630282"/>
            <a:ext cx="1362554" cy="48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lang="en-US" sz="2501" dirty="0" smtClean="0"/>
              <a:t>CAPITOL</a:t>
            </a:r>
            <a:endParaRPr sz="2501" dirty="0"/>
          </a:p>
        </p:txBody>
      </p:sp>
      <p:sp>
        <p:nvSpPr>
          <p:cNvPr id="181" name="Shape 181"/>
          <p:cNvSpPr/>
          <p:nvPr/>
        </p:nvSpPr>
        <p:spPr>
          <a:xfrm>
            <a:off x="9558948" y="7616732"/>
            <a:ext cx="2307635" cy="872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500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lang="en-US" sz="2501" dirty="0" smtClean="0"/>
              <a:t>WASHINGTON</a:t>
            </a:r>
            <a:endParaRPr lang="en-US" sz="2501" dirty="0"/>
          </a:p>
          <a:p>
            <a:endParaRPr sz="2501" dirty="0"/>
          </a:p>
        </p:txBody>
      </p:sp>
      <p:sp>
        <p:nvSpPr>
          <p:cNvPr id="185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86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87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88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89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90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91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92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93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94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95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96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97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98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99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grpSp>
        <p:nvGrpSpPr>
          <p:cNvPr id="9" name="Groep 8"/>
          <p:cNvGrpSpPr/>
          <p:nvPr/>
        </p:nvGrpSpPr>
        <p:grpSpPr>
          <a:xfrm>
            <a:off x="8601317" y="4760886"/>
            <a:ext cx="2830607" cy="1996200"/>
            <a:chOff x="7464886" y="3450182"/>
            <a:chExt cx="4656248" cy="3283678"/>
          </a:xfrm>
        </p:grpSpPr>
        <p:pic>
          <p:nvPicPr>
            <p:cNvPr id="62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989" y="3450182"/>
              <a:ext cx="3335145" cy="2501359"/>
            </a:xfrm>
            <a:prstGeom prst="rect">
              <a:avLst/>
            </a:prstGeom>
          </p:spPr>
        </p:pic>
        <p:pic>
          <p:nvPicPr>
            <p:cNvPr id="6" name="Afbeelding 5" descr="File:Cartoon cloud.svg - Wikipedia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886" y="4211495"/>
              <a:ext cx="3885231" cy="2522365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4410" b="90830" l="41475" r="93607">
                          <a14:foregroundMark x1="44754" y1="44105" x2="44754" y2="44105"/>
                          <a14:foregroundMark x1="45246" y1="51092" x2="45246" y2="51092"/>
                          <a14:foregroundMark x1="49016" y1="62009" x2="49016" y2="62009"/>
                          <a14:foregroundMark x1="54098" y1="65939" x2="54098" y2="65939"/>
                          <a14:foregroundMark x1="59180" y1="75109" x2="59180" y2="75109"/>
                          <a14:foregroundMark x1="63607" y1="74672" x2="63607" y2="74672"/>
                          <a14:foregroundMark x1="71639" y1="68559" x2="71639" y2="68559"/>
                          <a14:foregroundMark x1="76066" y1="63319" x2="76066" y2="63319"/>
                          <a14:foregroundMark x1="80492" y1="57642" x2="80492" y2="57642"/>
                          <a14:foregroundMark x1="84590" y1="44978" x2="84590" y2="44978"/>
                          <a14:foregroundMark x1="86066" y1="33624" x2="86066" y2="33624"/>
                          <a14:foregroundMark x1="86393" y1="20961" x2="86393" y2="20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14" t="12188"/>
            <a:stretch/>
          </p:blipFill>
          <p:spPr>
            <a:xfrm>
              <a:off x="8430774" y="5311766"/>
              <a:ext cx="1782490" cy="952576"/>
            </a:xfrm>
            <a:prstGeom prst="rect">
              <a:avLst/>
            </a:prstGeom>
          </p:spPr>
        </p:pic>
      </p:grpSp>
      <p:sp>
        <p:nvSpPr>
          <p:cNvPr id="68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69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70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375E-7 -4.16667E-7 L 0.53577 -4.16667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2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6719E-6 3.85417E-6 L 0.5337 0.003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5" y="14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5313E-6 -4.6875E-6 L 0.50647 -4.6875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7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6094E-6 9.375E-7 L 0.49206 9.375E-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8.85417E-7 L -0.53125 8.85417E-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125E-7 8.85417E-7 L -0.5249 8.85417E-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45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656E-6 -2.08333E-6 L -0.5326 -2.08333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36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9219E-6 -2.08333E-6 L -0.51428 -2.08333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0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75E-7 -8.33333E-7 L -0.52393 -8.33333E-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96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66667E-6 L -0.53027 -1.66667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378 0.00065 L -0.01281 0.1585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79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2 0.15853 L 0.19641 0.16195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1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0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41 0.16195 L 0.02478 0.00895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3" y="-7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  <p:bldP spid="153" grpId="0" animBg="1"/>
      <p:bldP spid="153" grpId="1" animBg="1"/>
      <p:bldP spid="153" grpId="2" animBg="1"/>
      <p:bldP spid="169" grpId="0" animBg="1"/>
      <p:bldP spid="169" grpId="1" animBg="1"/>
      <p:bldP spid="169" grpId="2" animBg="1"/>
      <p:bldP spid="180" grpId="0" animBg="1"/>
      <p:bldP spid="180" grpId="1" animBg="1"/>
      <p:bldP spid="181" grpId="0" animBg="1"/>
      <p:bldP spid="18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Shape 9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Barrington’s theorem</a:t>
            </a:r>
            <a:r>
              <a:rPr lang="en-US" dirty="0"/>
              <a:t> (1989)</a:t>
            </a:r>
            <a:endParaRPr dirty="0"/>
          </a:p>
        </p:txBody>
      </p:sp>
      <p:sp>
        <p:nvSpPr>
          <p:cNvPr id="986" name="Shape 986"/>
          <p:cNvSpPr/>
          <p:nvPr/>
        </p:nvSpPr>
        <p:spPr>
          <a:xfrm>
            <a:off x="508000" y="2006917"/>
            <a:ext cx="11907106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b="1" dirty="0"/>
              <a:t>Theorem </a:t>
            </a:r>
            <a:r>
              <a:rPr lang="nl-NL" b="1" dirty="0"/>
              <a:t>(</a:t>
            </a:r>
            <a:r>
              <a:rPr lang="nl-NL" b="1" dirty="0" err="1"/>
              <a:t>variation</a:t>
            </a:r>
            <a:r>
              <a:rPr lang="nl-NL" b="1" dirty="0"/>
              <a:t>)</a:t>
            </a:r>
            <a:r>
              <a:rPr b="1" dirty="0"/>
              <a:t>:</a:t>
            </a:r>
            <a:r>
              <a:rPr dirty="0"/>
              <a:t> if f : {0,1}</a:t>
            </a:r>
            <a:r>
              <a:rPr baseline="31999" dirty="0"/>
              <a:t>n</a:t>
            </a:r>
            <a:r>
              <a:rPr dirty="0"/>
              <a:t> x {</a:t>
            </a:r>
            <a:r>
              <a:rPr dirty="0" smtClean="0"/>
              <a:t>0,1}</a:t>
            </a:r>
            <a:r>
              <a:rPr lang="en-US" baseline="31999" dirty="0"/>
              <a:t>n</a:t>
            </a:r>
            <a:r>
              <a:rPr dirty="0" smtClean="0"/>
              <a:t> </a:t>
            </a:r>
            <a:r>
              <a:rPr dirty="0"/>
              <a:t>→ {0,1} is in NC</a:t>
            </a:r>
            <a:r>
              <a:rPr baseline="31999" dirty="0"/>
              <a:t>1</a:t>
            </a:r>
            <a:r>
              <a:rPr dirty="0"/>
              <a:t>,</a:t>
            </a:r>
          </a:p>
          <a:p>
            <a:pPr algn="l"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      then there exists</a:t>
            </a:r>
            <a:r>
              <a:rPr lang="en-US" dirty="0"/>
              <a:t> </a:t>
            </a:r>
            <a:r>
              <a:rPr dirty="0"/>
              <a:t>a </a:t>
            </a:r>
            <a:r>
              <a:rPr lang="en-US" dirty="0"/>
              <a:t>width-5 </a:t>
            </a:r>
            <a:r>
              <a:rPr dirty="0"/>
              <a:t>permutation branching program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</a:t>
            </a:r>
            <a:r>
              <a:rPr dirty="0"/>
              <a:t>for f with</a:t>
            </a:r>
            <a:r>
              <a:rPr lang="en-US" dirty="0"/>
              <a:t> length polynomial in </a:t>
            </a:r>
            <a:r>
              <a:rPr lang="en-US" dirty="0" smtClean="0"/>
              <a:t>n.</a:t>
            </a:r>
            <a:endParaRPr dirty="0"/>
          </a:p>
        </p:txBody>
      </p:sp>
      <p:sp>
        <p:nvSpPr>
          <p:cNvPr id="988" name="Shape 988"/>
          <p:cNvSpPr/>
          <p:nvPr/>
        </p:nvSpPr>
        <p:spPr>
          <a:xfrm>
            <a:off x="1484310" y="6957931"/>
            <a:ext cx="840614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Classical homomorphic decryption functions</a:t>
            </a:r>
          </a:p>
          <a:p>
            <a:pPr algn="l"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happen to be in NC</a:t>
            </a:r>
            <a:r>
              <a:rPr baseline="31999" dirty="0"/>
              <a:t>1</a:t>
            </a:r>
            <a:r>
              <a:rPr lang="nl-NL" dirty="0"/>
              <a:t>…</a:t>
            </a:r>
            <a:r>
              <a:rPr dirty="0"/>
              <a:t> [BV11]</a:t>
            </a:r>
          </a:p>
        </p:txBody>
      </p:sp>
      <p:sp>
        <p:nvSpPr>
          <p:cNvPr id="1004" name="Shape 1004"/>
          <p:cNvSpPr/>
          <p:nvPr/>
        </p:nvSpPr>
        <p:spPr>
          <a:xfrm>
            <a:off x="456879" y="8685114"/>
            <a:ext cx="1141979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46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sz="1400"/>
              <a:t>[Barrington 89] Bounded-Width Polynomial-Size Branching Programs Recognize Exactly Those Languages in NC1, J. Comput. Syst. Sci. 38 (1): 150–164, 1989</a:t>
            </a:r>
          </a:p>
          <a:p>
            <a:pPr algn="l" defTabSz="457246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sz="1400"/>
              <a:t>[BV11] Z. Brakerski, V. Vaikuntanathan.  Efficient fully homomorphic encryption from (standard) LWE. FOCS 2011</a:t>
            </a:r>
          </a:p>
        </p:txBody>
      </p:sp>
      <p:grpSp>
        <p:nvGrpSpPr>
          <p:cNvPr id="1013" name="Group 1013"/>
          <p:cNvGrpSpPr/>
          <p:nvPr/>
        </p:nvGrpSpPr>
        <p:grpSpPr>
          <a:xfrm>
            <a:off x="9155505" y="3729985"/>
            <a:ext cx="3610606" cy="3195714"/>
            <a:chOff x="2720322" y="0"/>
            <a:chExt cx="3610605" cy="3195712"/>
          </a:xfrm>
        </p:grpSpPr>
        <p:sp>
          <p:nvSpPr>
            <p:cNvPr id="1005" name="Shape 1005"/>
            <p:cNvSpPr/>
            <p:nvPr/>
          </p:nvSpPr>
          <p:spPr>
            <a:xfrm>
              <a:off x="2720322" y="0"/>
              <a:ext cx="3610605" cy="3195712"/>
            </a:xfrm>
            <a:prstGeom prst="ellipse">
              <a:avLst/>
            </a:prstGeom>
            <a:solidFill>
              <a:schemeClr val="accent1">
                <a:hueOff val="-266614"/>
                <a:satOff val="17837"/>
                <a:lumOff val="17247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1006" name="Shape 1006"/>
            <p:cNvSpPr/>
            <p:nvPr/>
          </p:nvSpPr>
          <p:spPr>
            <a:xfrm>
              <a:off x="3299625" y="777043"/>
              <a:ext cx="2452000" cy="2418669"/>
            </a:xfrm>
            <a:prstGeom prst="ellipse">
              <a:avLst/>
            </a:prstGeom>
            <a:solidFill>
              <a:schemeClr val="accent3">
                <a:hueOff val="-81410"/>
                <a:satOff val="11895"/>
                <a:lumOff val="11067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1007" name="Shape 1007"/>
            <p:cNvSpPr/>
            <p:nvPr/>
          </p:nvSpPr>
          <p:spPr>
            <a:xfrm>
              <a:off x="3902511" y="818521"/>
              <a:ext cx="341440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P</a:t>
              </a:r>
            </a:p>
          </p:txBody>
        </p:sp>
        <p:sp>
          <p:nvSpPr>
            <p:cNvPr id="1008" name="Shape 1008"/>
            <p:cNvSpPr/>
            <p:nvPr/>
          </p:nvSpPr>
          <p:spPr>
            <a:xfrm>
              <a:off x="3598448" y="1453574"/>
              <a:ext cx="1972572" cy="1694026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1009" name="Shape 1009"/>
            <p:cNvSpPr/>
            <p:nvPr/>
          </p:nvSpPr>
          <p:spPr>
            <a:xfrm>
              <a:off x="3875267" y="2026077"/>
              <a:ext cx="1418935" cy="1143001"/>
            </a:xfrm>
            <a:prstGeom prst="ellipse">
              <a:avLst/>
            </a:prstGeom>
            <a:solidFill>
              <a:schemeClr val="accent5">
                <a:hueOff val="312739"/>
                <a:satOff val="5894"/>
                <a:lumOff val="1026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NC</a:t>
              </a:r>
              <a:r>
                <a:rPr baseline="31999"/>
                <a:t>1</a:t>
              </a:r>
            </a:p>
          </p:txBody>
        </p:sp>
        <p:sp>
          <p:nvSpPr>
            <p:cNvPr id="1010" name="Shape 1010"/>
            <p:cNvSpPr/>
            <p:nvPr/>
          </p:nvSpPr>
          <p:spPr>
            <a:xfrm>
              <a:off x="4261877" y="1436429"/>
              <a:ext cx="29655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L</a:t>
              </a:r>
            </a:p>
          </p:txBody>
        </p:sp>
        <p:sp>
          <p:nvSpPr>
            <p:cNvPr id="1011" name="Shape 1011"/>
            <p:cNvSpPr/>
            <p:nvPr/>
          </p:nvSpPr>
          <p:spPr>
            <a:xfrm>
              <a:off x="3591836" y="180692"/>
              <a:ext cx="639599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NP</a:t>
              </a:r>
            </a:p>
          </p:txBody>
        </p:sp>
      </p:grpSp>
      <p:sp>
        <p:nvSpPr>
          <p:cNvPr id="30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1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2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3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4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5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6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7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8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9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0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1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2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3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4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5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6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7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" grpId="3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Error-correction gadget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teks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1018" y="2038877"/>
                <a:ext cx="6492752" cy="6869599"/>
              </a:xfrm>
            </p:spPr>
            <p:txBody>
              <a:bodyPr anchor="t"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Build a ‘gadget’ that</a:t>
                </a:r>
                <a:br>
                  <a:rPr lang="en-US" dirty="0"/>
                </a:br>
                <a:r>
                  <a:rPr lang="en-US" dirty="0"/>
                  <a:t>applies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iff</a:t>
                </a:r>
                <a:r>
                  <a:rPr lang="nl-NL" dirty="0"/>
                  <a:t> a = 1</a:t>
                </a:r>
              </a:p>
              <a:p>
                <a:r>
                  <a:rPr lang="en-US" dirty="0" smtClean="0"/>
                  <a:t>Apply </a:t>
                </a:r>
                <a:r>
                  <a:rPr lang="en-US" dirty="0"/>
                  <a:t>correction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ijdelijke aanduiding voor teks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018" y="2038877"/>
                <a:ext cx="6492752" cy="686959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ep 11"/>
          <p:cNvGrpSpPr/>
          <p:nvPr/>
        </p:nvGrpSpPr>
        <p:grpSpPr>
          <a:xfrm>
            <a:off x="9754890" y="1627306"/>
            <a:ext cx="3031472" cy="1475303"/>
            <a:chOff x="7756732" y="1659231"/>
            <a:chExt cx="3031472" cy="14753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Shape 700"/>
                <p:cNvSpPr/>
                <p:nvPr/>
              </p:nvSpPr>
              <p:spPr>
                <a:xfrm>
                  <a:off x="7756732" y="1800836"/>
                  <a:ext cx="3031472" cy="133369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Gill Sans Light"/>
                    </a:defRPr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a14:m>
                  <a:r>
                    <a:rPr lang="nl-NL" sz="8000" dirty="0"/>
                    <a:t>(</a:t>
                  </a:r>
                  <a:r>
                    <a:rPr lang="nl-NL" dirty="0"/>
                    <a:t>                 </a:t>
                  </a:r>
                  <a:r>
                    <a:rPr lang="nl-NL" sz="8000" dirty="0"/>
                    <a:t>)</a:t>
                  </a:r>
                  <a:endParaRPr sz="8000" dirty="0"/>
                </a:p>
              </p:txBody>
            </p:sp>
          </mc:Choice>
          <mc:Fallback xmlns="">
            <p:sp>
              <p:nvSpPr>
                <p:cNvPr id="5" name="Shape 7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6732" y="1800836"/>
                  <a:ext cx="3031472" cy="1333698"/>
                </a:xfrm>
                <a:prstGeom prst="rect">
                  <a:avLst/>
                </a:prstGeom>
                <a:blipFill>
                  <a:blip r:embed="rId3"/>
                  <a:stretch>
                    <a:fillRect l="-602" t="-18721" r="-17871" b="-41553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728"/>
            <p:cNvGrpSpPr/>
            <p:nvPr/>
          </p:nvGrpSpPr>
          <p:grpSpPr>
            <a:xfrm>
              <a:off x="8695848" y="1659231"/>
              <a:ext cx="1703773" cy="1260430"/>
              <a:chOff x="3330" y="-1"/>
              <a:chExt cx="1703773" cy="1260429"/>
            </a:xfrm>
          </p:grpSpPr>
          <p:sp>
            <p:nvSpPr>
              <p:cNvPr id="7" name="Shape 715"/>
              <p:cNvSpPr/>
              <p:nvPr/>
            </p:nvSpPr>
            <p:spPr>
              <a:xfrm>
                <a:off x="3415" y="548993"/>
                <a:ext cx="1466555" cy="701279"/>
              </a:xfrm>
              <a:prstGeom prst="rect">
                <a:avLst/>
              </a:prstGeom>
              <a:solidFill>
                <a:srgbClr val="D5D3D0"/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tabLst>
                    <a:tab pos="1181100" algn="l"/>
                  </a:tabLst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pPr defTabSz="914492"/>
                <a:r>
                  <a:t>  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Shape 716"/>
                  <p:cNvSpPr/>
                  <p:nvPr/>
                </p:nvSpPr>
                <p:spPr>
                  <a:xfrm>
                    <a:off x="69259" y="594832"/>
                    <a:ext cx="982230" cy="60960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l" defTabSz="914492">
                      <a:tabLst>
                        <a:tab pos="1181218" algn="l"/>
                      </a:tabLst>
                      <a:defRPr sz="3000">
                        <a:latin typeface="+mn-lt"/>
                        <a:ea typeface="+mn-ea"/>
                        <a:cs typeface="+mn-cs"/>
                        <a:sym typeface="Gill Sans Light"/>
                      </a:defRPr>
                    </a:pPr>
                    <a:r>
                      <a:rPr lang="nl-NL" sz="3000" dirty="0"/>
                      <a:t> T</a:t>
                    </a:r>
                    <a14:m>
                      <m:oMath xmlns:m="http://schemas.openxmlformats.org/officeDocument/2006/math"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a14:m>
                    <a:endParaRPr sz="3000" dirty="0"/>
                  </a:p>
                </p:txBody>
              </p:sp>
            </mc:Choice>
            <mc:Fallback xmlns="">
              <p:sp>
                <p:nvSpPr>
                  <p:cNvPr id="8" name="Shape 7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59" y="594832"/>
                    <a:ext cx="982230" cy="6096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9938" t="-7000" b="-27000"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" name="Group 722"/>
              <p:cNvGrpSpPr/>
              <p:nvPr/>
            </p:nvGrpSpPr>
            <p:grpSpPr>
              <a:xfrm>
                <a:off x="1099088" y="-1"/>
                <a:ext cx="608015" cy="1103545"/>
                <a:chOff x="0" y="0"/>
                <a:chExt cx="608012" cy="1103543"/>
              </a:xfrm>
            </p:grpSpPr>
            <p:sp>
              <p:nvSpPr>
                <p:cNvPr id="15" name="Shape 717"/>
                <p:cNvSpPr/>
                <p:nvPr/>
              </p:nvSpPr>
              <p:spPr>
                <a:xfrm>
                  <a:off x="133334" y="0"/>
                  <a:ext cx="341344" cy="722508"/>
                </a:xfrm>
                <a:prstGeom prst="ellipse">
                  <a:avLst/>
                </a:prstGeom>
                <a:noFill/>
                <a:ln w="1143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6" name="Shape 718"/>
                <p:cNvSpPr/>
                <p:nvPr/>
              </p:nvSpPr>
              <p:spPr>
                <a:xfrm>
                  <a:off x="0" y="285696"/>
                  <a:ext cx="608013" cy="786009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6">
                    <a:hueOff val="-1561651"/>
                    <a:satOff val="17342"/>
                    <a:lumOff val="21425"/>
                  </a:schemeClr>
                </a:solidFill>
                <a:ln w="508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7" name="Shape 719"/>
                <p:cNvSpPr/>
                <p:nvPr/>
              </p:nvSpPr>
              <p:spPr>
                <a:xfrm>
                  <a:off x="230775" y="353612"/>
                  <a:ext cx="152019" cy="166997"/>
                </a:xfrm>
                <a:prstGeom prst="ellipse">
                  <a:avLst/>
                </a:pr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8" name="Shape 720"/>
                <p:cNvSpPr/>
                <p:nvPr/>
              </p:nvSpPr>
              <p:spPr>
                <a:xfrm>
                  <a:off x="230775" y="366312"/>
                  <a:ext cx="152019" cy="326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9" name="Shape 721"/>
                <p:cNvSpPr/>
                <p:nvPr/>
              </p:nvSpPr>
              <p:spPr>
                <a:xfrm>
                  <a:off x="55984" y="620943"/>
                  <a:ext cx="508745" cy="4826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l">
                    <a:defRPr sz="2700">
                      <a:solidFill>
                        <a:srgbClr val="5B5854"/>
                      </a:solidFill>
                      <a:latin typeface="+mn-lt"/>
                      <a:ea typeface="+mn-ea"/>
                      <a:cs typeface="+mn-cs"/>
                      <a:sym typeface="Gill Sans Light"/>
                    </a:defRPr>
                  </a:lvl1pPr>
                </a:lstStyle>
                <a:p>
                  <a:r>
                    <a:rPr lang="en-US" sz="2400" dirty="0" err="1"/>
                    <a:t>a</a:t>
                  </a:r>
                  <a:r>
                    <a:rPr sz="2400" dirty="0" err="1"/>
                    <a:t>,b</a:t>
                  </a:r>
                  <a:endParaRPr sz="2400" dirty="0"/>
                </a:p>
              </p:txBody>
            </p:sp>
          </p:grpSp>
          <p:sp>
            <p:nvSpPr>
              <p:cNvPr id="10" name="Shape 723"/>
              <p:cNvSpPr/>
              <p:nvPr/>
            </p:nvSpPr>
            <p:spPr>
              <a:xfrm flipV="1">
                <a:off x="8188" y="544068"/>
                <a:ext cx="1" cy="716360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" name="Shape 724"/>
              <p:cNvSpPr/>
              <p:nvPr/>
            </p:nvSpPr>
            <p:spPr>
              <a:xfrm flipH="1" flipV="1">
                <a:off x="3330" y="542939"/>
                <a:ext cx="1049240" cy="1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3" name="Shape 726"/>
              <p:cNvSpPr/>
              <p:nvPr/>
            </p:nvSpPr>
            <p:spPr>
              <a:xfrm flipH="1" flipV="1">
                <a:off x="1258882" y="285078"/>
                <a:ext cx="377327" cy="1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" name="Shape 727"/>
              <p:cNvSpPr/>
              <p:nvPr/>
            </p:nvSpPr>
            <p:spPr>
              <a:xfrm flipV="1">
                <a:off x="1701175" y="388177"/>
                <a:ext cx="1" cy="581264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</p:grpSp>
      <p:grpSp>
        <p:nvGrpSpPr>
          <p:cNvPr id="20" name="Ckey in"/>
          <p:cNvGrpSpPr/>
          <p:nvPr/>
        </p:nvGrpSpPr>
        <p:grpSpPr>
          <a:xfrm>
            <a:off x="8371592" y="1692577"/>
            <a:ext cx="1371384" cy="1185003"/>
            <a:chOff x="10838895" y="1841801"/>
            <a:chExt cx="1371384" cy="1185003"/>
          </a:xfrm>
        </p:grpSpPr>
        <p:grpSp>
          <p:nvGrpSpPr>
            <p:cNvPr id="34" name="Group 1463"/>
            <p:cNvGrpSpPr/>
            <p:nvPr/>
          </p:nvGrpSpPr>
          <p:grpSpPr>
            <a:xfrm>
              <a:off x="10838895" y="1841801"/>
              <a:ext cx="1371384" cy="1185003"/>
              <a:chOff x="0" y="0"/>
              <a:chExt cx="1371383" cy="1185001"/>
            </a:xfrm>
          </p:grpSpPr>
          <p:sp>
            <p:nvSpPr>
              <p:cNvPr id="35" name="Shape 1457"/>
              <p:cNvSpPr/>
              <p:nvPr/>
            </p:nvSpPr>
            <p:spPr>
              <a:xfrm>
                <a:off x="101383" y="488975"/>
                <a:ext cx="1270001" cy="696027"/>
              </a:xfrm>
              <a:prstGeom prst="rect">
                <a:avLst/>
              </a:prstGeom>
              <a:solidFill>
                <a:schemeClr val="accent4">
                  <a:hueOff val="163466"/>
                  <a:satOff val="6226"/>
                  <a:lumOff val="10954"/>
                </a:schemeClr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grpSp>
            <p:nvGrpSpPr>
              <p:cNvPr id="36" name="Group 1462"/>
              <p:cNvGrpSpPr/>
              <p:nvPr/>
            </p:nvGrpSpPr>
            <p:grpSpPr>
              <a:xfrm>
                <a:off x="0" y="0"/>
                <a:ext cx="608013" cy="761203"/>
                <a:chOff x="0" y="0"/>
                <a:chExt cx="608012" cy="761202"/>
              </a:xfrm>
            </p:grpSpPr>
            <p:sp>
              <p:nvSpPr>
                <p:cNvPr id="37" name="Shape 1458"/>
                <p:cNvSpPr/>
                <p:nvPr/>
              </p:nvSpPr>
              <p:spPr>
                <a:xfrm>
                  <a:off x="133334" y="0"/>
                  <a:ext cx="341344" cy="722508"/>
                </a:xfrm>
                <a:prstGeom prst="ellipse">
                  <a:avLst/>
                </a:prstGeom>
                <a:noFill/>
                <a:ln w="1143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38" name="Shape 1459"/>
                <p:cNvSpPr/>
                <p:nvPr/>
              </p:nvSpPr>
              <p:spPr>
                <a:xfrm>
                  <a:off x="0" y="285696"/>
                  <a:ext cx="608013" cy="475507"/>
                </a:xfrm>
                <a:prstGeom prst="roundRect">
                  <a:avLst>
                    <a:gd name="adj" fmla="val 19180"/>
                  </a:avLst>
                </a:prstGeom>
                <a:solidFill>
                  <a:schemeClr val="accent4">
                    <a:hueOff val="-165171"/>
                    <a:satOff val="-13982"/>
                    <a:lumOff val="-10016"/>
                  </a:schemeClr>
                </a:solidFill>
                <a:ln w="508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39" name="Shape 1460"/>
                <p:cNvSpPr/>
                <p:nvPr/>
              </p:nvSpPr>
              <p:spPr>
                <a:xfrm>
                  <a:off x="230775" y="353611"/>
                  <a:ext cx="152019" cy="166998"/>
                </a:xfrm>
                <a:prstGeom prst="ellipse">
                  <a:avLst/>
                </a:pr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40" name="Shape 1461"/>
                <p:cNvSpPr/>
                <p:nvPr/>
              </p:nvSpPr>
              <p:spPr>
                <a:xfrm>
                  <a:off x="230775" y="366311"/>
                  <a:ext cx="152019" cy="326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</p:grpSp>
        </p:grpSp>
        <p:grpSp>
          <p:nvGrpSpPr>
            <p:cNvPr id="41" name="Group 1469"/>
            <p:cNvGrpSpPr/>
            <p:nvPr/>
          </p:nvGrpSpPr>
          <p:grpSpPr>
            <a:xfrm>
              <a:off x="11061622" y="2465895"/>
              <a:ext cx="1027313" cy="487441"/>
              <a:chOff x="0" y="-15120"/>
              <a:chExt cx="1027311" cy="487440"/>
            </a:xfrm>
          </p:grpSpPr>
          <p:sp>
            <p:nvSpPr>
              <p:cNvPr id="42" name="Shape 1464"/>
              <p:cNvSpPr/>
              <p:nvPr/>
            </p:nvSpPr>
            <p:spPr>
              <a:xfrm>
                <a:off x="0" y="181689"/>
                <a:ext cx="547910" cy="116198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3" name="Shape 1465"/>
              <p:cNvSpPr/>
              <p:nvPr/>
            </p:nvSpPr>
            <p:spPr>
              <a:xfrm>
                <a:off x="88900" y="223937"/>
                <a:ext cx="101218" cy="217710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4" name="Shape 1466"/>
              <p:cNvSpPr/>
              <p:nvPr/>
            </p:nvSpPr>
            <p:spPr>
              <a:xfrm>
                <a:off x="231799" y="230069"/>
                <a:ext cx="101219" cy="178840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45" name="Shape 1467"/>
              <p:cNvSpPr/>
              <p:nvPr/>
            </p:nvSpPr>
            <p:spPr>
              <a:xfrm>
                <a:off x="508198" y="29074"/>
                <a:ext cx="519113" cy="421427"/>
              </a:xfrm>
              <a:prstGeom prst="roundRect">
                <a:avLst>
                  <a:gd name="adj" fmla="val 45204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889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spcBef>
                    <a:spcPts val="4200"/>
                  </a:spcBef>
                  <a:defRPr sz="2200">
                    <a:latin typeface="+mn-lt"/>
                    <a:ea typeface="+mn-ea"/>
                    <a:cs typeface="+mn-cs"/>
                    <a:sym typeface="Gill Sans Light"/>
                  </a:defRPr>
                </a:pPr>
                <a:endParaRPr sz="2200"/>
              </a:p>
            </p:txBody>
          </p:sp>
          <p:sp>
            <p:nvSpPr>
              <p:cNvPr id="46" name="Shape 1468"/>
              <p:cNvSpPr/>
              <p:nvPr/>
            </p:nvSpPr>
            <p:spPr>
              <a:xfrm>
                <a:off x="515283" y="-15120"/>
                <a:ext cx="504945" cy="4874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rPr lang="nl-NL" sz="2501" dirty="0"/>
                  <a:t>a</a:t>
                </a:r>
                <a:r>
                  <a:rPr sz="2501" dirty="0"/>
                  <a:t>,b</a:t>
                </a:r>
              </a:p>
            </p:txBody>
          </p:sp>
        </p:grpSp>
      </p:grpSp>
      <p:grpSp>
        <p:nvGrpSpPr>
          <p:cNvPr id="48" name="Groep 47"/>
          <p:cNvGrpSpPr/>
          <p:nvPr/>
        </p:nvGrpSpPr>
        <p:grpSpPr>
          <a:xfrm>
            <a:off x="5815515" y="3248094"/>
            <a:ext cx="1684090" cy="1187654"/>
            <a:chOff x="7464886" y="3450182"/>
            <a:chExt cx="4656248" cy="3283678"/>
          </a:xfrm>
        </p:grpSpPr>
        <p:pic>
          <p:nvPicPr>
            <p:cNvPr id="49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989" y="3450182"/>
              <a:ext cx="3335145" cy="2501359"/>
            </a:xfrm>
            <a:prstGeom prst="rect">
              <a:avLst/>
            </a:prstGeom>
          </p:spPr>
        </p:pic>
        <p:pic>
          <p:nvPicPr>
            <p:cNvPr id="50" name="Afbeelding 49" descr="File:Cartoon cloud.svg - Wikipedia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886" y="4211495"/>
              <a:ext cx="3885231" cy="2522365"/>
            </a:xfrm>
            <a:prstGeom prst="rect">
              <a:avLst/>
            </a:prstGeom>
          </p:spPr>
        </p:pic>
        <p:pic>
          <p:nvPicPr>
            <p:cNvPr id="51" name="Afbeelding 5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4410" b="90830" l="41475" r="93607">
                          <a14:foregroundMark x1="44754" y1="44105" x2="44754" y2="44105"/>
                          <a14:foregroundMark x1="45246" y1="51092" x2="45246" y2="51092"/>
                          <a14:foregroundMark x1="49016" y1="62009" x2="49016" y2="62009"/>
                          <a14:foregroundMark x1="54098" y1="65939" x2="54098" y2="65939"/>
                          <a14:foregroundMark x1="59180" y1="75109" x2="59180" y2="75109"/>
                          <a14:foregroundMark x1="63607" y1="74672" x2="63607" y2="74672"/>
                          <a14:foregroundMark x1="71639" y1="68559" x2="71639" y2="68559"/>
                          <a14:foregroundMark x1="76066" y1="63319" x2="76066" y2="63319"/>
                          <a14:foregroundMark x1="80492" y1="57642" x2="80492" y2="57642"/>
                          <a14:foregroundMark x1="84590" y1="44978" x2="84590" y2="44978"/>
                          <a14:foregroundMark x1="86066" y1="33624" x2="86066" y2="33624"/>
                          <a14:foregroundMark x1="86393" y1="20961" x2="86393" y2="20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14" t="12188"/>
            <a:stretch/>
          </p:blipFill>
          <p:spPr>
            <a:xfrm>
              <a:off x="8430774" y="5311766"/>
              <a:ext cx="1782490" cy="952576"/>
            </a:xfrm>
            <a:prstGeom prst="rect">
              <a:avLst/>
            </a:prstGeom>
          </p:spPr>
        </p:pic>
      </p:grpSp>
      <p:grpSp>
        <p:nvGrpSpPr>
          <p:cNvPr id="4" name="Groep 3"/>
          <p:cNvGrpSpPr/>
          <p:nvPr/>
        </p:nvGrpSpPr>
        <p:grpSpPr>
          <a:xfrm>
            <a:off x="869008" y="5126564"/>
            <a:ext cx="5437146" cy="1220716"/>
            <a:chOff x="260355" y="4563413"/>
            <a:chExt cx="5437146" cy="1220715"/>
          </a:xfrm>
        </p:grpSpPr>
        <p:sp>
          <p:nvSpPr>
            <p:cNvPr id="130" name="Shape 1368"/>
            <p:cNvSpPr/>
            <p:nvPr/>
          </p:nvSpPr>
          <p:spPr>
            <a:xfrm>
              <a:off x="260355" y="4563413"/>
              <a:ext cx="5437146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endParaRPr lang="en-US" dirty="0"/>
            </a:p>
            <a:p>
              <a:pPr algn="l"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lang="en-US" dirty="0"/>
                <a:t>a = </a:t>
              </a:r>
              <a:r>
                <a:rPr dirty="0"/>
                <a:t>decrypt(</a:t>
              </a:r>
              <a:r>
                <a:rPr lang="en-US" dirty="0"/>
                <a:t> </a:t>
              </a:r>
              <a:r>
                <a:rPr dirty="0"/>
                <a:t>    </a:t>
              </a:r>
              <a:r>
                <a:rPr lang="en-US" dirty="0"/>
                <a:t> </a:t>
              </a:r>
              <a:r>
                <a:rPr dirty="0"/>
                <a:t>  ,      </a:t>
              </a:r>
              <a:r>
                <a:rPr lang="en-US" dirty="0"/>
                <a:t> </a:t>
              </a:r>
              <a:r>
                <a:rPr dirty="0"/>
                <a:t> )</a:t>
              </a:r>
              <a:r>
                <a:rPr lang="en-US" dirty="0"/>
                <a:t> = 1</a:t>
              </a:r>
              <a:endParaRPr dirty="0"/>
            </a:p>
          </p:txBody>
        </p:sp>
        <p:grpSp>
          <p:nvGrpSpPr>
            <p:cNvPr id="131" name="Group 1373"/>
            <p:cNvGrpSpPr/>
            <p:nvPr/>
          </p:nvGrpSpPr>
          <p:grpSpPr>
            <a:xfrm>
              <a:off x="2496815" y="5301735"/>
              <a:ext cx="796926" cy="327249"/>
              <a:chOff x="0" y="0"/>
              <a:chExt cx="796925" cy="327247"/>
            </a:xfrm>
          </p:grpSpPr>
          <p:sp>
            <p:nvSpPr>
              <p:cNvPr id="141" name="Shape 1369"/>
              <p:cNvSpPr/>
              <p:nvPr/>
            </p:nvSpPr>
            <p:spPr>
              <a:xfrm>
                <a:off x="546149" y="0"/>
                <a:ext cx="250777" cy="250776"/>
              </a:xfrm>
              <a:prstGeom prst="ellipse">
                <a:avLst/>
              </a:prstGeom>
              <a:noFill/>
              <a:ln w="1397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2" name="Shape 1370"/>
              <p:cNvSpPr/>
              <p:nvPr/>
            </p:nvSpPr>
            <p:spPr>
              <a:xfrm>
                <a:off x="0" y="67289"/>
                <a:ext cx="547910" cy="116198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 dirty="0"/>
              </a:p>
            </p:txBody>
          </p:sp>
          <p:sp>
            <p:nvSpPr>
              <p:cNvPr id="143" name="Shape 1371"/>
              <p:cNvSpPr/>
              <p:nvPr/>
            </p:nvSpPr>
            <p:spPr>
              <a:xfrm>
                <a:off x="88900" y="109537"/>
                <a:ext cx="101218" cy="217711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4" name="Shape 1372"/>
              <p:cNvSpPr/>
              <p:nvPr/>
            </p:nvSpPr>
            <p:spPr>
              <a:xfrm>
                <a:off x="231799" y="115668"/>
                <a:ext cx="101219" cy="178840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  <p:grpSp>
          <p:nvGrpSpPr>
            <p:cNvPr id="132" name="Group 1382"/>
            <p:cNvGrpSpPr/>
            <p:nvPr/>
          </p:nvGrpSpPr>
          <p:grpSpPr>
            <a:xfrm>
              <a:off x="3671499" y="5030381"/>
              <a:ext cx="607948" cy="753747"/>
              <a:chOff x="0" y="-1"/>
              <a:chExt cx="607947" cy="753745"/>
            </a:xfrm>
          </p:grpSpPr>
          <p:grpSp>
            <p:nvGrpSpPr>
              <p:cNvPr id="133" name="Group 1380"/>
              <p:cNvGrpSpPr/>
              <p:nvPr/>
            </p:nvGrpSpPr>
            <p:grpSpPr>
              <a:xfrm>
                <a:off x="0" y="-1"/>
                <a:ext cx="607947" cy="649155"/>
                <a:chOff x="60746" y="60876"/>
                <a:chExt cx="607946" cy="649153"/>
              </a:xfrm>
            </p:grpSpPr>
            <p:sp>
              <p:nvSpPr>
                <p:cNvPr id="135" name="Shape 1374"/>
                <p:cNvSpPr/>
                <p:nvPr/>
              </p:nvSpPr>
              <p:spPr>
                <a:xfrm>
                  <a:off x="60746" y="292984"/>
                  <a:ext cx="438742" cy="417047"/>
                </a:xfrm>
                <a:prstGeom prst="rect">
                  <a:avLst/>
                </a:prstGeom>
                <a:solidFill>
                  <a:schemeClr val="accent4">
                    <a:hueOff val="163466"/>
                    <a:satOff val="6226"/>
                    <a:lumOff val="10954"/>
                  </a:schemeClr>
                </a:solidFill>
                <a:ln w="381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>
                    <a:spcBef>
                      <a:spcPts val="4200"/>
                    </a:spcBef>
                    <a:defRPr sz="2000">
                      <a:latin typeface="+mn-lt"/>
                      <a:ea typeface="+mn-ea"/>
                      <a:cs typeface="+mn-cs"/>
                      <a:sym typeface="Gill Sans Light"/>
                    </a:defRPr>
                  </a:pPr>
                  <a:endParaRPr sz="2000"/>
                </a:p>
              </p:txBody>
            </p:sp>
            <p:grpSp>
              <p:nvGrpSpPr>
                <p:cNvPr id="136" name="Group 1379"/>
                <p:cNvGrpSpPr/>
                <p:nvPr/>
              </p:nvGrpSpPr>
              <p:grpSpPr>
                <a:xfrm>
                  <a:off x="304383" y="60876"/>
                  <a:ext cx="364311" cy="456099"/>
                  <a:chOff x="0" y="0"/>
                  <a:chExt cx="364309" cy="456097"/>
                </a:xfrm>
              </p:grpSpPr>
              <p:sp>
                <p:nvSpPr>
                  <p:cNvPr id="137" name="Shape 1375"/>
                  <p:cNvSpPr/>
                  <p:nvPr/>
                </p:nvSpPr>
                <p:spPr>
                  <a:xfrm>
                    <a:off x="79891" y="0"/>
                    <a:ext cx="204527" cy="432913"/>
                  </a:xfrm>
                  <a:prstGeom prst="ellipse">
                    <a:avLst/>
                  </a:prstGeom>
                  <a:noFill/>
                  <a:ln w="114300" cap="flat">
                    <a:solidFill>
                      <a:srgbClr val="5B585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  <p:sp>
                <p:nvSpPr>
                  <p:cNvPr id="138" name="Shape 1376"/>
                  <p:cNvSpPr/>
                  <p:nvPr/>
                </p:nvSpPr>
                <p:spPr>
                  <a:xfrm>
                    <a:off x="0" y="171183"/>
                    <a:ext cx="364310" cy="284915"/>
                  </a:xfrm>
                  <a:prstGeom prst="roundRect">
                    <a:avLst>
                      <a:gd name="adj" fmla="val 19180"/>
                    </a:avLst>
                  </a:prstGeom>
                  <a:solidFill>
                    <a:schemeClr val="accent4">
                      <a:hueOff val="-165171"/>
                      <a:satOff val="-13982"/>
                      <a:lumOff val="-10016"/>
                    </a:schemeClr>
                  </a:solidFill>
                  <a:ln w="50800" cap="flat">
                    <a:solidFill>
                      <a:srgbClr val="5B585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  <p:sp>
                <p:nvSpPr>
                  <p:cNvPr id="139" name="Shape 1377"/>
                  <p:cNvSpPr/>
                  <p:nvPr/>
                </p:nvSpPr>
                <p:spPr>
                  <a:xfrm>
                    <a:off x="138276" y="211877"/>
                    <a:ext cx="91087" cy="100062"/>
                  </a:xfrm>
                  <a:prstGeom prst="ellipse">
                    <a:avLst/>
                  </a:prstGeom>
                  <a:solidFill>
                    <a:srgbClr val="5B585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  <p:sp>
                <p:nvSpPr>
                  <p:cNvPr id="140" name="Shape 1378"/>
                  <p:cNvSpPr/>
                  <p:nvPr/>
                </p:nvSpPr>
                <p:spPr>
                  <a:xfrm>
                    <a:off x="138276" y="219487"/>
                    <a:ext cx="91087" cy="1959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lnTo>
                          <a:pt x="21600" y="2160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5B585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</p:grpSp>
          </p:grpSp>
          <p:sp>
            <p:nvSpPr>
              <p:cNvPr id="134" name="Shape 1381"/>
              <p:cNvSpPr/>
              <p:nvPr/>
            </p:nvSpPr>
            <p:spPr>
              <a:xfrm>
                <a:off x="7630" y="97157"/>
                <a:ext cx="323806" cy="6565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a</a:t>
                </a:r>
              </a:p>
            </p:txBody>
          </p:sp>
        </p:grpSp>
      </p:grpSp>
      <p:pic>
        <p:nvPicPr>
          <p:cNvPr id="59" name="Afbeelding 5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1731" y1="36478" x2="31731" y2="36478"/>
                        <a14:foregroundMark x1="49679" y1="35535" x2="49679" y2="35535"/>
                        <a14:foregroundMark x1="12500" y1="73270" x2="12500" y2="73270"/>
                        <a14:foregroundMark x1="11538" y1="70440" x2="26923" y2="64780"/>
                        <a14:foregroundMark x1="15385" y1="71384" x2="15385" y2="71384"/>
                        <a14:foregroundMark x1="25962" y1="70440" x2="25962" y2="70440"/>
                        <a14:foregroundMark x1="4808" y1="77987" x2="4808" y2="77987"/>
                        <a14:foregroundMark x1="17308" y1="77987" x2="17308" y2="77987"/>
                        <a14:foregroundMark x1="34295" y1="75157" x2="34295" y2="75157"/>
                        <a14:foregroundMark x1="34295" y1="76101" x2="34295" y2="76101"/>
                        <a14:foregroundMark x1="46795" y1="63836" x2="46795" y2="63836"/>
                        <a14:foregroundMark x1="56410" y1="77044" x2="56410" y2="77044"/>
                        <a14:foregroundMark x1="44872" y1="73270" x2="44872" y2="73270"/>
                        <a14:foregroundMark x1="45833" y1="77044" x2="45833" y2="77044"/>
                        <a14:foregroundMark x1="52564" y1="91824" x2="52564" y2="91824"/>
                        <a14:foregroundMark x1="62179" y1="91824" x2="62179" y2="91824"/>
                        <a14:foregroundMark x1="62179" y1="77044" x2="62179" y2="77044"/>
                        <a14:foregroundMark x1="57372" y1="51572" x2="57372" y2="51572"/>
                        <a14:foregroundMark x1="33654" y1="44025" x2="33654" y2="44025"/>
                        <a14:foregroundMark x1="39103" y1="43082" x2="38141" y2="48742"/>
                        <a14:foregroundMark x1="43910" y1="57233" x2="43910" y2="57233"/>
                        <a14:foregroundMark x1="47756" y1="41195" x2="47756" y2="41195"/>
                        <a14:foregroundMark x1="46795" y1="39308" x2="46795" y2="39308"/>
                        <a14:foregroundMark x1="36218" y1="31761" x2="36218" y2="31761"/>
                        <a14:foregroundMark x1="34295" y1="29874" x2="34295" y2="29874"/>
                        <a14:foregroundMark x1="31731" y1="9434" x2="31731" y2="9434"/>
                        <a14:foregroundMark x1="39103" y1="17610" x2="39103" y2="17610"/>
                        <a14:foregroundMark x1="41987" y1="9434" x2="73718" y2="23270"/>
                        <a14:foregroundMark x1="71795" y1="33648" x2="82372" y2="62893"/>
                        <a14:foregroundMark x1="73718" y1="31761" x2="89103" y2="68553"/>
                        <a14:foregroundMark x1="79487" y1="93711" x2="94872" y2="73270"/>
                        <a14:foregroundMark x1="91987" y1="87107" x2="91987" y2="87107"/>
                        <a14:foregroundMark x1="87179" y1="68553" x2="87179" y2="68553"/>
                        <a14:foregroundMark x1="69872" y1="92767" x2="69872" y2="9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008" y="1956789"/>
            <a:ext cx="973647" cy="992371"/>
          </a:xfrm>
          <a:prstGeom prst="rect">
            <a:avLst/>
          </a:prstGeom>
        </p:spPr>
      </p:pic>
      <p:grpSp>
        <p:nvGrpSpPr>
          <p:cNvPr id="78" name="Qbox out"/>
          <p:cNvGrpSpPr/>
          <p:nvPr/>
        </p:nvGrpSpPr>
        <p:grpSpPr>
          <a:xfrm>
            <a:off x="10468787" y="5631123"/>
            <a:ext cx="1703773" cy="1260430"/>
            <a:chOff x="3330" y="-1"/>
            <a:chExt cx="1703773" cy="1260429"/>
          </a:xfrm>
        </p:grpSpPr>
        <p:sp>
          <p:nvSpPr>
            <p:cNvPr id="79" name="Shape 715"/>
            <p:cNvSpPr/>
            <p:nvPr/>
          </p:nvSpPr>
          <p:spPr>
            <a:xfrm>
              <a:off x="3415" y="548993"/>
              <a:ext cx="1466555" cy="701279"/>
            </a:xfrm>
            <a:prstGeom prst="rect">
              <a:avLst/>
            </a:prstGeom>
            <a:solidFill>
              <a:srgbClr val="D5D3D0"/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tabLst>
                  <a:tab pos="1181100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pPr defTabSz="914492"/>
              <a:r>
                <a:t>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Shape 716"/>
                <p:cNvSpPr/>
                <p:nvPr/>
              </p:nvSpPr>
              <p:spPr>
                <a:xfrm>
                  <a:off x="69259" y="594832"/>
                  <a:ext cx="982230" cy="60960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914492">
                    <a:tabLst>
                      <a:tab pos="1181218" algn="l"/>
                    </a:tabLst>
                    <a:defRPr sz="3000">
                      <a:latin typeface="+mn-lt"/>
                      <a:ea typeface="+mn-ea"/>
                      <a:cs typeface="+mn-cs"/>
                      <a:sym typeface="Gill Sans Light"/>
                    </a:defRPr>
                  </a:pPr>
                  <a:r>
                    <a:rPr lang="nl-NL" sz="3000" dirty="0"/>
                    <a:t> T</a:t>
                  </a:r>
                  <a14:m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a14:m>
                  <a:endParaRPr sz="3000" dirty="0"/>
                </a:p>
              </p:txBody>
            </p:sp>
          </mc:Choice>
          <mc:Fallback xmlns="">
            <p:sp>
              <p:nvSpPr>
                <p:cNvPr id="8" name="Shape 7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59" y="594832"/>
                  <a:ext cx="982230" cy="609602"/>
                </a:xfrm>
                <a:prstGeom prst="rect">
                  <a:avLst/>
                </a:prstGeom>
                <a:blipFill>
                  <a:blip r:embed="rId4"/>
                  <a:stretch>
                    <a:fillRect l="-9938" t="-7000" b="-27000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1" name="Group 722"/>
            <p:cNvGrpSpPr/>
            <p:nvPr/>
          </p:nvGrpSpPr>
          <p:grpSpPr>
            <a:xfrm>
              <a:off x="1099088" y="-1"/>
              <a:ext cx="608015" cy="1103545"/>
              <a:chOff x="0" y="0"/>
              <a:chExt cx="608012" cy="1103543"/>
            </a:xfrm>
          </p:grpSpPr>
          <p:sp>
            <p:nvSpPr>
              <p:cNvPr id="86" name="Shape 717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87" name="Shape 718"/>
              <p:cNvSpPr/>
              <p:nvPr/>
            </p:nvSpPr>
            <p:spPr>
              <a:xfrm>
                <a:off x="0" y="285696"/>
                <a:ext cx="608013" cy="786009"/>
              </a:xfrm>
              <a:prstGeom prst="roundRect">
                <a:avLst>
                  <a:gd name="adj" fmla="val 15000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88" name="Shape 719"/>
              <p:cNvSpPr/>
              <p:nvPr/>
            </p:nvSpPr>
            <p:spPr>
              <a:xfrm>
                <a:off x="230775" y="353612"/>
                <a:ext cx="152019" cy="166997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89" name="Shape 720"/>
              <p:cNvSpPr/>
              <p:nvPr/>
            </p:nvSpPr>
            <p:spPr>
              <a:xfrm>
                <a:off x="230775" y="366312"/>
                <a:ext cx="152019" cy="326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90" name="Shape 721"/>
              <p:cNvSpPr/>
              <p:nvPr/>
            </p:nvSpPr>
            <p:spPr>
              <a:xfrm>
                <a:off x="55984" y="620943"/>
                <a:ext cx="508745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defRPr sz="2700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rPr lang="en-US" sz="2400" dirty="0" err="1"/>
                  <a:t>c</a:t>
                </a:r>
                <a:r>
                  <a:rPr sz="2400" dirty="0" err="1"/>
                  <a:t>,</a:t>
                </a:r>
                <a:r>
                  <a:rPr lang="en-US" sz="2400" dirty="0" err="1"/>
                  <a:t>d</a:t>
                </a:r>
                <a:endParaRPr sz="2400" dirty="0"/>
              </a:p>
            </p:txBody>
          </p:sp>
        </p:grpSp>
        <p:sp>
          <p:nvSpPr>
            <p:cNvPr id="82" name="Shape 723"/>
            <p:cNvSpPr/>
            <p:nvPr/>
          </p:nvSpPr>
          <p:spPr>
            <a:xfrm flipV="1">
              <a:off x="8188" y="544068"/>
              <a:ext cx="1" cy="716360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3" name="Shape 724"/>
            <p:cNvSpPr/>
            <p:nvPr/>
          </p:nvSpPr>
          <p:spPr>
            <a:xfrm flipH="1" flipV="1">
              <a:off x="3330" y="542939"/>
              <a:ext cx="1049240" cy="1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4" name="Shape 726"/>
            <p:cNvSpPr/>
            <p:nvPr/>
          </p:nvSpPr>
          <p:spPr>
            <a:xfrm flipH="1" flipV="1">
              <a:off x="1258882" y="285078"/>
              <a:ext cx="377327" cy="1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85" name="Shape 727"/>
            <p:cNvSpPr/>
            <p:nvPr/>
          </p:nvSpPr>
          <p:spPr>
            <a:xfrm flipV="1">
              <a:off x="1701175" y="388177"/>
              <a:ext cx="1" cy="581264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52" name="Gadget"/>
          <p:cNvGrpSpPr/>
          <p:nvPr/>
        </p:nvGrpSpPr>
        <p:grpSpPr>
          <a:xfrm>
            <a:off x="10028099" y="3392882"/>
            <a:ext cx="2536579" cy="2266955"/>
            <a:chOff x="0" y="0"/>
            <a:chExt cx="2536577" cy="2266953"/>
          </a:xfrm>
        </p:grpSpPr>
        <p:sp>
          <p:nvSpPr>
            <p:cNvPr id="53" name="Shape 729"/>
            <p:cNvSpPr/>
            <p:nvPr/>
          </p:nvSpPr>
          <p:spPr>
            <a:xfrm flipV="1">
              <a:off x="1268288" y="0"/>
              <a:ext cx="1" cy="2266953"/>
            </a:xfrm>
            <a:prstGeom prst="line">
              <a:avLst/>
            </a:prstGeom>
            <a:noFill/>
            <a:ln w="190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54" name="Shape 730"/>
            <p:cNvSpPr/>
            <p:nvPr/>
          </p:nvSpPr>
          <p:spPr>
            <a:xfrm>
              <a:off x="0" y="180976"/>
              <a:ext cx="2536577" cy="1905001"/>
            </a:xfrm>
            <a:prstGeom prst="rect">
              <a:avLst/>
            </a:prstGeom>
            <a:solidFill>
              <a:schemeClr val="accent2">
                <a:hueOff val="376121"/>
                <a:satOff val="3650"/>
                <a:lumOff val="-13970"/>
              </a:schemeClr>
            </a:solidFill>
            <a:ln w="762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pic>
          <p:nvPicPr>
            <p:cNvPr id="55" name="pasted-image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87686" y="435374"/>
              <a:ext cx="761204" cy="761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" name="Shape 732"/>
            <p:cNvSpPr/>
            <p:nvPr/>
          </p:nvSpPr>
          <p:spPr>
            <a:xfrm>
              <a:off x="424308" y="1287783"/>
              <a:ext cx="1687962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ADB3BD"/>
                  </a:solidFill>
                </a:defRPr>
              </a:lvl1pPr>
            </a:lstStyle>
            <a:p>
              <a:r>
                <a:t>GADGET</a:t>
              </a:r>
            </a:p>
          </p:txBody>
        </p:sp>
      </p:grpSp>
      <p:sp>
        <p:nvSpPr>
          <p:cNvPr id="91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2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3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4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5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6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7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8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99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0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1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2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grpSp>
        <p:nvGrpSpPr>
          <p:cNvPr id="112" name="Ckey out"/>
          <p:cNvGrpSpPr/>
          <p:nvPr/>
        </p:nvGrpSpPr>
        <p:grpSpPr>
          <a:xfrm>
            <a:off x="8387292" y="5681136"/>
            <a:ext cx="1371384" cy="1185003"/>
            <a:chOff x="10838895" y="1841801"/>
            <a:chExt cx="1371384" cy="1185003"/>
          </a:xfrm>
        </p:grpSpPr>
        <p:grpSp>
          <p:nvGrpSpPr>
            <p:cNvPr id="113" name="Group 1463"/>
            <p:cNvGrpSpPr/>
            <p:nvPr/>
          </p:nvGrpSpPr>
          <p:grpSpPr>
            <a:xfrm>
              <a:off x="10838895" y="1841801"/>
              <a:ext cx="1371384" cy="1185003"/>
              <a:chOff x="0" y="0"/>
              <a:chExt cx="1371383" cy="1185001"/>
            </a:xfrm>
          </p:grpSpPr>
          <p:sp>
            <p:nvSpPr>
              <p:cNvPr id="120" name="Shape 1457"/>
              <p:cNvSpPr/>
              <p:nvPr/>
            </p:nvSpPr>
            <p:spPr>
              <a:xfrm>
                <a:off x="101383" y="488975"/>
                <a:ext cx="1270001" cy="696027"/>
              </a:xfrm>
              <a:prstGeom prst="rect">
                <a:avLst/>
              </a:prstGeom>
              <a:solidFill>
                <a:schemeClr val="accent4">
                  <a:hueOff val="163466"/>
                  <a:satOff val="6226"/>
                  <a:lumOff val="10954"/>
                </a:schemeClr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200"/>
              </a:p>
            </p:txBody>
          </p:sp>
          <p:grpSp>
            <p:nvGrpSpPr>
              <p:cNvPr id="121" name="Group 1462"/>
              <p:cNvGrpSpPr/>
              <p:nvPr/>
            </p:nvGrpSpPr>
            <p:grpSpPr>
              <a:xfrm>
                <a:off x="0" y="0"/>
                <a:ext cx="608013" cy="761203"/>
                <a:chOff x="0" y="0"/>
                <a:chExt cx="608012" cy="761202"/>
              </a:xfrm>
            </p:grpSpPr>
            <p:sp>
              <p:nvSpPr>
                <p:cNvPr id="122" name="Shape 1458"/>
                <p:cNvSpPr/>
                <p:nvPr/>
              </p:nvSpPr>
              <p:spPr>
                <a:xfrm>
                  <a:off x="133334" y="0"/>
                  <a:ext cx="341344" cy="722508"/>
                </a:xfrm>
                <a:prstGeom prst="ellipse">
                  <a:avLst/>
                </a:prstGeom>
                <a:noFill/>
                <a:ln w="1143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23" name="Shape 1459"/>
                <p:cNvSpPr/>
                <p:nvPr/>
              </p:nvSpPr>
              <p:spPr>
                <a:xfrm>
                  <a:off x="0" y="285696"/>
                  <a:ext cx="608013" cy="475507"/>
                </a:xfrm>
                <a:prstGeom prst="roundRect">
                  <a:avLst>
                    <a:gd name="adj" fmla="val 19180"/>
                  </a:avLst>
                </a:prstGeom>
                <a:solidFill>
                  <a:schemeClr val="accent4">
                    <a:hueOff val="-165171"/>
                    <a:satOff val="-13982"/>
                    <a:lumOff val="-10016"/>
                  </a:schemeClr>
                </a:solidFill>
                <a:ln w="508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24" name="Shape 1460"/>
                <p:cNvSpPr/>
                <p:nvPr/>
              </p:nvSpPr>
              <p:spPr>
                <a:xfrm>
                  <a:off x="230775" y="353611"/>
                  <a:ext cx="152019" cy="166998"/>
                </a:xfrm>
                <a:prstGeom prst="ellipse">
                  <a:avLst/>
                </a:pr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25" name="Shape 1461"/>
                <p:cNvSpPr/>
                <p:nvPr/>
              </p:nvSpPr>
              <p:spPr>
                <a:xfrm>
                  <a:off x="230775" y="366311"/>
                  <a:ext cx="152019" cy="326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</p:grpSp>
        </p:grpSp>
        <p:grpSp>
          <p:nvGrpSpPr>
            <p:cNvPr id="114" name="Group 1469"/>
            <p:cNvGrpSpPr/>
            <p:nvPr/>
          </p:nvGrpSpPr>
          <p:grpSpPr>
            <a:xfrm>
              <a:off x="11061622" y="2465895"/>
              <a:ext cx="1027313" cy="487441"/>
              <a:chOff x="0" y="-15120"/>
              <a:chExt cx="1027311" cy="487440"/>
            </a:xfrm>
          </p:grpSpPr>
          <p:sp>
            <p:nvSpPr>
              <p:cNvPr id="115" name="Shape 1464"/>
              <p:cNvSpPr/>
              <p:nvPr/>
            </p:nvSpPr>
            <p:spPr>
              <a:xfrm>
                <a:off x="0" y="181689"/>
                <a:ext cx="547910" cy="116198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6" name="Shape 1465"/>
              <p:cNvSpPr/>
              <p:nvPr/>
            </p:nvSpPr>
            <p:spPr>
              <a:xfrm>
                <a:off x="88900" y="223937"/>
                <a:ext cx="101218" cy="217710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7" name="Shape 1466"/>
              <p:cNvSpPr/>
              <p:nvPr/>
            </p:nvSpPr>
            <p:spPr>
              <a:xfrm>
                <a:off x="231799" y="230069"/>
                <a:ext cx="101219" cy="178840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8" name="Shape 1467"/>
              <p:cNvSpPr/>
              <p:nvPr/>
            </p:nvSpPr>
            <p:spPr>
              <a:xfrm>
                <a:off x="508198" y="29074"/>
                <a:ext cx="519113" cy="421427"/>
              </a:xfrm>
              <a:prstGeom prst="roundRect">
                <a:avLst>
                  <a:gd name="adj" fmla="val 45204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889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spcBef>
                    <a:spcPts val="4200"/>
                  </a:spcBef>
                  <a:defRPr sz="2200">
                    <a:latin typeface="+mn-lt"/>
                    <a:ea typeface="+mn-ea"/>
                    <a:cs typeface="+mn-cs"/>
                    <a:sym typeface="Gill Sans Light"/>
                  </a:defRPr>
                </a:pPr>
                <a:endParaRPr sz="2200"/>
              </a:p>
            </p:txBody>
          </p:sp>
          <p:sp>
            <p:nvSpPr>
              <p:cNvPr id="119" name="Shape 1468"/>
              <p:cNvSpPr/>
              <p:nvPr/>
            </p:nvSpPr>
            <p:spPr>
              <a:xfrm>
                <a:off x="524099" y="-15120"/>
                <a:ext cx="487312" cy="4874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500"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rPr lang="nl-NL" sz="2501" dirty="0"/>
                  <a:t>c</a:t>
                </a:r>
                <a:r>
                  <a:rPr sz="2501" dirty="0"/>
                  <a:t>,</a:t>
                </a:r>
                <a:r>
                  <a:rPr lang="en-US" sz="2501" dirty="0"/>
                  <a:t>d</a:t>
                </a:r>
                <a:endParaRPr sz="2501" dirty="0"/>
              </a:p>
            </p:txBody>
          </p:sp>
        </p:grpSp>
      </p:grpSp>
      <p:sp>
        <p:nvSpPr>
          <p:cNvPr id="103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4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5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6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7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8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0" name="Shape 1294"/>
          <p:cNvSpPr/>
          <p:nvPr/>
        </p:nvSpPr>
        <p:spPr>
          <a:xfrm flipV="1">
            <a:off x="9103416" y="3392882"/>
            <a:ext cx="25366" cy="2266955"/>
          </a:xfrm>
          <a:prstGeom prst="line">
            <a:avLst/>
          </a:prstGeom>
          <a:noFill/>
          <a:ln w="190500" cap="flat">
            <a:solidFill>
              <a:srgbClr val="5B5854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/>
            </a:pPr>
            <a:endParaRPr sz="3000"/>
          </a:p>
        </p:txBody>
      </p:sp>
      <p:sp>
        <p:nvSpPr>
          <p:cNvPr id="111" name="Shape 506"/>
          <p:cNvSpPr/>
          <p:nvPr/>
        </p:nvSpPr>
        <p:spPr>
          <a:xfrm>
            <a:off x="8220787" y="3573858"/>
            <a:ext cx="1775121" cy="1918858"/>
          </a:xfrm>
          <a:prstGeom prst="rect">
            <a:avLst/>
          </a:prstGeom>
          <a:solidFill>
            <a:srgbClr val="D59F81"/>
          </a:solidFill>
          <a:ln w="50800" cap="flat">
            <a:solidFill>
              <a:srgbClr val="5B5854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spcBef>
                <a:spcPts val="4200"/>
              </a:spcBef>
              <a:defRPr sz="1600">
                <a:latin typeface="+mn-lt"/>
                <a:ea typeface="+mn-ea"/>
                <a:cs typeface="+mn-cs"/>
                <a:sym typeface="Gill Sans Light"/>
              </a:defRPr>
            </a:pPr>
            <a:endParaRPr lang="en-US" sz="3200" dirty="0"/>
          </a:p>
        </p:txBody>
      </p:sp>
      <p:sp>
        <p:nvSpPr>
          <p:cNvPr id="22" name="Pijl: omhoog 21"/>
          <p:cNvSpPr/>
          <p:nvPr/>
        </p:nvSpPr>
        <p:spPr>
          <a:xfrm>
            <a:off x="1731819" y="6442341"/>
            <a:ext cx="1136072" cy="1005580"/>
          </a:xfrm>
          <a:prstGeom prst="upArrow">
            <a:avLst/>
          </a:prstGeom>
          <a:solidFill>
            <a:srgbClr val="57838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533549" y="7521608"/>
            <a:ext cx="375423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has a poly-size PBP </a:t>
            </a: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76454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error correction Gadget</a:t>
            </a:r>
          </a:p>
        </p:txBody>
      </p:sp>
      <p:grpSp>
        <p:nvGrpSpPr>
          <p:cNvPr id="1022" name="Group 1022"/>
          <p:cNvGrpSpPr/>
          <p:nvPr/>
        </p:nvGrpSpPr>
        <p:grpSpPr>
          <a:xfrm>
            <a:off x="1771178" y="2444469"/>
            <a:ext cx="9016456" cy="5976738"/>
            <a:chOff x="-1173162" y="-2"/>
            <a:chExt cx="9016454" cy="5976736"/>
          </a:xfrm>
        </p:grpSpPr>
        <p:sp>
          <p:nvSpPr>
            <p:cNvPr id="1018" name="Shape 1018"/>
            <p:cNvSpPr/>
            <p:nvPr/>
          </p:nvSpPr>
          <p:spPr>
            <a:xfrm flipV="1">
              <a:off x="3343796" y="-3"/>
              <a:ext cx="1" cy="5976738"/>
            </a:xfrm>
            <a:prstGeom prst="line">
              <a:avLst/>
            </a:prstGeom>
            <a:noFill/>
            <a:ln w="190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19" name="Shape 1019"/>
            <p:cNvSpPr/>
            <p:nvPr/>
          </p:nvSpPr>
          <p:spPr>
            <a:xfrm>
              <a:off x="-1173163" y="477136"/>
              <a:ext cx="9016455" cy="5022462"/>
            </a:xfrm>
            <a:prstGeom prst="rect">
              <a:avLst/>
            </a:prstGeom>
            <a:solidFill>
              <a:schemeClr val="accent2">
                <a:hueOff val="376121"/>
                <a:satOff val="3650"/>
                <a:lumOff val="-13970"/>
              </a:schemeClr>
            </a:solidFill>
            <a:ln w="762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pic>
          <p:nvPicPr>
            <p:cNvPr id="1020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40353" y="1147848"/>
              <a:ext cx="2006884" cy="20068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21" name="Shape 1021"/>
            <p:cNvSpPr/>
            <p:nvPr/>
          </p:nvSpPr>
          <p:spPr>
            <a:xfrm>
              <a:off x="781457" y="3440388"/>
              <a:ext cx="5124678" cy="16406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ADB3BD"/>
                  </a:solidFill>
                </a:defRPr>
              </a:lvl1pPr>
            </a:lstStyle>
            <a:p>
              <a:r>
                <a:t>GADGET</a:t>
              </a:r>
            </a:p>
          </p:txBody>
        </p:sp>
      </p:grpSp>
      <p:sp>
        <p:nvSpPr>
          <p:cNvPr id="1023" name="Shape 1023"/>
          <p:cNvSpPr/>
          <p:nvPr/>
        </p:nvSpPr>
        <p:spPr>
          <a:xfrm>
            <a:off x="1915119" y="3119850"/>
            <a:ext cx="8728574" cy="4625974"/>
          </a:xfrm>
          <a:prstGeom prst="rect">
            <a:avLst/>
          </a:prstGeom>
          <a:solidFill>
            <a:srgbClr val="FBF1C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grpSp>
        <p:nvGrpSpPr>
          <p:cNvPr id="1029" name="Group 1029"/>
          <p:cNvGrpSpPr/>
          <p:nvPr/>
        </p:nvGrpSpPr>
        <p:grpSpPr>
          <a:xfrm>
            <a:off x="7443839" y="3539257"/>
            <a:ext cx="2534543" cy="377405"/>
            <a:chOff x="0" y="0"/>
            <a:chExt cx="2534541" cy="377403"/>
          </a:xfrm>
        </p:grpSpPr>
        <p:sp>
          <p:nvSpPr>
            <p:cNvPr id="1024" name="Shape 1024"/>
            <p:cNvSpPr/>
            <p:nvPr/>
          </p:nvSpPr>
          <p:spPr>
            <a:xfrm>
              <a:off x="-1" y="0"/>
              <a:ext cx="629543" cy="377404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25" name="Shape 1025"/>
            <p:cNvSpPr/>
            <p:nvPr/>
          </p:nvSpPr>
          <p:spPr>
            <a:xfrm>
              <a:off x="629541" y="0"/>
              <a:ext cx="635001" cy="377404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1264541" y="0"/>
              <a:ext cx="635001" cy="377404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27" name="Shape 1027"/>
            <p:cNvSpPr/>
            <p:nvPr/>
          </p:nvSpPr>
          <p:spPr>
            <a:xfrm>
              <a:off x="1899541" y="0"/>
              <a:ext cx="635001" cy="377404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28" name="Shape 1028"/>
            <p:cNvSpPr/>
            <p:nvPr/>
          </p:nvSpPr>
          <p:spPr>
            <a:xfrm flipH="1">
              <a:off x="0" y="-1"/>
              <a:ext cx="2534542" cy="377405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035" name="Group 1035"/>
          <p:cNvGrpSpPr/>
          <p:nvPr/>
        </p:nvGrpSpPr>
        <p:grpSpPr>
          <a:xfrm>
            <a:off x="7425682" y="3910307"/>
            <a:ext cx="2540001" cy="374652"/>
            <a:chOff x="0" y="0"/>
            <a:chExt cx="2539999" cy="374650"/>
          </a:xfrm>
        </p:grpSpPr>
        <p:sp>
          <p:nvSpPr>
            <p:cNvPr id="1030" name="Shape 1030"/>
            <p:cNvSpPr/>
            <p:nvPr/>
          </p:nvSpPr>
          <p:spPr>
            <a:xfrm>
              <a:off x="0" y="0"/>
              <a:ext cx="635000" cy="37465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31" name="Shape 1031"/>
            <p:cNvSpPr/>
            <p:nvPr/>
          </p:nvSpPr>
          <p:spPr>
            <a:xfrm>
              <a:off x="634999" y="0"/>
              <a:ext cx="1270001" cy="37465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32" name="Shape 1032"/>
            <p:cNvSpPr/>
            <p:nvPr/>
          </p:nvSpPr>
          <p:spPr>
            <a:xfrm>
              <a:off x="1904999" y="0"/>
              <a:ext cx="635001" cy="37465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33" name="Shape 1033"/>
            <p:cNvSpPr/>
            <p:nvPr/>
          </p:nvSpPr>
          <p:spPr>
            <a:xfrm flipH="1">
              <a:off x="1269999" y="0"/>
              <a:ext cx="1270001" cy="37465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34" name="Shape 1034"/>
            <p:cNvSpPr/>
            <p:nvPr/>
          </p:nvSpPr>
          <p:spPr>
            <a:xfrm flipH="1">
              <a:off x="12699" y="-1"/>
              <a:ext cx="1257301" cy="374652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041" name="Group 1041"/>
          <p:cNvGrpSpPr/>
          <p:nvPr/>
        </p:nvGrpSpPr>
        <p:grpSpPr>
          <a:xfrm>
            <a:off x="7428412" y="4293016"/>
            <a:ext cx="2540001" cy="387351"/>
            <a:chOff x="0" y="0"/>
            <a:chExt cx="2540000" cy="387350"/>
          </a:xfrm>
        </p:grpSpPr>
        <p:sp>
          <p:nvSpPr>
            <p:cNvPr id="1036" name="Shape 1036"/>
            <p:cNvSpPr/>
            <p:nvPr/>
          </p:nvSpPr>
          <p:spPr>
            <a:xfrm flipH="1">
              <a:off x="1905000" y="0"/>
              <a:ext cx="635001" cy="38735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37" name="Shape 1037"/>
            <p:cNvSpPr/>
            <p:nvPr/>
          </p:nvSpPr>
          <p:spPr>
            <a:xfrm flipH="1">
              <a:off x="1269999" y="0"/>
              <a:ext cx="635001" cy="38735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38" name="Shape 1038"/>
            <p:cNvSpPr/>
            <p:nvPr/>
          </p:nvSpPr>
          <p:spPr>
            <a:xfrm flipH="1">
              <a:off x="635000" y="0"/>
              <a:ext cx="635000" cy="38735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39" name="Shape 1039"/>
            <p:cNvSpPr/>
            <p:nvPr/>
          </p:nvSpPr>
          <p:spPr>
            <a:xfrm flipH="1">
              <a:off x="12700" y="0"/>
              <a:ext cx="622301" cy="38735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40" name="Shape 1040"/>
            <p:cNvSpPr/>
            <p:nvPr/>
          </p:nvSpPr>
          <p:spPr>
            <a:xfrm>
              <a:off x="-1" y="0"/>
              <a:ext cx="2540001" cy="37465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047" name="Group 1047"/>
          <p:cNvGrpSpPr/>
          <p:nvPr/>
        </p:nvGrpSpPr>
        <p:grpSpPr>
          <a:xfrm>
            <a:off x="7438379" y="4674016"/>
            <a:ext cx="2540002" cy="377827"/>
            <a:chOff x="0" y="0"/>
            <a:chExt cx="2540000" cy="377825"/>
          </a:xfrm>
        </p:grpSpPr>
        <p:sp>
          <p:nvSpPr>
            <p:cNvPr id="1042" name="Shape 1042"/>
            <p:cNvSpPr/>
            <p:nvPr/>
          </p:nvSpPr>
          <p:spPr>
            <a:xfrm>
              <a:off x="0" y="0"/>
              <a:ext cx="2540001" cy="377826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43" name="Shape 1043"/>
            <p:cNvSpPr/>
            <p:nvPr/>
          </p:nvSpPr>
          <p:spPr>
            <a:xfrm flipH="1">
              <a:off x="635000" y="0"/>
              <a:ext cx="1905000" cy="377826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44" name="Shape 1044"/>
            <p:cNvSpPr/>
            <p:nvPr/>
          </p:nvSpPr>
          <p:spPr>
            <a:xfrm>
              <a:off x="634999" y="-1"/>
              <a:ext cx="1270001" cy="377827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45" name="Shape 1045"/>
            <p:cNvSpPr/>
            <p:nvPr/>
          </p:nvSpPr>
          <p:spPr>
            <a:xfrm flipH="1">
              <a:off x="1270000" y="0"/>
              <a:ext cx="635001" cy="377826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46" name="Shape 1046"/>
            <p:cNvSpPr/>
            <p:nvPr/>
          </p:nvSpPr>
          <p:spPr>
            <a:xfrm flipH="1">
              <a:off x="12700" y="0"/>
              <a:ext cx="1257301" cy="377826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sp>
        <p:nvSpPr>
          <p:cNvPr id="1048" name="Shape 1048"/>
          <p:cNvSpPr/>
          <p:nvPr/>
        </p:nvSpPr>
        <p:spPr>
          <a:xfrm>
            <a:off x="6343050" y="3138665"/>
            <a:ext cx="1044182" cy="407480"/>
          </a:xfrm>
          <a:prstGeom prst="line">
            <a:avLst/>
          </a:prstGeom>
          <a:ln w="76200" cap="rnd">
            <a:solidFill>
              <a:srgbClr val="5B5854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 sz="3000"/>
          </a:p>
        </p:txBody>
      </p:sp>
      <p:sp>
        <p:nvSpPr>
          <p:cNvPr id="1049" name="Shape 1049"/>
          <p:cNvSpPr/>
          <p:nvPr/>
        </p:nvSpPr>
        <p:spPr>
          <a:xfrm flipV="1">
            <a:off x="6343050" y="7432778"/>
            <a:ext cx="1044182" cy="266300"/>
          </a:xfrm>
          <a:prstGeom prst="line">
            <a:avLst/>
          </a:prstGeom>
          <a:ln w="76200" cap="rnd">
            <a:solidFill>
              <a:srgbClr val="5B5854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 sz="3000"/>
          </a:p>
        </p:txBody>
      </p:sp>
      <p:grpSp>
        <p:nvGrpSpPr>
          <p:cNvPr id="1055" name="Group 1055"/>
          <p:cNvGrpSpPr/>
          <p:nvPr/>
        </p:nvGrpSpPr>
        <p:grpSpPr>
          <a:xfrm>
            <a:off x="7443839" y="7060860"/>
            <a:ext cx="2534543" cy="377405"/>
            <a:chOff x="0" y="0"/>
            <a:chExt cx="2534541" cy="377403"/>
          </a:xfrm>
        </p:grpSpPr>
        <p:sp>
          <p:nvSpPr>
            <p:cNvPr id="1050" name="Shape 1050"/>
            <p:cNvSpPr/>
            <p:nvPr/>
          </p:nvSpPr>
          <p:spPr>
            <a:xfrm flipV="1">
              <a:off x="-1" y="0"/>
              <a:ext cx="629543" cy="377404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51" name="Shape 1051"/>
            <p:cNvSpPr/>
            <p:nvPr/>
          </p:nvSpPr>
          <p:spPr>
            <a:xfrm flipV="1">
              <a:off x="629541" y="0"/>
              <a:ext cx="635001" cy="377404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52" name="Shape 1052"/>
            <p:cNvSpPr/>
            <p:nvPr/>
          </p:nvSpPr>
          <p:spPr>
            <a:xfrm flipV="1">
              <a:off x="1264541" y="0"/>
              <a:ext cx="635001" cy="377404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53" name="Shape 1053"/>
            <p:cNvSpPr/>
            <p:nvPr/>
          </p:nvSpPr>
          <p:spPr>
            <a:xfrm flipV="1">
              <a:off x="1899541" y="0"/>
              <a:ext cx="635001" cy="377404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54" name="Shape 1054"/>
            <p:cNvSpPr/>
            <p:nvPr/>
          </p:nvSpPr>
          <p:spPr>
            <a:xfrm flipH="1" flipV="1">
              <a:off x="0" y="0"/>
              <a:ext cx="2534542" cy="377404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061" name="Group 1061"/>
          <p:cNvGrpSpPr/>
          <p:nvPr/>
        </p:nvGrpSpPr>
        <p:grpSpPr>
          <a:xfrm>
            <a:off x="7425682" y="6686505"/>
            <a:ext cx="2540001" cy="374651"/>
            <a:chOff x="0" y="0"/>
            <a:chExt cx="2539999" cy="374650"/>
          </a:xfrm>
        </p:grpSpPr>
        <p:sp>
          <p:nvSpPr>
            <p:cNvPr id="1056" name="Shape 1056"/>
            <p:cNvSpPr/>
            <p:nvPr/>
          </p:nvSpPr>
          <p:spPr>
            <a:xfrm flipV="1">
              <a:off x="0" y="0"/>
              <a:ext cx="635000" cy="37465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57" name="Shape 1057"/>
            <p:cNvSpPr/>
            <p:nvPr/>
          </p:nvSpPr>
          <p:spPr>
            <a:xfrm flipV="1">
              <a:off x="634999" y="0"/>
              <a:ext cx="1270001" cy="37465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58" name="Shape 1058"/>
            <p:cNvSpPr/>
            <p:nvPr/>
          </p:nvSpPr>
          <p:spPr>
            <a:xfrm flipV="1">
              <a:off x="1904999" y="0"/>
              <a:ext cx="635001" cy="37465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59" name="Shape 1059"/>
            <p:cNvSpPr/>
            <p:nvPr/>
          </p:nvSpPr>
          <p:spPr>
            <a:xfrm flipH="1" flipV="1">
              <a:off x="1269999" y="0"/>
              <a:ext cx="1270001" cy="37465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60" name="Shape 1060"/>
            <p:cNvSpPr/>
            <p:nvPr/>
          </p:nvSpPr>
          <p:spPr>
            <a:xfrm flipH="1" flipV="1">
              <a:off x="12699" y="0"/>
              <a:ext cx="1257301" cy="37465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067" name="Group 1067"/>
          <p:cNvGrpSpPr/>
          <p:nvPr/>
        </p:nvGrpSpPr>
        <p:grpSpPr>
          <a:xfrm>
            <a:off x="7428412" y="6303211"/>
            <a:ext cx="2540001" cy="387351"/>
            <a:chOff x="0" y="0"/>
            <a:chExt cx="2540000" cy="387350"/>
          </a:xfrm>
        </p:grpSpPr>
        <p:sp>
          <p:nvSpPr>
            <p:cNvPr id="1062" name="Shape 1062"/>
            <p:cNvSpPr/>
            <p:nvPr/>
          </p:nvSpPr>
          <p:spPr>
            <a:xfrm flipH="1" flipV="1">
              <a:off x="1905000" y="0"/>
              <a:ext cx="635001" cy="38735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63" name="Shape 1063"/>
            <p:cNvSpPr/>
            <p:nvPr/>
          </p:nvSpPr>
          <p:spPr>
            <a:xfrm flipH="1" flipV="1">
              <a:off x="1269999" y="0"/>
              <a:ext cx="635001" cy="38735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64" name="Shape 1064"/>
            <p:cNvSpPr/>
            <p:nvPr/>
          </p:nvSpPr>
          <p:spPr>
            <a:xfrm flipH="1" flipV="1">
              <a:off x="635000" y="0"/>
              <a:ext cx="635000" cy="387351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65" name="Shape 1065"/>
            <p:cNvSpPr/>
            <p:nvPr/>
          </p:nvSpPr>
          <p:spPr>
            <a:xfrm flipH="1" flipV="1">
              <a:off x="12700" y="-1"/>
              <a:ext cx="622301" cy="387352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66" name="Shape 1066"/>
            <p:cNvSpPr/>
            <p:nvPr/>
          </p:nvSpPr>
          <p:spPr>
            <a:xfrm flipV="1">
              <a:off x="-1" y="12700"/>
              <a:ext cx="2540001" cy="37465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073" name="Group 1073"/>
          <p:cNvGrpSpPr/>
          <p:nvPr/>
        </p:nvGrpSpPr>
        <p:grpSpPr>
          <a:xfrm>
            <a:off x="7438379" y="5931735"/>
            <a:ext cx="2540002" cy="377826"/>
            <a:chOff x="0" y="0"/>
            <a:chExt cx="2540000" cy="377825"/>
          </a:xfrm>
        </p:grpSpPr>
        <p:sp>
          <p:nvSpPr>
            <p:cNvPr id="1068" name="Shape 1068"/>
            <p:cNvSpPr/>
            <p:nvPr/>
          </p:nvSpPr>
          <p:spPr>
            <a:xfrm flipV="1">
              <a:off x="0" y="0"/>
              <a:ext cx="2540001" cy="377826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69" name="Shape 1069"/>
            <p:cNvSpPr/>
            <p:nvPr/>
          </p:nvSpPr>
          <p:spPr>
            <a:xfrm flipH="1" flipV="1">
              <a:off x="635000" y="0"/>
              <a:ext cx="1905000" cy="377826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70" name="Shape 1070"/>
            <p:cNvSpPr/>
            <p:nvPr/>
          </p:nvSpPr>
          <p:spPr>
            <a:xfrm flipV="1">
              <a:off x="634999" y="-1"/>
              <a:ext cx="1270001" cy="377827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71" name="Shape 1071"/>
            <p:cNvSpPr/>
            <p:nvPr/>
          </p:nvSpPr>
          <p:spPr>
            <a:xfrm flipH="1" flipV="1">
              <a:off x="1270000" y="0"/>
              <a:ext cx="635001" cy="377826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72" name="Shape 1072"/>
            <p:cNvSpPr/>
            <p:nvPr/>
          </p:nvSpPr>
          <p:spPr>
            <a:xfrm flipH="1" flipV="1">
              <a:off x="12700" y="0"/>
              <a:ext cx="1257301" cy="377826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091" name="Group 1091"/>
          <p:cNvGrpSpPr/>
          <p:nvPr/>
        </p:nvGrpSpPr>
        <p:grpSpPr>
          <a:xfrm>
            <a:off x="7451963" y="5026442"/>
            <a:ext cx="2832101" cy="914401"/>
            <a:chOff x="-1" y="0"/>
            <a:chExt cx="2832101" cy="914400"/>
          </a:xfrm>
        </p:grpSpPr>
        <p:sp>
          <p:nvSpPr>
            <p:cNvPr id="1074" name="Shape 1074"/>
            <p:cNvSpPr/>
            <p:nvPr/>
          </p:nvSpPr>
          <p:spPr>
            <a:xfrm flipV="1">
              <a:off x="-1" y="0"/>
              <a:ext cx="2" cy="914400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75" name="Shape 1075"/>
            <p:cNvSpPr/>
            <p:nvPr/>
          </p:nvSpPr>
          <p:spPr>
            <a:xfrm flipV="1">
              <a:off x="622300" y="0"/>
              <a:ext cx="1" cy="914400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76" name="Shape 1076"/>
            <p:cNvSpPr/>
            <p:nvPr/>
          </p:nvSpPr>
          <p:spPr>
            <a:xfrm flipH="1" flipV="1">
              <a:off x="2530658" y="32593"/>
              <a:ext cx="5973" cy="876298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77" name="Shape 1077"/>
            <p:cNvSpPr/>
            <p:nvPr/>
          </p:nvSpPr>
          <p:spPr>
            <a:xfrm flipH="1" flipV="1">
              <a:off x="1891382" y="31750"/>
              <a:ext cx="5194" cy="867192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78" name="Shape 1078"/>
            <p:cNvSpPr/>
            <p:nvPr/>
          </p:nvSpPr>
          <p:spPr>
            <a:xfrm flipH="1" flipV="1">
              <a:off x="1256069" y="38102"/>
              <a:ext cx="1231" cy="876297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grpSp>
          <p:nvGrpSpPr>
            <p:cNvPr id="1081" name="Group 1081"/>
            <p:cNvGrpSpPr/>
            <p:nvPr/>
          </p:nvGrpSpPr>
          <p:grpSpPr>
            <a:xfrm>
              <a:off x="311150" y="183216"/>
              <a:ext cx="635001" cy="564256"/>
              <a:chOff x="0" y="-15432"/>
              <a:chExt cx="635000" cy="564255"/>
            </a:xfrm>
          </p:grpSpPr>
          <p:sp>
            <p:nvSpPr>
              <p:cNvPr id="1079" name="Shape 1079"/>
              <p:cNvSpPr/>
              <p:nvPr/>
            </p:nvSpPr>
            <p:spPr>
              <a:xfrm>
                <a:off x="0" y="14335"/>
                <a:ext cx="635000" cy="469901"/>
              </a:xfrm>
              <a:prstGeom prst="rect">
                <a:avLst/>
              </a:prstGeom>
              <a:solidFill>
                <a:schemeClr val="accent3"/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C9C3BA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sp>
            <p:nvSpPr>
              <p:cNvPr id="1080" name="Shape 1080"/>
              <p:cNvSpPr/>
              <p:nvPr/>
            </p:nvSpPr>
            <p:spPr>
              <a:xfrm>
                <a:off x="65797" y="-15432"/>
                <a:ext cx="509755" cy="564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pPr>
                <a:r>
                  <a:rPr sz="3000"/>
                  <a:t>P</a:t>
                </a:r>
                <a:r>
                  <a:rPr sz="3000" baseline="31999"/>
                  <a:t>-1</a:t>
                </a:r>
              </a:p>
            </p:txBody>
          </p:sp>
        </p:grpSp>
        <p:grpSp>
          <p:nvGrpSpPr>
            <p:cNvPr id="1084" name="Group 1084"/>
            <p:cNvGrpSpPr/>
            <p:nvPr/>
          </p:nvGrpSpPr>
          <p:grpSpPr>
            <a:xfrm>
              <a:off x="939800" y="183216"/>
              <a:ext cx="635000" cy="564256"/>
              <a:chOff x="0" y="-15432"/>
              <a:chExt cx="635000" cy="564255"/>
            </a:xfrm>
          </p:grpSpPr>
          <p:sp>
            <p:nvSpPr>
              <p:cNvPr id="1082" name="Shape 1082"/>
              <p:cNvSpPr/>
              <p:nvPr/>
            </p:nvSpPr>
            <p:spPr>
              <a:xfrm>
                <a:off x="0" y="14335"/>
                <a:ext cx="635000" cy="469901"/>
              </a:xfrm>
              <a:prstGeom prst="rect">
                <a:avLst/>
              </a:prstGeom>
              <a:solidFill>
                <a:schemeClr val="accent3"/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C9C3BA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sp>
            <p:nvSpPr>
              <p:cNvPr id="1083" name="Shape 1083"/>
              <p:cNvSpPr/>
              <p:nvPr/>
            </p:nvSpPr>
            <p:spPr>
              <a:xfrm>
                <a:off x="65796" y="-15432"/>
                <a:ext cx="509756" cy="564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pPr>
                <a:r>
                  <a:rPr sz="3000"/>
                  <a:t>P</a:t>
                </a:r>
                <a:r>
                  <a:rPr sz="3000" baseline="31999"/>
                  <a:t>-1</a:t>
                </a:r>
              </a:p>
            </p:txBody>
          </p:sp>
        </p:grpSp>
        <p:grpSp>
          <p:nvGrpSpPr>
            <p:cNvPr id="1087" name="Group 1087"/>
            <p:cNvGrpSpPr/>
            <p:nvPr/>
          </p:nvGrpSpPr>
          <p:grpSpPr>
            <a:xfrm>
              <a:off x="1568450" y="183216"/>
              <a:ext cx="635000" cy="564256"/>
              <a:chOff x="0" y="-15432"/>
              <a:chExt cx="635000" cy="564255"/>
            </a:xfrm>
          </p:grpSpPr>
          <p:sp>
            <p:nvSpPr>
              <p:cNvPr id="1085" name="Shape 1085"/>
              <p:cNvSpPr/>
              <p:nvPr/>
            </p:nvSpPr>
            <p:spPr>
              <a:xfrm>
                <a:off x="0" y="14335"/>
                <a:ext cx="635000" cy="469901"/>
              </a:xfrm>
              <a:prstGeom prst="rect">
                <a:avLst/>
              </a:prstGeom>
              <a:solidFill>
                <a:schemeClr val="accent3"/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C9C3BA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sp>
            <p:nvSpPr>
              <p:cNvPr id="1086" name="Shape 1086"/>
              <p:cNvSpPr/>
              <p:nvPr/>
            </p:nvSpPr>
            <p:spPr>
              <a:xfrm>
                <a:off x="65796" y="-15432"/>
                <a:ext cx="509756" cy="564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pPr>
                <a:r>
                  <a:rPr sz="3000"/>
                  <a:t>P</a:t>
                </a:r>
                <a:r>
                  <a:rPr sz="3000" baseline="31999"/>
                  <a:t>-1</a:t>
                </a:r>
              </a:p>
            </p:txBody>
          </p:sp>
        </p:grpSp>
        <p:grpSp>
          <p:nvGrpSpPr>
            <p:cNvPr id="1090" name="Group 1090"/>
            <p:cNvGrpSpPr/>
            <p:nvPr/>
          </p:nvGrpSpPr>
          <p:grpSpPr>
            <a:xfrm>
              <a:off x="2197100" y="183216"/>
              <a:ext cx="635000" cy="564256"/>
              <a:chOff x="0" y="-15432"/>
              <a:chExt cx="635000" cy="564255"/>
            </a:xfrm>
          </p:grpSpPr>
          <p:sp>
            <p:nvSpPr>
              <p:cNvPr id="1088" name="Shape 1088"/>
              <p:cNvSpPr/>
              <p:nvPr/>
            </p:nvSpPr>
            <p:spPr>
              <a:xfrm>
                <a:off x="0" y="14335"/>
                <a:ext cx="635000" cy="469901"/>
              </a:xfrm>
              <a:prstGeom prst="rect">
                <a:avLst/>
              </a:prstGeom>
              <a:solidFill>
                <a:schemeClr val="accent3"/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C9C3BA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sp>
            <p:nvSpPr>
              <p:cNvPr id="1089" name="Shape 1089"/>
              <p:cNvSpPr/>
              <p:nvPr/>
            </p:nvSpPr>
            <p:spPr>
              <a:xfrm>
                <a:off x="65796" y="-15432"/>
                <a:ext cx="509756" cy="564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pPr>
                <a:r>
                  <a:rPr sz="3000"/>
                  <a:t>P</a:t>
                </a:r>
                <a:r>
                  <a:rPr sz="3000" baseline="31999"/>
                  <a:t>-1</a:t>
                </a:r>
              </a:p>
            </p:txBody>
          </p:sp>
        </p:grpSp>
      </p:grpSp>
      <p:grpSp>
        <p:nvGrpSpPr>
          <p:cNvPr id="1101" name="Group 1101"/>
          <p:cNvGrpSpPr/>
          <p:nvPr/>
        </p:nvGrpSpPr>
        <p:grpSpPr>
          <a:xfrm>
            <a:off x="7443836" y="3569533"/>
            <a:ext cx="1889574" cy="3868730"/>
            <a:chOff x="-1" y="-1"/>
            <a:chExt cx="1889572" cy="3868729"/>
          </a:xfrm>
        </p:grpSpPr>
        <p:sp>
          <p:nvSpPr>
            <p:cNvPr id="1092" name="Shape 1092"/>
            <p:cNvSpPr/>
            <p:nvPr/>
          </p:nvSpPr>
          <p:spPr>
            <a:xfrm>
              <a:off x="-1" y="-1"/>
              <a:ext cx="629543" cy="377405"/>
            </a:xfrm>
            <a:prstGeom prst="line">
              <a:avLst/>
            </a:prstGeom>
            <a:noFill/>
            <a:ln w="63500" cap="rnd">
              <a:solidFill>
                <a:schemeClr val="accent5">
                  <a:satOff val="-10854"/>
                  <a:lumOff val="-10463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93" name="Shape 1093"/>
            <p:cNvSpPr/>
            <p:nvPr/>
          </p:nvSpPr>
          <p:spPr>
            <a:xfrm>
              <a:off x="616841" y="371053"/>
              <a:ext cx="1270001" cy="374651"/>
            </a:xfrm>
            <a:prstGeom prst="line">
              <a:avLst/>
            </a:prstGeom>
            <a:noFill/>
            <a:ln w="63500" cap="rnd">
              <a:solidFill>
                <a:schemeClr val="accent5">
                  <a:satOff val="-10854"/>
                  <a:lumOff val="-10463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94" name="Shape 1094"/>
            <p:cNvSpPr/>
            <p:nvPr/>
          </p:nvSpPr>
          <p:spPr>
            <a:xfrm flipH="1">
              <a:off x="1254570" y="723478"/>
              <a:ext cx="635001" cy="387351"/>
            </a:xfrm>
            <a:prstGeom prst="line">
              <a:avLst/>
            </a:prstGeom>
            <a:noFill/>
            <a:ln w="63500" cap="rnd">
              <a:solidFill>
                <a:schemeClr val="accent5">
                  <a:satOff val="-10854"/>
                  <a:lumOff val="-10463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95" name="Shape 1095"/>
            <p:cNvSpPr/>
            <p:nvPr/>
          </p:nvSpPr>
          <p:spPr>
            <a:xfrm flipH="1">
              <a:off x="53193" y="1104478"/>
              <a:ext cx="1211348" cy="372640"/>
            </a:xfrm>
            <a:prstGeom prst="line">
              <a:avLst/>
            </a:prstGeom>
            <a:noFill/>
            <a:ln w="63500" cap="rnd">
              <a:solidFill>
                <a:schemeClr val="accent5">
                  <a:satOff val="-10854"/>
                  <a:lumOff val="-10463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96" name="Shape 1096"/>
            <p:cNvSpPr/>
            <p:nvPr/>
          </p:nvSpPr>
          <p:spPr>
            <a:xfrm flipH="1" flipV="1">
              <a:off x="9812" y="1495009"/>
              <a:ext cx="5463" cy="876294"/>
            </a:xfrm>
            <a:prstGeom prst="line">
              <a:avLst/>
            </a:prstGeom>
            <a:noFill/>
            <a:ln w="63500" cap="rnd">
              <a:solidFill>
                <a:schemeClr val="accent5">
                  <a:satOff val="-10854"/>
                  <a:lumOff val="-10463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97" name="Shape 1097"/>
            <p:cNvSpPr/>
            <p:nvPr/>
          </p:nvSpPr>
          <p:spPr>
            <a:xfrm flipV="1">
              <a:off x="-1" y="3491323"/>
              <a:ext cx="629543" cy="377405"/>
            </a:xfrm>
            <a:prstGeom prst="line">
              <a:avLst/>
            </a:prstGeom>
            <a:noFill/>
            <a:ln w="63500" cap="rnd">
              <a:solidFill>
                <a:schemeClr val="accent5">
                  <a:satOff val="-10854"/>
                  <a:lumOff val="-10463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98" name="Shape 1098"/>
            <p:cNvSpPr/>
            <p:nvPr/>
          </p:nvSpPr>
          <p:spPr>
            <a:xfrm flipV="1">
              <a:off x="616841" y="3116967"/>
              <a:ext cx="1270001" cy="374652"/>
            </a:xfrm>
            <a:prstGeom prst="line">
              <a:avLst/>
            </a:prstGeom>
            <a:noFill/>
            <a:ln w="63500" cap="rnd">
              <a:solidFill>
                <a:schemeClr val="accent5">
                  <a:satOff val="-10854"/>
                  <a:lumOff val="-10463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099" name="Shape 1099"/>
            <p:cNvSpPr/>
            <p:nvPr/>
          </p:nvSpPr>
          <p:spPr>
            <a:xfrm flipH="1" flipV="1">
              <a:off x="1254570" y="2733675"/>
              <a:ext cx="635001" cy="387351"/>
            </a:xfrm>
            <a:prstGeom prst="line">
              <a:avLst/>
            </a:prstGeom>
            <a:noFill/>
            <a:ln w="63500" cap="rnd">
              <a:solidFill>
                <a:schemeClr val="accent5">
                  <a:satOff val="-10854"/>
                  <a:lumOff val="-10463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00" name="Shape 1100"/>
            <p:cNvSpPr/>
            <p:nvPr/>
          </p:nvSpPr>
          <p:spPr>
            <a:xfrm flipH="1" flipV="1">
              <a:off x="7241" y="2362200"/>
              <a:ext cx="1257301" cy="377827"/>
            </a:xfrm>
            <a:prstGeom prst="line">
              <a:avLst/>
            </a:prstGeom>
            <a:noFill/>
            <a:ln w="63500" cap="rnd">
              <a:solidFill>
                <a:schemeClr val="accent5">
                  <a:satOff val="-10854"/>
                  <a:lumOff val="-10463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sp>
        <p:nvSpPr>
          <p:cNvPr id="1102" name="Shape 1102"/>
          <p:cNvSpPr/>
          <p:nvPr/>
        </p:nvSpPr>
        <p:spPr>
          <a:xfrm>
            <a:off x="2197275" y="3582190"/>
            <a:ext cx="394178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PBP for</a:t>
            </a:r>
          </a:p>
          <a:p>
            <a:pPr algn="l"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lang="en-US" dirty="0"/>
              <a:t>a=</a:t>
            </a:r>
            <a:r>
              <a:rPr dirty="0"/>
              <a:t>decrypt(        ,       )</a:t>
            </a:r>
          </a:p>
        </p:txBody>
      </p:sp>
      <p:grpSp>
        <p:nvGrpSpPr>
          <p:cNvPr id="1107" name="Group 1107"/>
          <p:cNvGrpSpPr/>
          <p:nvPr/>
        </p:nvGrpSpPr>
        <p:grpSpPr>
          <a:xfrm>
            <a:off x="4221446" y="4316716"/>
            <a:ext cx="796928" cy="327250"/>
            <a:chOff x="0" y="0"/>
            <a:chExt cx="796927" cy="327248"/>
          </a:xfrm>
        </p:grpSpPr>
        <p:sp>
          <p:nvSpPr>
            <p:cNvPr id="1103" name="Shape 1103"/>
            <p:cNvSpPr/>
            <p:nvPr/>
          </p:nvSpPr>
          <p:spPr>
            <a:xfrm>
              <a:off x="546150" y="0"/>
              <a:ext cx="250777" cy="250776"/>
            </a:xfrm>
            <a:prstGeom prst="ellipse">
              <a:avLst/>
            </a:prstGeom>
            <a:noFill/>
            <a:ln w="1397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04" name="Shape 1104"/>
            <p:cNvSpPr/>
            <p:nvPr/>
          </p:nvSpPr>
          <p:spPr>
            <a:xfrm>
              <a:off x="0" y="672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05" name="Shape 1105"/>
            <p:cNvSpPr/>
            <p:nvPr/>
          </p:nvSpPr>
          <p:spPr>
            <a:xfrm>
              <a:off x="88900" y="109537"/>
              <a:ext cx="101218" cy="217711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06" name="Shape 1106"/>
            <p:cNvSpPr/>
            <p:nvPr/>
          </p:nvSpPr>
          <p:spPr>
            <a:xfrm>
              <a:off x="231799" y="1156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116" name="Group 1116"/>
          <p:cNvGrpSpPr/>
          <p:nvPr/>
        </p:nvGrpSpPr>
        <p:grpSpPr>
          <a:xfrm>
            <a:off x="5290129" y="4007131"/>
            <a:ext cx="607948" cy="753747"/>
            <a:chOff x="0" y="-1"/>
            <a:chExt cx="607947" cy="753745"/>
          </a:xfrm>
        </p:grpSpPr>
        <p:grpSp>
          <p:nvGrpSpPr>
            <p:cNvPr id="1114" name="Group 1114"/>
            <p:cNvGrpSpPr/>
            <p:nvPr/>
          </p:nvGrpSpPr>
          <p:grpSpPr>
            <a:xfrm>
              <a:off x="0" y="-1"/>
              <a:ext cx="607947" cy="649155"/>
              <a:chOff x="60746" y="60876"/>
              <a:chExt cx="607946" cy="649153"/>
            </a:xfrm>
          </p:grpSpPr>
          <p:sp>
            <p:nvSpPr>
              <p:cNvPr id="1108" name="Shape 1108"/>
              <p:cNvSpPr/>
              <p:nvPr/>
            </p:nvSpPr>
            <p:spPr>
              <a:xfrm>
                <a:off x="60746" y="292984"/>
                <a:ext cx="438742" cy="417047"/>
              </a:xfrm>
              <a:prstGeom prst="rect">
                <a:avLst/>
              </a:prstGeom>
              <a:solidFill>
                <a:schemeClr val="accent4">
                  <a:hueOff val="163466"/>
                  <a:satOff val="6226"/>
                  <a:lumOff val="10954"/>
                </a:schemeClr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>
                  <a:spcBef>
                    <a:spcPts val="4200"/>
                  </a:spcBef>
                  <a:defRPr sz="2000">
                    <a:latin typeface="+mn-lt"/>
                    <a:ea typeface="+mn-ea"/>
                    <a:cs typeface="+mn-cs"/>
                    <a:sym typeface="Gill Sans Light"/>
                  </a:defRPr>
                </a:pPr>
                <a:endParaRPr sz="2000"/>
              </a:p>
            </p:txBody>
          </p:sp>
          <p:grpSp>
            <p:nvGrpSpPr>
              <p:cNvPr id="1113" name="Group 1113"/>
              <p:cNvGrpSpPr/>
              <p:nvPr/>
            </p:nvGrpSpPr>
            <p:grpSpPr>
              <a:xfrm>
                <a:off x="304383" y="60876"/>
                <a:ext cx="364311" cy="456099"/>
                <a:chOff x="0" y="0"/>
                <a:chExt cx="364309" cy="456097"/>
              </a:xfrm>
            </p:grpSpPr>
            <p:sp>
              <p:nvSpPr>
                <p:cNvPr id="1109" name="Shape 1109"/>
                <p:cNvSpPr/>
                <p:nvPr/>
              </p:nvSpPr>
              <p:spPr>
                <a:xfrm>
                  <a:off x="79891" y="0"/>
                  <a:ext cx="204527" cy="432913"/>
                </a:xfrm>
                <a:prstGeom prst="ellipse">
                  <a:avLst/>
                </a:prstGeom>
                <a:noFill/>
                <a:ln w="1143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110" name="Shape 1110"/>
                <p:cNvSpPr/>
                <p:nvPr/>
              </p:nvSpPr>
              <p:spPr>
                <a:xfrm>
                  <a:off x="0" y="171183"/>
                  <a:ext cx="364310" cy="284915"/>
                </a:xfrm>
                <a:prstGeom prst="roundRect">
                  <a:avLst>
                    <a:gd name="adj" fmla="val 19180"/>
                  </a:avLst>
                </a:prstGeom>
                <a:solidFill>
                  <a:schemeClr val="accent4">
                    <a:hueOff val="-165171"/>
                    <a:satOff val="-13982"/>
                    <a:lumOff val="-10016"/>
                  </a:schemeClr>
                </a:solidFill>
                <a:ln w="508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111" name="Shape 1111"/>
                <p:cNvSpPr/>
                <p:nvPr/>
              </p:nvSpPr>
              <p:spPr>
                <a:xfrm>
                  <a:off x="138276" y="211877"/>
                  <a:ext cx="91087" cy="100062"/>
                </a:xfrm>
                <a:prstGeom prst="ellipse">
                  <a:avLst/>
                </a:pr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112" name="Shape 1112"/>
                <p:cNvSpPr/>
                <p:nvPr/>
              </p:nvSpPr>
              <p:spPr>
                <a:xfrm>
                  <a:off x="138276" y="219487"/>
                  <a:ext cx="91087" cy="195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</p:grpSp>
        </p:grpSp>
        <p:sp>
          <p:nvSpPr>
            <p:cNvPr id="1115" name="Shape 1115"/>
            <p:cNvSpPr/>
            <p:nvPr/>
          </p:nvSpPr>
          <p:spPr>
            <a:xfrm>
              <a:off x="7630" y="97156"/>
              <a:ext cx="323806" cy="656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1118" name="Shape 1118"/>
          <p:cNvSpPr/>
          <p:nvPr/>
        </p:nvSpPr>
        <p:spPr>
          <a:xfrm>
            <a:off x="6603854" y="3345560"/>
            <a:ext cx="522580" cy="17030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0400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dirty="0"/>
              <a:t>{</a:t>
            </a:r>
          </a:p>
        </p:txBody>
      </p:sp>
      <p:grpSp>
        <p:nvGrpSpPr>
          <p:cNvPr id="1122" name="Group 1122"/>
          <p:cNvGrpSpPr/>
          <p:nvPr/>
        </p:nvGrpSpPr>
        <p:grpSpPr>
          <a:xfrm>
            <a:off x="2044335" y="4634691"/>
            <a:ext cx="5043627" cy="1410771"/>
            <a:chOff x="-15224" y="-44986"/>
            <a:chExt cx="5043626" cy="1410771"/>
          </a:xfrm>
        </p:grpSpPr>
        <p:sp>
          <p:nvSpPr>
            <p:cNvPr id="1120" name="Shape 1120"/>
            <p:cNvSpPr/>
            <p:nvPr/>
          </p:nvSpPr>
          <p:spPr>
            <a:xfrm>
              <a:off x="-15224" y="432902"/>
              <a:ext cx="433612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dirty="0"/>
                <a:t>P</a:t>
              </a:r>
              <a:r>
                <a:rPr baseline="31999" dirty="0"/>
                <a:t>-1</a:t>
              </a:r>
              <a:r>
                <a:rPr dirty="0"/>
                <a:t> </a:t>
              </a:r>
              <a:r>
                <a:rPr dirty="0" err="1"/>
                <a:t>iff</a:t>
              </a:r>
              <a:r>
                <a:rPr dirty="0"/>
                <a:t> permutation ≠ id</a:t>
              </a:r>
            </a:p>
          </p:txBody>
        </p:sp>
        <p:sp>
          <p:nvSpPr>
            <p:cNvPr id="1121" name="Shape 1121"/>
            <p:cNvSpPr/>
            <p:nvPr/>
          </p:nvSpPr>
          <p:spPr>
            <a:xfrm>
              <a:off x="4582767" y="-44986"/>
              <a:ext cx="445635" cy="1410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85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rPr sz="8501" dirty="0"/>
                <a:t>{</a:t>
              </a:r>
            </a:p>
          </p:txBody>
        </p:sp>
      </p:grpSp>
      <p:grpSp>
        <p:nvGrpSpPr>
          <p:cNvPr id="141" name="Group 728"/>
          <p:cNvGrpSpPr/>
          <p:nvPr/>
        </p:nvGrpSpPr>
        <p:grpSpPr>
          <a:xfrm>
            <a:off x="5883156" y="1534290"/>
            <a:ext cx="994605" cy="735796"/>
            <a:chOff x="3330" y="-1"/>
            <a:chExt cx="1703774" cy="1260429"/>
          </a:xfrm>
        </p:grpSpPr>
        <p:sp>
          <p:nvSpPr>
            <p:cNvPr id="142" name="Shape 715"/>
            <p:cNvSpPr/>
            <p:nvPr/>
          </p:nvSpPr>
          <p:spPr>
            <a:xfrm>
              <a:off x="3415" y="548993"/>
              <a:ext cx="1466555" cy="701279"/>
            </a:xfrm>
            <a:prstGeom prst="rect">
              <a:avLst/>
            </a:prstGeom>
            <a:solidFill>
              <a:srgbClr val="D5D3D0"/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tabLst>
                  <a:tab pos="1181100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pPr defTabSz="914492"/>
              <a:r>
                <a:rPr dirty="0"/>
                <a:t>   </a:t>
              </a:r>
            </a:p>
          </p:txBody>
        </p:sp>
        <p:sp>
          <p:nvSpPr>
            <p:cNvPr id="143" name="Shape 716"/>
            <p:cNvSpPr/>
            <p:nvPr/>
          </p:nvSpPr>
          <p:spPr>
            <a:xfrm>
              <a:off x="69259" y="594832"/>
              <a:ext cx="982230" cy="6096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914492">
                <a:tabLst>
                  <a:tab pos="1181218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lang="nl-NL" sz="3000" dirty="0"/>
                <a:t>  </a:t>
              </a:r>
              <a:endParaRPr sz="3000" dirty="0"/>
            </a:p>
          </p:txBody>
        </p:sp>
        <p:grpSp>
          <p:nvGrpSpPr>
            <p:cNvPr id="144" name="Group 722"/>
            <p:cNvGrpSpPr/>
            <p:nvPr/>
          </p:nvGrpSpPr>
          <p:grpSpPr>
            <a:xfrm>
              <a:off x="1099088" y="-1"/>
              <a:ext cx="608016" cy="1103546"/>
              <a:chOff x="0" y="0"/>
              <a:chExt cx="608013" cy="1103544"/>
            </a:xfrm>
          </p:grpSpPr>
          <p:sp>
            <p:nvSpPr>
              <p:cNvPr id="149" name="Shape 717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50" name="Shape 718"/>
              <p:cNvSpPr/>
              <p:nvPr/>
            </p:nvSpPr>
            <p:spPr>
              <a:xfrm>
                <a:off x="0" y="285696"/>
                <a:ext cx="608013" cy="786008"/>
              </a:xfrm>
              <a:prstGeom prst="roundRect">
                <a:avLst>
                  <a:gd name="adj" fmla="val 15000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1200" dirty="0"/>
              </a:p>
            </p:txBody>
          </p:sp>
          <p:sp>
            <p:nvSpPr>
              <p:cNvPr id="151" name="Shape 719"/>
              <p:cNvSpPr/>
              <p:nvPr/>
            </p:nvSpPr>
            <p:spPr>
              <a:xfrm>
                <a:off x="230775" y="353612"/>
                <a:ext cx="152019" cy="166997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52" name="Shape 720"/>
              <p:cNvSpPr/>
              <p:nvPr/>
            </p:nvSpPr>
            <p:spPr>
              <a:xfrm>
                <a:off x="230775" y="366312"/>
                <a:ext cx="152019" cy="326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53" name="Shape 721"/>
              <p:cNvSpPr/>
              <p:nvPr/>
            </p:nvSpPr>
            <p:spPr>
              <a:xfrm>
                <a:off x="55984" y="620943"/>
                <a:ext cx="508745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defRPr sz="2700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endParaRPr sz="2400" dirty="0"/>
              </a:p>
            </p:txBody>
          </p:sp>
        </p:grpSp>
        <p:sp>
          <p:nvSpPr>
            <p:cNvPr id="145" name="Shape 723"/>
            <p:cNvSpPr/>
            <p:nvPr/>
          </p:nvSpPr>
          <p:spPr>
            <a:xfrm flipV="1">
              <a:off x="8188" y="544068"/>
              <a:ext cx="1" cy="716360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6" name="Shape 724"/>
            <p:cNvSpPr/>
            <p:nvPr/>
          </p:nvSpPr>
          <p:spPr>
            <a:xfrm flipH="1" flipV="1">
              <a:off x="3330" y="542939"/>
              <a:ext cx="1049240" cy="1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7" name="Shape 726"/>
            <p:cNvSpPr/>
            <p:nvPr/>
          </p:nvSpPr>
          <p:spPr>
            <a:xfrm flipH="1" flipV="1">
              <a:off x="1258882" y="285078"/>
              <a:ext cx="377327" cy="1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8" name="Shape 727"/>
            <p:cNvSpPr/>
            <p:nvPr/>
          </p:nvSpPr>
          <p:spPr>
            <a:xfrm flipV="1">
              <a:off x="1701175" y="388177"/>
              <a:ext cx="1" cy="581264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sp>
        <p:nvSpPr>
          <p:cNvPr id="154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55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56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57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58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59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0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1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2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3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4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5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6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7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8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9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0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1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2" name="Shape 1102"/>
          <p:cNvSpPr/>
          <p:nvPr/>
        </p:nvSpPr>
        <p:spPr>
          <a:xfrm>
            <a:off x="2195344" y="6063040"/>
            <a:ext cx="394178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lang="en-US" dirty="0"/>
              <a:t>reverse </a:t>
            </a:r>
            <a:r>
              <a:rPr dirty="0"/>
              <a:t>PBP for</a:t>
            </a:r>
          </a:p>
          <a:p>
            <a:pPr algn="l"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lang="en-US" dirty="0"/>
              <a:t>a=</a:t>
            </a:r>
            <a:r>
              <a:rPr dirty="0"/>
              <a:t>decrypt(        ,       )</a:t>
            </a:r>
          </a:p>
        </p:txBody>
      </p:sp>
      <p:grpSp>
        <p:nvGrpSpPr>
          <p:cNvPr id="173" name="Group 1107"/>
          <p:cNvGrpSpPr/>
          <p:nvPr/>
        </p:nvGrpSpPr>
        <p:grpSpPr>
          <a:xfrm>
            <a:off x="4219515" y="6797566"/>
            <a:ext cx="796928" cy="327250"/>
            <a:chOff x="0" y="0"/>
            <a:chExt cx="796927" cy="327248"/>
          </a:xfrm>
        </p:grpSpPr>
        <p:sp>
          <p:nvSpPr>
            <p:cNvPr id="174" name="Shape 1103"/>
            <p:cNvSpPr/>
            <p:nvPr/>
          </p:nvSpPr>
          <p:spPr>
            <a:xfrm>
              <a:off x="546150" y="0"/>
              <a:ext cx="250777" cy="250776"/>
            </a:xfrm>
            <a:prstGeom prst="ellipse">
              <a:avLst/>
            </a:prstGeom>
            <a:noFill/>
            <a:ln w="1397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75" name="Shape 1104"/>
            <p:cNvSpPr/>
            <p:nvPr/>
          </p:nvSpPr>
          <p:spPr>
            <a:xfrm>
              <a:off x="0" y="672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76" name="Shape 1105"/>
            <p:cNvSpPr/>
            <p:nvPr/>
          </p:nvSpPr>
          <p:spPr>
            <a:xfrm>
              <a:off x="88900" y="109537"/>
              <a:ext cx="101218" cy="217711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77" name="Shape 1106"/>
            <p:cNvSpPr/>
            <p:nvPr/>
          </p:nvSpPr>
          <p:spPr>
            <a:xfrm>
              <a:off x="231799" y="1156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78" name="Group 1116"/>
          <p:cNvGrpSpPr/>
          <p:nvPr/>
        </p:nvGrpSpPr>
        <p:grpSpPr>
          <a:xfrm>
            <a:off x="5288198" y="6487981"/>
            <a:ext cx="607948" cy="753747"/>
            <a:chOff x="0" y="-1"/>
            <a:chExt cx="607947" cy="753745"/>
          </a:xfrm>
        </p:grpSpPr>
        <p:grpSp>
          <p:nvGrpSpPr>
            <p:cNvPr id="179" name="Group 1114"/>
            <p:cNvGrpSpPr/>
            <p:nvPr/>
          </p:nvGrpSpPr>
          <p:grpSpPr>
            <a:xfrm>
              <a:off x="0" y="-1"/>
              <a:ext cx="607947" cy="649155"/>
              <a:chOff x="60746" y="60876"/>
              <a:chExt cx="607946" cy="649153"/>
            </a:xfrm>
          </p:grpSpPr>
          <p:sp>
            <p:nvSpPr>
              <p:cNvPr id="181" name="Shape 1108"/>
              <p:cNvSpPr/>
              <p:nvPr/>
            </p:nvSpPr>
            <p:spPr>
              <a:xfrm>
                <a:off x="60746" y="292984"/>
                <a:ext cx="438742" cy="417047"/>
              </a:xfrm>
              <a:prstGeom prst="rect">
                <a:avLst/>
              </a:prstGeom>
              <a:solidFill>
                <a:schemeClr val="accent4">
                  <a:hueOff val="163466"/>
                  <a:satOff val="6226"/>
                  <a:lumOff val="10954"/>
                </a:schemeClr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>
                  <a:spcBef>
                    <a:spcPts val="4200"/>
                  </a:spcBef>
                  <a:defRPr sz="2000">
                    <a:latin typeface="+mn-lt"/>
                    <a:ea typeface="+mn-ea"/>
                    <a:cs typeface="+mn-cs"/>
                    <a:sym typeface="Gill Sans Light"/>
                  </a:defRPr>
                </a:pPr>
                <a:endParaRPr sz="2000"/>
              </a:p>
            </p:txBody>
          </p:sp>
          <p:grpSp>
            <p:nvGrpSpPr>
              <p:cNvPr id="182" name="Group 1113"/>
              <p:cNvGrpSpPr/>
              <p:nvPr/>
            </p:nvGrpSpPr>
            <p:grpSpPr>
              <a:xfrm>
                <a:off x="304383" y="60876"/>
                <a:ext cx="364311" cy="456099"/>
                <a:chOff x="0" y="0"/>
                <a:chExt cx="364309" cy="456097"/>
              </a:xfrm>
            </p:grpSpPr>
            <p:sp>
              <p:nvSpPr>
                <p:cNvPr id="183" name="Shape 1109"/>
                <p:cNvSpPr/>
                <p:nvPr/>
              </p:nvSpPr>
              <p:spPr>
                <a:xfrm>
                  <a:off x="79891" y="0"/>
                  <a:ext cx="204527" cy="432913"/>
                </a:xfrm>
                <a:prstGeom prst="ellipse">
                  <a:avLst/>
                </a:prstGeom>
                <a:noFill/>
                <a:ln w="1143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84" name="Shape 1110"/>
                <p:cNvSpPr/>
                <p:nvPr/>
              </p:nvSpPr>
              <p:spPr>
                <a:xfrm>
                  <a:off x="0" y="171183"/>
                  <a:ext cx="364310" cy="284915"/>
                </a:xfrm>
                <a:prstGeom prst="roundRect">
                  <a:avLst>
                    <a:gd name="adj" fmla="val 19180"/>
                  </a:avLst>
                </a:prstGeom>
                <a:solidFill>
                  <a:schemeClr val="accent4">
                    <a:hueOff val="-165171"/>
                    <a:satOff val="-13982"/>
                    <a:lumOff val="-10016"/>
                  </a:schemeClr>
                </a:solidFill>
                <a:ln w="508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85" name="Shape 1111"/>
                <p:cNvSpPr/>
                <p:nvPr/>
              </p:nvSpPr>
              <p:spPr>
                <a:xfrm>
                  <a:off x="138276" y="211877"/>
                  <a:ext cx="91087" cy="100062"/>
                </a:xfrm>
                <a:prstGeom prst="ellipse">
                  <a:avLst/>
                </a:pr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86" name="Shape 1112"/>
                <p:cNvSpPr/>
                <p:nvPr/>
              </p:nvSpPr>
              <p:spPr>
                <a:xfrm>
                  <a:off x="138276" y="219487"/>
                  <a:ext cx="91087" cy="195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</p:grpSp>
        </p:grpSp>
        <p:sp>
          <p:nvSpPr>
            <p:cNvPr id="180" name="Shape 1115"/>
            <p:cNvSpPr/>
            <p:nvPr/>
          </p:nvSpPr>
          <p:spPr>
            <a:xfrm>
              <a:off x="7630" y="97156"/>
              <a:ext cx="323806" cy="656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187" name="Shape 1118"/>
          <p:cNvSpPr/>
          <p:nvPr/>
        </p:nvSpPr>
        <p:spPr>
          <a:xfrm>
            <a:off x="6604725" y="5788641"/>
            <a:ext cx="522580" cy="17030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0400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dirty="0"/>
              <a:t>{</a:t>
            </a:r>
          </a:p>
        </p:txBody>
      </p:sp>
      <p:grpSp>
        <p:nvGrpSpPr>
          <p:cNvPr id="188" name="Groep 11"/>
          <p:cNvGrpSpPr/>
          <p:nvPr/>
        </p:nvGrpSpPr>
        <p:grpSpPr>
          <a:xfrm>
            <a:off x="7669388" y="1113588"/>
            <a:ext cx="3031472" cy="1475303"/>
            <a:chOff x="7756732" y="1659231"/>
            <a:chExt cx="3031472" cy="14753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Shape 700"/>
                <p:cNvSpPr/>
                <p:nvPr/>
              </p:nvSpPr>
              <p:spPr>
                <a:xfrm>
                  <a:off x="7756732" y="1800836"/>
                  <a:ext cx="3031472" cy="133369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Gill Sans Light"/>
                    </a:defRPr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a14:m>
                  <a:r>
                    <a:rPr lang="nl-NL" sz="8000" dirty="0"/>
                    <a:t>(</a:t>
                  </a:r>
                  <a:r>
                    <a:rPr lang="nl-NL" dirty="0"/>
                    <a:t>                 </a:t>
                  </a:r>
                  <a:r>
                    <a:rPr lang="nl-NL" sz="8000" dirty="0"/>
                    <a:t>)</a:t>
                  </a:r>
                  <a:endParaRPr sz="8000" dirty="0"/>
                </a:p>
              </p:txBody>
            </p:sp>
          </mc:Choice>
          <mc:Fallback xmlns="">
            <p:sp>
              <p:nvSpPr>
                <p:cNvPr id="5" name="Shape 7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6732" y="1800836"/>
                  <a:ext cx="3031472" cy="1333698"/>
                </a:xfrm>
                <a:prstGeom prst="rect">
                  <a:avLst/>
                </a:prstGeom>
                <a:blipFill>
                  <a:blip r:embed="rId3"/>
                  <a:stretch>
                    <a:fillRect l="-602" t="-18721" r="-17871" b="-41553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0" name="Group 728"/>
            <p:cNvGrpSpPr/>
            <p:nvPr/>
          </p:nvGrpSpPr>
          <p:grpSpPr>
            <a:xfrm>
              <a:off x="8695848" y="1659231"/>
              <a:ext cx="1703773" cy="1260430"/>
              <a:chOff x="3330" y="-1"/>
              <a:chExt cx="1703773" cy="1260429"/>
            </a:xfrm>
          </p:grpSpPr>
          <p:sp>
            <p:nvSpPr>
              <p:cNvPr id="191" name="Shape 715"/>
              <p:cNvSpPr/>
              <p:nvPr/>
            </p:nvSpPr>
            <p:spPr>
              <a:xfrm>
                <a:off x="3415" y="548993"/>
                <a:ext cx="1466555" cy="701279"/>
              </a:xfrm>
              <a:prstGeom prst="rect">
                <a:avLst/>
              </a:prstGeom>
              <a:solidFill>
                <a:srgbClr val="D5D3D0"/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tabLst>
                    <a:tab pos="1181100" algn="l"/>
                  </a:tabLst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pPr defTabSz="914492"/>
                <a:r>
                  <a:t>  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Shape 716"/>
                  <p:cNvSpPr/>
                  <p:nvPr/>
                </p:nvSpPr>
                <p:spPr>
                  <a:xfrm>
                    <a:off x="69259" y="594832"/>
                    <a:ext cx="982230" cy="60960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l" defTabSz="914492">
                      <a:tabLst>
                        <a:tab pos="1181218" algn="l"/>
                      </a:tabLst>
                      <a:defRPr sz="3000">
                        <a:latin typeface="+mn-lt"/>
                        <a:ea typeface="+mn-ea"/>
                        <a:cs typeface="+mn-cs"/>
                        <a:sym typeface="Gill Sans Light"/>
                      </a:defRPr>
                    </a:pPr>
                    <a:r>
                      <a:rPr lang="nl-NL" sz="3000" dirty="0"/>
                      <a:t> T</a:t>
                    </a:r>
                    <a14:m>
                      <m:oMath xmlns:m="http://schemas.openxmlformats.org/officeDocument/2006/math"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a14:m>
                    <a:endParaRPr sz="3000" dirty="0"/>
                  </a:p>
                </p:txBody>
              </p:sp>
            </mc:Choice>
            <mc:Fallback xmlns="">
              <p:sp>
                <p:nvSpPr>
                  <p:cNvPr id="8" name="Shape 7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59" y="594832"/>
                    <a:ext cx="982230" cy="6096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9938" t="-7000" b="-27000"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93" name="Group 722"/>
              <p:cNvGrpSpPr/>
              <p:nvPr/>
            </p:nvGrpSpPr>
            <p:grpSpPr>
              <a:xfrm>
                <a:off x="1099088" y="-1"/>
                <a:ext cx="608015" cy="1103545"/>
                <a:chOff x="0" y="0"/>
                <a:chExt cx="608012" cy="1103543"/>
              </a:xfrm>
            </p:grpSpPr>
            <p:sp>
              <p:nvSpPr>
                <p:cNvPr id="198" name="Shape 717"/>
                <p:cNvSpPr/>
                <p:nvPr/>
              </p:nvSpPr>
              <p:spPr>
                <a:xfrm>
                  <a:off x="133334" y="0"/>
                  <a:ext cx="341344" cy="722508"/>
                </a:xfrm>
                <a:prstGeom prst="ellipse">
                  <a:avLst/>
                </a:prstGeom>
                <a:noFill/>
                <a:ln w="1143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99" name="Shape 718"/>
                <p:cNvSpPr/>
                <p:nvPr/>
              </p:nvSpPr>
              <p:spPr>
                <a:xfrm>
                  <a:off x="0" y="285696"/>
                  <a:ext cx="608013" cy="786009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6">
                    <a:hueOff val="-1561651"/>
                    <a:satOff val="17342"/>
                    <a:lumOff val="21425"/>
                  </a:schemeClr>
                </a:solidFill>
                <a:ln w="508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200" name="Shape 719"/>
                <p:cNvSpPr/>
                <p:nvPr/>
              </p:nvSpPr>
              <p:spPr>
                <a:xfrm>
                  <a:off x="230775" y="353612"/>
                  <a:ext cx="152019" cy="166997"/>
                </a:xfrm>
                <a:prstGeom prst="ellipse">
                  <a:avLst/>
                </a:pr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201" name="Shape 720"/>
                <p:cNvSpPr/>
                <p:nvPr/>
              </p:nvSpPr>
              <p:spPr>
                <a:xfrm>
                  <a:off x="230775" y="366312"/>
                  <a:ext cx="152019" cy="326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202" name="Shape 721"/>
                <p:cNvSpPr/>
                <p:nvPr/>
              </p:nvSpPr>
              <p:spPr>
                <a:xfrm>
                  <a:off x="55984" y="620943"/>
                  <a:ext cx="508745" cy="4826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l">
                    <a:defRPr sz="2700">
                      <a:solidFill>
                        <a:srgbClr val="5B5854"/>
                      </a:solidFill>
                      <a:latin typeface="+mn-lt"/>
                      <a:ea typeface="+mn-ea"/>
                      <a:cs typeface="+mn-cs"/>
                      <a:sym typeface="Gill Sans Light"/>
                    </a:defRPr>
                  </a:lvl1pPr>
                </a:lstStyle>
                <a:p>
                  <a:r>
                    <a:rPr lang="en-US" sz="2400" dirty="0" err="1"/>
                    <a:t>a</a:t>
                  </a:r>
                  <a:r>
                    <a:rPr sz="2400" dirty="0" err="1"/>
                    <a:t>,b</a:t>
                  </a:r>
                  <a:endParaRPr sz="2400" dirty="0"/>
                </a:p>
              </p:txBody>
            </p:sp>
          </p:grpSp>
          <p:sp>
            <p:nvSpPr>
              <p:cNvPr id="194" name="Shape 723"/>
              <p:cNvSpPr/>
              <p:nvPr/>
            </p:nvSpPr>
            <p:spPr>
              <a:xfrm flipV="1">
                <a:off x="8188" y="544068"/>
                <a:ext cx="1" cy="716360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95" name="Shape 724"/>
              <p:cNvSpPr/>
              <p:nvPr/>
            </p:nvSpPr>
            <p:spPr>
              <a:xfrm flipH="1" flipV="1">
                <a:off x="3330" y="542939"/>
                <a:ext cx="1049240" cy="1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96" name="Shape 726"/>
              <p:cNvSpPr/>
              <p:nvPr/>
            </p:nvSpPr>
            <p:spPr>
              <a:xfrm flipH="1" flipV="1">
                <a:off x="1258882" y="285078"/>
                <a:ext cx="377327" cy="1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97" name="Shape 727"/>
              <p:cNvSpPr/>
              <p:nvPr/>
            </p:nvSpPr>
            <p:spPr>
              <a:xfrm flipV="1">
                <a:off x="1701175" y="388177"/>
                <a:ext cx="1" cy="581264"/>
              </a:xfrm>
              <a:prstGeom prst="line">
                <a:avLst/>
              </a:prstGeom>
              <a:noFill/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5 0.02262 L -0.00366 0.12386 L 0.08386 0.17464 L 0.12756 0.20752 L 0.22449 0.24674 L 0.18079 0.28222 L 0.08667 0.32161 L 0.08386 0.41146 L 0.17883 0.45328 L 0.22644 0.49137 L 0.13135 0.52685 L 0.08289 0.56478 L 0.00024 0.59651 L -0.0083 0.69287 " pathEditMode="relative" rAng="0" ptsTypes="AAAAAAAAAAAAAA">
                                      <p:cBhvr>
                                        <p:cTn id="103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6" y="33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7" dur="300" fill="hold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fill="hold" grpId="1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0" dur="300" fill="hold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fill="hold" grpId="2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3" dur="300" fill="hold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fill="hold" grpId="2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6" dur="300" fill="hold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fill="hold" grpId="2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9" dur="300" fill="hold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fill="hold" grpId="2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2" dur="300" fill="hold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fill="hold" grpId="2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5" dur="300" fill="hold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fill="hold" grpId="2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8" dur="300" fill="hold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fill="hold" grpId="27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1" dur="300" fill="hold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fill="hold" grpId="2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4" dur="300" fill="hold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" grpId="1" animBg="1" advAuto="0"/>
      <p:bldP spid="1022" grpId="29" animBg="1" advAuto="0"/>
      <p:bldP spid="1023" grpId="2" animBg="1" advAuto="0"/>
      <p:bldP spid="1029" grpId="5" advAuto="0"/>
      <p:bldP spid="1035" grpId="6" advAuto="0"/>
      <p:bldP spid="1041" grpId="7" advAuto="0"/>
      <p:bldP spid="1047" grpId="8" advAuto="0"/>
      <p:bldP spid="1048" grpId="4" animBg="1" advAuto="0"/>
      <p:bldP spid="1048" grpId="24" animBg="1" advAuto="0"/>
      <p:bldP spid="1049" grpId="16" animBg="1" advAuto="0"/>
      <p:bldP spid="1049" grpId="25" animBg="1" advAuto="0"/>
      <p:bldP spid="1055" grpId="15" advAuto="0"/>
      <p:bldP spid="1055" grpId="23" advAuto="0"/>
      <p:bldP spid="1061" grpId="14" advAuto="0"/>
      <p:bldP spid="1061" grpId="22" advAuto="0"/>
      <p:bldP spid="1067" grpId="13" advAuto="0"/>
      <p:bldP spid="1067" grpId="21" advAuto="0"/>
      <p:bldP spid="1073" grpId="12" advAuto="0"/>
      <p:bldP spid="1073" grpId="20" advAuto="0"/>
      <p:bldP spid="1091" grpId="10" animBg="1" advAuto="0"/>
      <p:bldP spid="1091" grpId="19" animBg="1" advAuto="0"/>
      <p:bldP spid="1101" grpId="17" advAuto="0"/>
      <p:bldP spid="1101" grpId="18" advAuto="0"/>
      <p:bldP spid="1102" grpId="0"/>
      <p:bldP spid="1102" grpId="1"/>
      <p:bldP spid="1118" grpId="0"/>
      <p:bldP spid="1118" grpId="1"/>
      <p:bldP spid="1122" grpId="9" animBg="1" advAuto="0"/>
      <p:bldP spid="1122" grpId="27" animBg="1" advAuto="0"/>
      <p:bldP spid="172" grpId="0"/>
      <p:bldP spid="172" grpId="1"/>
      <p:bldP spid="187" grpId="0"/>
      <p:bldP spid="18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roup 1263"/>
          <p:cNvGrpSpPr/>
          <p:nvPr/>
        </p:nvGrpSpPr>
        <p:grpSpPr>
          <a:xfrm>
            <a:off x="7353299" y="4565653"/>
            <a:ext cx="2540002" cy="1276351"/>
            <a:chOff x="0" y="0"/>
            <a:chExt cx="2540000" cy="1276350"/>
          </a:xfrm>
        </p:grpSpPr>
        <p:sp>
          <p:nvSpPr>
            <p:cNvPr id="1258" name="Shape 1258"/>
            <p:cNvSpPr/>
            <p:nvPr/>
          </p:nvSpPr>
          <p:spPr>
            <a:xfrm>
              <a:off x="-1" y="0"/>
              <a:ext cx="635002" cy="127635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259" name="Shape 1259"/>
            <p:cNvSpPr/>
            <p:nvPr/>
          </p:nvSpPr>
          <p:spPr>
            <a:xfrm>
              <a:off x="634999" y="0"/>
              <a:ext cx="1270001" cy="127635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260" name="Shape 1260"/>
            <p:cNvSpPr/>
            <p:nvPr/>
          </p:nvSpPr>
          <p:spPr>
            <a:xfrm>
              <a:off x="1904999" y="0"/>
              <a:ext cx="635002" cy="127635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261" name="Shape 1261"/>
            <p:cNvSpPr/>
            <p:nvPr/>
          </p:nvSpPr>
          <p:spPr>
            <a:xfrm flipH="1">
              <a:off x="1269999" y="0"/>
              <a:ext cx="1270001" cy="127635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262" name="Shape 1262"/>
            <p:cNvSpPr/>
            <p:nvPr/>
          </p:nvSpPr>
          <p:spPr>
            <a:xfrm flipH="1">
              <a:off x="12699" y="0"/>
              <a:ext cx="1257301" cy="127635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sp>
        <p:nvSpPr>
          <p:cNvPr id="1157" name="Shape 1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Error correction gadget</a:t>
            </a:r>
          </a:p>
        </p:txBody>
      </p:sp>
      <p:grpSp>
        <p:nvGrpSpPr>
          <p:cNvPr id="1163" name="Group 1163"/>
          <p:cNvGrpSpPr/>
          <p:nvPr/>
        </p:nvGrpSpPr>
        <p:grpSpPr>
          <a:xfrm>
            <a:off x="7356221" y="3290359"/>
            <a:ext cx="2534543" cy="1266405"/>
            <a:chOff x="0" y="0"/>
            <a:chExt cx="2534541" cy="1266403"/>
          </a:xfrm>
        </p:grpSpPr>
        <p:sp>
          <p:nvSpPr>
            <p:cNvPr id="1158" name="Shape 1158"/>
            <p:cNvSpPr/>
            <p:nvPr/>
          </p:nvSpPr>
          <p:spPr>
            <a:xfrm>
              <a:off x="-1" y="0"/>
              <a:ext cx="629543" cy="1266404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59" name="Shape 1159"/>
            <p:cNvSpPr/>
            <p:nvPr/>
          </p:nvSpPr>
          <p:spPr>
            <a:xfrm>
              <a:off x="629541" y="0"/>
              <a:ext cx="635001" cy="1266404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60" name="Shape 1160"/>
            <p:cNvSpPr/>
            <p:nvPr/>
          </p:nvSpPr>
          <p:spPr>
            <a:xfrm>
              <a:off x="1264541" y="0"/>
              <a:ext cx="635001" cy="1266404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61" name="Shape 1161"/>
            <p:cNvSpPr/>
            <p:nvPr/>
          </p:nvSpPr>
          <p:spPr>
            <a:xfrm>
              <a:off x="1899541" y="0"/>
              <a:ext cx="635001" cy="1266404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62" name="Shape 1162"/>
            <p:cNvSpPr/>
            <p:nvPr/>
          </p:nvSpPr>
          <p:spPr>
            <a:xfrm flipH="1">
              <a:off x="0" y="0"/>
              <a:ext cx="2534542" cy="1266404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169" name="Group 1169"/>
          <p:cNvGrpSpPr/>
          <p:nvPr/>
        </p:nvGrpSpPr>
        <p:grpSpPr>
          <a:xfrm>
            <a:off x="7338059" y="4565653"/>
            <a:ext cx="2540002" cy="1312963"/>
            <a:chOff x="0" y="0"/>
            <a:chExt cx="2540000" cy="1276350"/>
          </a:xfrm>
        </p:grpSpPr>
        <p:sp>
          <p:nvSpPr>
            <p:cNvPr id="1164" name="Shape 1164"/>
            <p:cNvSpPr/>
            <p:nvPr/>
          </p:nvSpPr>
          <p:spPr>
            <a:xfrm>
              <a:off x="-1" y="0"/>
              <a:ext cx="635002" cy="127635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65" name="Shape 1165"/>
            <p:cNvSpPr/>
            <p:nvPr/>
          </p:nvSpPr>
          <p:spPr>
            <a:xfrm>
              <a:off x="634999" y="0"/>
              <a:ext cx="1270001" cy="127635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66" name="Shape 1166"/>
            <p:cNvSpPr/>
            <p:nvPr/>
          </p:nvSpPr>
          <p:spPr>
            <a:xfrm>
              <a:off x="1904999" y="0"/>
              <a:ext cx="635002" cy="127635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67" name="Shape 1167"/>
            <p:cNvSpPr/>
            <p:nvPr/>
          </p:nvSpPr>
          <p:spPr>
            <a:xfrm flipH="1">
              <a:off x="1269999" y="0"/>
              <a:ext cx="1270001" cy="127635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68" name="Shape 1168"/>
            <p:cNvSpPr/>
            <p:nvPr/>
          </p:nvSpPr>
          <p:spPr>
            <a:xfrm flipH="1">
              <a:off x="12699" y="0"/>
              <a:ext cx="1257301" cy="127635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175" name="Group 1175"/>
          <p:cNvGrpSpPr/>
          <p:nvPr/>
        </p:nvGrpSpPr>
        <p:grpSpPr>
          <a:xfrm>
            <a:off x="7340793" y="5878225"/>
            <a:ext cx="2540001" cy="1241396"/>
            <a:chOff x="0" y="34924"/>
            <a:chExt cx="2540000" cy="1270000"/>
          </a:xfrm>
        </p:grpSpPr>
        <p:sp>
          <p:nvSpPr>
            <p:cNvPr id="1170" name="Shape 1170"/>
            <p:cNvSpPr/>
            <p:nvPr/>
          </p:nvSpPr>
          <p:spPr>
            <a:xfrm flipH="1">
              <a:off x="1905000" y="34924"/>
              <a:ext cx="635001" cy="1270002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71" name="Shape 1171"/>
            <p:cNvSpPr/>
            <p:nvPr/>
          </p:nvSpPr>
          <p:spPr>
            <a:xfrm flipH="1">
              <a:off x="1269999" y="34924"/>
              <a:ext cx="635001" cy="1270002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72" name="Shape 1172"/>
            <p:cNvSpPr/>
            <p:nvPr/>
          </p:nvSpPr>
          <p:spPr>
            <a:xfrm flipH="1">
              <a:off x="635000" y="34924"/>
              <a:ext cx="635000" cy="1270002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73" name="Shape 1173"/>
            <p:cNvSpPr/>
            <p:nvPr/>
          </p:nvSpPr>
          <p:spPr>
            <a:xfrm flipH="1">
              <a:off x="12700" y="34925"/>
              <a:ext cx="622301" cy="1270000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74" name="Shape 1174"/>
            <p:cNvSpPr/>
            <p:nvPr/>
          </p:nvSpPr>
          <p:spPr>
            <a:xfrm>
              <a:off x="0" y="34924"/>
              <a:ext cx="2540001" cy="1270002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181" name="Group 1181"/>
          <p:cNvGrpSpPr/>
          <p:nvPr/>
        </p:nvGrpSpPr>
        <p:grpSpPr>
          <a:xfrm>
            <a:off x="7350760" y="7115178"/>
            <a:ext cx="2540000" cy="1266827"/>
            <a:chOff x="0" y="0"/>
            <a:chExt cx="2539999" cy="1266826"/>
          </a:xfrm>
        </p:grpSpPr>
        <p:sp>
          <p:nvSpPr>
            <p:cNvPr id="1176" name="Shape 1176"/>
            <p:cNvSpPr/>
            <p:nvPr/>
          </p:nvSpPr>
          <p:spPr>
            <a:xfrm>
              <a:off x="0" y="-1"/>
              <a:ext cx="2540000" cy="1266828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77" name="Shape 1177"/>
            <p:cNvSpPr/>
            <p:nvPr/>
          </p:nvSpPr>
          <p:spPr>
            <a:xfrm flipH="1">
              <a:off x="635000" y="0"/>
              <a:ext cx="1905000" cy="1266826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78" name="Shape 1178"/>
            <p:cNvSpPr/>
            <p:nvPr/>
          </p:nvSpPr>
          <p:spPr>
            <a:xfrm>
              <a:off x="634999" y="-1"/>
              <a:ext cx="1270001" cy="1266827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79" name="Shape 1179"/>
            <p:cNvSpPr/>
            <p:nvPr/>
          </p:nvSpPr>
          <p:spPr>
            <a:xfrm flipH="1">
              <a:off x="1270000" y="0"/>
              <a:ext cx="635001" cy="1266826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180" name="Shape 1180"/>
            <p:cNvSpPr/>
            <p:nvPr/>
          </p:nvSpPr>
          <p:spPr>
            <a:xfrm flipH="1">
              <a:off x="12700" y="0"/>
              <a:ext cx="1257300" cy="1266826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194" name="Group 1194"/>
          <p:cNvGrpSpPr/>
          <p:nvPr/>
        </p:nvGrpSpPr>
        <p:grpSpPr>
          <a:xfrm>
            <a:off x="2841280" y="3356507"/>
            <a:ext cx="3570133" cy="1164590"/>
            <a:chOff x="-1" y="1807"/>
            <a:chExt cx="3570131" cy="1164590"/>
          </a:xfrm>
        </p:grpSpPr>
        <p:grpSp>
          <p:nvGrpSpPr>
            <p:cNvPr id="1187" name="Group 1187"/>
            <p:cNvGrpSpPr/>
            <p:nvPr/>
          </p:nvGrpSpPr>
          <p:grpSpPr>
            <a:xfrm>
              <a:off x="-1" y="1807"/>
              <a:ext cx="3570131" cy="1164590"/>
              <a:chOff x="-746473" y="1807"/>
              <a:chExt cx="3570130" cy="1164589"/>
            </a:xfrm>
          </p:grpSpPr>
          <p:sp>
            <p:nvSpPr>
              <p:cNvPr id="1182" name="Shape 1182"/>
              <p:cNvSpPr/>
              <p:nvPr/>
            </p:nvSpPr>
            <p:spPr>
              <a:xfrm>
                <a:off x="-746473" y="88800"/>
                <a:ext cx="3562947" cy="1023195"/>
              </a:xfrm>
              <a:prstGeom prst="rect">
                <a:avLst/>
              </a:prstGeom>
              <a:solidFill>
                <a:schemeClr val="accent2">
                  <a:hueOff val="-1122706"/>
                  <a:satOff val="6504"/>
                  <a:lumOff val="15871"/>
                </a:schemeClr>
              </a:solidFill>
              <a:ln w="635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sp>
            <p:nvSpPr>
              <p:cNvPr id="1183" name="Shape 1183"/>
              <p:cNvSpPr/>
              <p:nvPr/>
            </p:nvSpPr>
            <p:spPr>
              <a:xfrm>
                <a:off x="606764" y="600397"/>
                <a:ext cx="2216893" cy="1"/>
              </a:xfrm>
              <a:prstGeom prst="line">
                <a:avLst/>
              </a:prstGeom>
              <a:noFill/>
              <a:ln w="635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84" name="Shape 1184"/>
              <p:cNvSpPr/>
              <p:nvPr/>
            </p:nvSpPr>
            <p:spPr>
              <a:xfrm flipV="1">
                <a:off x="606764" y="63975"/>
                <a:ext cx="1" cy="1072845"/>
              </a:xfrm>
              <a:prstGeom prst="line">
                <a:avLst/>
              </a:prstGeom>
              <a:noFill/>
              <a:ln w="635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85" name="Shape 1185"/>
              <p:cNvSpPr/>
              <p:nvPr/>
            </p:nvSpPr>
            <p:spPr>
              <a:xfrm>
                <a:off x="711016" y="509807"/>
                <a:ext cx="809516" cy="656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1: σ</a:t>
                </a:r>
              </a:p>
            </p:txBody>
          </p:sp>
          <p:sp>
            <p:nvSpPr>
              <p:cNvPr id="1186" name="Shape 1186"/>
              <p:cNvSpPr/>
              <p:nvPr/>
            </p:nvSpPr>
            <p:spPr>
              <a:xfrm>
                <a:off x="731731" y="1807"/>
                <a:ext cx="819134" cy="656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0: π</a:t>
                </a:r>
              </a:p>
            </p:txBody>
          </p:sp>
        </p:grpSp>
        <p:grpSp>
          <p:nvGrpSpPr>
            <p:cNvPr id="1192" name="Group 1192"/>
            <p:cNvGrpSpPr/>
            <p:nvPr/>
          </p:nvGrpSpPr>
          <p:grpSpPr>
            <a:xfrm>
              <a:off x="119409" y="494879"/>
              <a:ext cx="796926" cy="327248"/>
              <a:chOff x="0" y="0"/>
              <a:chExt cx="796925" cy="327247"/>
            </a:xfrm>
          </p:grpSpPr>
          <p:sp>
            <p:nvSpPr>
              <p:cNvPr id="1188" name="Shape 1188"/>
              <p:cNvSpPr/>
              <p:nvPr/>
            </p:nvSpPr>
            <p:spPr>
              <a:xfrm>
                <a:off x="546149" y="0"/>
                <a:ext cx="250777" cy="250776"/>
              </a:xfrm>
              <a:prstGeom prst="ellipse">
                <a:avLst/>
              </a:prstGeom>
              <a:noFill/>
              <a:ln w="1397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89" name="Shape 1189"/>
              <p:cNvSpPr/>
              <p:nvPr/>
            </p:nvSpPr>
            <p:spPr>
              <a:xfrm>
                <a:off x="0" y="67289"/>
                <a:ext cx="547910" cy="116198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90" name="Shape 1190"/>
              <p:cNvSpPr/>
              <p:nvPr/>
            </p:nvSpPr>
            <p:spPr>
              <a:xfrm>
                <a:off x="88900" y="109537"/>
                <a:ext cx="101218" cy="217711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91" name="Shape 1191"/>
              <p:cNvSpPr/>
              <p:nvPr/>
            </p:nvSpPr>
            <p:spPr>
              <a:xfrm>
                <a:off x="231799" y="115668"/>
                <a:ext cx="101219" cy="178840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  <p:sp>
          <p:nvSpPr>
            <p:cNvPr id="1193" name="Shape 1193"/>
            <p:cNvSpPr/>
            <p:nvPr/>
          </p:nvSpPr>
          <p:spPr>
            <a:xfrm>
              <a:off x="990109" y="458532"/>
              <a:ext cx="173125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aseline="-5999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t>i</a:t>
              </a:r>
            </a:p>
          </p:txBody>
        </p:sp>
      </p:grpSp>
      <p:grpSp>
        <p:nvGrpSpPr>
          <p:cNvPr id="1207" name="Group 1207"/>
          <p:cNvGrpSpPr/>
          <p:nvPr/>
        </p:nvGrpSpPr>
        <p:grpSpPr>
          <a:xfrm>
            <a:off x="2841280" y="5930812"/>
            <a:ext cx="3570133" cy="1164590"/>
            <a:chOff x="-1" y="1807"/>
            <a:chExt cx="3570131" cy="1164590"/>
          </a:xfrm>
        </p:grpSpPr>
        <p:grpSp>
          <p:nvGrpSpPr>
            <p:cNvPr id="1200" name="Group 1200"/>
            <p:cNvGrpSpPr/>
            <p:nvPr/>
          </p:nvGrpSpPr>
          <p:grpSpPr>
            <a:xfrm>
              <a:off x="-1" y="1807"/>
              <a:ext cx="3570131" cy="1164590"/>
              <a:chOff x="-746473" y="1807"/>
              <a:chExt cx="3570130" cy="1164589"/>
            </a:xfrm>
          </p:grpSpPr>
          <p:sp>
            <p:nvSpPr>
              <p:cNvPr id="1195" name="Shape 1195"/>
              <p:cNvSpPr/>
              <p:nvPr/>
            </p:nvSpPr>
            <p:spPr>
              <a:xfrm>
                <a:off x="-746473" y="88800"/>
                <a:ext cx="3562947" cy="1023195"/>
              </a:xfrm>
              <a:prstGeom prst="rect">
                <a:avLst/>
              </a:prstGeom>
              <a:solidFill>
                <a:schemeClr val="accent2">
                  <a:hueOff val="-1122706"/>
                  <a:satOff val="6504"/>
                  <a:lumOff val="15871"/>
                </a:schemeClr>
              </a:solidFill>
              <a:ln w="635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sp>
            <p:nvSpPr>
              <p:cNvPr id="1196" name="Shape 1196"/>
              <p:cNvSpPr/>
              <p:nvPr/>
            </p:nvSpPr>
            <p:spPr>
              <a:xfrm>
                <a:off x="606764" y="600397"/>
                <a:ext cx="2216893" cy="1"/>
              </a:xfrm>
              <a:prstGeom prst="line">
                <a:avLst/>
              </a:prstGeom>
              <a:noFill/>
              <a:ln w="635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97" name="Shape 1197"/>
              <p:cNvSpPr/>
              <p:nvPr/>
            </p:nvSpPr>
            <p:spPr>
              <a:xfrm flipV="1">
                <a:off x="606764" y="63975"/>
                <a:ext cx="1" cy="1072845"/>
              </a:xfrm>
              <a:prstGeom prst="line">
                <a:avLst/>
              </a:prstGeom>
              <a:noFill/>
              <a:ln w="635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98" name="Shape 1198"/>
              <p:cNvSpPr/>
              <p:nvPr/>
            </p:nvSpPr>
            <p:spPr>
              <a:xfrm>
                <a:off x="703333" y="509807"/>
                <a:ext cx="1040348" cy="656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1: σ’’</a:t>
                </a:r>
              </a:p>
            </p:txBody>
          </p:sp>
          <p:sp>
            <p:nvSpPr>
              <p:cNvPr id="1199" name="Shape 1199"/>
              <p:cNvSpPr/>
              <p:nvPr/>
            </p:nvSpPr>
            <p:spPr>
              <a:xfrm>
                <a:off x="705863" y="1807"/>
                <a:ext cx="1049966" cy="656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0: π’’</a:t>
                </a:r>
              </a:p>
            </p:txBody>
          </p:sp>
        </p:grpSp>
        <p:grpSp>
          <p:nvGrpSpPr>
            <p:cNvPr id="1205" name="Group 1205"/>
            <p:cNvGrpSpPr/>
            <p:nvPr/>
          </p:nvGrpSpPr>
          <p:grpSpPr>
            <a:xfrm>
              <a:off x="119409" y="494879"/>
              <a:ext cx="796926" cy="327248"/>
              <a:chOff x="0" y="0"/>
              <a:chExt cx="796925" cy="327247"/>
            </a:xfrm>
          </p:grpSpPr>
          <p:sp>
            <p:nvSpPr>
              <p:cNvPr id="1201" name="Shape 1201"/>
              <p:cNvSpPr/>
              <p:nvPr/>
            </p:nvSpPr>
            <p:spPr>
              <a:xfrm>
                <a:off x="546149" y="0"/>
                <a:ext cx="250777" cy="250776"/>
              </a:xfrm>
              <a:prstGeom prst="ellipse">
                <a:avLst/>
              </a:prstGeom>
              <a:noFill/>
              <a:ln w="1397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202" name="Shape 1202"/>
              <p:cNvSpPr/>
              <p:nvPr/>
            </p:nvSpPr>
            <p:spPr>
              <a:xfrm>
                <a:off x="0" y="67289"/>
                <a:ext cx="547910" cy="116198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203" name="Shape 1203"/>
              <p:cNvSpPr/>
              <p:nvPr/>
            </p:nvSpPr>
            <p:spPr>
              <a:xfrm>
                <a:off x="88900" y="109537"/>
                <a:ext cx="101218" cy="217711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204" name="Shape 1204"/>
              <p:cNvSpPr/>
              <p:nvPr/>
            </p:nvSpPr>
            <p:spPr>
              <a:xfrm>
                <a:off x="231799" y="115668"/>
                <a:ext cx="101219" cy="178840"/>
              </a:xfrm>
              <a:prstGeom prst="roundRect">
                <a:avLst>
                  <a:gd name="adj" fmla="val 50000"/>
                </a:avLst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  <p:sp>
          <p:nvSpPr>
            <p:cNvPr id="1206" name="Shape 1206"/>
            <p:cNvSpPr/>
            <p:nvPr/>
          </p:nvSpPr>
          <p:spPr>
            <a:xfrm>
              <a:off x="981045" y="500427"/>
              <a:ext cx="242054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aseline="-5999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t>k</a:t>
              </a:r>
            </a:p>
          </p:txBody>
        </p:sp>
      </p:grpSp>
      <p:grpSp>
        <p:nvGrpSpPr>
          <p:cNvPr id="1224" name="Group 1224"/>
          <p:cNvGrpSpPr/>
          <p:nvPr/>
        </p:nvGrpSpPr>
        <p:grpSpPr>
          <a:xfrm>
            <a:off x="2841280" y="4643659"/>
            <a:ext cx="3570133" cy="1164590"/>
            <a:chOff x="-1" y="1808"/>
            <a:chExt cx="3570131" cy="1164589"/>
          </a:xfrm>
        </p:grpSpPr>
        <p:grpSp>
          <p:nvGrpSpPr>
            <p:cNvPr id="1213" name="Group 1213"/>
            <p:cNvGrpSpPr/>
            <p:nvPr/>
          </p:nvGrpSpPr>
          <p:grpSpPr>
            <a:xfrm>
              <a:off x="-1" y="1808"/>
              <a:ext cx="3570131" cy="1164589"/>
              <a:chOff x="-746473" y="1808"/>
              <a:chExt cx="3570130" cy="1164588"/>
            </a:xfrm>
          </p:grpSpPr>
          <p:sp>
            <p:nvSpPr>
              <p:cNvPr id="1208" name="Shape 1208"/>
              <p:cNvSpPr/>
              <p:nvPr/>
            </p:nvSpPr>
            <p:spPr>
              <a:xfrm>
                <a:off x="-746473" y="88800"/>
                <a:ext cx="3562947" cy="1023195"/>
              </a:xfrm>
              <a:prstGeom prst="rect">
                <a:avLst/>
              </a:prstGeom>
              <a:solidFill>
                <a:schemeClr val="accent2">
                  <a:hueOff val="-1122706"/>
                  <a:satOff val="6504"/>
                  <a:lumOff val="15871"/>
                </a:schemeClr>
              </a:solidFill>
              <a:ln w="635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sp>
            <p:nvSpPr>
              <p:cNvPr id="1209" name="Shape 1209"/>
              <p:cNvSpPr/>
              <p:nvPr/>
            </p:nvSpPr>
            <p:spPr>
              <a:xfrm>
                <a:off x="606764" y="600397"/>
                <a:ext cx="2216893" cy="1"/>
              </a:xfrm>
              <a:prstGeom prst="line">
                <a:avLst/>
              </a:prstGeom>
              <a:noFill/>
              <a:ln w="635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210" name="Shape 1210"/>
              <p:cNvSpPr/>
              <p:nvPr/>
            </p:nvSpPr>
            <p:spPr>
              <a:xfrm flipV="1">
                <a:off x="606764" y="63975"/>
                <a:ext cx="1" cy="1072845"/>
              </a:xfrm>
              <a:prstGeom prst="line">
                <a:avLst/>
              </a:prstGeom>
              <a:noFill/>
              <a:ln w="635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211" name="Shape 1211"/>
              <p:cNvSpPr/>
              <p:nvPr/>
            </p:nvSpPr>
            <p:spPr>
              <a:xfrm>
                <a:off x="703333" y="509807"/>
                <a:ext cx="924932" cy="656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1: σ’</a:t>
                </a:r>
              </a:p>
            </p:txBody>
          </p:sp>
          <p:sp>
            <p:nvSpPr>
              <p:cNvPr id="1212" name="Shape 1212"/>
              <p:cNvSpPr/>
              <p:nvPr/>
            </p:nvSpPr>
            <p:spPr>
              <a:xfrm>
                <a:off x="705863" y="1808"/>
                <a:ext cx="934550" cy="656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0: π’</a:t>
                </a:r>
              </a:p>
            </p:txBody>
          </p:sp>
        </p:grpSp>
        <p:grpSp>
          <p:nvGrpSpPr>
            <p:cNvPr id="1222" name="Group 1222"/>
            <p:cNvGrpSpPr/>
            <p:nvPr/>
          </p:nvGrpSpPr>
          <p:grpSpPr>
            <a:xfrm>
              <a:off x="290099" y="257172"/>
              <a:ext cx="607948" cy="753745"/>
              <a:chOff x="0" y="-1"/>
              <a:chExt cx="607947" cy="753744"/>
            </a:xfrm>
          </p:grpSpPr>
          <p:grpSp>
            <p:nvGrpSpPr>
              <p:cNvPr id="1220" name="Group 1220"/>
              <p:cNvGrpSpPr/>
              <p:nvPr/>
            </p:nvGrpSpPr>
            <p:grpSpPr>
              <a:xfrm>
                <a:off x="0" y="-1"/>
                <a:ext cx="607947" cy="649155"/>
                <a:chOff x="60746" y="60876"/>
                <a:chExt cx="607946" cy="649153"/>
              </a:xfrm>
            </p:grpSpPr>
            <p:sp>
              <p:nvSpPr>
                <p:cNvPr id="1214" name="Shape 1214"/>
                <p:cNvSpPr/>
                <p:nvPr/>
              </p:nvSpPr>
              <p:spPr>
                <a:xfrm>
                  <a:off x="60746" y="292984"/>
                  <a:ext cx="438742" cy="417047"/>
                </a:xfrm>
                <a:prstGeom prst="rect">
                  <a:avLst/>
                </a:prstGeom>
                <a:solidFill>
                  <a:schemeClr val="accent4">
                    <a:hueOff val="163466"/>
                    <a:satOff val="6226"/>
                    <a:lumOff val="10954"/>
                  </a:schemeClr>
                </a:solidFill>
                <a:ln w="381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>
                    <a:spcBef>
                      <a:spcPts val="4200"/>
                    </a:spcBef>
                    <a:defRPr sz="2000">
                      <a:latin typeface="+mn-lt"/>
                      <a:ea typeface="+mn-ea"/>
                      <a:cs typeface="+mn-cs"/>
                      <a:sym typeface="Gill Sans Light"/>
                    </a:defRPr>
                  </a:pPr>
                  <a:endParaRPr sz="2000"/>
                </a:p>
              </p:txBody>
            </p:sp>
            <p:grpSp>
              <p:nvGrpSpPr>
                <p:cNvPr id="1219" name="Group 1219"/>
                <p:cNvGrpSpPr/>
                <p:nvPr/>
              </p:nvGrpSpPr>
              <p:grpSpPr>
                <a:xfrm>
                  <a:off x="304383" y="60876"/>
                  <a:ext cx="364311" cy="456099"/>
                  <a:chOff x="0" y="0"/>
                  <a:chExt cx="364309" cy="456097"/>
                </a:xfrm>
              </p:grpSpPr>
              <p:sp>
                <p:nvSpPr>
                  <p:cNvPr id="1215" name="Shape 1215"/>
                  <p:cNvSpPr/>
                  <p:nvPr/>
                </p:nvSpPr>
                <p:spPr>
                  <a:xfrm>
                    <a:off x="79891" y="0"/>
                    <a:ext cx="204527" cy="432913"/>
                  </a:xfrm>
                  <a:prstGeom prst="ellipse">
                    <a:avLst/>
                  </a:prstGeom>
                  <a:noFill/>
                  <a:ln w="114300" cap="flat">
                    <a:solidFill>
                      <a:srgbClr val="5B585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  <p:sp>
                <p:nvSpPr>
                  <p:cNvPr id="1216" name="Shape 1216"/>
                  <p:cNvSpPr/>
                  <p:nvPr/>
                </p:nvSpPr>
                <p:spPr>
                  <a:xfrm>
                    <a:off x="0" y="171183"/>
                    <a:ext cx="364310" cy="284915"/>
                  </a:xfrm>
                  <a:prstGeom prst="roundRect">
                    <a:avLst>
                      <a:gd name="adj" fmla="val 19180"/>
                    </a:avLst>
                  </a:prstGeom>
                  <a:solidFill>
                    <a:schemeClr val="accent4">
                      <a:hueOff val="-165171"/>
                      <a:satOff val="-13982"/>
                      <a:lumOff val="-10016"/>
                    </a:schemeClr>
                  </a:solidFill>
                  <a:ln w="50800" cap="flat">
                    <a:solidFill>
                      <a:srgbClr val="5B585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  <p:sp>
                <p:nvSpPr>
                  <p:cNvPr id="1217" name="Shape 1217"/>
                  <p:cNvSpPr/>
                  <p:nvPr/>
                </p:nvSpPr>
                <p:spPr>
                  <a:xfrm>
                    <a:off x="138276" y="211877"/>
                    <a:ext cx="91087" cy="100062"/>
                  </a:xfrm>
                  <a:prstGeom prst="ellipse">
                    <a:avLst/>
                  </a:prstGeom>
                  <a:solidFill>
                    <a:srgbClr val="5B585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  <p:sp>
                <p:nvSpPr>
                  <p:cNvPr id="1218" name="Shape 1218"/>
                  <p:cNvSpPr/>
                  <p:nvPr/>
                </p:nvSpPr>
                <p:spPr>
                  <a:xfrm>
                    <a:off x="138276" y="219487"/>
                    <a:ext cx="91087" cy="1959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lnTo>
                          <a:pt x="21600" y="2160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5B585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</p:grpSp>
          </p:grpSp>
          <p:sp>
            <p:nvSpPr>
              <p:cNvPr id="1221" name="Shape 1221"/>
              <p:cNvSpPr/>
              <p:nvPr/>
            </p:nvSpPr>
            <p:spPr>
              <a:xfrm>
                <a:off x="7630" y="97155"/>
                <a:ext cx="323806" cy="656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a</a:t>
                </a:r>
              </a:p>
            </p:txBody>
          </p:sp>
        </p:grpSp>
        <p:sp>
          <p:nvSpPr>
            <p:cNvPr id="1223" name="Shape 1223"/>
            <p:cNvSpPr/>
            <p:nvPr/>
          </p:nvSpPr>
          <p:spPr>
            <a:xfrm>
              <a:off x="899608" y="504881"/>
              <a:ext cx="176331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aseline="-5999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t>j</a:t>
              </a:r>
            </a:p>
          </p:txBody>
        </p:sp>
      </p:grpSp>
      <p:grpSp>
        <p:nvGrpSpPr>
          <p:cNvPr id="1241" name="Group 1241"/>
          <p:cNvGrpSpPr/>
          <p:nvPr/>
        </p:nvGrpSpPr>
        <p:grpSpPr>
          <a:xfrm>
            <a:off x="2841280" y="7217964"/>
            <a:ext cx="3570133" cy="1164590"/>
            <a:chOff x="-1" y="1807"/>
            <a:chExt cx="3570131" cy="1164590"/>
          </a:xfrm>
        </p:grpSpPr>
        <p:grpSp>
          <p:nvGrpSpPr>
            <p:cNvPr id="1230" name="Group 1230"/>
            <p:cNvGrpSpPr/>
            <p:nvPr/>
          </p:nvGrpSpPr>
          <p:grpSpPr>
            <a:xfrm>
              <a:off x="-1" y="1807"/>
              <a:ext cx="3570131" cy="1164590"/>
              <a:chOff x="-746473" y="1807"/>
              <a:chExt cx="3570130" cy="1164589"/>
            </a:xfrm>
          </p:grpSpPr>
          <p:sp>
            <p:nvSpPr>
              <p:cNvPr id="1225" name="Shape 1225"/>
              <p:cNvSpPr/>
              <p:nvPr/>
            </p:nvSpPr>
            <p:spPr>
              <a:xfrm>
                <a:off x="-746473" y="88800"/>
                <a:ext cx="3562947" cy="1023195"/>
              </a:xfrm>
              <a:prstGeom prst="rect">
                <a:avLst/>
              </a:prstGeom>
              <a:solidFill>
                <a:schemeClr val="accent2">
                  <a:hueOff val="-1122706"/>
                  <a:satOff val="6504"/>
                  <a:lumOff val="15871"/>
                </a:schemeClr>
              </a:solidFill>
              <a:ln w="635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sp>
            <p:nvSpPr>
              <p:cNvPr id="1226" name="Shape 1226"/>
              <p:cNvSpPr/>
              <p:nvPr/>
            </p:nvSpPr>
            <p:spPr>
              <a:xfrm>
                <a:off x="606764" y="600397"/>
                <a:ext cx="2216893" cy="1"/>
              </a:xfrm>
              <a:prstGeom prst="line">
                <a:avLst/>
              </a:prstGeom>
              <a:noFill/>
              <a:ln w="635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227" name="Shape 1227"/>
              <p:cNvSpPr/>
              <p:nvPr/>
            </p:nvSpPr>
            <p:spPr>
              <a:xfrm flipV="1">
                <a:off x="606764" y="63975"/>
                <a:ext cx="1" cy="1072845"/>
              </a:xfrm>
              <a:prstGeom prst="line">
                <a:avLst/>
              </a:prstGeom>
              <a:noFill/>
              <a:ln w="635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228" name="Shape 1228"/>
              <p:cNvSpPr/>
              <p:nvPr/>
            </p:nvSpPr>
            <p:spPr>
              <a:xfrm>
                <a:off x="703333" y="509807"/>
                <a:ext cx="1155765" cy="656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1: σ’’’</a:t>
                </a:r>
              </a:p>
            </p:txBody>
          </p:sp>
          <p:sp>
            <p:nvSpPr>
              <p:cNvPr id="1229" name="Shape 1229"/>
              <p:cNvSpPr/>
              <p:nvPr/>
            </p:nvSpPr>
            <p:spPr>
              <a:xfrm>
                <a:off x="705863" y="1807"/>
                <a:ext cx="1165383" cy="656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0: π’’’</a:t>
                </a:r>
              </a:p>
            </p:txBody>
          </p:sp>
        </p:grpSp>
        <p:grpSp>
          <p:nvGrpSpPr>
            <p:cNvPr id="1239" name="Group 1239"/>
            <p:cNvGrpSpPr/>
            <p:nvPr/>
          </p:nvGrpSpPr>
          <p:grpSpPr>
            <a:xfrm>
              <a:off x="290099" y="241199"/>
              <a:ext cx="607948" cy="753747"/>
              <a:chOff x="0" y="-1"/>
              <a:chExt cx="607947" cy="753746"/>
            </a:xfrm>
          </p:grpSpPr>
          <p:grpSp>
            <p:nvGrpSpPr>
              <p:cNvPr id="1237" name="Group 1237"/>
              <p:cNvGrpSpPr/>
              <p:nvPr/>
            </p:nvGrpSpPr>
            <p:grpSpPr>
              <a:xfrm>
                <a:off x="0" y="-1"/>
                <a:ext cx="607947" cy="649155"/>
                <a:chOff x="60746" y="60876"/>
                <a:chExt cx="607946" cy="649153"/>
              </a:xfrm>
            </p:grpSpPr>
            <p:sp>
              <p:nvSpPr>
                <p:cNvPr id="1231" name="Shape 1231"/>
                <p:cNvSpPr/>
                <p:nvPr/>
              </p:nvSpPr>
              <p:spPr>
                <a:xfrm>
                  <a:off x="60746" y="292984"/>
                  <a:ext cx="438742" cy="417047"/>
                </a:xfrm>
                <a:prstGeom prst="rect">
                  <a:avLst/>
                </a:prstGeom>
                <a:solidFill>
                  <a:schemeClr val="accent4">
                    <a:hueOff val="163466"/>
                    <a:satOff val="6226"/>
                    <a:lumOff val="10954"/>
                  </a:schemeClr>
                </a:solidFill>
                <a:ln w="381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>
                    <a:spcBef>
                      <a:spcPts val="4200"/>
                    </a:spcBef>
                    <a:defRPr sz="2000">
                      <a:latin typeface="+mn-lt"/>
                      <a:ea typeface="+mn-ea"/>
                      <a:cs typeface="+mn-cs"/>
                      <a:sym typeface="Gill Sans Light"/>
                    </a:defRPr>
                  </a:pPr>
                  <a:endParaRPr sz="2000"/>
                </a:p>
              </p:txBody>
            </p:sp>
            <p:grpSp>
              <p:nvGrpSpPr>
                <p:cNvPr id="1236" name="Group 1236"/>
                <p:cNvGrpSpPr/>
                <p:nvPr/>
              </p:nvGrpSpPr>
              <p:grpSpPr>
                <a:xfrm>
                  <a:off x="304383" y="60876"/>
                  <a:ext cx="364311" cy="456099"/>
                  <a:chOff x="0" y="0"/>
                  <a:chExt cx="364309" cy="456097"/>
                </a:xfrm>
              </p:grpSpPr>
              <p:sp>
                <p:nvSpPr>
                  <p:cNvPr id="1232" name="Shape 1232"/>
                  <p:cNvSpPr/>
                  <p:nvPr/>
                </p:nvSpPr>
                <p:spPr>
                  <a:xfrm>
                    <a:off x="79891" y="0"/>
                    <a:ext cx="204527" cy="432913"/>
                  </a:xfrm>
                  <a:prstGeom prst="ellipse">
                    <a:avLst/>
                  </a:prstGeom>
                  <a:noFill/>
                  <a:ln w="114300" cap="flat">
                    <a:solidFill>
                      <a:srgbClr val="5B585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  <p:sp>
                <p:nvSpPr>
                  <p:cNvPr id="1233" name="Shape 1233"/>
                  <p:cNvSpPr/>
                  <p:nvPr/>
                </p:nvSpPr>
                <p:spPr>
                  <a:xfrm>
                    <a:off x="0" y="171183"/>
                    <a:ext cx="364310" cy="284915"/>
                  </a:xfrm>
                  <a:prstGeom prst="roundRect">
                    <a:avLst>
                      <a:gd name="adj" fmla="val 19180"/>
                    </a:avLst>
                  </a:prstGeom>
                  <a:solidFill>
                    <a:schemeClr val="accent4">
                      <a:hueOff val="-165171"/>
                      <a:satOff val="-13982"/>
                      <a:lumOff val="-10016"/>
                    </a:schemeClr>
                  </a:solidFill>
                  <a:ln w="50800" cap="flat">
                    <a:solidFill>
                      <a:srgbClr val="5B585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  <p:sp>
                <p:nvSpPr>
                  <p:cNvPr id="1234" name="Shape 1234"/>
                  <p:cNvSpPr/>
                  <p:nvPr/>
                </p:nvSpPr>
                <p:spPr>
                  <a:xfrm>
                    <a:off x="138276" y="211877"/>
                    <a:ext cx="91087" cy="100062"/>
                  </a:xfrm>
                  <a:prstGeom prst="ellipse">
                    <a:avLst/>
                  </a:prstGeom>
                  <a:solidFill>
                    <a:srgbClr val="5B585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  <p:sp>
                <p:nvSpPr>
                  <p:cNvPr id="1235" name="Shape 1235"/>
                  <p:cNvSpPr/>
                  <p:nvPr/>
                </p:nvSpPr>
                <p:spPr>
                  <a:xfrm>
                    <a:off x="138276" y="219487"/>
                    <a:ext cx="91087" cy="1959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lnTo>
                          <a:pt x="21600" y="2160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5B585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000"/>
                    </a:pPr>
                    <a:endParaRPr sz="3000"/>
                  </a:p>
                </p:txBody>
              </p:sp>
            </p:grpSp>
          </p:grpSp>
          <p:sp>
            <p:nvSpPr>
              <p:cNvPr id="1238" name="Shape 1238"/>
              <p:cNvSpPr/>
              <p:nvPr/>
            </p:nvSpPr>
            <p:spPr>
              <a:xfrm>
                <a:off x="7630" y="97156"/>
                <a:ext cx="323806" cy="656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a</a:t>
                </a:r>
              </a:p>
            </p:txBody>
          </p:sp>
        </p:grpSp>
        <p:sp>
          <p:nvSpPr>
            <p:cNvPr id="1240" name="Shape 1240"/>
            <p:cNvSpPr/>
            <p:nvPr/>
          </p:nvSpPr>
          <p:spPr>
            <a:xfrm>
              <a:off x="939310" y="470574"/>
              <a:ext cx="173125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aseline="-5999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t>l</a:t>
              </a:r>
            </a:p>
          </p:txBody>
        </p:sp>
      </p:grpSp>
      <p:grpSp>
        <p:nvGrpSpPr>
          <p:cNvPr id="1251" name="Group 1251"/>
          <p:cNvGrpSpPr/>
          <p:nvPr/>
        </p:nvGrpSpPr>
        <p:grpSpPr>
          <a:xfrm>
            <a:off x="7413860" y="3348173"/>
            <a:ext cx="2449450" cy="1181259"/>
            <a:chOff x="42399" y="42573"/>
            <a:chExt cx="2449449" cy="1181257"/>
          </a:xfrm>
        </p:grpSpPr>
        <p:sp>
          <p:nvSpPr>
            <p:cNvPr id="1246" name="Shape 1246"/>
            <p:cNvSpPr/>
            <p:nvPr/>
          </p:nvSpPr>
          <p:spPr>
            <a:xfrm>
              <a:off x="42399" y="85292"/>
              <a:ext cx="544743" cy="1095819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247" name="Shape 1247"/>
            <p:cNvSpPr/>
            <p:nvPr/>
          </p:nvSpPr>
          <p:spPr>
            <a:xfrm>
              <a:off x="672235" y="85145"/>
              <a:ext cx="549613" cy="1096113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248" name="Shape 1248"/>
            <p:cNvSpPr/>
            <p:nvPr/>
          </p:nvSpPr>
          <p:spPr>
            <a:xfrm>
              <a:off x="1307235" y="85145"/>
              <a:ext cx="549613" cy="1096113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249" name="Shape 1249"/>
            <p:cNvSpPr/>
            <p:nvPr/>
          </p:nvSpPr>
          <p:spPr>
            <a:xfrm>
              <a:off x="1942235" y="85145"/>
              <a:ext cx="549613" cy="1096113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250" name="Shape 1250"/>
            <p:cNvSpPr/>
            <p:nvPr/>
          </p:nvSpPr>
          <p:spPr>
            <a:xfrm flipH="1">
              <a:off x="85206" y="42573"/>
              <a:ext cx="2364130" cy="1181257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257" name="Group 1257"/>
          <p:cNvGrpSpPr/>
          <p:nvPr/>
        </p:nvGrpSpPr>
        <p:grpSpPr>
          <a:xfrm>
            <a:off x="7410641" y="5884596"/>
            <a:ext cx="2442792" cy="1184808"/>
            <a:chOff x="54611" y="77521"/>
            <a:chExt cx="2442791" cy="1184806"/>
          </a:xfrm>
        </p:grpSpPr>
        <p:sp>
          <p:nvSpPr>
            <p:cNvPr id="1252" name="Shape 1252"/>
            <p:cNvSpPr/>
            <p:nvPr/>
          </p:nvSpPr>
          <p:spPr>
            <a:xfrm flipH="1">
              <a:off x="1947597" y="120119"/>
              <a:ext cx="549806" cy="1099612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253" name="Shape 1253"/>
            <p:cNvSpPr/>
            <p:nvPr/>
          </p:nvSpPr>
          <p:spPr>
            <a:xfrm flipH="1">
              <a:off x="1312597" y="120119"/>
              <a:ext cx="549806" cy="1099612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254" name="Shape 1254"/>
            <p:cNvSpPr/>
            <p:nvPr/>
          </p:nvSpPr>
          <p:spPr>
            <a:xfrm flipH="1">
              <a:off x="677597" y="120119"/>
              <a:ext cx="549806" cy="1099612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255" name="Shape 1255"/>
            <p:cNvSpPr/>
            <p:nvPr/>
          </p:nvSpPr>
          <p:spPr>
            <a:xfrm flipH="1">
              <a:off x="54611" y="120458"/>
              <a:ext cx="538479" cy="1098934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256" name="Shape 1256"/>
            <p:cNvSpPr/>
            <p:nvPr/>
          </p:nvSpPr>
          <p:spPr>
            <a:xfrm>
              <a:off x="85194" y="77521"/>
              <a:ext cx="2369612" cy="1184808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269" name="Group 1269"/>
          <p:cNvGrpSpPr/>
          <p:nvPr/>
        </p:nvGrpSpPr>
        <p:grpSpPr>
          <a:xfrm>
            <a:off x="7366000" y="7115178"/>
            <a:ext cx="2540000" cy="1266827"/>
            <a:chOff x="0" y="0"/>
            <a:chExt cx="2539999" cy="1266826"/>
          </a:xfrm>
        </p:grpSpPr>
        <p:sp>
          <p:nvSpPr>
            <p:cNvPr id="1264" name="Shape 1264"/>
            <p:cNvSpPr/>
            <p:nvPr/>
          </p:nvSpPr>
          <p:spPr>
            <a:xfrm>
              <a:off x="0" y="-1"/>
              <a:ext cx="2540000" cy="1266828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265" name="Shape 1265"/>
            <p:cNvSpPr/>
            <p:nvPr/>
          </p:nvSpPr>
          <p:spPr>
            <a:xfrm flipH="1">
              <a:off x="635000" y="0"/>
              <a:ext cx="1905000" cy="1266826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266" name="Shape 1266"/>
            <p:cNvSpPr/>
            <p:nvPr/>
          </p:nvSpPr>
          <p:spPr>
            <a:xfrm>
              <a:off x="634999" y="-1"/>
              <a:ext cx="1270001" cy="1266827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267" name="Shape 1267"/>
            <p:cNvSpPr/>
            <p:nvPr/>
          </p:nvSpPr>
          <p:spPr>
            <a:xfrm flipH="1">
              <a:off x="1270000" y="0"/>
              <a:ext cx="635001" cy="1266826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268" name="Shape 1268"/>
            <p:cNvSpPr/>
            <p:nvPr/>
          </p:nvSpPr>
          <p:spPr>
            <a:xfrm flipH="1">
              <a:off x="12700" y="0"/>
              <a:ext cx="1257300" cy="1266826"/>
            </a:xfrm>
            <a:prstGeom prst="line">
              <a:avLst/>
            </a:prstGeom>
            <a:noFill/>
            <a:ln w="63500" cap="rnd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sp>
        <p:nvSpPr>
          <p:cNvPr id="1270" name="Shape 1270"/>
          <p:cNvSpPr/>
          <p:nvPr/>
        </p:nvSpPr>
        <p:spPr>
          <a:xfrm>
            <a:off x="10418638" y="3532507"/>
            <a:ext cx="183223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EPR pairs</a:t>
            </a:r>
          </a:p>
        </p:txBody>
      </p:sp>
      <p:sp>
        <p:nvSpPr>
          <p:cNvPr id="1271" name="Shape 1271"/>
          <p:cNvSpPr/>
          <p:nvPr/>
        </p:nvSpPr>
        <p:spPr>
          <a:xfrm>
            <a:off x="10418638" y="6123307"/>
            <a:ext cx="183223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EPR pairs</a:t>
            </a:r>
          </a:p>
        </p:txBody>
      </p:sp>
      <p:sp>
        <p:nvSpPr>
          <p:cNvPr id="1272" name="Shape 1272"/>
          <p:cNvSpPr/>
          <p:nvPr/>
        </p:nvSpPr>
        <p:spPr>
          <a:xfrm>
            <a:off x="9880027" y="4589009"/>
            <a:ext cx="2909451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lang="en-US" dirty="0"/>
              <a:t>teleportation</a:t>
            </a:r>
            <a:endParaRPr dirty="0"/>
          </a:p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measurements</a:t>
            </a:r>
          </a:p>
        </p:txBody>
      </p:sp>
      <p:sp>
        <p:nvSpPr>
          <p:cNvPr id="1273" name="Shape 1273"/>
          <p:cNvSpPr/>
          <p:nvPr/>
        </p:nvSpPr>
        <p:spPr>
          <a:xfrm>
            <a:off x="9880027" y="7141707"/>
            <a:ext cx="2909451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lang="en-US" dirty="0"/>
              <a:t>teleportation</a:t>
            </a:r>
            <a:endParaRPr dirty="0"/>
          </a:p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measurements</a:t>
            </a:r>
          </a:p>
        </p:txBody>
      </p:sp>
      <p:sp>
        <p:nvSpPr>
          <p:cNvPr id="1274" name="Shape 1274"/>
          <p:cNvSpPr/>
          <p:nvPr/>
        </p:nvSpPr>
        <p:spPr>
          <a:xfrm rot="16200000">
            <a:off x="8239148" y="8302426"/>
            <a:ext cx="589905" cy="949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/>
            </a:lvl1pPr>
          </a:lstStyle>
          <a:p>
            <a:r>
              <a:rPr sz="5501" dirty="0"/>
              <a:t>…</a:t>
            </a:r>
          </a:p>
        </p:txBody>
      </p:sp>
      <p:sp>
        <p:nvSpPr>
          <p:cNvPr id="1275" name="Shape 1275"/>
          <p:cNvSpPr/>
          <p:nvPr/>
        </p:nvSpPr>
        <p:spPr>
          <a:xfrm rot="16200000">
            <a:off x="3984047" y="8388602"/>
            <a:ext cx="589906" cy="949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/>
            </a:lvl1pPr>
          </a:lstStyle>
          <a:p>
            <a:r>
              <a:rPr sz="5501" dirty="0"/>
              <a:t>…</a:t>
            </a:r>
          </a:p>
        </p:txBody>
      </p:sp>
      <p:sp>
        <p:nvSpPr>
          <p:cNvPr id="1276" name="Shape 1276"/>
          <p:cNvSpPr/>
          <p:nvPr/>
        </p:nvSpPr>
        <p:spPr>
          <a:xfrm rot="16200000">
            <a:off x="1398450" y="8302427"/>
            <a:ext cx="589906" cy="949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/>
            </a:lvl1pPr>
          </a:lstStyle>
          <a:p>
            <a:r>
              <a:rPr sz="5501" dirty="0"/>
              <a:t>…</a:t>
            </a:r>
          </a:p>
        </p:txBody>
      </p:sp>
      <p:grpSp>
        <p:nvGrpSpPr>
          <p:cNvPr id="137" name="Groep 136"/>
          <p:cNvGrpSpPr/>
          <p:nvPr/>
        </p:nvGrpSpPr>
        <p:grpSpPr>
          <a:xfrm>
            <a:off x="1374793" y="5025507"/>
            <a:ext cx="1122946" cy="791924"/>
            <a:chOff x="7464886" y="3450182"/>
            <a:chExt cx="4656248" cy="3283678"/>
          </a:xfrm>
        </p:grpSpPr>
        <p:pic>
          <p:nvPicPr>
            <p:cNvPr id="13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989" y="3450182"/>
              <a:ext cx="3335145" cy="2501359"/>
            </a:xfrm>
            <a:prstGeom prst="rect">
              <a:avLst/>
            </a:prstGeom>
          </p:spPr>
        </p:pic>
        <p:pic>
          <p:nvPicPr>
            <p:cNvPr id="139" name="Afbeelding 138" descr="File:Cartoon cloud.svg - Wikipedia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886" y="4211495"/>
              <a:ext cx="3885231" cy="2522365"/>
            </a:xfrm>
            <a:prstGeom prst="rect">
              <a:avLst/>
            </a:prstGeom>
          </p:spPr>
        </p:pic>
        <p:pic>
          <p:nvPicPr>
            <p:cNvPr id="140" name="Afbeelding 1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10" b="90830" l="41475" r="93607">
                          <a14:foregroundMark x1="44754" y1="44105" x2="44754" y2="44105"/>
                          <a14:foregroundMark x1="45246" y1="51092" x2="45246" y2="51092"/>
                          <a14:foregroundMark x1="49016" y1="62009" x2="49016" y2="62009"/>
                          <a14:foregroundMark x1="54098" y1="65939" x2="54098" y2="65939"/>
                          <a14:foregroundMark x1="59180" y1="75109" x2="59180" y2="75109"/>
                          <a14:foregroundMark x1="63607" y1="74672" x2="63607" y2="74672"/>
                          <a14:foregroundMark x1="71639" y1="68559" x2="71639" y2="68559"/>
                          <a14:foregroundMark x1="76066" y1="63319" x2="76066" y2="63319"/>
                          <a14:foregroundMark x1="80492" y1="57642" x2="80492" y2="57642"/>
                          <a14:foregroundMark x1="84590" y1="44978" x2="84590" y2="44978"/>
                          <a14:foregroundMark x1="86066" y1="33624" x2="86066" y2="33624"/>
                          <a14:foregroundMark x1="86393" y1="20961" x2="86393" y2="20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14" t="12188"/>
            <a:stretch/>
          </p:blipFill>
          <p:spPr>
            <a:xfrm>
              <a:off x="8430774" y="5311766"/>
              <a:ext cx="1782490" cy="952576"/>
            </a:xfrm>
            <a:prstGeom prst="rect">
              <a:avLst/>
            </a:prstGeom>
          </p:spPr>
        </p:pic>
      </p:grpSp>
      <p:pic>
        <p:nvPicPr>
          <p:cNvPr id="141" name="Afbeelding 14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1731" y1="36478" x2="31731" y2="36478"/>
                        <a14:foregroundMark x1="49679" y1="35535" x2="49679" y2="35535"/>
                        <a14:foregroundMark x1="12500" y1="73270" x2="12500" y2="73270"/>
                        <a14:foregroundMark x1="11538" y1="70440" x2="26923" y2="64780"/>
                        <a14:foregroundMark x1="15385" y1="71384" x2="15385" y2="71384"/>
                        <a14:foregroundMark x1="25962" y1="70440" x2="25962" y2="70440"/>
                        <a14:foregroundMark x1="4808" y1="77987" x2="4808" y2="77987"/>
                        <a14:foregroundMark x1="17308" y1="77987" x2="17308" y2="77987"/>
                        <a14:foregroundMark x1="34295" y1="75157" x2="34295" y2="75157"/>
                        <a14:foregroundMark x1="34295" y1="76101" x2="34295" y2="76101"/>
                        <a14:foregroundMark x1="46795" y1="63836" x2="46795" y2="63836"/>
                        <a14:foregroundMark x1="56410" y1="77044" x2="56410" y2="77044"/>
                        <a14:foregroundMark x1="44872" y1="73270" x2="44872" y2="73270"/>
                        <a14:foregroundMark x1="45833" y1="77044" x2="45833" y2="77044"/>
                        <a14:foregroundMark x1="52564" y1="91824" x2="52564" y2="91824"/>
                        <a14:foregroundMark x1="62179" y1="91824" x2="62179" y2="91824"/>
                        <a14:foregroundMark x1="62179" y1="77044" x2="62179" y2="77044"/>
                        <a14:foregroundMark x1="57372" y1="51572" x2="57372" y2="51572"/>
                        <a14:foregroundMark x1="33654" y1="44025" x2="33654" y2="44025"/>
                        <a14:foregroundMark x1="39103" y1="43082" x2="38141" y2="48742"/>
                        <a14:foregroundMark x1="43910" y1="57233" x2="43910" y2="57233"/>
                        <a14:foregroundMark x1="47756" y1="41195" x2="47756" y2="41195"/>
                        <a14:foregroundMark x1="46795" y1="39308" x2="46795" y2="39308"/>
                        <a14:foregroundMark x1="36218" y1="31761" x2="36218" y2="31761"/>
                        <a14:foregroundMark x1="34295" y1="29874" x2="34295" y2="29874"/>
                        <a14:foregroundMark x1="31731" y1="9434" x2="31731" y2="9434"/>
                        <a14:foregroundMark x1="39103" y1="17610" x2="39103" y2="17610"/>
                        <a14:foregroundMark x1="41987" y1="9434" x2="73718" y2="23270"/>
                        <a14:foregroundMark x1="71795" y1="33648" x2="82372" y2="62893"/>
                        <a14:foregroundMark x1="73718" y1="31761" x2="89103" y2="68553"/>
                        <a14:foregroundMark x1="79487" y1="93711" x2="94872" y2="73270"/>
                        <a14:foregroundMark x1="91987" y1="87107" x2="91987" y2="87107"/>
                        <a14:foregroundMark x1="87179" y1="68553" x2="87179" y2="68553"/>
                        <a14:foregroundMark x1="69872" y1="92767" x2="69872" y2="9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3392" y="3443497"/>
            <a:ext cx="876349" cy="893202"/>
          </a:xfrm>
          <a:prstGeom prst="rect">
            <a:avLst/>
          </a:prstGeom>
        </p:spPr>
      </p:pic>
      <p:pic>
        <p:nvPicPr>
          <p:cNvPr id="142" name="Afbeelding 14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1731" y1="36478" x2="31731" y2="36478"/>
                        <a14:foregroundMark x1="49679" y1="35535" x2="49679" y2="35535"/>
                        <a14:foregroundMark x1="12500" y1="73270" x2="12500" y2="73270"/>
                        <a14:foregroundMark x1="11538" y1="70440" x2="26923" y2="64780"/>
                        <a14:foregroundMark x1="15385" y1="71384" x2="15385" y2="71384"/>
                        <a14:foregroundMark x1="25962" y1="70440" x2="25962" y2="70440"/>
                        <a14:foregroundMark x1="4808" y1="77987" x2="4808" y2="77987"/>
                        <a14:foregroundMark x1="17308" y1="77987" x2="17308" y2="77987"/>
                        <a14:foregroundMark x1="34295" y1="75157" x2="34295" y2="75157"/>
                        <a14:foregroundMark x1="34295" y1="76101" x2="34295" y2="76101"/>
                        <a14:foregroundMark x1="46795" y1="63836" x2="46795" y2="63836"/>
                        <a14:foregroundMark x1="56410" y1="77044" x2="56410" y2="77044"/>
                        <a14:foregroundMark x1="44872" y1="73270" x2="44872" y2="73270"/>
                        <a14:foregroundMark x1="45833" y1="77044" x2="45833" y2="77044"/>
                        <a14:foregroundMark x1="52564" y1="91824" x2="52564" y2="91824"/>
                        <a14:foregroundMark x1="62179" y1="91824" x2="62179" y2="91824"/>
                        <a14:foregroundMark x1="62179" y1="77044" x2="62179" y2="77044"/>
                        <a14:foregroundMark x1="57372" y1="51572" x2="57372" y2="51572"/>
                        <a14:foregroundMark x1="33654" y1="44025" x2="33654" y2="44025"/>
                        <a14:foregroundMark x1="39103" y1="43082" x2="38141" y2="48742"/>
                        <a14:foregroundMark x1="43910" y1="57233" x2="43910" y2="57233"/>
                        <a14:foregroundMark x1="47756" y1="41195" x2="47756" y2="41195"/>
                        <a14:foregroundMark x1="46795" y1="39308" x2="46795" y2="39308"/>
                        <a14:foregroundMark x1="36218" y1="31761" x2="36218" y2="31761"/>
                        <a14:foregroundMark x1="34295" y1="29874" x2="34295" y2="29874"/>
                        <a14:foregroundMark x1="31731" y1="9434" x2="31731" y2="9434"/>
                        <a14:foregroundMark x1="39103" y1="17610" x2="39103" y2="17610"/>
                        <a14:foregroundMark x1="41987" y1="9434" x2="73718" y2="23270"/>
                        <a14:foregroundMark x1="71795" y1="33648" x2="82372" y2="62893"/>
                        <a14:foregroundMark x1="73718" y1="31761" x2="89103" y2="68553"/>
                        <a14:foregroundMark x1="79487" y1="93711" x2="94872" y2="73270"/>
                        <a14:foregroundMark x1="91987" y1="87107" x2="91987" y2="87107"/>
                        <a14:foregroundMark x1="87179" y1="68553" x2="87179" y2="68553"/>
                        <a14:foregroundMark x1="69872" y1="92767" x2="69872" y2="9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4476" y="6144270"/>
            <a:ext cx="876349" cy="893202"/>
          </a:xfrm>
          <a:prstGeom prst="rect">
            <a:avLst/>
          </a:prstGeom>
        </p:spPr>
      </p:pic>
      <p:grpSp>
        <p:nvGrpSpPr>
          <p:cNvPr id="144" name="Groep 143"/>
          <p:cNvGrpSpPr/>
          <p:nvPr/>
        </p:nvGrpSpPr>
        <p:grpSpPr>
          <a:xfrm>
            <a:off x="1378368" y="7373333"/>
            <a:ext cx="1122946" cy="791924"/>
            <a:chOff x="7464886" y="3450182"/>
            <a:chExt cx="4656248" cy="3283678"/>
          </a:xfrm>
        </p:grpSpPr>
        <p:pic>
          <p:nvPicPr>
            <p:cNvPr id="145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989" y="3450182"/>
              <a:ext cx="3335145" cy="2501359"/>
            </a:xfrm>
            <a:prstGeom prst="rect">
              <a:avLst/>
            </a:prstGeom>
          </p:spPr>
        </p:pic>
        <p:pic>
          <p:nvPicPr>
            <p:cNvPr id="146" name="Afbeelding 145" descr="File:Cartoon cloud.svg - Wikipedia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886" y="4211495"/>
              <a:ext cx="3885231" cy="2522365"/>
            </a:xfrm>
            <a:prstGeom prst="rect">
              <a:avLst/>
            </a:prstGeom>
          </p:spPr>
        </p:pic>
        <p:pic>
          <p:nvPicPr>
            <p:cNvPr id="147" name="Afbeelding 1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10" b="90830" l="41475" r="93607">
                          <a14:foregroundMark x1="44754" y1="44105" x2="44754" y2="44105"/>
                          <a14:foregroundMark x1="45246" y1="51092" x2="45246" y2="51092"/>
                          <a14:foregroundMark x1="49016" y1="62009" x2="49016" y2="62009"/>
                          <a14:foregroundMark x1="54098" y1="65939" x2="54098" y2="65939"/>
                          <a14:foregroundMark x1="59180" y1="75109" x2="59180" y2="75109"/>
                          <a14:foregroundMark x1="63607" y1="74672" x2="63607" y2="74672"/>
                          <a14:foregroundMark x1="71639" y1="68559" x2="71639" y2="68559"/>
                          <a14:foregroundMark x1="76066" y1="63319" x2="76066" y2="63319"/>
                          <a14:foregroundMark x1="80492" y1="57642" x2="80492" y2="57642"/>
                          <a14:foregroundMark x1="84590" y1="44978" x2="84590" y2="44978"/>
                          <a14:foregroundMark x1="86066" y1="33624" x2="86066" y2="33624"/>
                          <a14:foregroundMark x1="86393" y1="20961" x2="86393" y2="20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14" t="12188"/>
            <a:stretch/>
          </p:blipFill>
          <p:spPr>
            <a:xfrm>
              <a:off x="8430774" y="5311766"/>
              <a:ext cx="1782490" cy="952576"/>
            </a:xfrm>
            <a:prstGeom prst="rect">
              <a:avLst/>
            </a:prstGeom>
          </p:spPr>
        </p:pic>
      </p:grpSp>
      <p:sp>
        <p:nvSpPr>
          <p:cNvPr id="2" name="Tekstvak 1"/>
          <p:cNvSpPr txBox="1"/>
          <p:nvPr/>
        </p:nvSpPr>
        <p:spPr>
          <a:xfrm>
            <a:off x="2011564" y="1873453"/>
            <a:ext cx="784189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defTabSz="584229"/>
            <a:r>
              <a:rPr lang="en-US" dirty="0"/>
              <a:t>Branching program for decrypt(        ,       )</a:t>
            </a:r>
            <a:endParaRPr lang="nl-NL" dirty="0"/>
          </a:p>
        </p:txBody>
      </p:sp>
      <p:grpSp>
        <p:nvGrpSpPr>
          <p:cNvPr id="153" name="Group 1382"/>
          <p:cNvGrpSpPr/>
          <p:nvPr/>
        </p:nvGrpSpPr>
        <p:grpSpPr>
          <a:xfrm>
            <a:off x="8934078" y="1777658"/>
            <a:ext cx="607948" cy="753746"/>
            <a:chOff x="0" y="-1"/>
            <a:chExt cx="607947" cy="753745"/>
          </a:xfrm>
        </p:grpSpPr>
        <p:grpSp>
          <p:nvGrpSpPr>
            <p:cNvPr id="154" name="Group 1380"/>
            <p:cNvGrpSpPr/>
            <p:nvPr/>
          </p:nvGrpSpPr>
          <p:grpSpPr>
            <a:xfrm>
              <a:off x="0" y="-1"/>
              <a:ext cx="607947" cy="649155"/>
              <a:chOff x="60746" y="60876"/>
              <a:chExt cx="607946" cy="649153"/>
            </a:xfrm>
          </p:grpSpPr>
          <p:sp>
            <p:nvSpPr>
              <p:cNvPr id="156" name="Shape 1374"/>
              <p:cNvSpPr/>
              <p:nvPr/>
            </p:nvSpPr>
            <p:spPr>
              <a:xfrm>
                <a:off x="60746" y="292984"/>
                <a:ext cx="438742" cy="417047"/>
              </a:xfrm>
              <a:prstGeom prst="rect">
                <a:avLst/>
              </a:prstGeom>
              <a:solidFill>
                <a:schemeClr val="accent4">
                  <a:hueOff val="163466"/>
                  <a:satOff val="6226"/>
                  <a:lumOff val="10954"/>
                </a:schemeClr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>
                  <a:spcBef>
                    <a:spcPts val="4200"/>
                  </a:spcBef>
                  <a:defRPr sz="2000">
                    <a:latin typeface="+mn-lt"/>
                    <a:ea typeface="+mn-ea"/>
                    <a:cs typeface="+mn-cs"/>
                    <a:sym typeface="Gill Sans Light"/>
                  </a:defRPr>
                </a:pPr>
                <a:endParaRPr sz="2000"/>
              </a:p>
            </p:txBody>
          </p:sp>
          <p:grpSp>
            <p:nvGrpSpPr>
              <p:cNvPr id="157" name="Group 1379"/>
              <p:cNvGrpSpPr/>
              <p:nvPr/>
            </p:nvGrpSpPr>
            <p:grpSpPr>
              <a:xfrm>
                <a:off x="304383" y="60876"/>
                <a:ext cx="364311" cy="456099"/>
                <a:chOff x="0" y="0"/>
                <a:chExt cx="364309" cy="456097"/>
              </a:xfrm>
            </p:grpSpPr>
            <p:sp>
              <p:nvSpPr>
                <p:cNvPr id="158" name="Shape 1375"/>
                <p:cNvSpPr/>
                <p:nvPr/>
              </p:nvSpPr>
              <p:spPr>
                <a:xfrm>
                  <a:off x="79891" y="0"/>
                  <a:ext cx="204527" cy="432913"/>
                </a:xfrm>
                <a:prstGeom prst="ellipse">
                  <a:avLst/>
                </a:prstGeom>
                <a:noFill/>
                <a:ln w="1143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59" name="Shape 1376"/>
                <p:cNvSpPr/>
                <p:nvPr/>
              </p:nvSpPr>
              <p:spPr>
                <a:xfrm>
                  <a:off x="0" y="171183"/>
                  <a:ext cx="364310" cy="284915"/>
                </a:xfrm>
                <a:prstGeom prst="roundRect">
                  <a:avLst>
                    <a:gd name="adj" fmla="val 19180"/>
                  </a:avLst>
                </a:prstGeom>
                <a:solidFill>
                  <a:schemeClr val="accent4">
                    <a:hueOff val="-165171"/>
                    <a:satOff val="-13982"/>
                    <a:lumOff val="-10016"/>
                  </a:schemeClr>
                </a:solidFill>
                <a:ln w="508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60" name="Shape 1377"/>
                <p:cNvSpPr/>
                <p:nvPr/>
              </p:nvSpPr>
              <p:spPr>
                <a:xfrm>
                  <a:off x="138276" y="211877"/>
                  <a:ext cx="91087" cy="100062"/>
                </a:xfrm>
                <a:prstGeom prst="ellipse">
                  <a:avLst/>
                </a:pr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161" name="Shape 1378"/>
                <p:cNvSpPr/>
                <p:nvPr/>
              </p:nvSpPr>
              <p:spPr>
                <a:xfrm>
                  <a:off x="138276" y="219487"/>
                  <a:ext cx="91087" cy="195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</p:grpSp>
        </p:grpSp>
        <p:sp>
          <p:nvSpPr>
            <p:cNvPr id="155" name="Shape 1381"/>
            <p:cNvSpPr/>
            <p:nvPr/>
          </p:nvSpPr>
          <p:spPr>
            <a:xfrm>
              <a:off x="7630" y="97155"/>
              <a:ext cx="323806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t>a</a:t>
              </a:r>
            </a:p>
          </p:txBody>
        </p:sp>
      </p:grpSp>
      <p:grpSp>
        <p:nvGrpSpPr>
          <p:cNvPr id="167" name="Group 1373"/>
          <p:cNvGrpSpPr/>
          <p:nvPr/>
        </p:nvGrpSpPr>
        <p:grpSpPr>
          <a:xfrm>
            <a:off x="7920038" y="2072902"/>
            <a:ext cx="796926" cy="327249"/>
            <a:chOff x="0" y="0"/>
            <a:chExt cx="796925" cy="327247"/>
          </a:xfrm>
        </p:grpSpPr>
        <p:sp>
          <p:nvSpPr>
            <p:cNvPr id="168" name="Shape 1369"/>
            <p:cNvSpPr/>
            <p:nvPr/>
          </p:nvSpPr>
          <p:spPr>
            <a:xfrm>
              <a:off x="546149" y="0"/>
              <a:ext cx="250777" cy="250776"/>
            </a:xfrm>
            <a:prstGeom prst="ellipse">
              <a:avLst/>
            </a:prstGeom>
            <a:noFill/>
            <a:ln w="1397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69" name="Shape 1370"/>
            <p:cNvSpPr/>
            <p:nvPr/>
          </p:nvSpPr>
          <p:spPr>
            <a:xfrm>
              <a:off x="0" y="672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 dirty="0"/>
            </a:p>
          </p:txBody>
        </p:sp>
        <p:sp>
          <p:nvSpPr>
            <p:cNvPr id="170" name="Shape 1371"/>
            <p:cNvSpPr/>
            <p:nvPr/>
          </p:nvSpPr>
          <p:spPr>
            <a:xfrm>
              <a:off x="88900" y="109537"/>
              <a:ext cx="101218" cy="217711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71" name="Shape 1372"/>
            <p:cNvSpPr/>
            <p:nvPr/>
          </p:nvSpPr>
          <p:spPr>
            <a:xfrm>
              <a:off x="231799" y="1156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sp>
        <p:nvSpPr>
          <p:cNvPr id="162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3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4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5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6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2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3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4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5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6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7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8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9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80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81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82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83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84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" grpId="21" advAuto="0"/>
      <p:bldP spid="1163" grpId="12" advAuto="0"/>
      <p:bldP spid="1169" grpId="13" advAuto="0"/>
      <p:bldP spid="1175" grpId="14" advAuto="0"/>
      <p:bldP spid="1181" grpId="15" advAuto="0"/>
      <p:bldP spid="1194" grpId="1" animBg="1" advAuto="0"/>
      <p:bldP spid="1207" grpId="3" animBg="1" advAuto="0"/>
      <p:bldP spid="1224" grpId="2" animBg="1" advAuto="0"/>
      <p:bldP spid="1241" grpId="4" animBg="1" advAuto="0"/>
      <p:bldP spid="1251" grpId="16" animBg="1" advAuto="0"/>
      <p:bldP spid="1257" grpId="17" animBg="1" advAuto="0"/>
      <p:bldP spid="1269" grpId="20" advAuto="0"/>
      <p:bldP spid="1270" grpId="18" animBg="1" advAuto="0"/>
      <p:bldP spid="1271" grpId="19" animBg="1" advAuto="0"/>
      <p:bldP spid="1272" grpId="22" animBg="1" advAuto="0"/>
      <p:bldP spid="1273" grpId="23" animBg="1" advAuto="0"/>
      <p:bldP spid="1275" grpId="5" animBg="1" advAuto="0"/>
      <p:bldP spid="1276" grpId="1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294"/>
          <p:cNvSpPr/>
          <p:nvPr/>
        </p:nvSpPr>
        <p:spPr>
          <a:xfrm flipV="1">
            <a:off x="2132398" y="2692951"/>
            <a:ext cx="59936" cy="5356543"/>
          </a:xfrm>
          <a:prstGeom prst="line">
            <a:avLst/>
          </a:prstGeom>
          <a:noFill/>
          <a:ln w="190500" cap="flat">
            <a:solidFill>
              <a:srgbClr val="5B5854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/>
            </a:pPr>
            <a:endParaRPr sz="3000"/>
          </a:p>
        </p:txBody>
      </p:sp>
      <p:sp>
        <p:nvSpPr>
          <p:cNvPr id="1293" name="Shape 1293"/>
          <p:cNvSpPr>
            <a:spLocks noGrp="1"/>
          </p:cNvSpPr>
          <p:nvPr>
            <p:ph type="title"/>
          </p:nvPr>
        </p:nvSpPr>
        <p:spPr>
          <a:xfrm>
            <a:off x="508000" y="497396"/>
            <a:ext cx="11988800" cy="10368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error correction Gadget</a:t>
            </a:r>
          </a:p>
        </p:txBody>
      </p:sp>
      <p:grpSp>
        <p:nvGrpSpPr>
          <p:cNvPr id="1298" name="Group 1298"/>
          <p:cNvGrpSpPr/>
          <p:nvPr/>
        </p:nvGrpSpPr>
        <p:grpSpPr>
          <a:xfrm>
            <a:off x="3825147" y="2692951"/>
            <a:ext cx="8834311" cy="5356543"/>
            <a:chOff x="-1173163" y="332455"/>
            <a:chExt cx="9016455" cy="5356539"/>
          </a:xfrm>
        </p:grpSpPr>
        <p:sp>
          <p:nvSpPr>
            <p:cNvPr id="1294" name="Shape 1294"/>
            <p:cNvSpPr/>
            <p:nvPr/>
          </p:nvSpPr>
          <p:spPr>
            <a:xfrm flipV="1">
              <a:off x="3352845" y="332455"/>
              <a:ext cx="28060" cy="5356539"/>
            </a:xfrm>
            <a:prstGeom prst="line">
              <a:avLst/>
            </a:prstGeom>
            <a:noFill/>
            <a:ln w="190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-1173163" y="477136"/>
              <a:ext cx="9016455" cy="5022461"/>
            </a:xfrm>
            <a:prstGeom prst="rect">
              <a:avLst/>
            </a:prstGeom>
            <a:solidFill>
              <a:schemeClr val="accent2">
                <a:hueOff val="376121"/>
                <a:satOff val="3650"/>
                <a:lumOff val="-13970"/>
              </a:schemeClr>
            </a:solidFill>
            <a:ln w="762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pic>
          <p:nvPicPr>
            <p:cNvPr id="1296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40353" y="1147847"/>
              <a:ext cx="2006884" cy="20068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97" name="Shape 1297"/>
            <p:cNvSpPr/>
            <p:nvPr/>
          </p:nvSpPr>
          <p:spPr>
            <a:xfrm>
              <a:off x="781457" y="3440388"/>
              <a:ext cx="5124678" cy="16406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ADB3BD"/>
                  </a:solidFill>
                </a:defRPr>
              </a:lvl1pPr>
            </a:lstStyle>
            <a:p>
              <a:r>
                <a:t>GADGET</a:t>
              </a:r>
            </a:p>
          </p:txBody>
        </p:sp>
      </p:grpSp>
      <p:sp>
        <p:nvSpPr>
          <p:cNvPr id="1299" name="Shape 1299"/>
          <p:cNvSpPr/>
          <p:nvPr/>
        </p:nvSpPr>
        <p:spPr>
          <a:xfrm>
            <a:off x="3963270" y="3035872"/>
            <a:ext cx="8552244" cy="4625974"/>
          </a:xfrm>
          <a:prstGeom prst="rect">
            <a:avLst/>
          </a:prstGeom>
          <a:solidFill>
            <a:srgbClr val="FBF1C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grpSp>
        <p:nvGrpSpPr>
          <p:cNvPr id="1305" name="Group 1305"/>
          <p:cNvGrpSpPr/>
          <p:nvPr/>
        </p:nvGrpSpPr>
        <p:grpSpPr>
          <a:xfrm>
            <a:off x="9413895" y="3493976"/>
            <a:ext cx="2387179" cy="360571"/>
            <a:chOff x="49016" y="8417"/>
            <a:chExt cx="2436396" cy="360569"/>
          </a:xfrm>
        </p:grpSpPr>
        <p:sp>
          <p:nvSpPr>
            <p:cNvPr id="1300" name="Shape 1300"/>
            <p:cNvSpPr/>
            <p:nvPr/>
          </p:nvSpPr>
          <p:spPr>
            <a:xfrm>
              <a:off x="49016" y="29385"/>
              <a:ext cx="531509" cy="318634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678669" y="29198"/>
              <a:ext cx="536745" cy="319007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1313669" y="29198"/>
              <a:ext cx="536745" cy="319007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1948669" y="29198"/>
              <a:ext cx="536745" cy="319007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04" name="Shape 1304"/>
            <p:cNvSpPr/>
            <p:nvPr/>
          </p:nvSpPr>
          <p:spPr>
            <a:xfrm flipH="1">
              <a:off x="56527" y="8417"/>
              <a:ext cx="2421488" cy="360570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311" name="Group 1311"/>
          <p:cNvGrpSpPr/>
          <p:nvPr/>
        </p:nvGrpSpPr>
        <p:grpSpPr>
          <a:xfrm>
            <a:off x="9348815" y="3856609"/>
            <a:ext cx="2488689" cy="374652"/>
            <a:chOff x="0" y="0"/>
            <a:chExt cx="2539999" cy="374650"/>
          </a:xfrm>
        </p:grpSpPr>
        <p:sp>
          <p:nvSpPr>
            <p:cNvPr id="1306" name="Shape 1306"/>
            <p:cNvSpPr/>
            <p:nvPr/>
          </p:nvSpPr>
          <p:spPr>
            <a:xfrm>
              <a:off x="0" y="0"/>
              <a:ext cx="635000" cy="374651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634999" y="0"/>
              <a:ext cx="1270001" cy="374651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1904999" y="0"/>
              <a:ext cx="635001" cy="374651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09" name="Shape 1309"/>
            <p:cNvSpPr/>
            <p:nvPr/>
          </p:nvSpPr>
          <p:spPr>
            <a:xfrm flipH="1">
              <a:off x="1269999" y="0"/>
              <a:ext cx="1270001" cy="374651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10" name="Shape 1310"/>
            <p:cNvSpPr/>
            <p:nvPr/>
          </p:nvSpPr>
          <p:spPr>
            <a:xfrm flipH="1">
              <a:off x="12699" y="-1"/>
              <a:ext cx="1257301" cy="374652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317" name="Group 1317"/>
          <p:cNvGrpSpPr/>
          <p:nvPr/>
        </p:nvGrpSpPr>
        <p:grpSpPr>
          <a:xfrm>
            <a:off x="9405952" y="4217374"/>
            <a:ext cx="2385490" cy="357972"/>
            <a:chOff x="56538" y="8339"/>
            <a:chExt cx="2434672" cy="357971"/>
          </a:xfrm>
        </p:grpSpPr>
        <p:sp>
          <p:nvSpPr>
            <p:cNvPr id="1312" name="Shape 1312"/>
            <p:cNvSpPr/>
            <p:nvPr/>
          </p:nvSpPr>
          <p:spPr>
            <a:xfrm flipH="1">
              <a:off x="1953789" y="29761"/>
              <a:ext cx="537422" cy="327828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13" name="Shape 1313"/>
            <p:cNvSpPr/>
            <p:nvPr/>
          </p:nvSpPr>
          <p:spPr>
            <a:xfrm flipH="1">
              <a:off x="1318789" y="29761"/>
              <a:ext cx="537422" cy="327828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14" name="Shape 1314"/>
            <p:cNvSpPr/>
            <p:nvPr/>
          </p:nvSpPr>
          <p:spPr>
            <a:xfrm flipH="1">
              <a:off x="683789" y="29761"/>
              <a:ext cx="537422" cy="327828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15" name="Shape 1315"/>
            <p:cNvSpPr/>
            <p:nvPr/>
          </p:nvSpPr>
          <p:spPr>
            <a:xfrm flipH="1">
              <a:off x="61219" y="30200"/>
              <a:ext cx="525263" cy="326950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16" name="Shape 1316"/>
            <p:cNvSpPr/>
            <p:nvPr/>
          </p:nvSpPr>
          <p:spPr>
            <a:xfrm>
              <a:off x="56538" y="8339"/>
              <a:ext cx="2426924" cy="357972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323" name="Group 1323"/>
          <p:cNvGrpSpPr/>
          <p:nvPr/>
        </p:nvGrpSpPr>
        <p:grpSpPr>
          <a:xfrm>
            <a:off x="9361512" y="4590038"/>
            <a:ext cx="2488690" cy="377827"/>
            <a:chOff x="0" y="0"/>
            <a:chExt cx="2540000" cy="377825"/>
          </a:xfrm>
        </p:grpSpPr>
        <p:sp>
          <p:nvSpPr>
            <p:cNvPr id="1318" name="Shape 1318"/>
            <p:cNvSpPr/>
            <p:nvPr/>
          </p:nvSpPr>
          <p:spPr>
            <a:xfrm>
              <a:off x="0" y="0"/>
              <a:ext cx="2540001" cy="377826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19" name="Shape 1319"/>
            <p:cNvSpPr/>
            <p:nvPr/>
          </p:nvSpPr>
          <p:spPr>
            <a:xfrm flipH="1">
              <a:off x="635000" y="0"/>
              <a:ext cx="1905000" cy="377826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634999" y="-1"/>
              <a:ext cx="1270001" cy="377827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21" name="Shape 1321"/>
            <p:cNvSpPr/>
            <p:nvPr/>
          </p:nvSpPr>
          <p:spPr>
            <a:xfrm flipH="1">
              <a:off x="1270000" y="0"/>
              <a:ext cx="635001" cy="377826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22" name="Shape 1322"/>
            <p:cNvSpPr/>
            <p:nvPr/>
          </p:nvSpPr>
          <p:spPr>
            <a:xfrm flipH="1">
              <a:off x="12700" y="0"/>
              <a:ext cx="1257301" cy="377826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sp>
        <p:nvSpPr>
          <p:cNvPr id="1324" name="Shape 1324"/>
          <p:cNvSpPr/>
          <p:nvPr/>
        </p:nvSpPr>
        <p:spPr>
          <a:xfrm>
            <a:off x="8235966" y="3054687"/>
            <a:ext cx="1023088" cy="407480"/>
          </a:xfrm>
          <a:prstGeom prst="line">
            <a:avLst/>
          </a:prstGeom>
          <a:ln w="76200">
            <a:solidFill>
              <a:srgbClr val="5B5854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 sz="3000"/>
          </a:p>
        </p:txBody>
      </p:sp>
      <p:sp>
        <p:nvSpPr>
          <p:cNvPr id="1325" name="Shape 1325"/>
          <p:cNvSpPr/>
          <p:nvPr/>
        </p:nvSpPr>
        <p:spPr>
          <a:xfrm flipV="1">
            <a:off x="8235966" y="7311474"/>
            <a:ext cx="1023088" cy="303626"/>
          </a:xfrm>
          <a:prstGeom prst="line">
            <a:avLst/>
          </a:prstGeom>
          <a:ln w="76200">
            <a:solidFill>
              <a:srgbClr val="5B5854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 sz="3000"/>
          </a:p>
        </p:txBody>
      </p:sp>
      <p:grpSp>
        <p:nvGrpSpPr>
          <p:cNvPr id="1331" name="Group 1331"/>
          <p:cNvGrpSpPr/>
          <p:nvPr/>
        </p:nvGrpSpPr>
        <p:grpSpPr>
          <a:xfrm>
            <a:off x="9413895" y="6961075"/>
            <a:ext cx="2387179" cy="360571"/>
            <a:chOff x="49016" y="8417"/>
            <a:chExt cx="2436396" cy="360569"/>
          </a:xfrm>
        </p:grpSpPr>
        <p:sp>
          <p:nvSpPr>
            <p:cNvPr id="1326" name="Shape 1326"/>
            <p:cNvSpPr/>
            <p:nvPr/>
          </p:nvSpPr>
          <p:spPr>
            <a:xfrm flipV="1">
              <a:off x="49016" y="29385"/>
              <a:ext cx="531509" cy="318634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27" name="Shape 1327"/>
            <p:cNvSpPr/>
            <p:nvPr/>
          </p:nvSpPr>
          <p:spPr>
            <a:xfrm flipV="1">
              <a:off x="678669" y="29198"/>
              <a:ext cx="536745" cy="319007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28" name="Shape 1328"/>
            <p:cNvSpPr/>
            <p:nvPr/>
          </p:nvSpPr>
          <p:spPr>
            <a:xfrm flipV="1">
              <a:off x="1313669" y="29198"/>
              <a:ext cx="536745" cy="319007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29" name="Shape 1329"/>
            <p:cNvSpPr/>
            <p:nvPr/>
          </p:nvSpPr>
          <p:spPr>
            <a:xfrm flipV="1">
              <a:off x="1948669" y="29198"/>
              <a:ext cx="536745" cy="319007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30" name="Shape 1330"/>
            <p:cNvSpPr/>
            <p:nvPr/>
          </p:nvSpPr>
          <p:spPr>
            <a:xfrm flipH="1" flipV="1">
              <a:off x="56527" y="8417"/>
              <a:ext cx="2421488" cy="360570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337" name="Group 1337"/>
          <p:cNvGrpSpPr/>
          <p:nvPr/>
        </p:nvGrpSpPr>
        <p:grpSpPr>
          <a:xfrm>
            <a:off x="9348815" y="6584358"/>
            <a:ext cx="2488689" cy="374651"/>
            <a:chOff x="0" y="0"/>
            <a:chExt cx="2539999" cy="374650"/>
          </a:xfrm>
        </p:grpSpPr>
        <p:sp>
          <p:nvSpPr>
            <p:cNvPr id="1332" name="Shape 1332"/>
            <p:cNvSpPr/>
            <p:nvPr/>
          </p:nvSpPr>
          <p:spPr>
            <a:xfrm flipV="1">
              <a:off x="0" y="0"/>
              <a:ext cx="635000" cy="374651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33" name="Shape 1333"/>
            <p:cNvSpPr/>
            <p:nvPr/>
          </p:nvSpPr>
          <p:spPr>
            <a:xfrm flipV="1">
              <a:off x="634999" y="0"/>
              <a:ext cx="1270001" cy="374651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34" name="Shape 1334"/>
            <p:cNvSpPr/>
            <p:nvPr/>
          </p:nvSpPr>
          <p:spPr>
            <a:xfrm flipV="1">
              <a:off x="1904999" y="0"/>
              <a:ext cx="635001" cy="374651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35" name="Shape 1335"/>
            <p:cNvSpPr/>
            <p:nvPr/>
          </p:nvSpPr>
          <p:spPr>
            <a:xfrm flipH="1" flipV="1">
              <a:off x="1269999" y="0"/>
              <a:ext cx="1270001" cy="374651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36" name="Shape 1336"/>
            <p:cNvSpPr/>
            <p:nvPr/>
          </p:nvSpPr>
          <p:spPr>
            <a:xfrm flipH="1" flipV="1">
              <a:off x="12699" y="0"/>
              <a:ext cx="1257301" cy="374651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343" name="Group 1343"/>
          <p:cNvGrpSpPr/>
          <p:nvPr/>
        </p:nvGrpSpPr>
        <p:grpSpPr>
          <a:xfrm>
            <a:off x="9405952" y="6240272"/>
            <a:ext cx="2385490" cy="357972"/>
            <a:chOff x="56538" y="21039"/>
            <a:chExt cx="2434672" cy="357971"/>
          </a:xfrm>
        </p:grpSpPr>
        <p:sp>
          <p:nvSpPr>
            <p:cNvPr id="1338" name="Shape 1338"/>
            <p:cNvSpPr/>
            <p:nvPr/>
          </p:nvSpPr>
          <p:spPr>
            <a:xfrm flipH="1" flipV="1">
              <a:off x="1953789" y="29761"/>
              <a:ext cx="537422" cy="327828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39" name="Shape 1339"/>
            <p:cNvSpPr/>
            <p:nvPr/>
          </p:nvSpPr>
          <p:spPr>
            <a:xfrm flipH="1" flipV="1">
              <a:off x="1318789" y="29761"/>
              <a:ext cx="537422" cy="327828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40" name="Shape 1340"/>
            <p:cNvSpPr/>
            <p:nvPr/>
          </p:nvSpPr>
          <p:spPr>
            <a:xfrm flipH="1" flipV="1">
              <a:off x="683789" y="29761"/>
              <a:ext cx="537422" cy="327828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41" name="Shape 1341"/>
            <p:cNvSpPr/>
            <p:nvPr/>
          </p:nvSpPr>
          <p:spPr>
            <a:xfrm flipH="1" flipV="1">
              <a:off x="61219" y="30200"/>
              <a:ext cx="525263" cy="326950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42" name="Shape 1342"/>
            <p:cNvSpPr/>
            <p:nvPr/>
          </p:nvSpPr>
          <p:spPr>
            <a:xfrm flipV="1">
              <a:off x="56538" y="21039"/>
              <a:ext cx="2426924" cy="357972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349" name="Group 1349"/>
          <p:cNvGrpSpPr/>
          <p:nvPr/>
        </p:nvGrpSpPr>
        <p:grpSpPr>
          <a:xfrm>
            <a:off x="9361512" y="5847757"/>
            <a:ext cx="2488690" cy="377826"/>
            <a:chOff x="0" y="0"/>
            <a:chExt cx="2540000" cy="377825"/>
          </a:xfrm>
        </p:grpSpPr>
        <p:sp>
          <p:nvSpPr>
            <p:cNvPr id="1344" name="Shape 1344"/>
            <p:cNvSpPr/>
            <p:nvPr/>
          </p:nvSpPr>
          <p:spPr>
            <a:xfrm flipV="1">
              <a:off x="0" y="0"/>
              <a:ext cx="2540001" cy="377826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45" name="Shape 1345"/>
            <p:cNvSpPr/>
            <p:nvPr/>
          </p:nvSpPr>
          <p:spPr>
            <a:xfrm flipH="1" flipV="1">
              <a:off x="635000" y="0"/>
              <a:ext cx="1905000" cy="377826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46" name="Shape 1346"/>
            <p:cNvSpPr/>
            <p:nvPr/>
          </p:nvSpPr>
          <p:spPr>
            <a:xfrm flipV="1">
              <a:off x="634999" y="-1"/>
              <a:ext cx="1270001" cy="377827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47" name="Shape 1347"/>
            <p:cNvSpPr/>
            <p:nvPr/>
          </p:nvSpPr>
          <p:spPr>
            <a:xfrm flipH="1" flipV="1">
              <a:off x="1270000" y="0"/>
              <a:ext cx="635001" cy="377826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48" name="Shape 1348"/>
            <p:cNvSpPr/>
            <p:nvPr/>
          </p:nvSpPr>
          <p:spPr>
            <a:xfrm flipH="1" flipV="1">
              <a:off x="12700" y="0"/>
              <a:ext cx="1257301" cy="377826"/>
            </a:xfrm>
            <a:prstGeom prst="line">
              <a:avLst/>
            </a:prstGeom>
            <a:noFill/>
            <a:ln w="63500" cap="flat">
              <a:solidFill>
                <a:srgbClr val="5B5854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367" name="Group 1367"/>
          <p:cNvGrpSpPr/>
          <p:nvPr/>
        </p:nvGrpSpPr>
        <p:grpSpPr>
          <a:xfrm>
            <a:off x="9399162" y="4999612"/>
            <a:ext cx="2774888" cy="800101"/>
            <a:chOff x="-1" y="57150"/>
            <a:chExt cx="2832101" cy="800100"/>
          </a:xfrm>
        </p:grpSpPr>
        <p:sp>
          <p:nvSpPr>
            <p:cNvPr id="1350" name="Shape 1350"/>
            <p:cNvSpPr/>
            <p:nvPr/>
          </p:nvSpPr>
          <p:spPr>
            <a:xfrm flipV="1">
              <a:off x="-1" y="57150"/>
              <a:ext cx="2" cy="800100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51" name="Shape 1351"/>
            <p:cNvSpPr/>
            <p:nvPr/>
          </p:nvSpPr>
          <p:spPr>
            <a:xfrm flipV="1">
              <a:off x="622300" y="57150"/>
              <a:ext cx="1" cy="800100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52" name="Shape 1352"/>
            <p:cNvSpPr/>
            <p:nvPr/>
          </p:nvSpPr>
          <p:spPr>
            <a:xfrm flipV="1">
              <a:off x="2514599" y="57150"/>
              <a:ext cx="1" cy="800100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53" name="Shape 1353"/>
            <p:cNvSpPr/>
            <p:nvPr/>
          </p:nvSpPr>
          <p:spPr>
            <a:xfrm flipV="1">
              <a:off x="1841499" y="57150"/>
              <a:ext cx="1" cy="800100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354" name="Shape 1354"/>
            <p:cNvSpPr/>
            <p:nvPr/>
          </p:nvSpPr>
          <p:spPr>
            <a:xfrm flipV="1">
              <a:off x="1257300" y="57150"/>
              <a:ext cx="0" cy="800100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grpSp>
          <p:nvGrpSpPr>
            <p:cNvPr id="1357" name="Group 1357"/>
            <p:cNvGrpSpPr/>
            <p:nvPr/>
          </p:nvGrpSpPr>
          <p:grpSpPr>
            <a:xfrm>
              <a:off x="311150" y="183216"/>
              <a:ext cx="635001" cy="564256"/>
              <a:chOff x="0" y="-15432"/>
              <a:chExt cx="635000" cy="564255"/>
            </a:xfrm>
          </p:grpSpPr>
          <p:sp>
            <p:nvSpPr>
              <p:cNvPr id="1355" name="Shape 1355"/>
              <p:cNvSpPr/>
              <p:nvPr/>
            </p:nvSpPr>
            <p:spPr>
              <a:xfrm>
                <a:off x="0" y="14335"/>
                <a:ext cx="635000" cy="469901"/>
              </a:xfrm>
              <a:prstGeom prst="rect">
                <a:avLst/>
              </a:prstGeom>
              <a:solidFill>
                <a:schemeClr val="accent3"/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C9C3BA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sp>
            <p:nvSpPr>
              <p:cNvPr id="1356" name="Shape 1356"/>
              <p:cNvSpPr/>
              <p:nvPr/>
            </p:nvSpPr>
            <p:spPr>
              <a:xfrm>
                <a:off x="60542" y="-15432"/>
                <a:ext cx="520265" cy="564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pPr>
                <a:r>
                  <a:rPr sz="3000"/>
                  <a:t>P</a:t>
                </a:r>
                <a:r>
                  <a:rPr sz="3000" baseline="31999"/>
                  <a:t>-1</a:t>
                </a:r>
              </a:p>
            </p:txBody>
          </p:sp>
        </p:grpSp>
        <p:grpSp>
          <p:nvGrpSpPr>
            <p:cNvPr id="1360" name="Group 1360"/>
            <p:cNvGrpSpPr/>
            <p:nvPr/>
          </p:nvGrpSpPr>
          <p:grpSpPr>
            <a:xfrm>
              <a:off x="939800" y="183216"/>
              <a:ext cx="635000" cy="564256"/>
              <a:chOff x="0" y="-15432"/>
              <a:chExt cx="635000" cy="564255"/>
            </a:xfrm>
          </p:grpSpPr>
          <p:sp>
            <p:nvSpPr>
              <p:cNvPr id="1358" name="Shape 1358"/>
              <p:cNvSpPr/>
              <p:nvPr/>
            </p:nvSpPr>
            <p:spPr>
              <a:xfrm>
                <a:off x="0" y="14335"/>
                <a:ext cx="635000" cy="469901"/>
              </a:xfrm>
              <a:prstGeom prst="rect">
                <a:avLst/>
              </a:prstGeom>
              <a:solidFill>
                <a:schemeClr val="accent3"/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C9C3BA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sp>
            <p:nvSpPr>
              <p:cNvPr id="1359" name="Shape 1359"/>
              <p:cNvSpPr/>
              <p:nvPr/>
            </p:nvSpPr>
            <p:spPr>
              <a:xfrm>
                <a:off x="60542" y="-15432"/>
                <a:ext cx="520266" cy="564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pPr>
                <a:r>
                  <a:rPr sz="3000"/>
                  <a:t>P</a:t>
                </a:r>
                <a:r>
                  <a:rPr sz="3000" baseline="31999"/>
                  <a:t>-1</a:t>
                </a:r>
              </a:p>
            </p:txBody>
          </p:sp>
        </p:grpSp>
        <p:grpSp>
          <p:nvGrpSpPr>
            <p:cNvPr id="1363" name="Group 1363"/>
            <p:cNvGrpSpPr/>
            <p:nvPr/>
          </p:nvGrpSpPr>
          <p:grpSpPr>
            <a:xfrm>
              <a:off x="1568450" y="183216"/>
              <a:ext cx="635000" cy="564256"/>
              <a:chOff x="0" y="-15432"/>
              <a:chExt cx="635000" cy="564255"/>
            </a:xfrm>
          </p:grpSpPr>
          <p:sp>
            <p:nvSpPr>
              <p:cNvPr id="1361" name="Shape 1361"/>
              <p:cNvSpPr/>
              <p:nvPr/>
            </p:nvSpPr>
            <p:spPr>
              <a:xfrm>
                <a:off x="0" y="14335"/>
                <a:ext cx="635000" cy="469901"/>
              </a:xfrm>
              <a:prstGeom prst="rect">
                <a:avLst/>
              </a:prstGeom>
              <a:solidFill>
                <a:schemeClr val="accent3"/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C9C3BA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sp>
            <p:nvSpPr>
              <p:cNvPr id="1362" name="Shape 1362"/>
              <p:cNvSpPr/>
              <p:nvPr/>
            </p:nvSpPr>
            <p:spPr>
              <a:xfrm>
                <a:off x="60542" y="-15432"/>
                <a:ext cx="520266" cy="564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pPr>
                <a:r>
                  <a:rPr sz="3000"/>
                  <a:t>P</a:t>
                </a:r>
                <a:r>
                  <a:rPr sz="3000" baseline="31999"/>
                  <a:t>-1</a:t>
                </a:r>
              </a:p>
            </p:txBody>
          </p:sp>
        </p:grpSp>
        <p:grpSp>
          <p:nvGrpSpPr>
            <p:cNvPr id="1366" name="Group 1366"/>
            <p:cNvGrpSpPr/>
            <p:nvPr/>
          </p:nvGrpSpPr>
          <p:grpSpPr>
            <a:xfrm>
              <a:off x="2197100" y="183216"/>
              <a:ext cx="635000" cy="564256"/>
              <a:chOff x="0" y="-15432"/>
              <a:chExt cx="635000" cy="564255"/>
            </a:xfrm>
          </p:grpSpPr>
          <p:sp>
            <p:nvSpPr>
              <p:cNvPr id="1364" name="Shape 1364"/>
              <p:cNvSpPr/>
              <p:nvPr/>
            </p:nvSpPr>
            <p:spPr>
              <a:xfrm>
                <a:off x="0" y="14335"/>
                <a:ext cx="635000" cy="469901"/>
              </a:xfrm>
              <a:prstGeom prst="rect">
                <a:avLst/>
              </a:prstGeom>
              <a:solidFill>
                <a:schemeClr val="accent3"/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C9C3BA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sp>
            <p:nvSpPr>
              <p:cNvPr id="1365" name="Shape 1365"/>
              <p:cNvSpPr/>
              <p:nvPr/>
            </p:nvSpPr>
            <p:spPr>
              <a:xfrm>
                <a:off x="60542" y="-15432"/>
                <a:ext cx="520266" cy="564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pPr>
                <a:r>
                  <a:rPr sz="3000"/>
                  <a:t>P</a:t>
                </a:r>
                <a:r>
                  <a:rPr sz="3000" baseline="31999"/>
                  <a:t>-1</a:t>
                </a:r>
              </a:p>
            </p:txBody>
          </p:sp>
        </p:grpSp>
      </p:grpSp>
      <p:sp>
        <p:nvSpPr>
          <p:cNvPr id="132" name="Shape 700"/>
          <p:cNvSpPr/>
          <p:nvPr/>
        </p:nvSpPr>
        <p:spPr>
          <a:xfrm>
            <a:off x="12246649" y="1026793"/>
            <a:ext cx="10265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endParaRPr sz="8000" dirty="0"/>
          </a:p>
        </p:txBody>
      </p:sp>
      <p:sp>
        <p:nvSpPr>
          <p:cNvPr id="133" name="Shape 506"/>
          <p:cNvSpPr/>
          <p:nvPr/>
        </p:nvSpPr>
        <p:spPr>
          <a:xfrm>
            <a:off x="553897" y="2829709"/>
            <a:ext cx="3223687" cy="5039675"/>
          </a:xfrm>
          <a:prstGeom prst="rect">
            <a:avLst/>
          </a:prstGeom>
          <a:solidFill>
            <a:srgbClr val="D59F81"/>
          </a:solidFill>
          <a:ln w="50800" cap="flat">
            <a:solidFill>
              <a:srgbClr val="5B5854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spcBef>
                <a:spcPts val="4200"/>
              </a:spcBef>
              <a:defRPr sz="1600">
                <a:latin typeface="+mn-lt"/>
                <a:ea typeface="+mn-ea"/>
                <a:cs typeface="+mn-cs"/>
                <a:sym typeface="Gill Sans Light"/>
              </a:defRPr>
            </a:pPr>
            <a:endParaRPr lang="en-US" sz="3200" dirty="0"/>
          </a:p>
          <a:p>
            <a:pPr>
              <a:spcBef>
                <a:spcPts val="4200"/>
              </a:spcBef>
              <a:defRPr sz="1600">
                <a:latin typeface="+mn-lt"/>
                <a:ea typeface="+mn-ea"/>
                <a:cs typeface="+mn-cs"/>
                <a:sym typeface="Gill Sans Light"/>
              </a:defRPr>
            </a:pPr>
            <a:r>
              <a:rPr lang="en-US" sz="3200" dirty="0"/>
              <a:t>Update key</a:t>
            </a:r>
            <a:br>
              <a:rPr lang="en-US" sz="3200" dirty="0"/>
            </a:br>
            <a:r>
              <a:rPr lang="en-US" sz="3200" dirty="0"/>
              <a:t>depending on teleportation</a:t>
            </a:r>
            <a:br>
              <a:rPr lang="en-US" sz="3200" dirty="0"/>
            </a:br>
            <a:r>
              <a:rPr lang="en-US" sz="3200" dirty="0"/>
              <a:t>outcomes</a:t>
            </a:r>
            <a:br>
              <a:rPr lang="en-US" sz="3200" dirty="0"/>
            </a:br>
            <a:r>
              <a:rPr lang="en-US" sz="3200" dirty="0"/>
              <a:t>&amp; gadget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P^a top"/>
              <p:cNvSpPr/>
              <p:nvPr/>
            </p:nvSpPr>
            <p:spPr>
              <a:xfrm>
                <a:off x="6672556" y="1468622"/>
                <a:ext cx="3031472" cy="13336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Gill Sans Light"/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nl-NL" sz="8000" dirty="0"/>
                  <a:t>(</a:t>
                </a:r>
                <a:r>
                  <a:rPr lang="nl-NL" dirty="0"/>
                  <a:t>                 </a:t>
                </a:r>
                <a:r>
                  <a:rPr lang="nl-NL" sz="8000" dirty="0"/>
                  <a:t>)</a:t>
                </a:r>
                <a:endParaRPr sz="8000" dirty="0"/>
              </a:p>
            </p:txBody>
          </p:sp>
        </mc:Choice>
        <mc:Fallback xmlns="">
          <p:sp>
            <p:nvSpPr>
              <p:cNvPr id="136" name="P^a top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556" y="1468622"/>
                <a:ext cx="3031472" cy="1333698"/>
              </a:xfrm>
              <a:prstGeom prst="rect">
                <a:avLst/>
              </a:prstGeom>
              <a:blipFill>
                <a:blip r:embed="rId3"/>
                <a:stretch>
                  <a:fillRect l="-805" t="-18721" r="-17907" b="-415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7" name="qbox top"/>
          <p:cNvGrpSpPr/>
          <p:nvPr/>
        </p:nvGrpSpPr>
        <p:grpSpPr>
          <a:xfrm>
            <a:off x="7623801" y="1341745"/>
            <a:ext cx="1703688" cy="1260430"/>
            <a:chOff x="3415" y="-1"/>
            <a:chExt cx="1703688" cy="1260429"/>
          </a:xfrm>
        </p:grpSpPr>
        <p:sp>
          <p:nvSpPr>
            <p:cNvPr id="138" name="Shape 715"/>
            <p:cNvSpPr/>
            <p:nvPr/>
          </p:nvSpPr>
          <p:spPr>
            <a:xfrm>
              <a:off x="3415" y="548993"/>
              <a:ext cx="1466555" cy="701279"/>
            </a:xfrm>
            <a:prstGeom prst="rect">
              <a:avLst/>
            </a:prstGeom>
            <a:solidFill>
              <a:srgbClr val="D5D3D0"/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tabLst>
                  <a:tab pos="1181100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pPr defTabSz="914492"/>
              <a:r>
                <a:t>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Shape 716"/>
                <p:cNvSpPr/>
                <p:nvPr/>
              </p:nvSpPr>
              <p:spPr>
                <a:xfrm>
                  <a:off x="69259" y="594832"/>
                  <a:ext cx="982230" cy="60960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914492">
                    <a:tabLst>
                      <a:tab pos="1181218" algn="l"/>
                    </a:tabLst>
                    <a:defRPr sz="3000">
                      <a:latin typeface="+mn-lt"/>
                      <a:ea typeface="+mn-ea"/>
                      <a:cs typeface="+mn-cs"/>
                      <a:sym typeface="Gill Sans Light"/>
                    </a:defRPr>
                  </a:pPr>
                  <a:r>
                    <a:rPr lang="nl-NL" sz="3000" dirty="0"/>
                    <a:t> T</a:t>
                  </a:r>
                  <a14:m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a14:m>
                  <a:endParaRPr sz="3000" dirty="0"/>
                </a:p>
              </p:txBody>
            </p:sp>
          </mc:Choice>
          <mc:Fallback xmlns="">
            <p:sp>
              <p:nvSpPr>
                <p:cNvPr id="8" name="Shape 7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59" y="594832"/>
                  <a:ext cx="982230" cy="609602"/>
                </a:xfrm>
                <a:prstGeom prst="rect">
                  <a:avLst/>
                </a:prstGeom>
                <a:blipFill>
                  <a:blip r:embed="rId4"/>
                  <a:stretch>
                    <a:fillRect l="-9938" t="-7000" b="-27000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0" name="Group 722"/>
            <p:cNvGrpSpPr/>
            <p:nvPr/>
          </p:nvGrpSpPr>
          <p:grpSpPr>
            <a:xfrm>
              <a:off x="1099088" y="-1"/>
              <a:ext cx="608015" cy="1103545"/>
              <a:chOff x="0" y="0"/>
              <a:chExt cx="608012" cy="1103543"/>
            </a:xfrm>
          </p:grpSpPr>
          <p:sp>
            <p:nvSpPr>
              <p:cNvPr id="145" name="Shape 717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6" name="Shape 718"/>
              <p:cNvSpPr/>
              <p:nvPr/>
            </p:nvSpPr>
            <p:spPr>
              <a:xfrm>
                <a:off x="0" y="285696"/>
                <a:ext cx="608013" cy="786009"/>
              </a:xfrm>
              <a:prstGeom prst="roundRect">
                <a:avLst>
                  <a:gd name="adj" fmla="val 15000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7" name="Shape 719"/>
              <p:cNvSpPr/>
              <p:nvPr/>
            </p:nvSpPr>
            <p:spPr>
              <a:xfrm>
                <a:off x="230775" y="353612"/>
                <a:ext cx="152019" cy="166997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8" name="Shape 720"/>
              <p:cNvSpPr/>
              <p:nvPr/>
            </p:nvSpPr>
            <p:spPr>
              <a:xfrm>
                <a:off x="230775" y="366312"/>
                <a:ext cx="152019" cy="326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9" name="Shape 721"/>
              <p:cNvSpPr/>
              <p:nvPr/>
            </p:nvSpPr>
            <p:spPr>
              <a:xfrm>
                <a:off x="55984" y="620943"/>
                <a:ext cx="508745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defRPr sz="2700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rPr lang="en-US" sz="2400" dirty="0" err="1"/>
                  <a:t>a</a:t>
                </a:r>
                <a:r>
                  <a:rPr sz="2400" dirty="0" err="1"/>
                  <a:t>,b</a:t>
                </a:r>
                <a:endParaRPr sz="2400" dirty="0"/>
              </a:p>
            </p:txBody>
          </p:sp>
        </p:grpSp>
        <p:sp>
          <p:nvSpPr>
            <p:cNvPr id="141" name="Shape 723"/>
            <p:cNvSpPr/>
            <p:nvPr/>
          </p:nvSpPr>
          <p:spPr>
            <a:xfrm flipV="1">
              <a:off x="8188" y="544068"/>
              <a:ext cx="1" cy="716360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3" name="Shape 726"/>
            <p:cNvSpPr/>
            <p:nvPr/>
          </p:nvSpPr>
          <p:spPr>
            <a:xfrm flipH="1" flipV="1">
              <a:off x="1258882" y="285078"/>
              <a:ext cx="377327" cy="1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4" name="Shape 727"/>
            <p:cNvSpPr/>
            <p:nvPr/>
          </p:nvSpPr>
          <p:spPr>
            <a:xfrm flipV="1">
              <a:off x="1701175" y="388177"/>
              <a:ext cx="1" cy="581264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50" name="ckey box top"/>
          <p:cNvGrpSpPr/>
          <p:nvPr/>
        </p:nvGrpSpPr>
        <p:grpSpPr>
          <a:xfrm>
            <a:off x="1446706" y="1362384"/>
            <a:ext cx="1371384" cy="1185003"/>
            <a:chOff x="0" y="0"/>
            <a:chExt cx="1371383" cy="1185001"/>
          </a:xfrm>
        </p:grpSpPr>
        <p:sp>
          <p:nvSpPr>
            <p:cNvPr id="151" name="Shape 1457"/>
            <p:cNvSpPr/>
            <p:nvPr/>
          </p:nvSpPr>
          <p:spPr>
            <a:xfrm>
              <a:off x="101383" y="488975"/>
              <a:ext cx="1270001" cy="696027"/>
            </a:xfrm>
            <a:prstGeom prst="rect">
              <a:avLst/>
            </a:prstGeom>
            <a:solidFill>
              <a:schemeClr val="accent4">
                <a:hueOff val="163466"/>
                <a:satOff val="6226"/>
                <a:lumOff val="10954"/>
              </a:schemeClr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152" name="Group 1462"/>
            <p:cNvGrpSpPr/>
            <p:nvPr/>
          </p:nvGrpSpPr>
          <p:grpSpPr>
            <a:xfrm>
              <a:off x="0" y="0"/>
              <a:ext cx="608013" cy="761203"/>
              <a:chOff x="0" y="0"/>
              <a:chExt cx="608012" cy="761202"/>
            </a:xfrm>
          </p:grpSpPr>
          <p:sp>
            <p:nvSpPr>
              <p:cNvPr id="153" name="Shape 1458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54" name="Shape 1459"/>
              <p:cNvSpPr/>
              <p:nvPr/>
            </p:nvSpPr>
            <p:spPr>
              <a:xfrm>
                <a:off x="0" y="285696"/>
                <a:ext cx="608013" cy="475507"/>
              </a:xfrm>
              <a:prstGeom prst="roundRect">
                <a:avLst>
                  <a:gd name="adj" fmla="val 19180"/>
                </a:avLst>
              </a:prstGeom>
              <a:solidFill>
                <a:schemeClr val="accent4">
                  <a:hueOff val="-165171"/>
                  <a:satOff val="-13982"/>
                  <a:lumOff val="-10016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55" name="Shape 1460"/>
              <p:cNvSpPr/>
              <p:nvPr/>
            </p:nvSpPr>
            <p:spPr>
              <a:xfrm>
                <a:off x="230775" y="353611"/>
                <a:ext cx="152019" cy="166998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56" name="Shape 1461"/>
              <p:cNvSpPr/>
              <p:nvPr/>
            </p:nvSpPr>
            <p:spPr>
              <a:xfrm>
                <a:off x="230775" y="366311"/>
                <a:ext cx="152019" cy="32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</p:grpSp>
      <p:grpSp>
        <p:nvGrpSpPr>
          <p:cNvPr id="157" name="ckey top"/>
          <p:cNvGrpSpPr/>
          <p:nvPr/>
        </p:nvGrpSpPr>
        <p:grpSpPr>
          <a:xfrm>
            <a:off x="1660887" y="1972047"/>
            <a:ext cx="1027313" cy="487441"/>
            <a:chOff x="0" y="-15120"/>
            <a:chExt cx="1027311" cy="487440"/>
          </a:xfrm>
        </p:grpSpPr>
        <p:sp>
          <p:nvSpPr>
            <p:cNvPr id="158" name="Shape 1464"/>
            <p:cNvSpPr/>
            <p:nvPr/>
          </p:nvSpPr>
          <p:spPr>
            <a:xfrm>
              <a:off x="0" y="1816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59" name="Shape 1465"/>
            <p:cNvSpPr/>
            <p:nvPr/>
          </p:nvSpPr>
          <p:spPr>
            <a:xfrm>
              <a:off x="88900" y="223937"/>
              <a:ext cx="101218" cy="21771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60" name="Shape 1466"/>
            <p:cNvSpPr/>
            <p:nvPr/>
          </p:nvSpPr>
          <p:spPr>
            <a:xfrm>
              <a:off x="231799" y="230069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61" name="Shape 1467"/>
            <p:cNvSpPr/>
            <p:nvPr/>
          </p:nvSpPr>
          <p:spPr>
            <a:xfrm>
              <a:off x="508198" y="29074"/>
              <a:ext cx="519113" cy="421427"/>
            </a:xfrm>
            <a:prstGeom prst="roundRect">
              <a:avLst>
                <a:gd name="adj" fmla="val 45204"/>
              </a:avLst>
            </a:prstGeom>
            <a:solidFill>
              <a:schemeClr val="accent6">
                <a:hueOff val="-1561651"/>
                <a:satOff val="17342"/>
                <a:lumOff val="21425"/>
              </a:schemeClr>
            </a:solidFill>
            <a:ln w="889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4200"/>
                </a:spcBef>
                <a:defRPr sz="2200">
                  <a:latin typeface="+mn-lt"/>
                  <a:ea typeface="+mn-ea"/>
                  <a:cs typeface="+mn-cs"/>
                  <a:sym typeface="Gill Sans Light"/>
                </a:defRPr>
              </a:pPr>
              <a:endParaRPr sz="2200"/>
            </a:p>
          </p:txBody>
        </p:sp>
        <p:sp>
          <p:nvSpPr>
            <p:cNvPr id="162" name="Shape 1468"/>
            <p:cNvSpPr/>
            <p:nvPr/>
          </p:nvSpPr>
          <p:spPr>
            <a:xfrm>
              <a:off x="515283" y="-15120"/>
              <a:ext cx="504945" cy="487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rPr lang="nl-NL" sz="2501" dirty="0"/>
                <a:t>a</a:t>
              </a:r>
              <a:r>
                <a:rPr sz="2501" dirty="0"/>
                <a:t>,b</a:t>
              </a:r>
            </a:p>
          </p:txBody>
        </p:sp>
      </p:grpSp>
      <p:grpSp>
        <p:nvGrpSpPr>
          <p:cNvPr id="170" name="ckey box bot"/>
          <p:cNvGrpSpPr/>
          <p:nvPr/>
        </p:nvGrpSpPr>
        <p:grpSpPr>
          <a:xfrm>
            <a:off x="1324207" y="7869384"/>
            <a:ext cx="1371384" cy="1185003"/>
            <a:chOff x="0" y="0"/>
            <a:chExt cx="1371383" cy="1185001"/>
          </a:xfrm>
        </p:grpSpPr>
        <p:sp>
          <p:nvSpPr>
            <p:cNvPr id="171" name="Shape 1457"/>
            <p:cNvSpPr/>
            <p:nvPr/>
          </p:nvSpPr>
          <p:spPr>
            <a:xfrm>
              <a:off x="101383" y="488975"/>
              <a:ext cx="1270001" cy="696027"/>
            </a:xfrm>
            <a:prstGeom prst="rect">
              <a:avLst/>
            </a:prstGeom>
            <a:solidFill>
              <a:schemeClr val="accent4">
                <a:hueOff val="163466"/>
                <a:satOff val="6226"/>
                <a:lumOff val="10954"/>
              </a:schemeClr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172" name="Group 1462"/>
            <p:cNvGrpSpPr/>
            <p:nvPr/>
          </p:nvGrpSpPr>
          <p:grpSpPr>
            <a:xfrm>
              <a:off x="0" y="0"/>
              <a:ext cx="608013" cy="761203"/>
              <a:chOff x="0" y="0"/>
              <a:chExt cx="608012" cy="761202"/>
            </a:xfrm>
          </p:grpSpPr>
          <p:sp>
            <p:nvSpPr>
              <p:cNvPr id="173" name="Shape 1458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74" name="Shape 1459"/>
              <p:cNvSpPr/>
              <p:nvPr/>
            </p:nvSpPr>
            <p:spPr>
              <a:xfrm>
                <a:off x="0" y="285696"/>
                <a:ext cx="608013" cy="475507"/>
              </a:xfrm>
              <a:prstGeom prst="roundRect">
                <a:avLst>
                  <a:gd name="adj" fmla="val 19180"/>
                </a:avLst>
              </a:prstGeom>
              <a:solidFill>
                <a:schemeClr val="accent4">
                  <a:hueOff val="-165171"/>
                  <a:satOff val="-13982"/>
                  <a:lumOff val="-10016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75" name="Shape 1460"/>
              <p:cNvSpPr/>
              <p:nvPr/>
            </p:nvSpPr>
            <p:spPr>
              <a:xfrm>
                <a:off x="230775" y="353611"/>
                <a:ext cx="152019" cy="166998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76" name="Shape 1461"/>
              <p:cNvSpPr/>
              <p:nvPr/>
            </p:nvSpPr>
            <p:spPr>
              <a:xfrm>
                <a:off x="230775" y="366311"/>
                <a:ext cx="152019" cy="32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</p:grpSp>
      <p:grpSp>
        <p:nvGrpSpPr>
          <p:cNvPr id="177" name="ckey bot"/>
          <p:cNvGrpSpPr/>
          <p:nvPr/>
        </p:nvGrpSpPr>
        <p:grpSpPr>
          <a:xfrm>
            <a:off x="1538388" y="8479046"/>
            <a:ext cx="1027313" cy="487441"/>
            <a:chOff x="0" y="-15120"/>
            <a:chExt cx="1027311" cy="487440"/>
          </a:xfrm>
        </p:grpSpPr>
        <p:sp>
          <p:nvSpPr>
            <p:cNvPr id="178" name="Shape 1464"/>
            <p:cNvSpPr/>
            <p:nvPr/>
          </p:nvSpPr>
          <p:spPr>
            <a:xfrm>
              <a:off x="0" y="1816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79" name="Shape 1465"/>
            <p:cNvSpPr/>
            <p:nvPr/>
          </p:nvSpPr>
          <p:spPr>
            <a:xfrm>
              <a:off x="88900" y="223937"/>
              <a:ext cx="101218" cy="21771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80" name="Shape 1466"/>
            <p:cNvSpPr/>
            <p:nvPr/>
          </p:nvSpPr>
          <p:spPr>
            <a:xfrm>
              <a:off x="231799" y="230069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81" name="Shape 1467"/>
            <p:cNvSpPr/>
            <p:nvPr/>
          </p:nvSpPr>
          <p:spPr>
            <a:xfrm>
              <a:off x="508198" y="29074"/>
              <a:ext cx="519113" cy="421427"/>
            </a:xfrm>
            <a:prstGeom prst="roundRect">
              <a:avLst>
                <a:gd name="adj" fmla="val 45204"/>
              </a:avLst>
            </a:prstGeom>
            <a:solidFill>
              <a:schemeClr val="accent6">
                <a:hueOff val="-1561651"/>
                <a:satOff val="17342"/>
                <a:lumOff val="21425"/>
              </a:schemeClr>
            </a:solidFill>
            <a:ln w="889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4200"/>
                </a:spcBef>
                <a:defRPr sz="2200">
                  <a:latin typeface="+mn-lt"/>
                  <a:ea typeface="+mn-ea"/>
                  <a:cs typeface="+mn-cs"/>
                  <a:sym typeface="Gill Sans Light"/>
                </a:defRPr>
              </a:pPr>
              <a:endParaRPr sz="2200"/>
            </a:p>
          </p:txBody>
        </p:sp>
        <p:sp>
          <p:nvSpPr>
            <p:cNvPr id="182" name="Shape 1468"/>
            <p:cNvSpPr/>
            <p:nvPr/>
          </p:nvSpPr>
          <p:spPr>
            <a:xfrm>
              <a:off x="524099" y="-15120"/>
              <a:ext cx="487313" cy="487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rPr lang="nl-NL" sz="2501" dirty="0"/>
                <a:t>c</a:t>
              </a:r>
              <a:r>
                <a:rPr sz="2501" dirty="0"/>
                <a:t>,</a:t>
              </a:r>
              <a:r>
                <a:rPr lang="en-US" sz="2501" dirty="0"/>
                <a:t>d</a:t>
              </a:r>
              <a:endParaRPr sz="2501" dirty="0"/>
            </a:p>
          </p:txBody>
        </p:sp>
      </p:grpSp>
      <p:grpSp>
        <p:nvGrpSpPr>
          <p:cNvPr id="183" name="qubit bot"/>
          <p:cNvGrpSpPr/>
          <p:nvPr/>
        </p:nvGrpSpPr>
        <p:grpSpPr>
          <a:xfrm>
            <a:off x="7382559" y="7852915"/>
            <a:ext cx="1703688" cy="1260430"/>
            <a:chOff x="3415" y="-1"/>
            <a:chExt cx="1703688" cy="1260429"/>
          </a:xfrm>
        </p:grpSpPr>
        <p:sp>
          <p:nvSpPr>
            <p:cNvPr id="184" name="Shape 715"/>
            <p:cNvSpPr/>
            <p:nvPr/>
          </p:nvSpPr>
          <p:spPr>
            <a:xfrm>
              <a:off x="3415" y="548993"/>
              <a:ext cx="1466555" cy="701279"/>
            </a:xfrm>
            <a:prstGeom prst="rect">
              <a:avLst/>
            </a:prstGeom>
            <a:solidFill>
              <a:srgbClr val="D5D3D0"/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tabLst>
                  <a:tab pos="1181100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pPr defTabSz="914492"/>
              <a:r>
                <a:t>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Shape 716"/>
                <p:cNvSpPr/>
                <p:nvPr/>
              </p:nvSpPr>
              <p:spPr>
                <a:xfrm>
                  <a:off x="69259" y="594832"/>
                  <a:ext cx="982230" cy="60960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914492">
                    <a:tabLst>
                      <a:tab pos="1181218" algn="l"/>
                    </a:tabLst>
                    <a:defRPr sz="3000">
                      <a:latin typeface="+mn-lt"/>
                      <a:ea typeface="+mn-ea"/>
                      <a:cs typeface="+mn-cs"/>
                      <a:sym typeface="Gill Sans Light"/>
                    </a:defRPr>
                  </a:pPr>
                  <a:r>
                    <a:rPr lang="nl-NL" sz="3000" dirty="0"/>
                    <a:t> T</a:t>
                  </a:r>
                  <a14:m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a14:m>
                  <a:endParaRPr sz="3000" dirty="0"/>
                </a:p>
              </p:txBody>
            </p:sp>
          </mc:Choice>
          <mc:Fallback xmlns="">
            <p:sp>
              <p:nvSpPr>
                <p:cNvPr id="8" name="Shape 7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59" y="594832"/>
                  <a:ext cx="982230" cy="609602"/>
                </a:xfrm>
                <a:prstGeom prst="rect">
                  <a:avLst/>
                </a:prstGeom>
                <a:blipFill>
                  <a:blip r:embed="rId4"/>
                  <a:stretch>
                    <a:fillRect l="-9938" t="-7000" b="-27000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6" name="Group 722"/>
            <p:cNvGrpSpPr/>
            <p:nvPr/>
          </p:nvGrpSpPr>
          <p:grpSpPr>
            <a:xfrm>
              <a:off x="1099088" y="-1"/>
              <a:ext cx="608015" cy="1103545"/>
              <a:chOff x="0" y="0"/>
              <a:chExt cx="608012" cy="1103543"/>
            </a:xfrm>
          </p:grpSpPr>
          <p:sp>
            <p:nvSpPr>
              <p:cNvPr id="190" name="Shape 717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91" name="Shape 718"/>
              <p:cNvSpPr/>
              <p:nvPr/>
            </p:nvSpPr>
            <p:spPr>
              <a:xfrm>
                <a:off x="0" y="285696"/>
                <a:ext cx="608013" cy="786009"/>
              </a:xfrm>
              <a:prstGeom prst="roundRect">
                <a:avLst>
                  <a:gd name="adj" fmla="val 15000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92" name="Shape 719"/>
              <p:cNvSpPr/>
              <p:nvPr/>
            </p:nvSpPr>
            <p:spPr>
              <a:xfrm>
                <a:off x="230775" y="353612"/>
                <a:ext cx="152019" cy="166997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93" name="Shape 720"/>
              <p:cNvSpPr/>
              <p:nvPr/>
            </p:nvSpPr>
            <p:spPr>
              <a:xfrm>
                <a:off x="230775" y="366312"/>
                <a:ext cx="152019" cy="326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94" name="Shape 721"/>
              <p:cNvSpPr/>
              <p:nvPr/>
            </p:nvSpPr>
            <p:spPr>
              <a:xfrm>
                <a:off x="55984" y="620943"/>
                <a:ext cx="508745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>
                  <a:defRPr sz="2700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rPr lang="en-US" sz="2400" dirty="0" err="1"/>
                  <a:t>c</a:t>
                </a:r>
                <a:r>
                  <a:rPr sz="2400" dirty="0" err="1"/>
                  <a:t>,</a:t>
                </a:r>
                <a:r>
                  <a:rPr lang="en-US" sz="2400" dirty="0" err="1"/>
                  <a:t>d</a:t>
                </a:r>
                <a:endParaRPr sz="2400" dirty="0"/>
              </a:p>
            </p:txBody>
          </p:sp>
        </p:grpSp>
        <p:sp>
          <p:nvSpPr>
            <p:cNvPr id="187" name="Shape 723"/>
            <p:cNvSpPr/>
            <p:nvPr/>
          </p:nvSpPr>
          <p:spPr>
            <a:xfrm flipV="1">
              <a:off x="8188" y="544068"/>
              <a:ext cx="1" cy="716360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88" name="Shape 726"/>
            <p:cNvSpPr/>
            <p:nvPr/>
          </p:nvSpPr>
          <p:spPr>
            <a:xfrm flipH="1" flipV="1">
              <a:off x="1258882" y="285078"/>
              <a:ext cx="377327" cy="1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89" name="Shape 727"/>
            <p:cNvSpPr/>
            <p:nvPr/>
          </p:nvSpPr>
          <p:spPr>
            <a:xfrm flipV="1">
              <a:off x="1701175" y="388177"/>
              <a:ext cx="1" cy="581264"/>
            </a:xfrm>
            <a:prstGeom prst="line">
              <a:avLst/>
            </a:prstGeom>
            <a:noFill/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sp>
        <p:nvSpPr>
          <p:cNvPr id="195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96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97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98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99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00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01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02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03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04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05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06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07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08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09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10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11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12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grpSp>
        <p:nvGrpSpPr>
          <p:cNvPr id="213" name="Groep 212"/>
          <p:cNvGrpSpPr/>
          <p:nvPr/>
        </p:nvGrpSpPr>
        <p:grpSpPr>
          <a:xfrm>
            <a:off x="11065318" y="1424404"/>
            <a:ext cx="1538309" cy="1190819"/>
            <a:chOff x="7464886" y="3450182"/>
            <a:chExt cx="4656248" cy="3283678"/>
          </a:xfrm>
        </p:grpSpPr>
        <p:pic>
          <p:nvPicPr>
            <p:cNvPr id="214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989" y="3450182"/>
              <a:ext cx="3335145" cy="2501359"/>
            </a:xfrm>
            <a:prstGeom prst="rect">
              <a:avLst/>
            </a:prstGeom>
          </p:spPr>
        </p:pic>
        <p:pic>
          <p:nvPicPr>
            <p:cNvPr id="215" name="Afbeelding 214" descr="File:Cartoon cloud.svg - Wikipedia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886" y="4211495"/>
              <a:ext cx="3885231" cy="2522365"/>
            </a:xfrm>
            <a:prstGeom prst="rect">
              <a:avLst/>
            </a:prstGeom>
          </p:spPr>
        </p:pic>
        <p:pic>
          <p:nvPicPr>
            <p:cNvPr id="216" name="Afbeelding 2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4410" b="90830" l="41475" r="93607">
                          <a14:foregroundMark x1="44754" y1="44105" x2="44754" y2="44105"/>
                          <a14:foregroundMark x1="45246" y1="51092" x2="45246" y2="51092"/>
                          <a14:foregroundMark x1="49016" y1="62009" x2="49016" y2="62009"/>
                          <a14:foregroundMark x1="54098" y1="65939" x2="54098" y2="65939"/>
                          <a14:foregroundMark x1="59180" y1="75109" x2="59180" y2="75109"/>
                          <a14:foregroundMark x1="63607" y1="74672" x2="63607" y2="74672"/>
                          <a14:foregroundMark x1="71639" y1="68559" x2="71639" y2="68559"/>
                          <a14:foregroundMark x1="76066" y1="63319" x2="76066" y2="63319"/>
                          <a14:foregroundMark x1="80492" y1="57642" x2="80492" y2="57642"/>
                          <a14:foregroundMark x1="84590" y1="44978" x2="84590" y2="44978"/>
                          <a14:foregroundMark x1="86066" y1="33624" x2="86066" y2="33624"/>
                          <a14:foregroundMark x1="86393" y1="20961" x2="86393" y2="20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14" t="12188"/>
            <a:stretch/>
          </p:blipFill>
          <p:spPr>
            <a:xfrm>
              <a:off x="8430774" y="5311766"/>
              <a:ext cx="1782490" cy="952576"/>
            </a:xfrm>
            <a:prstGeom prst="rect">
              <a:avLst/>
            </a:prstGeom>
          </p:spPr>
        </p:pic>
      </p:grpSp>
      <p:pic>
        <p:nvPicPr>
          <p:cNvPr id="217" name="Afbeelding 2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1731" y1="36478" x2="31731" y2="36478"/>
                        <a14:foregroundMark x1="49679" y1="35535" x2="49679" y2="35535"/>
                        <a14:foregroundMark x1="12500" y1="73270" x2="12500" y2="73270"/>
                        <a14:foregroundMark x1="11538" y1="70440" x2="26923" y2="64780"/>
                        <a14:foregroundMark x1="15385" y1="71384" x2="15385" y2="71384"/>
                        <a14:foregroundMark x1="25962" y1="70440" x2="25962" y2="70440"/>
                        <a14:foregroundMark x1="4808" y1="77987" x2="4808" y2="77987"/>
                        <a14:foregroundMark x1="17308" y1="77987" x2="17308" y2="77987"/>
                        <a14:foregroundMark x1="34295" y1="75157" x2="34295" y2="75157"/>
                        <a14:foregroundMark x1="34295" y1="76101" x2="34295" y2="76101"/>
                        <a14:foregroundMark x1="46795" y1="63836" x2="46795" y2="63836"/>
                        <a14:foregroundMark x1="56410" y1="77044" x2="56410" y2="77044"/>
                        <a14:foregroundMark x1="44872" y1="73270" x2="44872" y2="73270"/>
                        <a14:foregroundMark x1="45833" y1="77044" x2="45833" y2="77044"/>
                        <a14:foregroundMark x1="52564" y1="91824" x2="52564" y2="91824"/>
                        <a14:foregroundMark x1="62179" y1="91824" x2="62179" y2="91824"/>
                        <a14:foregroundMark x1="62179" y1="77044" x2="62179" y2="77044"/>
                        <a14:foregroundMark x1="57372" y1="51572" x2="57372" y2="51572"/>
                        <a14:foregroundMark x1="33654" y1="44025" x2="33654" y2="44025"/>
                        <a14:foregroundMark x1="39103" y1="43082" x2="38141" y2="48742"/>
                        <a14:foregroundMark x1="43910" y1="57233" x2="43910" y2="57233"/>
                        <a14:foregroundMark x1="47756" y1="41195" x2="47756" y2="41195"/>
                        <a14:foregroundMark x1="46795" y1="39308" x2="46795" y2="39308"/>
                        <a14:foregroundMark x1="36218" y1="31761" x2="36218" y2="31761"/>
                        <a14:foregroundMark x1="34295" y1="29874" x2="34295" y2="29874"/>
                        <a14:foregroundMark x1="31731" y1="9434" x2="31731" y2="9434"/>
                        <a14:foregroundMark x1="39103" y1="17610" x2="39103" y2="17610"/>
                        <a14:foregroundMark x1="41987" y1="9434" x2="73718" y2="23270"/>
                        <a14:foregroundMark x1="71795" y1="33648" x2="82372" y2="62893"/>
                        <a14:foregroundMark x1="73718" y1="31761" x2="89103" y2="68553"/>
                        <a14:foregroundMark x1="79487" y1="93711" x2="94872" y2="73270"/>
                        <a14:foregroundMark x1="91987" y1="87107" x2="91987" y2="87107"/>
                        <a14:foregroundMark x1="87179" y1="68553" x2="87179" y2="68553"/>
                        <a14:foregroundMark x1="69872" y1="92767" x2="69872" y2="9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527" y="1534291"/>
            <a:ext cx="1047735" cy="1067884"/>
          </a:xfrm>
          <a:prstGeom prst="rect">
            <a:avLst/>
          </a:prstGeom>
        </p:spPr>
      </p:pic>
      <p:grpSp>
        <p:nvGrpSpPr>
          <p:cNvPr id="218" name="ckey inside"/>
          <p:cNvGrpSpPr/>
          <p:nvPr/>
        </p:nvGrpSpPr>
        <p:grpSpPr>
          <a:xfrm>
            <a:off x="808759" y="2909056"/>
            <a:ext cx="2156370" cy="1489338"/>
            <a:chOff x="0" y="0"/>
            <a:chExt cx="2156369" cy="1489335"/>
          </a:xfrm>
        </p:grpSpPr>
        <p:sp>
          <p:nvSpPr>
            <p:cNvPr id="219" name="Shape 1457"/>
            <p:cNvSpPr/>
            <p:nvPr/>
          </p:nvSpPr>
          <p:spPr>
            <a:xfrm>
              <a:off x="101382" y="488974"/>
              <a:ext cx="2054987" cy="1000361"/>
            </a:xfrm>
            <a:prstGeom prst="rect">
              <a:avLst/>
            </a:prstGeom>
            <a:solidFill>
              <a:schemeClr val="accent4">
                <a:hueOff val="163466"/>
                <a:satOff val="6226"/>
                <a:lumOff val="10954"/>
              </a:schemeClr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3200" dirty="0">
                  <a:solidFill>
                    <a:srgbClr val="6C6663"/>
                  </a:solidFill>
                  <a:latin typeface="Calibri" charset="0"/>
                  <a:ea typeface="Calibri" charset="0"/>
                  <a:cs typeface="Calibri" charset="0"/>
                </a:rPr>
                <a:t> gadget structure</a:t>
              </a:r>
              <a:endParaRPr sz="3200" dirty="0">
                <a:solidFill>
                  <a:srgbClr val="6C6663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220" name="Group 1462"/>
            <p:cNvGrpSpPr/>
            <p:nvPr/>
          </p:nvGrpSpPr>
          <p:grpSpPr>
            <a:xfrm>
              <a:off x="0" y="0"/>
              <a:ext cx="608014" cy="761204"/>
              <a:chOff x="0" y="0"/>
              <a:chExt cx="608013" cy="761203"/>
            </a:xfrm>
          </p:grpSpPr>
          <p:sp>
            <p:nvSpPr>
              <p:cNvPr id="221" name="Shape 1458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222" name="Shape 1459"/>
              <p:cNvSpPr/>
              <p:nvPr/>
            </p:nvSpPr>
            <p:spPr>
              <a:xfrm>
                <a:off x="0" y="285696"/>
                <a:ext cx="608013" cy="475507"/>
              </a:xfrm>
              <a:prstGeom prst="roundRect">
                <a:avLst>
                  <a:gd name="adj" fmla="val 19180"/>
                </a:avLst>
              </a:prstGeom>
              <a:solidFill>
                <a:schemeClr val="accent4">
                  <a:hueOff val="-165171"/>
                  <a:satOff val="-13982"/>
                  <a:lumOff val="-10016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223" name="Shape 1460"/>
              <p:cNvSpPr/>
              <p:nvPr/>
            </p:nvSpPr>
            <p:spPr>
              <a:xfrm>
                <a:off x="230775" y="353611"/>
                <a:ext cx="152019" cy="166998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224" name="Shape 1461"/>
              <p:cNvSpPr/>
              <p:nvPr/>
            </p:nvSpPr>
            <p:spPr>
              <a:xfrm>
                <a:off x="230775" y="366311"/>
                <a:ext cx="152019" cy="32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</p:grpSp>
      <p:sp>
        <p:nvSpPr>
          <p:cNvPr id="225" name="Shape 1102"/>
          <p:cNvSpPr/>
          <p:nvPr/>
        </p:nvSpPr>
        <p:spPr>
          <a:xfrm>
            <a:off x="4220548" y="3573537"/>
            <a:ext cx="394178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PBP for</a:t>
            </a:r>
          </a:p>
          <a:p>
            <a:pPr algn="l"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lang="en-US" dirty="0"/>
              <a:t>a=</a:t>
            </a:r>
            <a:r>
              <a:rPr dirty="0"/>
              <a:t>decrypt(        ,       )</a:t>
            </a:r>
          </a:p>
        </p:txBody>
      </p:sp>
      <p:grpSp>
        <p:nvGrpSpPr>
          <p:cNvPr id="226" name="Group 1107"/>
          <p:cNvGrpSpPr/>
          <p:nvPr/>
        </p:nvGrpSpPr>
        <p:grpSpPr>
          <a:xfrm>
            <a:off x="6244719" y="4308063"/>
            <a:ext cx="796928" cy="327250"/>
            <a:chOff x="0" y="0"/>
            <a:chExt cx="796927" cy="327248"/>
          </a:xfrm>
        </p:grpSpPr>
        <p:sp>
          <p:nvSpPr>
            <p:cNvPr id="227" name="Shape 1103"/>
            <p:cNvSpPr/>
            <p:nvPr/>
          </p:nvSpPr>
          <p:spPr>
            <a:xfrm>
              <a:off x="546150" y="0"/>
              <a:ext cx="250777" cy="250776"/>
            </a:xfrm>
            <a:prstGeom prst="ellipse">
              <a:avLst/>
            </a:prstGeom>
            <a:noFill/>
            <a:ln w="1397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28" name="Shape 1104"/>
            <p:cNvSpPr/>
            <p:nvPr/>
          </p:nvSpPr>
          <p:spPr>
            <a:xfrm>
              <a:off x="0" y="672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29" name="Shape 1105"/>
            <p:cNvSpPr/>
            <p:nvPr/>
          </p:nvSpPr>
          <p:spPr>
            <a:xfrm>
              <a:off x="88900" y="109537"/>
              <a:ext cx="101218" cy="217711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30" name="Shape 1106"/>
            <p:cNvSpPr/>
            <p:nvPr/>
          </p:nvSpPr>
          <p:spPr>
            <a:xfrm>
              <a:off x="231799" y="1156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231" name="Group 1116"/>
          <p:cNvGrpSpPr/>
          <p:nvPr/>
        </p:nvGrpSpPr>
        <p:grpSpPr>
          <a:xfrm>
            <a:off x="7313402" y="3998478"/>
            <a:ext cx="607948" cy="753747"/>
            <a:chOff x="0" y="-1"/>
            <a:chExt cx="607947" cy="753745"/>
          </a:xfrm>
        </p:grpSpPr>
        <p:grpSp>
          <p:nvGrpSpPr>
            <p:cNvPr id="232" name="Group 1114"/>
            <p:cNvGrpSpPr/>
            <p:nvPr/>
          </p:nvGrpSpPr>
          <p:grpSpPr>
            <a:xfrm>
              <a:off x="0" y="-1"/>
              <a:ext cx="607947" cy="649155"/>
              <a:chOff x="60746" y="60876"/>
              <a:chExt cx="607946" cy="649153"/>
            </a:xfrm>
          </p:grpSpPr>
          <p:sp>
            <p:nvSpPr>
              <p:cNvPr id="234" name="Shape 1108"/>
              <p:cNvSpPr/>
              <p:nvPr/>
            </p:nvSpPr>
            <p:spPr>
              <a:xfrm>
                <a:off x="60746" y="292984"/>
                <a:ext cx="438742" cy="417047"/>
              </a:xfrm>
              <a:prstGeom prst="rect">
                <a:avLst/>
              </a:prstGeom>
              <a:solidFill>
                <a:schemeClr val="accent4">
                  <a:hueOff val="163466"/>
                  <a:satOff val="6226"/>
                  <a:lumOff val="10954"/>
                </a:schemeClr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>
                  <a:spcBef>
                    <a:spcPts val="4200"/>
                  </a:spcBef>
                  <a:defRPr sz="2000">
                    <a:latin typeface="+mn-lt"/>
                    <a:ea typeface="+mn-ea"/>
                    <a:cs typeface="+mn-cs"/>
                    <a:sym typeface="Gill Sans Light"/>
                  </a:defRPr>
                </a:pPr>
                <a:endParaRPr sz="2000"/>
              </a:p>
            </p:txBody>
          </p:sp>
          <p:grpSp>
            <p:nvGrpSpPr>
              <p:cNvPr id="235" name="Group 1113"/>
              <p:cNvGrpSpPr/>
              <p:nvPr/>
            </p:nvGrpSpPr>
            <p:grpSpPr>
              <a:xfrm>
                <a:off x="304383" y="60876"/>
                <a:ext cx="364311" cy="456099"/>
                <a:chOff x="0" y="0"/>
                <a:chExt cx="364309" cy="456097"/>
              </a:xfrm>
            </p:grpSpPr>
            <p:sp>
              <p:nvSpPr>
                <p:cNvPr id="236" name="Shape 1109"/>
                <p:cNvSpPr/>
                <p:nvPr/>
              </p:nvSpPr>
              <p:spPr>
                <a:xfrm>
                  <a:off x="79891" y="0"/>
                  <a:ext cx="204527" cy="432913"/>
                </a:xfrm>
                <a:prstGeom prst="ellipse">
                  <a:avLst/>
                </a:prstGeom>
                <a:noFill/>
                <a:ln w="1143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237" name="Shape 1110"/>
                <p:cNvSpPr/>
                <p:nvPr/>
              </p:nvSpPr>
              <p:spPr>
                <a:xfrm>
                  <a:off x="0" y="171183"/>
                  <a:ext cx="364310" cy="284915"/>
                </a:xfrm>
                <a:prstGeom prst="roundRect">
                  <a:avLst>
                    <a:gd name="adj" fmla="val 19180"/>
                  </a:avLst>
                </a:prstGeom>
                <a:solidFill>
                  <a:schemeClr val="accent4">
                    <a:hueOff val="-165171"/>
                    <a:satOff val="-13982"/>
                    <a:lumOff val="-10016"/>
                  </a:schemeClr>
                </a:solidFill>
                <a:ln w="508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238" name="Shape 1111"/>
                <p:cNvSpPr/>
                <p:nvPr/>
              </p:nvSpPr>
              <p:spPr>
                <a:xfrm>
                  <a:off x="138276" y="211877"/>
                  <a:ext cx="91087" cy="100062"/>
                </a:xfrm>
                <a:prstGeom prst="ellipse">
                  <a:avLst/>
                </a:pr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239" name="Shape 1112"/>
                <p:cNvSpPr/>
                <p:nvPr/>
              </p:nvSpPr>
              <p:spPr>
                <a:xfrm>
                  <a:off x="138276" y="219487"/>
                  <a:ext cx="91087" cy="195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</p:grpSp>
        </p:grpSp>
        <p:sp>
          <p:nvSpPr>
            <p:cNvPr id="233" name="Shape 1115"/>
            <p:cNvSpPr/>
            <p:nvPr/>
          </p:nvSpPr>
          <p:spPr>
            <a:xfrm>
              <a:off x="7630" y="97156"/>
              <a:ext cx="323806" cy="656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rPr dirty="0"/>
                <a:t>a</a:t>
              </a:r>
            </a:p>
          </p:txBody>
        </p:sp>
      </p:grpSp>
      <p:sp>
        <p:nvSpPr>
          <p:cNvPr id="240" name="Shape 1118"/>
          <p:cNvSpPr/>
          <p:nvPr/>
        </p:nvSpPr>
        <p:spPr>
          <a:xfrm>
            <a:off x="8627127" y="3336907"/>
            <a:ext cx="522580" cy="17030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0400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dirty="0"/>
              <a:t>{</a:t>
            </a:r>
          </a:p>
        </p:txBody>
      </p:sp>
      <p:grpSp>
        <p:nvGrpSpPr>
          <p:cNvPr id="241" name="Group 1122"/>
          <p:cNvGrpSpPr/>
          <p:nvPr/>
        </p:nvGrpSpPr>
        <p:grpSpPr>
          <a:xfrm>
            <a:off x="4067608" y="4626038"/>
            <a:ext cx="5043627" cy="1410771"/>
            <a:chOff x="-15224" y="-44986"/>
            <a:chExt cx="5043626" cy="1410771"/>
          </a:xfrm>
        </p:grpSpPr>
        <p:sp>
          <p:nvSpPr>
            <p:cNvPr id="242" name="Shape 1120"/>
            <p:cNvSpPr/>
            <p:nvPr/>
          </p:nvSpPr>
          <p:spPr>
            <a:xfrm>
              <a:off x="-15224" y="432902"/>
              <a:ext cx="433612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dirty="0"/>
                <a:t>P</a:t>
              </a:r>
              <a:r>
                <a:rPr baseline="31999" dirty="0"/>
                <a:t>-1</a:t>
              </a:r>
              <a:r>
                <a:rPr dirty="0"/>
                <a:t> </a:t>
              </a:r>
              <a:r>
                <a:rPr dirty="0" err="1"/>
                <a:t>iff</a:t>
              </a:r>
              <a:r>
                <a:rPr dirty="0"/>
                <a:t> permutation ≠ id</a:t>
              </a:r>
            </a:p>
          </p:txBody>
        </p:sp>
        <p:sp>
          <p:nvSpPr>
            <p:cNvPr id="243" name="Shape 1121"/>
            <p:cNvSpPr/>
            <p:nvPr/>
          </p:nvSpPr>
          <p:spPr>
            <a:xfrm>
              <a:off x="4582767" y="-44986"/>
              <a:ext cx="445635" cy="1410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85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rPr sz="8501" dirty="0"/>
                <a:t>{</a:t>
              </a:r>
            </a:p>
          </p:txBody>
        </p:sp>
      </p:grpSp>
      <p:sp>
        <p:nvSpPr>
          <p:cNvPr id="244" name="Shape 1102"/>
          <p:cNvSpPr/>
          <p:nvPr/>
        </p:nvSpPr>
        <p:spPr>
          <a:xfrm>
            <a:off x="4218617" y="6054387"/>
            <a:ext cx="394178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lang="en-US" dirty="0"/>
              <a:t>reverse </a:t>
            </a:r>
            <a:r>
              <a:rPr dirty="0"/>
              <a:t>PBP for</a:t>
            </a:r>
          </a:p>
          <a:p>
            <a:pPr algn="l"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lang="en-US" dirty="0"/>
              <a:t>a=</a:t>
            </a:r>
            <a:r>
              <a:rPr dirty="0"/>
              <a:t>decrypt(        ,       )</a:t>
            </a:r>
          </a:p>
        </p:txBody>
      </p:sp>
      <p:grpSp>
        <p:nvGrpSpPr>
          <p:cNvPr id="245" name="Group 1107"/>
          <p:cNvGrpSpPr/>
          <p:nvPr/>
        </p:nvGrpSpPr>
        <p:grpSpPr>
          <a:xfrm>
            <a:off x="6242788" y="6788913"/>
            <a:ext cx="796928" cy="327250"/>
            <a:chOff x="0" y="0"/>
            <a:chExt cx="796927" cy="327248"/>
          </a:xfrm>
        </p:grpSpPr>
        <p:sp>
          <p:nvSpPr>
            <p:cNvPr id="246" name="Shape 1103"/>
            <p:cNvSpPr/>
            <p:nvPr/>
          </p:nvSpPr>
          <p:spPr>
            <a:xfrm>
              <a:off x="546150" y="0"/>
              <a:ext cx="250777" cy="250776"/>
            </a:xfrm>
            <a:prstGeom prst="ellipse">
              <a:avLst/>
            </a:prstGeom>
            <a:noFill/>
            <a:ln w="1397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47" name="Shape 1104"/>
            <p:cNvSpPr/>
            <p:nvPr/>
          </p:nvSpPr>
          <p:spPr>
            <a:xfrm>
              <a:off x="0" y="672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48" name="Shape 1105"/>
            <p:cNvSpPr/>
            <p:nvPr/>
          </p:nvSpPr>
          <p:spPr>
            <a:xfrm>
              <a:off x="88900" y="109537"/>
              <a:ext cx="101218" cy="217711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49" name="Shape 1106"/>
            <p:cNvSpPr/>
            <p:nvPr/>
          </p:nvSpPr>
          <p:spPr>
            <a:xfrm>
              <a:off x="231799" y="1156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250" name="Group 1116"/>
          <p:cNvGrpSpPr/>
          <p:nvPr/>
        </p:nvGrpSpPr>
        <p:grpSpPr>
          <a:xfrm>
            <a:off x="7311471" y="6479328"/>
            <a:ext cx="607948" cy="753747"/>
            <a:chOff x="0" y="-1"/>
            <a:chExt cx="607947" cy="753745"/>
          </a:xfrm>
        </p:grpSpPr>
        <p:grpSp>
          <p:nvGrpSpPr>
            <p:cNvPr id="251" name="Group 1114"/>
            <p:cNvGrpSpPr/>
            <p:nvPr/>
          </p:nvGrpSpPr>
          <p:grpSpPr>
            <a:xfrm>
              <a:off x="0" y="-1"/>
              <a:ext cx="607947" cy="649155"/>
              <a:chOff x="60746" y="60876"/>
              <a:chExt cx="607946" cy="649153"/>
            </a:xfrm>
          </p:grpSpPr>
          <p:sp>
            <p:nvSpPr>
              <p:cNvPr id="253" name="Shape 1108"/>
              <p:cNvSpPr/>
              <p:nvPr/>
            </p:nvSpPr>
            <p:spPr>
              <a:xfrm>
                <a:off x="60746" y="292984"/>
                <a:ext cx="438742" cy="417047"/>
              </a:xfrm>
              <a:prstGeom prst="rect">
                <a:avLst/>
              </a:prstGeom>
              <a:solidFill>
                <a:schemeClr val="accent4">
                  <a:hueOff val="163466"/>
                  <a:satOff val="6226"/>
                  <a:lumOff val="10954"/>
                </a:schemeClr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>
                  <a:spcBef>
                    <a:spcPts val="4200"/>
                  </a:spcBef>
                  <a:defRPr sz="2000">
                    <a:latin typeface="+mn-lt"/>
                    <a:ea typeface="+mn-ea"/>
                    <a:cs typeface="+mn-cs"/>
                    <a:sym typeface="Gill Sans Light"/>
                  </a:defRPr>
                </a:pPr>
                <a:endParaRPr sz="2000"/>
              </a:p>
            </p:txBody>
          </p:sp>
          <p:grpSp>
            <p:nvGrpSpPr>
              <p:cNvPr id="254" name="Group 1113"/>
              <p:cNvGrpSpPr/>
              <p:nvPr/>
            </p:nvGrpSpPr>
            <p:grpSpPr>
              <a:xfrm>
                <a:off x="304383" y="60876"/>
                <a:ext cx="364311" cy="456099"/>
                <a:chOff x="0" y="0"/>
                <a:chExt cx="364309" cy="456097"/>
              </a:xfrm>
            </p:grpSpPr>
            <p:sp>
              <p:nvSpPr>
                <p:cNvPr id="255" name="Shape 1109"/>
                <p:cNvSpPr/>
                <p:nvPr/>
              </p:nvSpPr>
              <p:spPr>
                <a:xfrm>
                  <a:off x="79891" y="0"/>
                  <a:ext cx="204527" cy="432913"/>
                </a:xfrm>
                <a:prstGeom prst="ellipse">
                  <a:avLst/>
                </a:prstGeom>
                <a:noFill/>
                <a:ln w="1143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256" name="Shape 1110"/>
                <p:cNvSpPr/>
                <p:nvPr/>
              </p:nvSpPr>
              <p:spPr>
                <a:xfrm>
                  <a:off x="0" y="171183"/>
                  <a:ext cx="364310" cy="284915"/>
                </a:xfrm>
                <a:prstGeom prst="roundRect">
                  <a:avLst>
                    <a:gd name="adj" fmla="val 19180"/>
                  </a:avLst>
                </a:prstGeom>
                <a:solidFill>
                  <a:schemeClr val="accent4">
                    <a:hueOff val="-165171"/>
                    <a:satOff val="-13982"/>
                    <a:lumOff val="-10016"/>
                  </a:schemeClr>
                </a:solidFill>
                <a:ln w="50800" cap="flat">
                  <a:solidFill>
                    <a:srgbClr val="5B5854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257" name="Shape 1111"/>
                <p:cNvSpPr/>
                <p:nvPr/>
              </p:nvSpPr>
              <p:spPr>
                <a:xfrm>
                  <a:off x="138276" y="211877"/>
                  <a:ext cx="91087" cy="100062"/>
                </a:xfrm>
                <a:prstGeom prst="ellipse">
                  <a:avLst/>
                </a:pr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  <p:sp>
              <p:nvSpPr>
                <p:cNvPr id="258" name="Shape 1112"/>
                <p:cNvSpPr/>
                <p:nvPr/>
              </p:nvSpPr>
              <p:spPr>
                <a:xfrm>
                  <a:off x="138276" y="219487"/>
                  <a:ext cx="91087" cy="195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5B585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000"/>
                  </a:pPr>
                  <a:endParaRPr sz="3000"/>
                </a:p>
              </p:txBody>
            </p:sp>
          </p:grpSp>
        </p:grpSp>
        <p:sp>
          <p:nvSpPr>
            <p:cNvPr id="252" name="Shape 1115"/>
            <p:cNvSpPr/>
            <p:nvPr/>
          </p:nvSpPr>
          <p:spPr>
            <a:xfrm>
              <a:off x="7630" y="97156"/>
              <a:ext cx="323806" cy="656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259" name="Shape 1118"/>
          <p:cNvSpPr/>
          <p:nvPr/>
        </p:nvSpPr>
        <p:spPr>
          <a:xfrm>
            <a:off x="8627998" y="5779988"/>
            <a:ext cx="522580" cy="17030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0400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dirty="0"/>
              <a:t>{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11" grpId="2" animBg="1" advAuto="0"/>
      <p:bldP spid="1323" grpId="3" animBg="1" advAuto="0"/>
      <p:bldP spid="1324" grpId="1" animBg="1" advAuto="0"/>
      <p:bldP spid="1325" grpId="6" animBg="1" advAuto="0"/>
      <p:bldP spid="1337" grpId="5" animBg="1" advAuto="0"/>
      <p:bldP spid="1349" grpId="4" animBg="1" advAuto="0"/>
      <p:bldP spid="133" grpId="0" animBg="1"/>
      <p:bldP spid="136" grpId="0" animBg="1"/>
      <p:bldP spid="13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8000" y="1997077"/>
            <a:ext cx="11988800" cy="572770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All quantum information: quantum one-time pad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			(perfectly secure if classical info is hidden)</a:t>
            </a:r>
          </a:p>
          <a:p>
            <a:pPr marL="0" indent="0">
              <a:buNone/>
            </a:pPr>
            <a:r>
              <a:rPr lang="en-US" dirty="0"/>
              <a:t>Gadget structure, each ‘connection’:</a:t>
            </a:r>
            <a:br>
              <a:rPr lang="en-US" dirty="0"/>
            </a:br>
            <a:r>
              <a:rPr lang="en-US" dirty="0"/>
              <a:t>Random choice out of 4 Bell states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			 (perfectly secure if classical info is hidden)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All classical information: classical homomorphic scheme</a:t>
            </a:r>
            <a:br>
              <a:rPr lang="en-US" dirty="0"/>
            </a:br>
            <a:r>
              <a:rPr lang="en-US" dirty="0"/>
              <a:t>Security of classical scheme is the only assumption</a:t>
            </a:r>
          </a:p>
        </p:txBody>
      </p:sp>
      <p:sp>
        <p:nvSpPr>
          <p:cNvPr id="4" name="Shape 1246"/>
          <p:cNvSpPr/>
          <p:nvPr/>
        </p:nvSpPr>
        <p:spPr>
          <a:xfrm>
            <a:off x="10594282" y="3677020"/>
            <a:ext cx="1121847" cy="1372685"/>
          </a:xfrm>
          <a:prstGeom prst="line">
            <a:avLst/>
          </a:prstGeom>
          <a:noFill/>
          <a:ln w="63500" cap="flat">
            <a:solidFill>
              <a:srgbClr val="5B5854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/>
            </a:pPr>
            <a:endParaRPr sz="3000"/>
          </a:p>
        </p:txBody>
      </p:sp>
      <p:grpSp>
        <p:nvGrpSpPr>
          <p:cNvPr id="5" name="Group 1455"/>
          <p:cNvGrpSpPr/>
          <p:nvPr/>
        </p:nvGrpSpPr>
        <p:grpSpPr>
          <a:xfrm>
            <a:off x="10594312" y="1352969"/>
            <a:ext cx="1365799" cy="1250274"/>
            <a:chOff x="0" y="0"/>
            <a:chExt cx="1365797" cy="1250272"/>
          </a:xfrm>
        </p:grpSpPr>
        <p:sp>
          <p:nvSpPr>
            <p:cNvPr id="6" name="Shape 1448"/>
            <p:cNvSpPr/>
            <p:nvPr/>
          </p:nvSpPr>
          <p:spPr>
            <a:xfrm>
              <a:off x="0" y="548993"/>
              <a:ext cx="1128663" cy="701279"/>
            </a:xfrm>
            <a:prstGeom prst="rect">
              <a:avLst/>
            </a:prstGeom>
            <a:solidFill>
              <a:srgbClr val="D5D3D0"/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tabLst>
                  <a:tab pos="1181100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pPr defTabSz="914492"/>
              <a:r>
                <a:t>   </a:t>
              </a:r>
            </a:p>
          </p:txBody>
        </p:sp>
        <p:grpSp>
          <p:nvGrpSpPr>
            <p:cNvPr id="7" name="Group 1454"/>
            <p:cNvGrpSpPr/>
            <p:nvPr/>
          </p:nvGrpSpPr>
          <p:grpSpPr>
            <a:xfrm>
              <a:off x="757783" y="0"/>
              <a:ext cx="608014" cy="1121292"/>
              <a:chOff x="0" y="0"/>
              <a:chExt cx="608013" cy="1121291"/>
            </a:xfrm>
          </p:grpSpPr>
          <p:sp>
            <p:nvSpPr>
              <p:cNvPr id="8" name="Shape 1449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9" name="Shape 1450"/>
              <p:cNvSpPr/>
              <p:nvPr/>
            </p:nvSpPr>
            <p:spPr>
              <a:xfrm>
                <a:off x="0" y="285696"/>
                <a:ext cx="608013" cy="786009"/>
              </a:xfrm>
              <a:prstGeom prst="roundRect">
                <a:avLst>
                  <a:gd name="adj" fmla="val 15000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0" name="Shape 1451"/>
              <p:cNvSpPr/>
              <p:nvPr/>
            </p:nvSpPr>
            <p:spPr>
              <a:xfrm>
                <a:off x="230775" y="353612"/>
                <a:ext cx="152019" cy="166997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1" name="Shape 1452"/>
              <p:cNvSpPr/>
              <p:nvPr/>
            </p:nvSpPr>
            <p:spPr>
              <a:xfrm>
                <a:off x="230775" y="366312"/>
                <a:ext cx="152019" cy="326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2" name="Shape 1453"/>
              <p:cNvSpPr/>
              <p:nvPr/>
            </p:nvSpPr>
            <p:spPr>
              <a:xfrm>
                <a:off x="36306" y="603201"/>
                <a:ext cx="535401" cy="5180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a,b</a:t>
                </a:r>
              </a:p>
            </p:txBody>
          </p:sp>
        </p:grpSp>
      </p:grpSp>
      <p:grpSp>
        <p:nvGrpSpPr>
          <p:cNvPr id="13" name="Lock L"/>
          <p:cNvGrpSpPr/>
          <p:nvPr/>
        </p:nvGrpSpPr>
        <p:grpSpPr>
          <a:xfrm>
            <a:off x="10588725" y="6063158"/>
            <a:ext cx="1371384" cy="1185003"/>
            <a:chOff x="0" y="0"/>
            <a:chExt cx="1371383" cy="1185001"/>
          </a:xfrm>
        </p:grpSpPr>
        <p:sp>
          <p:nvSpPr>
            <p:cNvPr id="14" name="Shape 453"/>
            <p:cNvSpPr/>
            <p:nvPr/>
          </p:nvSpPr>
          <p:spPr>
            <a:xfrm>
              <a:off x="101383" y="488975"/>
              <a:ext cx="1270001" cy="696027"/>
            </a:xfrm>
            <a:prstGeom prst="rect">
              <a:avLst/>
            </a:prstGeom>
            <a:solidFill>
              <a:schemeClr val="accent4">
                <a:hueOff val="163466"/>
                <a:satOff val="6226"/>
                <a:lumOff val="10954"/>
              </a:schemeClr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15" name="Group 458"/>
            <p:cNvGrpSpPr/>
            <p:nvPr/>
          </p:nvGrpSpPr>
          <p:grpSpPr>
            <a:xfrm>
              <a:off x="0" y="0"/>
              <a:ext cx="608013" cy="761203"/>
              <a:chOff x="0" y="0"/>
              <a:chExt cx="608012" cy="761202"/>
            </a:xfrm>
          </p:grpSpPr>
          <p:sp>
            <p:nvSpPr>
              <p:cNvPr id="16" name="Shape 454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7" name="Shape 455"/>
              <p:cNvSpPr/>
              <p:nvPr/>
            </p:nvSpPr>
            <p:spPr>
              <a:xfrm>
                <a:off x="0" y="285696"/>
                <a:ext cx="608013" cy="475507"/>
              </a:xfrm>
              <a:prstGeom prst="roundRect">
                <a:avLst>
                  <a:gd name="adj" fmla="val 19180"/>
                </a:avLst>
              </a:prstGeom>
              <a:solidFill>
                <a:schemeClr val="accent4">
                  <a:hueOff val="-165171"/>
                  <a:satOff val="-13982"/>
                  <a:lumOff val="-10016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8" name="Shape 456"/>
              <p:cNvSpPr/>
              <p:nvPr/>
            </p:nvSpPr>
            <p:spPr>
              <a:xfrm>
                <a:off x="230775" y="353611"/>
                <a:ext cx="152019" cy="166998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9" name="Shape 457"/>
              <p:cNvSpPr/>
              <p:nvPr/>
            </p:nvSpPr>
            <p:spPr>
              <a:xfrm>
                <a:off x="230775" y="366311"/>
                <a:ext cx="152019" cy="32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</p:grpSp>
      <p:sp>
        <p:nvSpPr>
          <p:cNvPr id="20" name="Shape 1246"/>
          <p:cNvSpPr/>
          <p:nvPr/>
        </p:nvSpPr>
        <p:spPr>
          <a:xfrm>
            <a:off x="10937743" y="3691215"/>
            <a:ext cx="353571" cy="1317587"/>
          </a:xfrm>
          <a:prstGeom prst="line">
            <a:avLst/>
          </a:prstGeom>
          <a:noFill/>
          <a:ln w="63500" cap="flat">
            <a:solidFill>
              <a:srgbClr val="5B5854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/>
            </a:pPr>
            <a:endParaRPr sz="3000"/>
          </a:p>
        </p:txBody>
      </p:sp>
      <p:sp>
        <p:nvSpPr>
          <p:cNvPr id="21" name="Shape 1246"/>
          <p:cNvSpPr/>
          <p:nvPr/>
        </p:nvSpPr>
        <p:spPr>
          <a:xfrm>
            <a:off x="11291312" y="3664617"/>
            <a:ext cx="768276" cy="1344185"/>
          </a:xfrm>
          <a:prstGeom prst="line">
            <a:avLst/>
          </a:prstGeom>
          <a:noFill/>
          <a:ln w="63500" cap="flat">
            <a:solidFill>
              <a:srgbClr val="5B5854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/>
            </a:pPr>
            <a:endParaRPr sz="3000"/>
          </a:p>
        </p:txBody>
      </p:sp>
      <p:sp>
        <p:nvSpPr>
          <p:cNvPr id="22" name="Shape 1246"/>
          <p:cNvSpPr/>
          <p:nvPr/>
        </p:nvSpPr>
        <p:spPr>
          <a:xfrm flipH="1">
            <a:off x="10902317" y="3657603"/>
            <a:ext cx="804777" cy="1351199"/>
          </a:xfrm>
          <a:prstGeom prst="line">
            <a:avLst/>
          </a:prstGeom>
          <a:noFill/>
          <a:ln w="63500" cap="flat">
            <a:solidFill>
              <a:srgbClr val="5B5854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/>
            </a:pPr>
            <a:endParaRPr sz="3000"/>
          </a:p>
        </p:txBody>
      </p:sp>
      <p:sp>
        <p:nvSpPr>
          <p:cNvPr id="23" name="Shape 1246"/>
          <p:cNvSpPr/>
          <p:nvPr/>
        </p:nvSpPr>
        <p:spPr>
          <a:xfrm flipH="1">
            <a:off x="10542414" y="3670047"/>
            <a:ext cx="1565388" cy="1338755"/>
          </a:xfrm>
          <a:prstGeom prst="line">
            <a:avLst/>
          </a:prstGeom>
          <a:noFill/>
          <a:ln w="63500" cap="flat">
            <a:solidFill>
              <a:srgbClr val="5B5854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/>
            </a:pPr>
            <a:endParaRPr sz="3000"/>
          </a:p>
        </p:txBody>
      </p:sp>
      <p:sp>
        <p:nvSpPr>
          <p:cNvPr id="24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5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6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7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8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9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0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1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2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3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4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5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6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7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8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9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0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noFill/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1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</p:spTree>
    <p:extLst>
      <p:ext uri="{BB962C8B-B14F-4D97-AF65-F5344CB8AC3E}">
        <p14:creationId xmlns:p14="http://schemas.microsoft.com/office/powerpoint/2010/main" val="2665690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Shape 14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New  scheme:  overview</a:t>
            </a:r>
          </a:p>
        </p:txBody>
      </p:sp>
      <p:sp>
        <p:nvSpPr>
          <p:cNvPr id="1427" name="Shape 1427"/>
          <p:cNvSpPr/>
          <p:nvPr/>
        </p:nvSpPr>
        <p:spPr>
          <a:xfrm>
            <a:off x="417856" y="1774828"/>
            <a:ext cx="3674083" cy="64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900"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dirty="0"/>
              <a:t>Key generation</a:t>
            </a:r>
          </a:p>
        </p:txBody>
      </p:sp>
      <p:sp>
        <p:nvSpPr>
          <p:cNvPr id="1428" name="Shape 1428"/>
          <p:cNvSpPr/>
          <p:nvPr/>
        </p:nvSpPr>
        <p:spPr>
          <a:xfrm>
            <a:off x="397996" y="2291004"/>
            <a:ext cx="310117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3796" indent="-443796" algn="l">
              <a:buSzPct val="30000"/>
              <a:buBlip>
                <a:blip r:embed="rId2"/>
              </a:buBlip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classical keys </a:t>
            </a:r>
          </a:p>
          <a:p>
            <a:pPr marL="443796" indent="-443796" algn="l">
              <a:buSzPct val="30000"/>
              <a:buBlip>
                <a:blip r:embed="rId2"/>
              </a:buBlip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gadgets</a:t>
            </a:r>
          </a:p>
        </p:txBody>
      </p:sp>
      <p:grpSp>
        <p:nvGrpSpPr>
          <p:cNvPr id="1433" name="Group 1433"/>
          <p:cNvGrpSpPr/>
          <p:nvPr/>
        </p:nvGrpSpPr>
        <p:grpSpPr>
          <a:xfrm>
            <a:off x="7595400" y="2547162"/>
            <a:ext cx="608013" cy="761204"/>
            <a:chOff x="0" y="0"/>
            <a:chExt cx="608012" cy="761202"/>
          </a:xfrm>
        </p:grpSpPr>
        <p:sp>
          <p:nvSpPr>
            <p:cNvPr id="1429" name="Shape 1429"/>
            <p:cNvSpPr/>
            <p:nvPr/>
          </p:nvSpPr>
          <p:spPr>
            <a:xfrm>
              <a:off x="133334" y="0"/>
              <a:ext cx="341344" cy="722508"/>
            </a:xfrm>
            <a:prstGeom prst="ellipse">
              <a:avLst/>
            </a:prstGeom>
            <a:noFill/>
            <a:ln w="1143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30" name="Shape 1430"/>
            <p:cNvSpPr/>
            <p:nvPr/>
          </p:nvSpPr>
          <p:spPr>
            <a:xfrm>
              <a:off x="0" y="285696"/>
              <a:ext cx="608013" cy="475507"/>
            </a:xfrm>
            <a:prstGeom prst="roundRect">
              <a:avLst>
                <a:gd name="adj" fmla="val 19180"/>
              </a:avLst>
            </a:prstGeom>
            <a:solidFill>
              <a:schemeClr val="accent4">
                <a:hueOff val="-165171"/>
                <a:satOff val="-13982"/>
                <a:lumOff val="-10016"/>
              </a:schemeClr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31" name="Shape 1431"/>
            <p:cNvSpPr/>
            <p:nvPr/>
          </p:nvSpPr>
          <p:spPr>
            <a:xfrm>
              <a:off x="230775" y="353611"/>
              <a:ext cx="152019" cy="166998"/>
            </a:xfrm>
            <a:prstGeom prst="ellipse">
              <a:avLst/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32" name="Shape 1432"/>
            <p:cNvSpPr/>
            <p:nvPr/>
          </p:nvSpPr>
          <p:spPr>
            <a:xfrm>
              <a:off x="230775" y="366311"/>
              <a:ext cx="152019" cy="32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438" name="Group 1438"/>
          <p:cNvGrpSpPr/>
          <p:nvPr/>
        </p:nvGrpSpPr>
        <p:grpSpPr>
          <a:xfrm>
            <a:off x="8393983" y="2915582"/>
            <a:ext cx="796926" cy="327248"/>
            <a:chOff x="0" y="0"/>
            <a:chExt cx="796925" cy="327247"/>
          </a:xfrm>
        </p:grpSpPr>
        <p:sp>
          <p:nvSpPr>
            <p:cNvPr id="1434" name="Shape 1434"/>
            <p:cNvSpPr/>
            <p:nvPr/>
          </p:nvSpPr>
          <p:spPr>
            <a:xfrm>
              <a:off x="546149" y="0"/>
              <a:ext cx="250777" cy="250776"/>
            </a:xfrm>
            <a:prstGeom prst="ellipse">
              <a:avLst/>
            </a:prstGeom>
            <a:noFill/>
            <a:ln w="1397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35" name="Shape 1435"/>
            <p:cNvSpPr/>
            <p:nvPr/>
          </p:nvSpPr>
          <p:spPr>
            <a:xfrm>
              <a:off x="0" y="672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36" name="Shape 1436"/>
            <p:cNvSpPr/>
            <p:nvPr/>
          </p:nvSpPr>
          <p:spPr>
            <a:xfrm>
              <a:off x="88900" y="109537"/>
              <a:ext cx="101218" cy="217711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37" name="Shape 1437"/>
            <p:cNvSpPr/>
            <p:nvPr/>
          </p:nvSpPr>
          <p:spPr>
            <a:xfrm>
              <a:off x="231799" y="1156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1445" name="Group 1445"/>
          <p:cNvGrpSpPr/>
          <p:nvPr/>
        </p:nvGrpSpPr>
        <p:grpSpPr>
          <a:xfrm>
            <a:off x="9381482" y="2548568"/>
            <a:ext cx="608014" cy="758394"/>
            <a:chOff x="0" y="0"/>
            <a:chExt cx="608012" cy="758393"/>
          </a:xfrm>
        </p:grpSpPr>
        <p:sp>
          <p:nvSpPr>
            <p:cNvPr id="1439" name="Shape 1439"/>
            <p:cNvSpPr/>
            <p:nvPr/>
          </p:nvSpPr>
          <p:spPr>
            <a:xfrm>
              <a:off x="18391" y="20597"/>
              <a:ext cx="551271" cy="122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71" y="0"/>
                  </a:moveTo>
                  <a:lnTo>
                    <a:pt x="21600" y="11367"/>
                  </a:lnTo>
                  <a:lnTo>
                    <a:pt x="20031" y="21342"/>
                  </a:lnTo>
                  <a:lnTo>
                    <a:pt x="500" y="21600"/>
                  </a:lnTo>
                  <a:lnTo>
                    <a:pt x="0" y="9469"/>
                  </a:lnTo>
                  <a:lnTo>
                    <a:pt x="19171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40" name="Shape 1440"/>
            <p:cNvSpPr/>
            <p:nvPr/>
          </p:nvSpPr>
          <p:spPr>
            <a:xfrm>
              <a:off x="0" y="0"/>
              <a:ext cx="608013" cy="758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61" y="0"/>
                  </a:moveTo>
                  <a:lnTo>
                    <a:pt x="18628" y="1095"/>
                  </a:lnTo>
                  <a:lnTo>
                    <a:pt x="1227" y="2350"/>
                  </a:lnTo>
                  <a:lnTo>
                    <a:pt x="2078" y="3153"/>
                  </a:lnTo>
                  <a:lnTo>
                    <a:pt x="21029" y="2289"/>
                  </a:lnTo>
                  <a:lnTo>
                    <a:pt x="21600" y="20968"/>
                  </a:lnTo>
                  <a:lnTo>
                    <a:pt x="3592" y="21600"/>
                  </a:lnTo>
                  <a:lnTo>
                    <a:pt x="1527" y="20124"/>
                  </a:lnTo>
                  <a:lnTo>
                    <a:pt x="0" y="1601"/>
                  </a:lnTo>
                  <a:lnTo>
                    <a:pt x="18561" y="0"/>
                  </a:lnTo>
                  <a:close/>
                </a:path>
              </a:pathLst>
            </a:custGeom>
            <a:solidFill>
              <a:schemeClr val="accent1">
                <a:hueOff val="328199"/>
                <a:lumOff val="-10185"/>
              </a:schemeClr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41" name="Shape 1441"/>
            <p:cNvSpPr/>
            <p:nvPr/>
          </p:nvSpPr>
          <p:spPr>
            <a:xfrm>
              <a:off x="114289" y="212919"/>
              <a:ext cx="309168" cy="311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29" y="1538"/>
                  </a:moveTo>
                  <a:lnTo>
                    <a:pt x="3035" y="3435"/>
                  </a:lnTo>
                  <a:cubicBezTo>
                    <a:pt x="3886" y="4383"/>
                    <a:pt x="3958" y="5789"/>
                    <a:pt x="3208" y="6818"/>
                  </a:cubicBezTo>
                  <a:cubicBezTo>
                    <a:pt x="2533" y="7743"/>
                    <a:pt x="1340" y="8142"/>
                    <a:pt x="237" y="7809"/>
                  </a:cubicBezTo>
                  <a:lnTo>
                    <a:pt x="0" y="10852"/>
                  </a:lnTo>
                  <a:cubicBezTo>
                    <a:pt x="1055" y="10945"/>
                    <a:pt x="1971" y="11609"/>
                    <a:pt x="2380" y="12577"/>
                  </a:cubicBezTo>
                  <a:cubicBezTo>
                    <a:pt x="2923" y="13864"/>
                    <a:pt x="2470" y="15352"/>
                    <a:pt x="1300" y="16127"/>
                  </a:cubicBezTo>
                  <a:lnTo>
                    <a:pt x="3280" y="18726"/>
                  </a:lnTo>
                  <a:cubicBezTo>
                    <a:pt x="4117" y="17840"/>
                    <a:pt x="5466" y="17657"/>
                    <a:pt x="6511" y="18288"/>
                  </a:cubicBezTo>
                  <a:cubicBezTo>
                    <a:pt x="7521" y="18897"/>
                    <a:pt x="7982" y="20110"/>
                    <a:pt x="7629" y="21228"/>
                  </a:cubicBezTo>
                  <a:lnTo>
                    <a:pt x="10926" y="21600"/>
                  </a:lnTo>
                  <a:cubicBezTo>
                    <a:pt x="10989" y="20446"/>
                    <a:pt x="11783" y="19458"/>
                    <a:pt x="12904" y="19138"/>
                  </a:cubicBezTo>
                  <a:cubicBezTo>
                    <a:pt x="14059" y="18809"/>
                    <a:pt x="15297" y="19263"/>
                    <a:pt x="15958" y="20258"/>
                  </a:cubicBezTo>
                  <a:lnTo>
                    <a:pt x="18520" y="18366"/>
                  </a:lnTo>
                  <a:cubicBezTo>
                    <a:pt x="17863" y="17478"/>
                    <a:pt x="17788" y="16291"/>
                    <a:pt x="18328" y="15329"/>
                  </a:cubicBezTo>
                  <a:cubicBezTo>
                    <a:pt x="18914" y="14286"/>
                    <a:pt x="20095" y="13717"/>
                    <a:pt x="21284" y="13904"/>
                  </a:cubicBezTo>
                  <a:lnTo>
                    <a:pt x="21600" y="10705"/>
                  </a:lnTo>
                  <a:cubicBezTo>
                    <a:pt x="20426" y="10468"/>
                    <a:pt x="19522" y="9536"/>
                    <a:pt x="19330" y="8363"/>
                  </a:cubicBezTo>
                  <a:cubicBezTo>
                    <a:pt x="19157" y="7311"/>
                    <a:pt x="19598" y="6252"/>
                    <a:pt x="20468" y="5625"/>
                  </a:cubicBezTo>
                  <a:lnTo>
                    <a:pt x="18294" y="3059"/>
                  </a:lnTo>
                  <a:cubicBezTo>
                    <a:pt x="17376" y="3728"/>
                    <a:pt x="16145" y="3791"/>
                    <a:pt x="15163" y="3218"/>
                  </a:cubicBezTo>
                  <a:cubicBezTo>
                    <a:pt x="14134" y="2618"/>
                    <a:pt x="13589" y="1448"/>
                    <a:pt x="13796" y="282"/>
                  </a:cubicBezTo>
                  <a:lnTo>
                    <a:pt x="10780" y="0"/>
                  </a:lnTo>
                  <a:cubicBezTo>
                    <a:pt x="10620" y="1121"/>
                    <a:pt x="9832" y="2055"/>
                    <a:pt x="8746" y="2410"/>
                  </a:cubicBezTo>
                  <a:cubicBezTo>
                    <a:pt x="7595" y="2785"/>
                    <a:pt x="6328" y="2442"/>
                    <a:pt x="5529" y="15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42" name="Shape 1442"/>
            <p:cNvSpPr/>
            <p:nvPr/>
          </p:nvSpPr>
          <p:spPr>
            <a:xfrm>
              <a:off x="210266" y="308786"/>
              <a:ext cx="117213" cy="118147"/>
            </a:xfrm>
            <a:prstGeom prst="ellipse">
              <a:avLst/>
            </a:prstGeom>
            <a:solidFill>
              <a:schemeClr val="accent1">
                <a:hueOff val="328199"/>
                <a:lumOff val="-1018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1443" name="Shape 1443"/>
            <p:cNvSpPr/>
            <p:nvPr/>
          </p:nvSpPr>
          <p:spPr>
            <a:xfrm>
              <a:off x="378618" y="448136"/>
              <a:ext cx="169355" cy="16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2" y="0"/>
                  </a:moveTo>
                  <a:cubicBezTo>
                    <a:pt x="10330" y="1030"/>
                    <a:pt x="9535" y="1831"/>
                    <a:pt x="8522" y="2107"/>
                  </a:cubicBezTo>
                  <a:cubicBezTo>
                    <a:pt x="7415" y="2409"/>
                    <a:pt x="6236" y="2038"/>
                    <a:pt x="5489" y="1152"/>
                  </a:cubicBezTo>
                  <a:lnTo>
                    <a:pt x="2894" y="2874"/>
                  </a:lnTo>
                  <a:cubicBezTo>
                    <a:pt x="3733" y="3829"/>
                    <a:pt x="3830" y="5242"/>
                    <a:pt x="3129" y="6306"/>
                  </a:cubicBezTo>
                  <a:cubicBezTo>
                    <a:pt x="2527" y="7221"/>
                    <a:pt x="1448" y="7682"/>
                    <a:pt x="385" y="7478"/>
                  </a:cubicBezTo>
                  <a:lnTo>
                    <a:pt x="0" y="11040"/>
                  </a:lnTo>
                  <a:cubicBezTo>
                    <a:pt x="951" y="11103"/>
                    <a:pt x="1790" y="11699"/>
                    <a:pt x="2176" y="12587"/>
                  </a:cubicBezTo>
                  <a:cubicBezTo>
                    <a:pt x="2666" y="13712"/>
                    <a:pt x="2341" y="15032"/>
                    <a:pt x="1389" y="15787"/>
                  </a:cubicBezTo>
                  <a:lnTo>
                    <a:pt x="3181" y="18482"/>
                  </a:lnTo>
                  <a:cubicBezTo>
                    <a:pt x="4103" y="17862"/>
                    <a:pt x="5289" y="17826"/>
                    <a:pt x="6246" y="18387"/>
                  </a:cubicBezTo>
                  <a:cubicBezTo>
                    <a:pt x="7270" y="18989"/>
                    <a:pt x="7842" y="20157"/>
                    <a:pt x="7696" y="21354"/>
                  </a:cubicBezTo>
                  <a:lnTo>
                    <a:pt x="10886" y="21600"/>
                  </a:lnTo>
                  <a:cubicBezTo>
                    <a:pt x="10825" y="20338"/>
                    <a:pt x="11687" y="19224"/>
                    <a:pt x="12905" y="18992"/>
                  </a:cubicBezTo>
                  <a:cubicBezTo>
                    <a:pt x="13925" y="18797"/>
                    <a:pt x="14954" y="19286"/>
                    <a:pt x="15463" y="20208"/>
                  </a:cubicBezTo>
                  <a:lnTo>
                    <a:pt x="17880" y="18364"/>
                  </a:lnTo>
                  <a:cubicBezTo>
                    <a:pt x="17178" y="17324"/>
                    <a:pt x="17208" y="15943"/>
                    <a:pt x="17954" y="14936"/>
                  </a:cubicBezTo>
                  <a:cubicBezTo>
                    <a:pt x="18646" y="14003"/>
                    <a:pt x="19818" y="13583"/>
                    <a:pt x="20929" y="13871"/>
                  </a:cubicBezTo>
                  <a:lnTo>
                    <a:pt x="21600" y="10460"/>
                  </a:lnTo>
                  <a:cubicBezTo>
                    <a:pt x="20381" y="10539"/>
                    <a:pt x="19265" y="9764"/>
                    <a:pt x="18890" y="8579"/>
                  </a:cubicBezTo>
                  <a:cubicBezTo>
                    <a:pt x="18542" y="7485"/>
                    <a:pt x="18913" y="6286"/>
                    <a:pt x="19814" y="5593"/>
                  </a:cubicBezTo>
                  <a:lnTo>
                    <a:pt x="18028" y="3248"/>
                  </a:lnTo>
                  <a:cubicBezTo>
                    <a:pt x="16940" y="3794"/>
                    <a:pt x="15641" y="3663"/>
                    <a:pt x="14679" y="2910"/>
                  </a:cubicBezTo>
                  <a:cubicBezTo>
                    <a:pt x="13849" y="2261"/>
                    <a:pt x="13389" y="1235"/>
                    <a:pt x="13451" y="171"/>
                  </a:cubicBezTo>
                  <a:lnTo>
                    <a:pt x="106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44" name="Shape 1444"/>
            <p:cNvSpPr/>
            <p:nvPr/>
          </p:nvSpPr>
          <p:spPr>
            <a:xfrm>
              <a:off x="430856" y="500143"/>
              <a:ext cx="59255" cy="59255"/>
            </a:xfrm>
            <a:prstGeom prst="ellipse">
              <a:avLst/>
            </a:prstGeom>
            <a:solidFill>
              <a:schemeClr val="accent1">
                <a:hueOff val="328199"/>
                <a:lumOff val="-1018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</p:grpSp>
      <p:sp>
        <p:nvSpPr>
          <p:cNvPr id="1446" name="Shape 1446"/>
          <p:cNvSpPr/>
          <p:nvPr/>
        </p:nvSpPr>
        <p:spPr>
          <a:xfrm>
            <a:off x="417856" y="3559178"/>
            <a:ext cx="2731517" cy="64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900"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ENCRYPTION</a:t>
            </a:r>
          </a:p>
        </p:txBody>
      </p:sp>
      <p:sp>
        <p:nvSpPr>
          <p:cNvPr id="1447" name="Shape 1447"/>
          <p:cNvSpPr/>
          <p:nvPr/>
        </p:nvSpPr>
        <p:spPr>
          <a:xfrm>
            <a:off x="397998" y="4005505"/>
            <a:ext cx="6118021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3796" indent="-443796" algn="l">
              <a:buSzPct val="30000"/>
              <a:buBlip>
                <a:blip r:embed="rId2"/>
              </a:buBlip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apply quantum one-time pad </a:t>
            </a:r>
          </a:p>
          <a:p>
            <a:pPr marL="443796" indent="-443796" algn="l">
              <a:buSzPct val="30000"/>
              <a:buBlip>
                <a:blip r:embed="rId2"/>
              </a:buBlip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classically encrypt pad keys</a:t>
            </a:r>
          </a:p>
        </p:txBody>
      </p:sp>
      <p:grpSp>
        <p:nvGrpSpPr>
          <p:cNvPr id="1455" name="Group 1455"/>
          <p:cNvGrpSpPr/>
          <p:nvPr/>
        </p:nvGrpSpPr>
        <p:grpSpPr>
          <a:xfrm>
            <a:off x="8000318" y="3724779"/>
            <a:ext cx="1365799" cy="1250274"/>
            <a:chOff x="0" y="0"/>
            <a:chExt cx="1365797" cy="1250272"/>
          </a:xfrm>
        </p:grpSpPr>
        <p:sp>
          <p:nvSpPr>
            <p:cNvPr id="1448" name="Shape 1448"/>
            <p:cNvSpPr/>
            <p:nvPr/>
          </p:nvSpPr>
          <p:spPr>
            <a:xfrm>
              <a:off x="0" y="548993"/>
              <a:ext cx="1128663" cy="701279"/>
            </a:xfrm>
            <a:prstGeom prst="rect">
              <a:avLst/>
            </a:prstGeom>
            <a:solidFill>
              <a:srgbClr val="D5D3D0"/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tabLst>
                  <a:tab pos="1181100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pPr defTabSz="914492"/>
              <a:r>
                <a:t>   </a:t>
              </a:r>
            </a:p>
          </p:txBody>
        </p:sp>
        <p:grpSp>
          <p:nvGrpSpPr>
            <p:cNvPr id="1454" name="Group 1454"/>
            <p:cNvGrpSpPr/>
            <p:nvPr/>
          </p:nvGrpSpPr>
          <p:grpSpPr>
            <a:xfrm>
              <a:off x="757783" y="0"/>
              <a:ext cx="608014" cy="1121292"/>
              <a:chOff x="0" y="0"/>
              <a:chExt cx="608013" cy="1121291"/>
            </a:xfrm>
          </p:grpSpPr>
          <p:sp>
            <p:nvSpPr>
              <p:cNvPr id="1449" name="Shape 1449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50" name="Shape 1450"/>
              <p:cNvSpPr/>
              <p:nvPr/>
            </p:nvSpPr>
            <p:spPr>
              <a:xfrm>
                <a:off x="0" y="285696"/>
                <a:ext cx="608013" cy="786009"/>
              </a:xfrm>
              <a:prstGeom prst="roundRect">
                <a:avLst>
                  <a:gd name="adj" fmla="val 15000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51" name="Shape 1451"/>
              <p:cNvSpPr/>
              <p:nvPr/>
            </p:nvSpPr>
            <p:spPr>
              <a:xfrm>
                <a:off x="230775" y="353612"/>
                <a:ext cx="152019" cy="166997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52" name="Shape 1452"/>
              <p:cNvSpPr/>
              <p:nvPr/>
            </p:nvSpPr>
            <p:spPr>
              <a:xfrm>
                <a:off x="230775" y="366312"/>
                <a:ext cx="152019" cy="326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53" name="Shape 1453"/>
              <p:cNvSpPr/>
              <p:nvPr/>
            </p:nvSpPr>
            <p:spPr>
              <a:xfrm>
                <a:off x="36306" y="603201"/>
                <a:ext cx="535401" cy="5180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a,b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56" name="Shape 1456"/>
              <p:cNvSpPr/>
              <p:nvPr/>
            </p:nvSpPr>
            <p:spPr>
              <a:xfrm>
                <a:off x="7994973" y="4330445"/>
                <a:ext cx="725391" cy="5642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 defTabSz="914492">
                  <a:tabLst>
                    <a:tab pos="1181218" algn="l"/>
                  </a:tabLst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000" i="1">
                          <a:latin typeface="Cambria Math" panose="02040503050406030204" pitchFamily="18" charset="0"/>
                          <a:sym typeface="Gill Sans Light"/>
                        </a:rPr>
                        <m:t>|</m:t>
                      </m:r>
                      <m:r>
                        <a:rPr lang="en-US" sz="3000" i="1">
                          <a:latin typeface="Cambria Math" panose="02040503050406030204" pitchFamily="18" charset="0"/>
                          <a:sym typeface="Gill Sans Light"/>
                        </a:rPr>
                        <m:t>𝜓</m:t>
                      </m:r>
                      <m:r>
                        <a:rPr lang="en-US" sz="3000" i="1">
                          <a:latin typeface="Cambria Math" panose="02040503050406030204" pitchFamily="18" charset="0"/>
                          <a:sym typeface="Gill Sans Light"/>
                        </a:rPr>
                        <m:t>⟩</m:t>
                      </m:r>
                    </m:oMath>
                  </m:oMathPara>
                </a14:m>
                <a:endParaRPr sz="4001" dirty="0"/>
              </a:p>
            </p:txBody>
          </p:sp>
        </mc:Choice>
        <mc:Fallback xmlns="">
          <p:sp>
            <p:nvSpPr>
              <p:cNvPr id="1456" name="Shape 14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973" y="4330445"/>
                <a:ext cx="725391" cy="56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3" name="Group 1463"/>
          <p:cNvGrpSpPr/>
          <p:nvPr/>
        </p:nvGrpSpPr>
        <p:grpSpPr>
          <a:xfrm>
            <a:off x="9954693" y="3782818"/>
            <a:ext cx="1371384" cy="1185003"/>
            <a:chOff x="0" y="0"/>
            <a:chExt cx="1371383" cy="1185001"/>
          </a:xfrm>
        </p:grpSpPr>
        <p:sp>
          <p:nvSpPr>
            <p:cNvPr id="1457" name="Shape 1457"/>
            <p:cNvSpPr/>
            <p:nvPr/>
          </p:nvSpPr>
          <p:spPr>
            <a:xfrm>
              <a:off x="101383" y="488975"/>
              <a:ext cx="1270001" cy="696027"/>
            </a:xfrm>
            <a:prstGeom prst="rect">
              <a:avLst/>
            </a:prstGeom>
            <a:solidFill>
              <a:schemeClr val="accent4">
                <a:hueOff val="163466"/>
                <a:satOff val="6226"/>
                <a:lumOff val="10954"/>
              </a:schemeClr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1462" name="Group 1462"/>
            <p:cNvGrpSpPr/>
            <p:nvPr/>
          </p:nvGrpSpPr>
          <p:grpSpPr>
            <a:xfrm>
              <a:off x="0" y="0"/>
              <a:ext cx="608013" cy="761203"/>
              <a:chOff x="0" y="0"/>
              <a:chExt cx="608012" cy="761202"/>
            </a:xfrm>
          </p:grpSpPr>
          <p:sp>
            <p:nvSpPr>
              <p:cNvPr id="1458" name="Shape 1458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59" name="Shape 1459"/>
              <p:cNvSpPr/>
              <p:nvPr/>
            </p:nvSpPr>
            <p:spPr>
              <a:xfrm>
                <a:off x="0" y="285696"/>
                <a:ext cx="608013" cy="475507"/>
              </a:xfrm>
              <a:prstGeom prst="roundRect">
                <a:avLst>
                  <a:gd name="adj" fmla="val 19180"/>
                </a:avLst>
              </a:prstGeom>
              <a:solidFill>
                <a:schemeClr val="accent4">
                  <a:hueOff val="-165171"/>
                  <a:satOff val="-13982"/>
                  <a:lumOff val="-10016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60" name="Shape 1460"/>
              <p:cNvSpPr/>
              <p:nvPr/>
            </p:nvSpPr>
            <p:spPr>
              <a:xfrm>
                <a:off x="230775" y="353611"/>
                <a:ext cx="152019" cy="166998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61" name="Shape 1461"/>
              <p:cNvSpPr/>
              <p:nvPr/>
            </p:nvSpPr>
            <p:spPr>
              <a:xfrm>
                <a:off x="230775" y="366311"/>
                <a:ext cx="152019" cy="32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</p:grpSp>
      <p:grpSp>
        <p:nvGrpSpPr>
          <p:cNvPr id="1469" name="Group 1469"/>
          <p:cNvGrpSpPr/>
          <p:nvPr/>
        </p:nvGrpSpPr>
        <p:grpSpPr>
          <a:xfrm>
            <a:off x="10168874" y="4392480"/>
            <a:ext cx="1027313" cy="487441"/>
            <a:chOff x="0" y="-15120"/>
            <a:chExt cx="1027311" cy="487440"/>
          </a:xfrm>
        </p:grpSpPr>
        <p:sp>
          <p:nvSpPr>
            <p:cNvPr id="1464" name="Shape 1464"/>
            <p:cNvSpPr/>
            <p:nvPr/>
          </p:nvSpPr>
          <p:spPr>
            <a:xfrm>
              <a:off x="0" y="1816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65" name="Shape 1465"/>
            <p:cNvSpPr/>
            <p:nvPr/>
          </p:nvSpPr>
          <p:spPr>
            <a:xfrm>
              <a:off x="88900" y="223937"/>
              <a:ext cx="101218" cy="21771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66" name="Shape 1466"/>
            <p:cNvSpPr/>
            <p:nvPr/>
          </p:nvSpPr>
          <p:spPr>
            <a:xfrm>
              <a:off x="231799" y="2300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67" name="Shape 1467"/>
            <p:cNvSpPr/>
            <p:nvPr/>
          </p:nvSpPr>
          <p:spPr>
            <a:xfrm>
              <a:off x="508198" y="29074"/>
              <a:ext cx="519113" cy="421427"/>
            </a:xfrm>
            <a:prstGeom prst="roundRect">
              <a:avLst>
                <a:gd name="adj" fmla="val 45204"/>
              </a:avLst>
            </a:prstGeom>
            <a:solidFill>
              <a:schemeClr val="accent6">
                <a:hueOff val="-1561651"/>
                <a:satOff val="17342"/>
                <a:lumOff val="21425"/>
              </a:schemeClr>
            </a:solidFill>
            <a:ln w="889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4200"/>
                </a:spcBef>
                <a:defRPr sz="2200">
                  <a:latin typeface="+mn-lt"/>
                  <a:ea typeface="+mn-ea"/>
                  <a:cs typeface="+mn-cs"/>
                  <a:sym typeface="Gill Sans Light"/>
                </a:defRPr>
              </a:pPr>
              <a:endParaRPr sz="2200"/>
            </a:p>
          </p:txBody>
        </p:sp>
        <p:sp>
          <p:nvSpPr>
            <p:cNvPr id="1468" name="Shape 1468"/>
            <p:cNvSpPr/>
            <p:nvPr/>
          </p:nvSpPr>
          <p:spPr>
            <a:xfrm>
              <a:off x="515283" y="-15120"/>
              <a:ext cx="504945" cy="487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rPr sz="2501"/>
                <a:t>a,b</a:t>
              </a:r>
            </a:p>
          </p:txBody>
        </p:sp>
      </p:grpSp>
      <p:sp>
        <p:nvSpPr>
          <p:cNvPr id="1470" name="Shape 1470"/>
          <p:cNvSpPr/>
          <p:nvPr/>
        </p:nvSpPr>
        <p:spPr>
          <a:xfrm>
            <a:off x="417854" y="5335198"/>
            <a:ext cx="2765181" cy="64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900"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Evaluation</a:t>
            </a:r>
          </a:p>
        </p:txBody>
      </p:sp>
      <p:sp>
        <p:nvSpPr>
          <p:cNvPr id="1471" name="Shape 1471"/>
          <p:cNvSpPr/>
          <p:nvPr/>
        </p:nvSpPr>
        <p:spPr>
          <a:xfrm>
            <a:off x="397998" y="5781525"/>
            <a:ext cx="894411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3796" indent="-443796" algn="l">
              <a:buSzPct val="30000"/>
              <a:buBlip>
                <a:blip r:embed="rId2"/>
              </a:buBlip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after        </a:t>
            </a:r>
            <a:r>
              <a:rPr lang="en-US" dirty="0"/>
              <a:t> </a:t>
            </a:r>
            <a:r>
              <a:rPr dirty="0"/>
              <a:t>/       </a:t>
            </a:r>
            <a:r>
              <a:rPr lang="en-US" dirty="0"/>
              <a:t> </a:t>
            </a:r>
            <a:r>
              <a:rPr dirty="0"/>
              <a:t>/     </a:t>
            </a:r>
            <a:r>
              <a:rPr lang="en-US" dirty="0"/>
              <a:t>  </a:t>
            </a:r>
            <a:r>
              <a:rPr dirty="0"/>
              <a:t>  : classically update keys</a:t>
            </a:r>
          </a:p>
          <a:p>
            <a:pPr marL="443796" indent="-443796" algn="l">
              <a:buSzPct val="30000"/>
              <a:buBlip>
                <a:blip r:embed="rId2"/>
              </a:buBlip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after      </a:t>
            </a:r>
            <a:r>
              <a:rPr lang="en-US" dirty="0"/>
              <a:t> </a:t>
            </a:r>
            <a:r>
              <a:rPr dirty="0"/>
              <a:t>  :                 use      </a:t>
            </a:r>
          </a:p>
        </p:txBody>
      </p:sp>
      <p:sp>
        <p:nvSpPr>
          <p:cNvPr id="1472" name="Shape 1472"/>
          <p:cNvSpPr/>
          <p:nvPr/>
        </p:nvSpPr>
        <p:spPr>
          <a:xfrm>
            <a:off x="417853" y="6975479"/>
            <a:ext cx="2717090" cy="64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900"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dirty="0"/>
              <a:t>Decryption</a:t>
            </a:r>
          </a:p>
        </p:txBody>
      </p:sp>
      <p:sp>
        <p:nvSpPr>
          <p:cNvPr id="1473" name="Shape 1473"/>
          <p:cNvSpPr/>
          <p:nvPr/>
        </p:nvSpPr>
        <p:spPr>
          <a:xfrm>
            <a:off x="397997" y="7421806"/>
            <a:ext cx="643381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3796" indent="-443796" algn="l">
              <a:buSzPct val="30000"/>
              <a:buBlip>
                <a:blip r:embed="rId2"/>
              </a:buBlip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t>classically decrypt pad keys </a:t>
            </a:r>
          </a:p>
          <a:p>
            <a:pPr marL="443796" indent="-443796" algn="l">
              <a:buSzPct val="30000"/>
              <a:buBlip>
                <a:blip r:embed="rId2"/>
              </a:buBlip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t>remove quantum one-time pad</a:t>
            </a:r>
          </a:p>
        </p:txBody>
      </p:sp>
      <p:grpSp>
        <p:nvGrpSpPr>
          <p:cNvPr id="1481" name="Group 1481"/>
          <p:cNvGrpSpPr/>
          <p:nvPr/>
        </p:nvGrpSpPr>
        <p:grpSpPr>
          <a:xfrm>
            <a:off x="8011702" y="7115679"/>
            <a:ext cx="1648474" cy="1250274"/>
            <a:chOff x="-282675" y="0"/>
            <a:chExt cx="1648472" cy="1250272"/>
          </a:xfrm>
        </p:grpSpPr>
        <p:sp>
          <p:nvSpPr>
            <p:cNvPr id="1474" name="Shape 1474"/>
            <p:cNvSpPr/>
            <p:nvPr/>
          </p:nvSpPr>
          <p:spPr>
            <a:xfrm>
              <a:off x="-282675" y="548993"/>
              <a:ext cx="1411338" cy="701279"/>
            </a:xfrm>
            <a:prstGeom prst="rect">
              <a:avLst/>
            </a:prstGeom>
            <a:solidFill>
              <a:srgbClr val="D5D3D0"/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tabLst>
                  <a:tab pos="1181100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pPr defTabSz="914492"/>
              <a:r>
                <a:t>   </a:t>
              </a:r>
            </a:p>
          </p:txBody>
        </p:sp>
        <p:grpSp>
          <p:nvGrpSpPr>
            <p:cNvPr id="1480" name="Group 1480"/>
            <p:cNvGrpSpPr/>
            <p:nvPr/>
          </p:nvGrpSpPr>
          <p:grpSpPr>
            <a:xfrm>
              <a:off x="757783" y="0"/>
              <a:ext cx="608014" cy="1121292"/>
              <a:chOff x="0" y="0"/>
              <a:chExt cx="608013" cy="1121291"/>
            </a:xfrm>
          </p:grpSpPr>
          <p:sp>
            <p:nvSpPr>
              <p:cNvPr id="1475" name="Shape 1475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76" name="Shape 1476"/>
              <p:cNvSpPr/>
              <p:nvPr/>
            </p:nvSpPr>
            <p:spPr>
              <a:xfrm>
                <a:off x="0" y="285696"/>
                <a:ext cx="608013" cy="786009"/>
              </a:xfrm>
              <a:prstGeom prst="roundRect">
                <a:avLst>
                  <a:gd name="adj" fmla="val 15000"/>
                </a:avLst>
              </a:prstGeom>
              <a:solidFill>
                <a:schemeClr val="accent6">
                  <a:hueOff val="-1561651"/>
                  <a:satOff val="17342"/>
                  <a:lumOff val="21425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77" name="Shape 1477"/>
              <p:cNvSpPr/>
              <p:nvPr/>
            </p:nvSpPr>
            <p:spPr>
              <a:xfrm>
                <a:off x="230775" y="353612"/>
                <a:ext cx="152019" cy="166997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78" name="Shape 1478"/>
              <p:cNvSpPr/>
              <p:nvPr/>
            </p:nvSpPr>
            <p:spPr>
              <a:xfrm>
                <a:off x="230775" y="366312"/>
                <a:ext cx="152019" cy="326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79" name="Shape 1479"/>
              <p:cNvSpPr/>
              <p:nvPr/>
            </p:nvSpPr>
            <p:spPr>
              <a:xfrm>
                <a:off x="45924" y="603201"/>
                <a:ext cx="516166" cy="5180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c,d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2" name="Shape 1482"/>
              <p:cNvSpPr/>
              <p:nvPr/>
            </p:nvSpPr>
            <p:spPr>
              <a:xfrm>
                <a:off x="8035032" y="7721344"/>
                <a:ext cx="885692" cy="5642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 defTabSz="914492">
                  <a:tabLst>
                    <a:tab pos="1181218" algn="l"/>
                  </a:tabLst>
                  <a:defRPr sz="3000">
                    <a:latin typeface="+mn-lt"/>
                    <a:ea typeface="+mn-ea"/>
                    <a:cs typeface="+mn-cs"/>
                    <a:sym typeface="Gill Sans Light"/>
                  </a:defRPr>
                </a:pPr>
                <a:r>
                  <a:rPr lang="nl-NL" sz="3000" dirty="0"/>
                  <a:t>U</a:t>
                </a:r>
                <a14:m>
                  <m:oMath xmlns:m="http://schemas.openxmlformats.org/officeDocument/2006/math">
                    <m:r>
                      <a:rPr lang="el-GR" sz="3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sz="3000" dirty="0"/>
              </a:p>
            </p:txBody>
          </p:sp>
        </mc:Choice>
        <mc:Fallback xmlns="">
          <p:sp>
            <p:nvSpPr>
              <p:cNvPr id="1482" name="Shape 14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032" y="7721344"/>
                <a:ext cx="885692" cy="564257"/>
              </a:xfrm>
              <a:prstGeom prst="rect">
                <a:avLst/>
              </a:prstGeom>
              <a:blipFill>
                <a:blip r:embed="rId4"/>
                <a:stretch>
                  <a:fillRect l="-20690" t="-11957" b="-3369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89" name="Group 1489"/>
          <p:cNvGrpSpPr/>
          <p:nvPr/>
        </p:nvGrpSpPr>
        <p:grpSpPr>
          <a:xfrm>
            <a:off x="10248754" y="7173716"/>
            <a:ext cx="1371384" cy="1185003"/>
            <a:chOff x="0" y="0"/>
            <a:chExt cx="1371383" cy="1185001"/>
          </a:xfrm>
        </p:grpSpPr>
        <p:sp>
          <p:nvSpPr>
            <p:cNvPr id="1483" name="Shape 1483"/>
            <p:cNvSpPr/>
            <p:nvPr/>
          </p:nvSpPr>
          <p:spPr>
            <a:xfrm>
              <a:off x="101383" y="488975"/>
              <a:ext cx="1270001" cy="696027"/>
            </a:xfrm>
            <a:prstGeom prst="rect">
              <a:avLst/>
            </a:prstGeom>
            <a:solidFill>
              <a:schemeClr val="accent4">
                <a:hueOff val="163466"/>
                <a:satOff val="6226"/>
                <a:lumOff val="10954"/>
              </a:schemeClr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/>
            </a:p>
          </p:txBody>
        </p:sp>
        <p:grpSp>
          <p:nvGrpSpPr>
            <p:cNvPr id="1488" name="Group 1488"/>
            <p:cNvGrpSpPr/>
            <p:nvPr/>
          </p:nvGrpSpPr>
          <p:grpSpPr>
            <a:xfrm>
              <a:off x="0" y="0"/>
              <a:ext cx="608013" cy="761203"/>
              <a:chOff x="0" y="0"/>
              <a:chExt cx="608012" cy="761202"/>
            </a:xfrm>
          </p:grpSpPr>
          <p:sp>
            <p:nvSpPr>
              <p:cNvPr id="1484" name="Shape 1484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85" name="Shape 1485"/>
              <p:cNvSpPr/>
              <p:nvPr/>
            </p:nvSpPr>
            <p:spPr>
              <a:xfrm>
                <a:off x="0" y="285696"/>
                <a:ext cx="608013" cy="475507"/>
              </a:xfrm>
              <a:prstGeom prst="roundRect">
                <a:avLst>
                  <a:gd name="adj" fmla="val 19180"/>
                </a:avLst>
              </a:prstGeom>
              <a:solidFill>
                <a:schemeClr val="accent4">
                  <a:hueOff val="-165171"/>
                  <a:satOff val="-13982"/>
                  <a:lumOff val="-10016"/>
                </a:schemeClr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86" name="Shape 1486"/>
              <p:cNvSpPr/>
              <p:nvPr/>
            </p:nvSpPr>
            <p:spPr>
              <a:xfrm>
                <a:off x="230775" y="353611"/>
                <a:ext cx="152019" cy="166998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487" name="Shape 1487"/>
              <p:cNvSpPr/>
              <p:nvPr/>
            </p:nvSpPr>
            <p:spPr>
              <a:xfrm>
                <a:off x="230775" y="366311"/>
                <a:ext cx="152019" cy="32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</p:grpSp>
      </p:grpSp>
      <p:grpSp>
        <p:nvGrpSpPr>
          <p:cNvPr id="1495" name="Group 1495"/>
          <p:cNvGrpSpPr/>
          <p:nvPr/>
        </p:nvGrpSpPr>
        <p:grpSpPr>
          <a:xfrm>
            <a:off x="10478287" y="7784501"/>
            <a:ext cx="1027313" cy="487441"/>
            <a:chOff x="0" y="-15120"/>
            <a:chExt cx="1027311" cy="487440"/>
          </a:xfrm>
        </p:grpSpPr>
        <p:sp>
          <p:nvSpPr>
            <p:cNvPr id="1490" name="Shape 1490"/>
            <p:cNvSpPr/>
            <p:nvPr/>
          </p:nvSpPr>
          <p:spPr>
            <a:xfrm>
              <a:off x="0" y="1816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91" name="Shape 1491"/>
            <p:cNvSpPr/>
            <p:nvPr/>
          </p:nvSpPr>
          <p:spPr>
            <a:xfrm>
              <a:off x="88900" y="223937"/>
              <a:ext cx="101218" cy="21771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92" name="Shape 1492"/>
            <p:cNvSpPr/>
            <p:nvPr/>
          </p:nvSpPr>
          <p:spPr>
            <a:xfrm>
              <a:off x="231799" y="2300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1493" name="Shape 1493"/>
            <p:cNvSpPr/>
            <p:nvPr/>
          </p:nvSpPr>
          <p:spPr>
            <a:xfrm>
              <a:off x="508198" y="29074"/>
              <a:ext cx="519113" cy="421427"/>
            </a:xfrm>
            <a:prstGeom prst="roundRect">
              <a:avLst>
                <a:gd name="adj" fmla="val 45204"/>
              </a:avLst>
            </a:prstGeom>
            <a:solidFill>
              <a:schemeClr val="accent6">
                <a:hueOff val="-1561651"/>
                <a:satOff val="17342"/>
                <a:lumOff val="21425"/>
              </a:schemeClr>
            </a:solidFill>
            <a:ln w="889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4200"/>
                </a:spcBef>
                <a:defRPr sz="2200">
                  <a:latin typeface="+mn-lt"/>
                  <a:ea typeface="+mn-ea"/>
                  <a:cs typeface="+mn-cs"/>
                  <a:sym typeface="Gill Sans Light"/>
                </a:defRPr>
              </a:pPr>
              <a:endParaRPr sz="2200"/>
            </a:p>
          </p:txBody>
        </p:sp>
        <p:sp>
          <p:nvSpPr>
            <p:cNvPr id="1494" name="Shape 1494"/>
            <p:cNvSpPr/>
            <p:nvPr/>
          </p:nvSpPr>
          <p:spPr>
            <a:xfrm>
              <a:off x="524099" y="-15120"/>
              <a:ext cx="487313" cy="487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rPr sz="2501"/>
                <a:t>c,d</a:t>
              </a:r>
            </a:p>
          </p:txBody>
        </p:sp>
      </p:grpSp>
      <p:grpSp>
        <p:nvGrpSpPr>
          <p:cNvPr id="1498" name="Group 1498"/>
          <p:cNvGrpSpPr/>
          <p:nvPr/>
        </p:nvGrpSpPr>
        <p:grpSpPr>
          <a:xfrm>
            <a:off x="10240634" y="2641899"/>
            <a:ext cx="799509" cy="825899"/>
            <a:chOff x="0" y="0"/>
            <a:chExt cx="799508" cy="825898"/>
          </a:xfrm>
        </p:grpSpPr>
        <p:sp>
          <p:nvSpPr>
            <p:cNvPr id="1496" name="Shape 1496"/>
            <p:cNvSpPr/>
            <p:nvPr/>
          </p:nvSpPr>
          <p:spPr>
            <a:xfrm>
              <a:off x="0" y="0"/>
              <a:ext cx="799509" cy="825899"/>
            </a:xfrm>
            <a:prstGeom prst="rect">
              <a:avLst/>
            </a:prstGeom>
            <a:solidFill>
              <a:schemeClr val="accent2">
                <a:hueOff val="376121"/>
                <a:satOff val="3650"/>
                <a:lumOff val="-13970"/>
              </a:schemeClr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pic>
          <p:nvPicPr>
            <p:cNvPr id="1497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4954" y="108149"/>
              <a:ext cx="609601" cy="609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01" name="Group 1501"/>
          <p:cNvGrpSpPr/>
          <p:nvPr/>
        </p:nvGrpSpPr>
        <p:grpSpPr>
          <a:xfrm>
            <a:off x="10436839" y="2483347"/>
            <a:ext cx="799509" cy="825900"/>
            <a:chOff x="0" y="0"/>
            <a:chExt cx="799508" cy="825898"/>
          </a:xfrm>
        </p:grpSpPr>
        <p:sp>
          <p:nvSpPr>
            <p:cNvPr id="1499" name="Shape 1499"/>
            <p:cNvSpPr/>
            <p:nvPr/>
          </p:nvSpPr>
          <p:spPr>
            <a:xfrm>
              <a:off x="0" y="0"/>
              <a:ext cx="799509" cy="825899"/>
            </a:xfrm>
            <a:prstGeom prst="rect">
              <a:avLst/>
            </a:prstGeom>
            <a:solidFill>
              <a:schemeClr val="accent2">
                <a:hueOff val="376121"/>
                <a:satOff val="3650"/>
                <a:lumOff val="-13970"/>
              </a:schemeClr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pic>
          <p:nvPicPr>
            <p:cNvPr id="1500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4954" y="108149"/>
              <a:ext cx="609601" cy="609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04" name="Group 1504"/>
          <p:cNvGrpSpPr/>
          <p:nvPr/>
        </p:nvGrpSpPr>
        <p:grpSpPr>
          <a:xfrm>
            <a:off x="10707212" y="2374156"/>
            <a:ext cx="799509" cy="825900"/>
            <a:chOff x="0" y="0"/>
            <a:chExt cx="799508" cy="825898"/>
          </a:xfrm>
        </p:grpSpPr>
        <p:sp>
          <p:nvSpPr>
            <p:cNvPr id="1502" name="Shape 1502"/>
            <p:cNvSpPr/>
            <p:nvPr/>
          </p:nvSpPr>
          <p:spPr>
            <a:xfrm>
              <a:off x="0" y="0"/>
              <a:ext cx="799509" cy="825899"/>
            </a:xfrm>
            <a:prstGeom prst="rect">
              <a:avLst/>
            </a:prstGeom>
            <a:solidFill>
              <a:schemeClr val="accent2">
                <a:hueOff val="376121"/>
                <a:satOff val="3650"/>
                <a:lumOff val="-13970"/>
              </a:schemeClr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pic>
          <p:nvPicPr>
            <p:cNvPr id="1503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4954" y="108149"/>
              <a:ext cx="609601" cy="609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07" name="Group 1507"/>
          <p:cNvGrpSpPr/>
          <p:nvPr/>
        </p:nvGrpSpPr>
        <p:grpSpPr>
          <a:xfrm>
            <a:off x="10974518" y="2859673"/>
            <a:ext cx="799509" cy="825900"/>
            <a:chOff x="0" y="0"/>
            <a:chExt cx="799508" cy="825898"/>
          </a:xfrm>
        </p:grpSpPr>
        <p:sp>
          <p:nvSpPr>
            <p:cNvPr id="1505" name="Shape 1505"/>
            <p:cNvSpPr/>
            <p:nvPr/>
          </p:nvSpPr>
          <p:spPr>
            <a:xfrm>
              <a:off x="0" y="0"/>
              <a:ext cx="799509" cy="825899"/>
            </a:xfrm>
            <a:prstGeom prst="rect">
              <a:avLst/>
            </a:prstGeom>
            <a:solidFill>
              <a:schemeClr val="accent2">
                <a:hueOff val="376121"/>
                <a:satOff val="3650"/>
                <a:lumOff val="-13970"/>
              </a:schemeClr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pic>
          <p:nvPicPr>
            <p:cNvPr id="1506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4954" y="108149"/>
              <a:ext cx="609601" cy="609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10" name="Group 1510"/>
          <p:cNvGrpSpPr/>
          <p:nvPr/>
        </p:nvGrpSpPr>
        <p:grpSpPr>
          <a:xfrm>
            <a:off x="11697294" y="2426557"/>
            <a:ext cx="799509" cy="825900"/>
            <a:chOff x="0" y="0"/>
            <a:chExt cx="799508" cy="825898"/>
          </a:xfrm>
        </p:grpSpPr>
        <p:sp>
          <p:nvSpPr>
            <p:cNvPr id="1508" name="Shape 1508"/>
            <p:cNvSpPr/>
            <p:nvPr/>
          </p:nvSpPr>
          <p:spPr>
            <a:xfrm>
              <a:off x="0" y="0"/>
              <a:ext cx="799509" cy="825899"/>
            </a:xfrm>
            <a:prstGeom prst="rect">
              <a:avLst/>
            </a:prstGeom>
            <a:solidFill>
              <a:schemeClr val="accent2">
                <a:hueOff val="376121"/>
                <a:satOff val="3650"/>
                <a:lumOff val="-13970"/>
              </a:schemeClr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pic>
          <p:nvPicPr>
            <p:cNvPr id="1509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4954" y="108149"/>
              <a:ext cx="609601" cy="609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13" name="Group 1513"/>
          <p:cNvGrpSpPr/>
          <p:nvPr/>
        </p:nvGrpSpPr>
        <p:grpSpPr>
          <a:xfrm>
            <a:off x="5650859" y="6421868"/>
            <a:ext cx="507017" cy="523753"/>
            <a:chOff x="0" y="0"/>
            <a:chExt cx="507016" cy="523752"/>
          </a:xfrm>
        </p:grpSpPr>
        <p:sp>
          <p:nvSpPr>
            <p:cNvPr id="1511" name="Shape 1511"/>
            <p:cNvSpPr/>
            <p:nvPr/>
          </p:nvSpPr>
          <p:spPr>
            <a:xfrm>
              <a:off x="0" y="0"/>
              <a:ext cx="507017" cy="523753"/>
            </a:xfrm>
            <a:prstGeom prst="rect">
              <a:avLst/>
            </a:prstGeom>
            <a:solidFill>
              <a:schemeClr val="accent2">
                <a:hueOff val="376121"/>
                <a:satOff val="3650"/>
                <a:lumOff val="-13970"/>
              </a:schemeClr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pic>
          <p:nvPicPr>
            <p:cNvPr id="1512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216" y="68583"/>
              <a:ext cx="386585" cy="3865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18" name="Group 1518"/>
          <p:cNvGrpSpPr/>
          <p:nvPr/>
        </p:nvGrpSpPr>
        <p:grpSpPr>
          <a:xfrm>
            <a:off x="1835470" y="5849049"/>
            <a:ext cx="763826" cy="566726"/>
            <a:chOff x="0" y="0"/>
            <a:chExt cx="763824" cy="566725"/>
          </a:xfrm>
        </p:grpSpPr>
        <p:grpSp>
          <p:nvGrpSpPr>
            <p:cNvPr id="1516" name="Group 1516"/>
            <p:cNvGrpSpPr/>
            <p:nvPr/>
          </p:nvGrpSpPr>
          <p:grpSpPr>
            <a:xfrm>
              <a:off x="0" y="0"/>
              <a:ext cx="763824" cy="566725"/>
              <a:chOff x="0" y="0"/>
              <a:chExt cx="763823" cy="566724"/>
            </a:xfrm>
          </p:grpSpPr>
          <p:sp>
            <p:nvSpPr>
              <p:cNvPr id="1514" name="Shape 1514"/>
              <p:cNvSpPr/>
              <p:nvPr/>
            </p:nvSpPr>
            <p:spPr>
              <a:xfrm flipV="1">
                <a:off x="381911" y="-1"/>
                <a:ext cx="1" cy="566726"/>
              </a:xfrm>
              <a:prstGeom prst="line">
                <a:avLst/>
              </a:prstGeom>
              <a:noFill/>
              <a:ln w="889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515" name="Shape 1515"/>
              <p:cNvSpPr/>
              <p:nvPr/>
            </p:nvSpPr>
            <p:spPr>
              <a:xfrm>
                <a:off x="0" y="94454"/>
                <a:ext cx="763824" cy="377817"/>
              </a:xfrm>
              <a:prstGeom prst="rect">
                <a:avLst/>
              </a:prstGeom>
              <a:solidFill>
                <a:schemeClr val="accent3"/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90000"/>
                  </a:lnSpc>
                  <a:defRPr sz="2000" cap="all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pPr>
                <a:endParaRPr sz="2000"/>
              </a:p>
            </p:txBody>
          </p:sp>
        </p:grpSp>
        <p:sp>
          <p:nvSpPr>
            <p:cNvPr id="1517" name="Shape 1517"/>
            <p:cNvSpPr/>
            <p:nvPr/>
          </p:nvSpPr>
          <p:spPr>
            <a:xfrm>
              <a:off x="230430" y="39642"/>
              <a:ext cx="302967" cy="487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/>
              </a:lvl1pPr>
            </a:lstStyle>
            <a:p>
              <a:r>
                <a:rPr sz="2501"/>
                <a:t>H</a:t>
              </a:r>
            </a:p>
          </p:txBody>
        </p:sp>
      </p:grpSp>
      <p:grpSp>
        <p:nvGrpSpPr>
          <p:cNvPr id="1523" name="Group 1523"/>
          <p:cNvGrpSpPr/>
          <p:nvPr/>
        </p:nvGrpSpPr>
        <p:grpSpPr>
          <a:xfrm>
            <a:off x="2902270" y="5849049"/>
            <a:ext cx="763826" cy="566726"/>
            <a:chOff x="0" y="0"/>
            <a:chExt cx="763824" cy="566725"/>
          </a:xfrm>
        </p:grpSpPr>
        <p:grpSp>
          <p:nvGrpSpPr>
            <p:cNvPr id="1521" name="Group 1521"/>
            <p:cNvGrpSpPr/>
            <p:nvPr/>
          </p:nvGrpSpPr>
          <p:grpSpPr>
            <a:xfrm>
              <a:off x="0" y="0"/>
              <a:ext cx="763824" cy="566725"/>
              <a:chOff x="0" y="0"/>
              <a:chExt cx="763823" cy="566724"/>
            </a:xfrm>
          </p:grpSpPr>
          <p:sp>
            <p:nvSpPr>
              <p:cNvPr id="1519" name="Shape 1519"/>
              <p:cNvSpPr/>
              <p:nvPr/>
            </p:nvSpPr>
            <p:spPr>
              <a:xfrm flipV="1">
                <a:off x="381911" y="-1"/>
                <a:ext cx="1" cy="566726"/>
              </a:xfrm>
              <a:prstGeom prst="line">
                <a:avLst/>
              </a:prstGeom>
              <a:noFill/>
              <a:ln w="889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520" name="Shape 1520"/>
              <p:cNvSpPr/>
              <p:nvPr/>
            </p:nvSpPr>
            <p:spPr>
              <a:xfrm>
                <a:off x="0" y="94454"/>
                <a:ext cx="763824" cy="377817"/>
              </a:xfrm>
              <a:prstGeom prst="rect">
                <a:avLst/>
              </a:prstGeom>
              <a:solidFill>
                <a:schemeClr val="accent3"/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90000"/>
                  </a:lnSpc>
                  <a:defRPr sz="2000" cap="all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pPr>
                <a:endParaRPr sz="2000"/>
              </a:p>
            </p:txBody>
          </p:sp>
        </p:grpSp>
        <p:sp>
          <p:nvSpPr>
            <p:cNvPr id="1522" name="Shape 1522"/>
            <p:cNvSpPr/>
            <p:nvPr/>
          </p:nvSpPr>
          <p:spPr>
            <a:xfrm>
              <a:off x="248061" y="39642"/>
              <a:ext cx="267701" cy="487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/>
              </a:lvl1pPr>
            </a:lstStyle>
            <a:p>
              <a:r>
                <a:rPr sz="2501"/>
                <a:t>P</a:t>
              </a:r>
            </a:p>
          </p:txBody>
        </p:sp>
      </p:grpSp>
      <p:grpSp>
        <p:nvGrpSpPr>
          <p:cNvPr id="1528" name="Group 1528"/>
          <p:cNvGrpSpPr/>
          <p:nvPr/>
        </p:nvGrpSpPr>
        <p:grpSpPr>
          <a:xfrm>
            <a:off x="3943674" y="5844252"/>
            <a:ext cx="763825" cy="566726"/>
            <a:chOff x="0" y="0"/>
            <a:chExt cx="763824" cy="566725"/>
          </a:xfrm>
        </p:grpSpPr>
        <p:grpSp>
          <p:nvGrpSpPr>
            <p:cNvPr id="1526" name="Group 1526"/>
            <p:cNvGrpSpPr/>
            <p:nvPr/>
          </p:nvGrpSpPr>
          <p:grpSpPr>
            <a:xfrm>
              <a:off x="0" y="0"/>
              <a:ext cx="763824" cy="566725"/>
              <a:chOff x="0" y="0"/>
              <a:chExt cx="763823" cy="566724"/>
            </a:xfrm>
          </p:grpSpPr>
          <p:sp>
            <p:nvSpPr>
              <p:cNvPr id="1524" name="Shape 1524"/>
              <p:cNvSpPr/>
              <p:nvPr/>
            </p:nvSpPr>
            <p:spPr>
              <a:xfrm flipV="1">
                <a:off x="381911" y="-1"/>
                <a:ext cx="1" cy="566726"/>
              </a:xfrm>
              <a:prstGeom prst="line">
                <a:avLst/>
              </a:prstGeom>
              <a:noFill/>
              <a:ln w="889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525" name="Shape 1525"/>
              <p:cNvSpPr/>
              <p:nvPr/>
            </p:nvSpPr>
            <p:spPr>
              <a:xfrm>
                <a:off x="0" y="94454"/>
                <a:ext cx="763824" cy="377817"/>
              </a:xfrm>
              <a:prstGeom prst="rect">
                <a:avLst/>
              </a:prstGeom>
              <a:solidFill>
                <a:schemeClr val="accent3"/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90000"/>
                  </a:lnSpc>
                  <a:defRPr sz="2000" cap="all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pPr>
                <a:endParaRPr sz="2000"/>
              </a:p>
            </p:txBody>
          </p:sp>
        </p:grpSp>
        <p:sp>
          <p:nvSpPr>
            <p:cNvPr id="1527" name="Shape 1527"/>
            <p:cNvSpPr/>
            <p:nvPr/>
          </p:nvSpPr>
          <p:spPr>
            <a:xfrm>
              <a:off x="46884" y="85872"/>
              <a:ext cx="670055" cy="394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r>
                <a:t>CNOT</a:t>
              </a:r>
            </a:p>
          </p:txBody>
        </p:sp>
      </p:grpSp>
      <p:grpSp>
        <p:nvGrpSpPr>
          <p:cNvPr id="1533" name="Group 1533"/>
          <p:cNvGrpSpPr/>
          <p:nvPr/>
        </p:nvGrpSpPr>
        <p:grpSpPr>
          <a:xfrm>
            <a:off x="1835470" y="6400379"/>
            <a:ext cx="763826" cy="566726"/>
            <a:chOff x="0" y="0"/>
            <a:chExt cx="763824" cy="566725"/>
          </a:xfrm>
        </p:grpSpPr>
        <p:grpSp>
          <p:nvGrpSpPr>
            <p:cNvPr id="1531" name="Group 1531"/>
            <p:cNvGrpSpPr/>
            <p:nvPr/>
          </p:nvGrpSpPr>
          <p:grpSpPr>
            <a:xfrm>
              <a:off x="0" y="0"/>
              <a:ext cx="763824" cy="566725"/>
              <a:chOff x="0" y="0"/>
              <a:chExt cx="763823" cy="566724"/>
            </a:xfrm>
          </p:grpSpPr>
          <p:sp>
            <p:nvSpPr>
              <p:cNvPr id="1529" name="Shape 1529"/>
              <p:cNvSpPr/>
              <p:nvPr/>
            </p:nvSpPr>
            <p:spPr>
              <a:xfrm flipV="1">
                <a:off x="381911" y="-1"/>
                <a:ext cx="1" cy="566726"/>
              </a:xfrm>
              <a:prstGeom prst="line">
                <a:avLst/>
              </a:prstGeom>
              <a:noFill/>
              <a:ln w="889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1530" name="Shape 1530"/>
              <p:cNvSpPr/>
              <p:nvPr/>
            </p:nvSpPr>
            <p:spPr>
              <a:xfrm>
                <a:off x="0" y="94454"/>
                <a:ext cx="763824" cy="377817"/>
              </a:xfrm>
              <a:prstGeom prst="rect">
                <a:avLst/>
              </a:prstGeom>
              <a:solidFill>
                <a:schemeClr val="accent3"/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90000"/>
                  </a:lnSpc>
                  <a:defRPr sz="2000" cap="all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pPr>
                <a:endParaRPr sz="2000"/>
              </a:p>
            </p:txBody>
          </p:sp>
        </p:grpSp>
        <p:sp>
          <p:nvSpPr>
            <p:cNvPr id="1532" name="Shape 1532"/>
            <p:cNvSpPr/>
            <p:nvPr/>
          </p:nvSpPr>
          <p:spPr>
            <a:xfrm>
              <a:off x="252873" y="39642"/>
              <a:ext cx="258083" cy="487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/>
              </a:lvl1pPr>
            </a:lstStyle>
            <a:p>
              <a:r>
                <a:rPr sz="2501"/>
                <a:t>T</a:t>
              </a:r>
            </a:p>
          </p:txBody>
        </p:sp>
      </p:grpSp>
      <p:sp>
        <p:nvSpPr>
          <p:cNvPr id="125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26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27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28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29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30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31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32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33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34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35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36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37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38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39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0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1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2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0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4375E-6 5.72917E-7 L -0.08984 -0.04948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1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-2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xit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7" grpId="1" uiExpand="1" build="p" bldLvl="5" animBg="1" advAuto="0"/>
      <p:bldP spid="1428" grpId="2" uiExpand="1" build="p" bldLvl="5" animBg="1" advAuto="0"/>
      <p:bldP spid="1433" grpId="3" uiExpand="1" animBg="1" advAuto="0"/>
      <p:bldP spid="1438" grpId="5" uiExpand="1" animBg="1" advAuto="0"/>
      <p:bldP spid="1445" grpId="4" uiExpand="1" animBg="1" advAuto="0"/>
      <p:bldP spid="1446" grpId="11" uiExpand="1" build="p" bldLvl="5" animBg="1" advAuto="0"/>
      <p:bldP spid="1447" grpId="13" uiExpand="1" build="p" bldLvl="5" animBg="1" advAuto="0"/>
      <p:bldP spid="1455" grpId="14" uiExpand="1" animBg="1" advAuto="0"/>
      <p:bldP spid="1456" grpId="12" animBg="1" advAuto="0"/>
      <p:bldP spid="1463" grpId="16" animBg="1" advAuto="0"/>
      <p:bldP spid="1469" grpId="15" uiExpand="1" animBg="1" advAuto="0"/>
      <p:bldP spid="1470" grpId="17" uiExpand="1" build="p" bldLvl="5" animBg="1" advAuto="0"/>
      <p:bldP spid="1471" grpId="18" uiExpand="1" build="p" bldLvl="5" animBg="1" advAuto="0"/>
      <p:bldP spid="1472" grpId="0" animBg="1"/>
      <p:bldP spid="1473" grpId="29" uiExpand="1" build="p" bldLvl="5" animBg="1" advAuto="0"/>
      <p:bldP spid="1481" grpId="25" animBg="1" advAuto="0"/>
      <p:bldP spid="1481" grpId="32" animBg="1" advAuto="0"/>
      <p:bldP spid="1482" grpId="26" animBg="1" advAuto="0"/>
      <p:bldP spid="1489" grpId="27" animBg="1" advAuto="0"/>
      <p:bldP spid="1489" grpId="30" uiExpand="1" animBg="1" advAuto="0"/>
      <p:bldP spid="1495" grpId="28" animBg="1" advAuto="0"/>
      <p:bldP spid="1498" grpId="6" animBg="1" advAuto="0"/>
      <p:bldP spid="1501" grpId="7" animBg="1" advAuto="0"/>
      <p:bldP spid="1504" grpId="8" animBg="1" advAuto="0"/>
      <p:bldP spid="1507" grpId="9" animBg="1" advAuto="0"/>
      <p:bldP spid="1510" grpId="10" animBg="1" advAuto="0"/>
      <p:bldP spid="1513" grpId="22" animBg="1" advAuto="0"/>
      <p:bldP spid="1518" grpId="20" uiExpand="1" animBg="1" advAuto="0"/>
      <p:bldP spid="1523" grpId="21" uiExpand="1" animBg="1" advAuto="0"/>
      <p:bldP spid="1528" grpId="19" uiExpand="1" animBg="1" advAuto="0"/>
      <p:bldP spid="1533" grpId="23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Delegated quantum computation in two rounds</a:t>
            </a:r>
          </a:p>
          <a:p>
            <a:pPr lvl="1"/>
            <a:r>
              <a:rPr lang="en-US" dirty="0"/>
              <a:t>No memory needed on Alice’s </a:t>
            </a:r>
            <a:r>
              <a:rPr lang="en-US" dirty="0" smtClean="0"/>
              <a:t>side</a:t>
            </a:r>
          </a:p>
          <a:p>
            <a:pPr lvl="1"/>
            <a:r>
              <a:rPr lang="en-US" dirty="0" smtClean="0"/>
              <a:t>”Low-tech” generation of gadgets</a:t>
            </a:r>
            <a:endParaRPr lang="en-US" dirty="0"/>
          </a:p>
          <a:p>
            <a:r>
              <a:rPr lang="en-US" dirty="0"/>
              <a:t>Gadget generation on </a:t>
            </a:r>
            <a:r>
              <a:rPr lang="en-US" dirty="0" smtClean="0"/>
              <a:t>demand</a:t>
            </a:r>
            <a:endParaRPr lang="en-US" dirty="0"/>
          </a:p>
          <a:p>
            <a:r>
              <a:rPr lang="en-US" dirty="0"/>
              <a:t>Circuit privacy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731" y1="36478" x2="31731" y2="36478"/>
                        <a14:foregroundMark x1="49679" y1="35535" x2="49679" y2="35535"/>
                        <a14:foregroundMark x1="12500" y1="73270" x2="12500" y2="73270"/>
                        <a14:foregroundMark x1="11538" y1="70440" x2="26923" y2="64780"/>
                        <a14:foregroundMark x1="15385" y1="71384" x2="15385" y2="71384"/>
                        <a14:foregroundMark x1="25962" y1="70440" x2="25962" y2="70440"/>
                        <a14:foregroundMark x1="4808" y1="77987" x2="4808" y2="77987"/>
                        <a14:foregroundMark x1="17308" y1="77987" x2="17308" y2="77987"/>
                        <a14:foregroundMark x1="34295" y1="75157" x2="34295" y2="75157"/>
                        <a14:foregroundMark x1="34295" y1="76101" x2="34295" y2="76101"/>
                        <a14:foregroundMark x1="46795" y1="63836" x2="46795" y2="63836"/>
                        <a14:foregroundMark x1="56410" y1="77044" x2="56410" y2="77044"/>
                        <a14:foregroundMark x1="44872" y1="73270" x2="44872" y2="73270"/>
                        <a14:foregroundMark x1="45833" y1="77044" x2="45833" y2="77044"/>
                        <a14:foregroundMark x1="52564" y1="91824" x2="52564" y2="91824"/>
                        <a14:foregroundMark x1="62179" y1="91824" x2="62179" y2="91824"/>
                        <a14:foregroundMark x1="62179" y1="77044" x2="62179" y2="77044"/>
                        <a14:foregroundMark x1="57372" y1="51572" x2="57372" y2="51572"/>
                        <a14:foregroundMark x1="33654" y1="44025" x2="33654" y2="44025"/>
                        <a14:foregroundMark x1="39103" y1="43082" x2="38141" y2="48742"/>
                        <a14:foregroundMark x1="43910" y1="57233" x2="43910" y2="57233"/>
                        <a14:foregroundMark x1="47756" y1="41195" x2="47756" y2="41195"/>
                        <a14:foregroundMark x1="46795" y1="39308" x2="46795" y2="39308"/>
                        <a14:foregroundMark x1="36218" y1="31761" x2="36218" y2="31761"/>
                        <a14:foregroundMark x1="34295" y1="29874" x2="34295" y2="29874"/>
                        <a14:foregroundMark x1="31731" y1="9434" x2="31731" y2="9434"/>
                        <a14:foregroundMark x1="39103" y1="17610" x2="39103" y2="17610"/>
                        <a14:foregroundMark x1="41987" y1="9434" x2="73718" y2="23270"/>
                        <a14:foregroundMark x1="71795" y1="33648" x2="82372" y2="62893"/>
                        <a14:foregroundMark x1="73718" y1="31761" x2="89103" y2="68553"/>
                        <a14:foregroundMark x1="79487" y1="93711" x2="94872" y2="73270"/>
                        <a14:foregroundMark x1="91987" y1="87107" x2="91987" y2="87107"/>
                        <a14:foregroundMark x1="87179" y1="68553" x2="87179" y2="68553"/>
                        <a14:foregroundMark x1="69872" y1="92767" x2="69872" y2="9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6793" y="4140936"/>
            <a:ext cx="1664117" cy="1696119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11243549" y="4315691"/>
            <a:ext cx="1684090" cy="1187654"/>
            <a:chOff x="7464886" y="3450182"/>
            <a:chExt cx="4656248" cy="3283678"/>
          </a:xfrm>
        </p:grpSpPr>
        <p:pic>
          <p:nvPicPr>
            <p:cNvPr id="6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989" y="3450182"/>
              <a:ext cx="3335145" cy="2501359"/>
            </a:xfrm>
            <a:prstGeom prst="rect">
              <a:avLst/>
            </a:prstGeom>
          </p:spPr>
        </p:pic>
        <p:pic>
          <p:nvPicPr>
            <p:cNvPr id="7" name="Afbeelding 6" descr="File:Cartoon cloud.svg - Wikipedia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886" y="4211495"/>
              <a:ext cx="3885231" cy="2522365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410" b="90830" l="41475" r="93607">
                          <a14:foregroundMark x1="44754" y1="44105" x2="44754" y2="44105"/>
                          <a14:foregroundMark x1="45246" y1="51092" x2="45246" y2="51092"/>
                          <a14:foregroundMark x1="49016" y1="62009" x2="49016" y2="62009"/>
                          <a14:foregroundMark x1="54098" y1="65939" x2="54098" y2="65939"/>
                          <a14:foregroundMark x1="59180" y1="75109" x2="59180" y2="75109"/>
                          <a14:foregroundMark x1="63607" y1="74672" x2="63607" y2="74672"/>
                          <a14:foregroundMark x1="71639" y1="68559" x2="71639" y2="68559"/>
                          <a14:foregroundMark x1="76066" y1="63319" x2="76066" y2="63319"/>
                          <a14:foregroundMark x1="80492" y1="57642" x2="80492" y2="57642"/>
                          <a14:foregroundMark x1="84590" y1="44978" x2="84590" y2="44978"/>
                          <a14:foregroundMark x1="86066" y1="33624" x2="86066" y2="33624"/>
                          <a14:foregroundMark x1="86393" y1="20961" x2="86393" y2="20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14" t="12188"/>
            <a:stretch/>
          </p:blipFill>
          <p:spPr>
            <a:xfrm>
              <a:off x="8430774" y="5311766"/>
              <a:ext cx="1782490" cy="952576"/>
            </a:xfrm>
            <a:prstGeom prst="rect">
              <a:avLst/>
            </a:prstGeom>
          </p:spPr>
        </p:pic>
      </p:grpSp>
      <p:cxnSp>
        <p:nvCxnSpPr>
          <p:cNvPr id="9" name="Rechte verbindingslijn met pijl 8"/>
          <p:cNvCxnSpPr/>
          <p:nvPr/>
        </p:nvCxnSpPr>
        <p:spPr>
          <a:xfrm>
            <a:off x="9935583" y="4895552"/>
            <a:ext cx="1194918" cy="227946"/>
          </a:xfrm>
          <a:prstGeom prst="straightConnector1">
            <a:avLst/>
          </a:prstGeom>
          <a:noFill/>
          <a:ln w="57150" cap="flat">
            <a:solidFill>
              <a:srgbClr val="6F6A5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Rechte verbindingslijn met pijl 9"/>
          <p:cNvCxnSpPr>
            <a:cxnSpLocks/>
          </p:cNvCxnSpPr>
          <p:nvPr/>
        </p:nvCxnSpPr>
        <p:spPr>
          <a:xfrm flipH="1">
            <a:off x="9967190" y="5416991"/>
            <a:ext cx="1163311" cy="271753"/>
          </a:xfrm>
          <a:prstGeom prst="straightConnector1">
            <a:avLst/>
          </a:prstGeom>
          <a:noFill/>
          <a:ln w="57150" cap="flat">
            <a:solidFill>
              <a:srgbClr val="6F6A5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2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3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5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6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7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8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9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0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1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2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3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4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5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6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7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8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cxnSp>
        <p:nvCxnSpPr>
          <p:cNvPr id="29" name="Rechte verbindingslijn met pijl 9"/>
          <p:cNvCxnSpPr>
            <a:cxnSpLocks/>
          </p:cNvCxnSpPr>
          <p:nvPr/>
        </p:nvCxnSpPr>
        <p:spPr>
          <a:xfrm flipH="1">
            <a:off x="9845524" y="4302604"/>
            <a:ext cx="1304861" cy="280541"/>
          </a:xfrm>
          <a:prstGeom prst="straightConnector1">
            <a:avLst/>
          </a:prstGeom>
          <a:noFill/>
          <a:ln w="57150" cap="flat">
            <a:solidFill>
              <a:srgbClr val="6F6A5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26825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Shape 1550"/>
          <p:cNvSpPr>
            <a:spLocks noGrp="1"/>
          </p:cNvSpPr>
          <p:nvPr>
            <p:ph type="title"/>
          </p:nvPr>
        </p:nvSpPr>
        <p:spPr>
          <a:xfrm>
            <a:off x="508000" y="493388"/>
            <a:ext cx="11988800" cy="1281441"/>
          </a:xfrm>
          <a:prstGeom prst="rect">
            <a:avLst/>
          </a:prstGeom>
        </p:spPr>
        <p:txBody>
          <a:bodyPr/>
          <a:lstStyle/>
          <a:p>
            <a:r>
              <a:t>FUTURE WORK</a:t>
            </a:r>
          </a:p>
        </p:txBody>
      </p:sp>
      <p:sp>
        <p:nvSpPr>
          <p:cNvPr id="1551" name="Shape 1551"/>
          <p:cNvSpPr>
            <a:spLocks noGrp="1"/>
          </p:cNvSpPr>
          <p:nvPr>
            <p:ph type="body" idx="1"/>
          </p:nvPr>
        </p:nvSpPr>
        <p:spPr>
          <a:xfrm>
            <a:off x="508000" y="1997078"/>
            <a:ext cx="11988800" cy="704994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dirty="0"/>
              <a:t>non-leveled QFHE?</a:t>
            </a:r>
          </a:p>
          <a:p>
            <a:pPr>
              <a:buBlip>
                <a:blip r:embed="rId2"/>
              </a:buBlip>
            </a:pPr>
            <a:endParaRPr lang="en-US" dirty="0"/>
          </a:p>
          <a:p>
            <a:pPr>
              <a:buBlip>
                <a:blip r:embed="rId2"/>
              </a:buBlip>
            </a:pPr>
            <a:r>
              <a:rPr dirty="0"/>
              <a:t>verifiable delegated quantum computation</a:t>
            </a:r>
          </a:p>
          <a:p>
            <a:pPr>
              <a:buBlip>
                <a:blip r:embed="rId2"/>
              </a:buBlip>
            </a:pPr>
            <a:endParaRPr lang="en-US" dirty="0"/>
          </a:p>
          <a:p>
            <a:pPr>
              <a:buBlip>
                <a:blip r:embed="rId2"/>
              </a:buBlip>
            </a:pPr>
            <a:r>
              <a:rPr dirty="0"/>
              <a:t>quantum obfuscation?</a:t>
            </a:r>
          </a:p>
          <a:p>
            <a:pPr>
              <a:buBlip>
                <a:blip r:embed="rId2"/>
              </a:buBlip>
            </a:pPr>
            <a:endParaRPr lang="en-US" dirty="0"/>
          </a:p>
          <a:p>
            <a:pPr>
              <a:buBlip>
                <a:blip r:embed="rId2"/>
              </a:buBlip>
            </a:pPr>
            <a:r>
              <a:rPr dirty="0"/>
              <a:t>…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9575803" y="1430100"/>
            <a:ext cx="2727841" cy="2727841"/>
            <a:chOff x="9933095" y="1690925"/>
            <a:chExt cx="2727841" cy="2727841"/>
          </a:xfrm>
        </p:grpSpPr>
        <p:grpSp>
          <p:nvGrpSpPr>
            <p:cNvPr id="24" name="Group 1498"/>
            <p:cNvGrpSpPr/>
            <p:nvPr/>
          </p:nvGrpSpPr>
          <p:grpSpPr>
            <a:xfrm>
              <a:off x="10240631" y="2641896"/>
              <a:ext cx="799509" cy="825899"/>
              <a:chOff x="0" y="0"/>
              <a:chExt cx="799508" cy="825898"/>
            </a:xfrm>
          </p:grpSpPr>
          <p:sp>
            <p:nvSpPr>
              <p:cNvPr id="25" name="Shape 1496"/>
              <p:cNvSpPr/>
              <p:nvPr/>
            </p:nvSpPr>
            <p:spPr>
              <a:xfrm>
                <a:off x="0" y="0"/>
                <a:ext cx="799509" cy="825899"/>
              </a:xfrm>
              <a:prstGeom prst="rect">
                <a:avLst/>
              </a:prstGeom>
              <a:solidFill>
                <a:schemeClr val="accent2">
                  <a:hueOff val="376121"/>
                  <a:satOff val="3650"/>
                  <a:lumOff val="-13970"/>
                </a:schemeClr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pic>
            <p:nvPicPr>
              <p:cNvPr id="26" name="pasted-imag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94954" y="108149"/>
                <a:ext cx="609601" cy="6096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7" name="Group 1501"/>
            <p:cNvGrpSpPr/>
            <p:nvPr/>
          </p:nvGrpSpPr>
          <p:grpSpPr>
            <a:xfrm>
              <a:off x="10436836" y="2483347"/>
              <a:ext cx="799509" cy="825900"/>
              <a:chOff x="0" y="0"/>
              <a:chExt cx="799508" cy="825898"/>
            </a:xfrm>
          </p:grpSpPr>
          <p:sp>
            <p:nvSpPr>
              <p:cNvPr id="28" name="Shape 1499"/>
              <p:cNvSpPr/>
              <p:nvPr/>
            </p:nvSpPr>
            <p:spPr>
              <a:xfrm>
                <a:off x="0" y="0"/>
                <a:ext cx="799509" cy="825899"/>
              </a:xfrm>
              <a:prstGeom prst="rect">
                <a:avLst/>
              </a:prstGeom>
              <a:solidFill>
                <a:schemeClr val="accent2">
                  <a:hueOff val="376121"/>
                  <a:satOff val="3650"/>
                  <a:lumOff val="-13970"/>
                </a:schemeClr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pic>
            <p:nvPicPr>
              <p:cNvPr id="29" name="pasted-imag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94954" y="108149"/>
                <a:ext cx="609601" cy="6096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0" name="Group 1504"/>
            <p:cNvGrpSpPr/>
            <p:nvPr/>
          </p:nvGrpSpPr>
          <p:grpSpPr>
            <a:xfrm>
              <a:off x="10707209" y="2374156"/>
              <a:ext cx="799509" cy="825900"/>
              <a:chOff x="0" y="0"/>
              <a:chExt cx="799508" cy="825898"/>
            </a:xfrm>
          </p:grpSpPr>
          <p:sp>
            <p:nvSpPr>
              <p:cNvPr id="31" name="Shape 1502"/>
              <p:cNvSpPr/>
              <p:nvPr/>
            </p:nvSpPr>
            <p:spPr>
              <a:xfrm>
                <a:off x="0" y="0"/>
                <a:ext cx="799509" cy="825899"/>
              </a:xfrm>
              <a:prstGeom prst="rect">
                <a:avLst/>
              </a:prstGeom>
              <a:solidFill>
                <a:schemeClr val="accent2">
                  <a:hueOff val="376121"/>
                  <a:satOff val="3650"/>
                  <a:lumOff val="-13970"/>
                </a:schemeClr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pic>
            <p:nvPicPr>
              <p:cNvPr id="32" name="pasted-imag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94954" y="108149"/>
                <a:ext cx="609601" cy="6096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3" name="Group 1507"/>
            <p:cNvGrpSpPr/>
            <p:nvPr/>
          </p:nvGrpSpPr>
          <p:grpSpPr>
            <a:xfrm>
              <a:off x="10974515" y="2859673"/>
              <a:ext cx="799509" cy="825900"/>
              <a:chOff x="0" y="0"/>
              <a:chExt cx="799508" cy="825898"/>
            </a:xfrm>
          </p:grpSpPr>
          <p:sp>
            <p:nvSpPr>
              <p:cNvPr id="34" name="Shape 1505"/>
              <p:cNvSpPr/>
              <p:nvPr/>
            </p:nvSpPr>
            <p:spPr>
              <a:xfrm>
                <a:off x="0" y="0"/>
                <a:ext cx="799509" cy="825899"/>
              </a:xfrm>
              <a:prstGeom prst="rect">
                <a:avLst/>
              </a:prstGeom>
              <a:solidFill>
                <a:schemeClr val="accent2">
                  <a:hueOff val="376121"/>
                  <a:satOff val="3650"/>
                  <a:lumOff val="-13970"/>
                </a:schemeClr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pic>
            <p:nvPicPr>
              <p:cNvPr id="35" name="pasted-imag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94954" y="108149"/>
                <a:ext cx="609601" cy="6096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6" name="Group 1510"/>
            <p:cNvGrpSpPr/>
            <p:nvPr/>
          </p:nvGrpSpPr>
          <p:grpSpPr>
            <a:xfrm>
              <a:off x="11697291" y="2426557"/>
              <a:ext cx="799509" cy="825900"/>
              <a:chOff x="0" y="0"/>
              <a:chExt cx="799508" cy="825898"/>
            </a:xfrm>
          </p:grpSpPr>
          <p:sp>
            <p:nvSpPr>
              <p:cNvPr id="37" name="Shape 1508"/>
              <p:cNvSpPr/>
              <p:nvPr/>
            </p:nvSpPr>
            <p:spPr>
              <a:xfrm>
                <a:off x="0" y="0"/>
                <a:ext cx="799509" cy="825899"/>
              </a:xfrm>
              <a:prstGeom prst="rect">
                <a:avLst/>
              </a:prstGeom>
              <a:solidFill>
                <a:schemeClr val="accent2">
                  <a:hueOff val="376121"/>
                  <a:satOff val="3650"/>
                  <a:lumOff val="-13970"/>
                </a:schemeClr>
              </a:solidFill>
              <a:ln w="381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254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/>
              </a:p>
            </p:txBody>
          </p:sp>
          <p:pic>
            <p:nvPicPr>
              <p:cNvPr id="38" name="pasted-image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94954" y="108149"/>
                <a:ext cx="609601" cy="6096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" name="Kruis 1"/>
            <p:cNvSpPr/>
            <p:nvPr/>
          </p:nvSpPr>
          <p:spPr>
            <a:xfrm rot="2700000">
              <a:off x="9933095" y="1690925"/>
              <a:ext cx="2727841" cy="2727841"/>
            </a:xfrm>
            <a:prstGeom prst="plus">
              <a:avLst>
                <a:gd name="adj" fmla="val 47102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584229"/>
              <a:endParaRPr lang="nl-NL"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43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5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6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7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8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9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0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1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2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3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4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5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6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7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8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9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60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61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grpSp>
        <p:nvGrpSpPr>
          <p:cNvPr id="4" name="Group 3"/>
          <p:cNvGrpSpPr/>
          <p:nvPr/>
        </p:nvGrpSpPr>
        <p:grpSpPr>
          <a:xfrm>
            <a:off x="7629973" y="4831045"/>
            <a:ext cx="4830846" cy="1696119"/>
            <a:chOff x="7629973" y="4831045"/>
            <a:chExt cx="4830846" cy="1696119"/>
          </a:xfrm>
        </p:grpSpPr>
        <p:pic>
          <p:nvPicPr>
            <p:cNvPr id="62" name="Afbeelding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1731" y1="36478" x2="31731" y2="36478"/>
                          <a14:foregroundMark x1="49679" y1="35535" x2="49679" y2="35535"/>
                          <a14:foregroundMark x1="12500" y1="73270" x2="12500" y2="73270"/>
                          <a14:foregroundMark x1="11538" y1="70440" x2="26923" y2="64780"/>
                          <a14:foregroundMark x1="15385" y1="71384" x2="15385" y2="71384"/>
                          <a14:foregroundMark x1="25962" y1="70440" x2="25962" y2="70440"/>
                          <a14:foregroundMark x1="4808" y1="77987" x2="4808" y2="77987"/>
                          <a14:foregroundMark x1="17308" y1="77987" x2="17308" y2="77987"/>
                          <a14:foregroundMark x1="34295" y1="75157" x2="34295" y2="75157"/>
                          <a14:foregroundMark x1="34295" y1="76101" x2="34295" y2="76101"/>
                          <a14:foregroundMark x1="46795" y1="63836" x2="46795" y2="63836"/>
                          <a14:foregroundMark x1="56410" y1="77044" x2="56410" y2="77044"/>
                          <a14:foregroundMark x1="44872" y1="73270" x2="44872" y2="73270"/>
                          <a14:foregroundMark x1="45833" y1="77044" x2="45833" y2="77044"/>
                          <a14:foregroundMark x1="52564" y1="91824" x2="52564" y2="91824"/>
                          <a14:foregroundMark x1="62179" y1="91824" x2="62179" y2="91824"/>
                          <a14:foregroundMark x1="62179" y1="77044" x2="62179" y2="77044"/>
                          <a14:foregroundMark x1="57372" y1="51572" x2="57372" y2="51572"/>
                          <a14:foregroundMark x1="33654" y1="44025" x2="33654" y2="44025"/>
                          <a14:foregroundMark x1="39103" y1="43082" x2="38141" y2="48742"/>
                          <a14:foregroundMark x1="43910" y1="57233" x2="43910" y2="57233"/>
                          <a14:foregroundMark x1="47756" y1="41195" x2="47756" y2="41195"/>
                          <a14:foregroundMark x1="46795" y1="39308" x2="46795" y2="39308"/>
                          <a14:foregroundMark x1="36218" y1="31761" x2="36218" y2="31761"/>
                          <a14:foregroundMark x1="34295" y1="29874" x2="34295" y2="29874"/>
                          <a14:foregroundMark x1="31731" y1="9434" x2="31731" y2="9434"/>
                          <a14:foregroundMark x1="39103" y1="17610" x2="39103" y2="17610"/>
                          <a14:foregroundMark x1="41987" y1="9434" x2="73718" y2="23270"/>
                          <a14:foregroundMark x1="71795" y1="33648" x2="82372" y2="62893"/>
                          <a14:foregroundMark x1="73718" y1="31761" x2="89103" y2="68553"/>
                          <a14:foregroundMark x1="79487" y1="93711" x2="94872" y2="73270"/>
                          <a14:foregroundMark x1="91987" y1="87107" x2="91987" y2="87107"/>
                          <a14:foregroundMark x1="87179" y1="68553" x2="87179" y2="68553"/>
                          <a14:foregroundMark x1="69872" y1="92767" x2="69872" y2="927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9973" y="4831045"/>
              <a:ext cx="1664117" cy="1696119"/>
            </a:xfrm>
            <a:prstGeom prst="rect">
              <a:avLst/>
            </a:prstGeom>
          </p:spPr>
        </p:pic>
        <p:grpSp>
          <p:nvGrpSpPr>
            <p:cNvPr id="63" name="Groep 4"/>
            <p:cNvGrpSpPr/>
            <p:nvPr/>
          </p:nvGrpSpPr>
          <p:grpSpPr>
            <a:xfrm>
              <a:off x="10776729" y="5005800"/>
              <a:ext cx="1684090" cy="1187654"/>
              <a:chOff x="7464886" y="3450182"/>
              <a:chExt cx="4656248" cy="3283678"/>
            </a:xfrm>
          </p:grpSpPr>
          <p:pic>
            <p:nvPicPr>
              <p:cNvPr id="64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5989" y="3450182"/>
                <a:ext cx="3335145" cy="2501359"/>
              </a:xfrm>
              <a:prstGeom prst="rect">
                <a:avLst/>
              </a:prstGeom>
            </p:spPr>
          </p:pic>
          <p:pic>
            <p:nvPicPr>
              <p:cNvPr id="65" name="Afbeelding 6" descr="File:Cartoon cloud.svg - Wikipedia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4886" y="4211495"/>
                <a:ext cx="3885231" cy="2522365"/>
              </a:xfrm>
              <a:prstGeom prst="rect">
                <a:avLst/>
              </a:prstGeom>
            </p:spPr>
          </p:pic>
          <p:pic>
            <p:nvPicPr>
              <p:cNvPr id="66" name="Afbeelding 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4410" b="90830" l="41475" r="93607">
                            <a14:foregroundMark x1="44754" y1="44105" x2="44754" y2="44105"/>
                            <a14:foregroundMark x1="45246" y1="51092" x2="45246" y2="51092"/>
                            <a14:foregroundMark x1="49016" y1="62009" x2="49016" y2="62009"/>
                            <a14:foregroundMark x1="54098" y1="65939" x2="54098" y2="65939"/>
                            <a14:foregroundMark x1="59180" y1="75109" x2="59180" y2="75109"/>
                            <a14:foregroundMark x1="63607" y1="74672" x2="63607" y2="74672"/>
                            <a14:foregroundMark x1="71639" y1="68559" x2="71639" y2="68559"/>
                            <a14:foregroundMark x1="76066" y1="63319" x2="76066" y2="63319"/>
                            <a14:foregroundMark x1="80492" y1="57642" x2="80492" y2="57642"/>
                            <a14:foregroundMark x1="84590" y1="44978" x2="84590" y2="44978"/>
                            <a14:foregroundMark x1="86066" y1="33624" x2="86066" y2="33624"/>
                            <a14:foregroundMark x1="86393" y1="20961" x2="86393" y2="209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14" t="12188"/>
              <a:stretch/>
            </p:blipFill>
            <p:spPr>
              <a:xfrm>
                <a:off x="8430774" y="5311766"/>
                <a:ext cx="1782490" cy="952576"/>
              </a:xfrm>
              <a:prstGeom prst="rect">
                <a:avLst/>
              </a:prstGeom>
            </p:spPr>
          </p:pic>
        </p:grpSp>
        <p:cxnSp>
          <p:nvCxnSpPr>
            <p:cNvPr id="67" name="Rechte verbindingslijn met pijl 8"/>
            <p:cNvCxnSpPr/>
            <p:nvPr/>
          </p:nvCxnSpPr>
          <p:spPr>
            <a:xfrm>
              <a:off x="9468763" y="5585661"/>
              <a:ext cx="1194918" cy="227946"/>
            </a:xfrm>
            <a:prstGeom prst="straightConnector1">
              <a:avLst/>
            </a:prstGeom>
            <a:noFill/>
            <a:ln w="57150" cap="flat">
              <a:solidFill>
                <a:srgbClr val="6F6A5A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Rechte verbindingslijn met pijl 9"/>
            <p:cNvCxnSpPr>
              <a:cxnSpLocks/>
            </p:cNvCxnSpPr>
            <p:nvPr/>
          </p:nvCxnSpPr>
          <p:spPr>
            <a:xfrm flipH="1">
              <a:off x="9500370" y="6107100"/>
              <a:ext cx="1163311" cy="271753"/>
            </a:xfrm>
            <a:prstGeom prst="straightConnector1">
              <a:avLst/>
            </a:prstGeom>
            <a:noFill/>
            <a:ln w="57150" cap="flat">
              <a:solidFill>
                <a:srgbClr val="6F6A5A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" grpId="1" uiExpand="1" build="p" bldLvl="5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Shape 1569"/>
          <p:cNvSpPr>
            <a:spLocks noGrp="1"/>
          </p:cNvSpPr>
          <p:nvPr>
            <p:ph type="title"/>
          </p:nvPr>
        </p:nvSpPr>
        <p:spPr>
          <a:xfrm>
            <a:off x="3924140" y="2062878"/>
            <a:ext cx="5156525" cy="2032001"/>
          </a:xfrm>
          <a:prstGeom prst="rect">
            <a:avLst/>
          </a:prstGeom>
        </p:spPr>
        <p:txBody>
          <a:bodyPr/>
          <a:lstStyle/>
          <a:p>
            <a:r>
              <a:t>Thank  you!</a:t>
            </a:r>
          </a:p>
        </p:txBody>
      </p:sp>
      <p:sp>
        <p:nvSpPr>
          <p:cNvPr id="1574" name="Shape 1574"/>
          <p:cNvSpPr/>
          <p:nvPr/>
        </p:nvSpPr>
        <p:spPr>
          <a:xfrm>
            <a:off x="6451075" y="4548507"/>
            <a:ext cx="1026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64" y="6381160"/>
            <a:ext cx="2984500" cy="1016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75" y="6129128"/>
            <a:ext cx="3637790" cy="1354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764" y="841976"/>
            <a:ext cx="10922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788" y="914239"/>
            <a:ext cx="11176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0102" y="4094879"/>
            <a:ext cx="8864600" cy="13081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508000" y="2717800"/>
            <a:ext cx="11988800" cy="2032000"/>
          </a:xfrm>
          <a:prstGeom prst="rect">
            <a:avLst/>
          </a:prstGeom>
        </p:spPr>
        <p:txBody>
          <a:bodyPr/>
          <a:lstStyle>
            <a:lvl1pPr>
              <a:defRPr sz="4900"/>
            </a:lvl1pPr>
          </a:lstStyle>
          <a:p>
            <a:r>
              <a:t>1.   HOMOMORPHIc  ENCRYPTION</a:t>
            </a:r>
          </a:p>
        </p:txBody>
      </p:sp>
      <p:sp>
        <p:nvSpPr>
          <p:cNvPr id="202" name="Shape 202"/>
          <p:cNvSpPr/>
          <p:nvPr/>
        </p:nvSpPr>
        <p:spPr>
          <a:xfrm>
            <a:off x="508000" y="4013749"/>
            <a:ext cx="11988800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4900"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lang="en-US" sz="4901" dirty="0"/>
              <a:t>2.   Previous  results: Clifford scheme</a:t>
            </a:r>
          </a:p>
        </p:txBody>
      </p:sp>
      <p:sp>
        <p:nvSpPr>
          <p:cNvPr id="203" name="Shape 203"/>
          <p:cNvSpPr/>
          <p:nvPr/>
        </p:nvSpPr>
        <p:spPr>
          <a:xfrm>
            <a:off x="508000" y="5321300"/>
            <a:ext cx="119888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4900"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sz="4901" dirty="0"/>
              <a:t>3.   New  </a:t>
            </a:r>
            <a:r>
              <a:rPr lang="en-US" sz="4901" dirty="0"/>
              <a:t>Scheme</a:t>
            </a:r>
            <a:endParaRPr sz="490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ep 130"/>
          <p:cNvGrpSpPr/>
          <p:nvPr/>
        </p:nvGrpSpPr>
        <p:grpSpPr>
          <a:xfrm>
            <a:off x="10212519" y="4693536"/>
            <a:ext cx="1532419" cy="1267856"/>
            <a:chOff x="5426781" y="2697848"/>
            <a:chExt cx="3007536" cy="2488302"/>
          </a:xfrm>
        </p:grpSpPr>
        <p:pic>
          <p:nvPicPr>
            <p:cNvPr id="132" name="Afbeelding 131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26781" y="2697848"/>
              <a:ext cx="3007536" cy="2488302"/>
            </a:xfrm>
            <a:prstGeom prst="rect">
              <a:avLst/>
            </a:prstGeom>
            <a:effectLst/>
          </p:spPr>
        </p:pic>
        <p:pic>
          <p:nvPicPr>
            <p:cNvPr id="133" name="Afbeelding 1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837" y="2865639"/>
              <a:ext cx="2474743" cy="1927998"/>
            </a:xfrm>
            <a:prstGeom prst="rect">
              <a:avLst/>
            </a:prstGeom>
          </p:spPr>
        </p:pic>
      </p:grpSp>
      <p:sp>
        <p:nvSpPr>
          <p:cNvPr id="269" name="Shape 269"/>
          <p:cNvSpPr/>
          <p:nvPr/>
        </p:nvSpPr>
        <p:spPr>
          <a:xfrm>
            <a:off x="10524564" y="4903070"/>
            <a:ext cx="984002" cy="585938"/>
          </a:xfrm>
          <a:prstGeom prst="rect">
            <a:avLst/>
          </a:prstGeom>
          <a:solidFill>
            <a:schemeClr val="accent4">
              <a:hueOff val="163466"/>
              <a:satOff val="6226"/>
              <a:lumOff val="10954"/>
            </a:schemeClr>
          </a:solidFill>
          <a:ln w="508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4200"/>
              </a:spcBef>
              <a:defRPr sz="3400"/>
            </a:lvl1pPr>
          </a:lstStyle>
          <a:p>
            <a:r>
              <a:rPr sz="3401" dirty="0">
                <a:latin typeface="Calibri" charset="0"/>
                <a:ea typeface="Calibri" charset="0"/>
                <a:cs typeface="Calibri" charset="0"/>
              </a:rPr>
              <a:t> x  </a:t>
            </a:r>
          </a:p>
        </p:txBody>
      </p:sp>
      <p:grpSp>
        <p:nvGrpSpPr>
          <p:cNvPr id="298" name="Group 298"/>
          <p:cNvGrpSpPr/>
          <p:nvPr/>
        </p:nvGrpSpPr>
        <p:grpSpPr>
          <a:xfrm>
            <a:off x="10212519" y="4645035"/>
            <a:ext cx="1620623" cy="1409769"/>
            <a:chOff x="-1" y="0"/>
            <a:chExt cx="703834" cy="758632"/>
          </a:xfrm>
        </p:grpSpPr>
        <p:sp>
          <p:nvSpPr>
            <p:cNvPr id="297" name="Shape 297"/>
            <p:cNvSpPr/>
            <p:nvPr/>
          </p:nvSpPr>
          <p:spPr>
            <a:xfrm>
              <a:off x="50800" y="38100"/>
              <a:ext cx="602234" cy="5935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296" name="Afbeelding 295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703834" cy="758632"/>
            </a:xfrm>
            <a:prstGeom prst="rect">
              <a:avLst/>
            </a:prstGeom>
            <a:effectLst/>
          </p:spPr>
        </p:pic>
      </p:grpSp>
      <p:sp>
        <p:nvSpPr>
          <p:cNvPr id="228" name="Shape 228"/>
          <p:cNvSpPr/>
          <p:nvPr/>
        </p:nvSpPr>
        <p:spPr>
          <a:xfrm>
            <a:off x="7961737" y="7591733"/>
            <a:ext cx="1315840" cy="585937"/>
          </a:xfrm>
          <a:prstGeom prst="rect">
            <a:avLst/>
          </a:prstGeom>
          <a:solidFill>
            <a:schemeClr val="accent4">
              <a:hueOff val="163466"/>
              <a:satOff val="6226"/>
              <a:lumOff val="10954"/>
            </a:schemeClr>
          </a:solidFill>
          <a:ln w="508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 sz="1900"/>
            </a:lvl1pPr>
          </a:lstStyle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CAPITOL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8295435" y="7564578"/>
            <a:ext cx="984003" cy="585937"/>
          </a:xfrm>
          <a:prstGeom prst="rect">
            <a:avLst/>
          </a:prstGeom>
          <a:solidFill>
            <a:schemeClr val="accent4">
              <a:hueOff val="163466"/>
              <a:satOff val="6226"/>
              <a:lumOff val="10954"/>
            </a:schemeClr>
          </a:solidFill>
          <a:ln w="508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4200"/>
              </a:spcBef>
              <a:defRPr sz="3400"/>
            </a:lvl1pPr>
          </a:lstStyle>
          <a:p>
            <a:r>
              <a:rPr sz="3401" dirty="0">
                <a:latin typeface="Calibri" charset="0"/>
                <a:ea typeface="Calibri" charset="0"/>
                <a:cs typeface="Calibri" charset="0"/>
              </a:rPr>
              <a:t>f(x)  </a:t>
            </a:r>
          </a:p>
        </p:txBody>
      </p:sp>
      <p:sp>
        <p:nvSpPr>
          <p:cNvPr id="270" name="Shape 270"/>
          <p:cNvSpPr/>
          <p:nvPr/>
        </p:nvSpPr>
        <p:spPr>
          <a:xfrm>
            <a:off x="6994127" y="6185481"/>
            <a:ext cx="984003" cy="585937"/>
          </a:xfrm>
          <a:prstGeom prst="rect">
            <a:avLst/>
          </a:prstGeom>
          <a:solidFill>
            <a:schemeClr val="accent4">
              <a:hueOff val="163466"/>
              <a:satOff val="6226"/>
              <a:lumOff val="10954"/>
            </a:schemeClr>
          </a:solidFill>
          <a:ln w="508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4200"/>
              </a:spcBef>
              <a:defRPr sz="3400"/>
            </a:lvl1pPr>
          </a:lstStyle>
          <a:p>
            <a:r>
              <a:rPr sz="3401" dirty="0">
                <a:latin typeface="Calibri" charset="0"/>
                <a:ea typeface="Calibri" charset="0"/>
                <a:cs typeface="Calibri" charset="0"/>
              </a:rPr>
              <a:t> x  </a:t>
            </a:r>
          </a:p>
        </p:txBody>
      </p:sp>
      <p:grpSp>
        <p:nvGrpSpPr>
          <p:cNvPr id="134" name="Groep 133"/>
          <p:cNvGrpSpPr/>
          <p:nvPr/>
        </p:nvGrpSpPr>
        <p:grpSpPr>
          <a:xfrm>
            <a:off x="6687163" y="5975713"/>
            <a:ext cx="1520113" cy="1257675"/>
            <a:chOff x="5426781" y="2697848"/>
            <a:chExt cx="3007536" cy="2488302"/>
          </a:xfrm>
        </p:grpSpPr>
        <p:pic>
          <p:nvPicPr>
            <p:cNvPr id="135" name="Afbeelding 134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26781" y="2697848"/>
              <a:ext cx="3007536" cy="2488302"/>
            </a:xfrm>
            <a:prstGeom prst="rect">
              <a:avLst/>
            </a:prstGeom>
            <a:effectLst/>
          </p:spPr>
        </p:pic>
        <p:pic>
          <p:nvPicPr>
            <p:cNvPr id="136" name="Afbeelding 1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7349" y="2830981"/>
              <a:ext cx="2519232" cy="1962656"/>
            </a:xfrm>
            <a:prstGeom prst="rect">
              <a:avLst/>
            </a:prstGeom>
          </p:spPr>
        </p:pic>
      </p:grpSp>
      <p:sp>
        <p:nvSpPr>
          <p:cNvPr id="271" name="Shape 271"/>
          <p:cNvSpPr/>
          <p:nvPr/>
        </p:nvSpPr>
        <p:spPr>
          <a:xfrm>
            <a:off x="10579101" y="6294575"/>
            <a:ext cx="984002" cy="585938"/>
          </a:xfrm>
          <a:prstGeom prst="rect">
            <a:avLst/>
          </a:prstGeom>
          <a:solidFill>
            <a:schemeClr val="accent4">
              <a:hueOff val="163466"/>
              <a:satOff val="6226"/>
              <a:lumOff val="10954"/>
            </a:schemeClr>
          </a:solidFill>
          <a:ln w="508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spcBef>
                <a:spcPts val="4200"/>
              </a:spcBef>
              <a:defRPr sz="3400"/>
            </a:lvl1pPr>
          </a:lstStyle>
          <a:p>
            <a:r>
              <a:rPr sz="3401" dirty="0">
                <a:latin typeface="Calibri" charset="0"/>
                <a:ea typeface="Calibri" charset="0"/>
                <a:cs typeface="Calibri" charset="0"/>
              </a:rPr>
              <a:t>f(x)  </a:t>
            </a:r>
          </a:p>
        </p:txBody>
      </p:sp>
      <p:sp>
        <p:nvSpPr>
          <p:cNvPr id="226" name="Shape 226"/>
          <p:cNvSpPr/>
          <p:nvPr/>
        </p:nvSpPr>
        <p:spPr>
          <a:xfrm>
            <a:off x="10374262" y="6307275"/>
            <a:ext cx="1315840" cy="585938"/>
          </a:xfrm>
          <a:prstGeom prst="rect">
            <a:avLst/>
          </a:prstGeom>
          <a:solidFill>
            <a:schemeClr val="accent4">
              <a:hueOff val="163466"/>
              <a:satOff val="6226"/>
              <a:lumOff val="10954"/>
            </a:schemeClr>
          </a:solidFill>
          <a:ln w="508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4200"/>
              </a:spcBef>
              <a:defRPr sz="1900"/>
            </a:lvl1pPr>
          </a:lstStyle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CAPITOL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9700189" y="6154700"/>
            <a:ext cx="403957" cy="825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r>
              <a:rPr>
                <a:latin typeface="Calibri" charset="0"/>
                <a:ea typeface="Calibri" charset="0"/>
                <a:cs typeface="Calibri" charset="0"/>
              </a:rPr>
              <a:t>↦</a:t>
            </a:r>
          </a:p>
        </p:txBody>
      </p:sp>
      <p:sp>
        <p:nvSpPr>
          <p:cNvPr id="229" name="Shape 229"/>
          <p:cNvSpPr/>
          <p:nvPr/>
        </p:nvSpPr>
        <p:spPr>
          <a:xfrm>
            <a:off x="10400822" y="7622964"/>
            <a:ext cx="1386598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CAPITOL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9712890" y="7423677"/>
            <a:ext cx="403957" cy="825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r>
              <a:rPr>
                <a:latin typeface="Calibri" charset="0"/>
                <a:ea typeface="Calibri" charset="0"/>
                <a:cs typeface="Calibri" charset="0"/>
              </a:rPr>
              <a:t>↦</a:t>
            </a:r>
          </a:p>
        </p:txBody>
      </p:sp>
      <p:sp>
        <p:nvSpPr>
          <p:cNvPr id="236" name="Shape 236"/>
          <p:cNvSpPr/>
          <p:nvPr/>
        </p:nvSpPr>
        <p:spPr>
          <a:xfrm>
            <a:off x="2266011" y="4305309"/>
            <a:ext cx="3643512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3900"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Encryption</a:t>
            </a:r>
          </a:p>
        </p:txBody>
      </p:sp>
      <p:sp>
        <p:nvSpPr>
          <p:cNvPr id="237" name="Shape 237"/>
          <p:cNvSpPr/>
          <p:nvPr/>
        </p:nvSpPr>
        <p:spPr>
          <a:xfrm>
            <a:off x="2273304" y="6007374"/>
            <a:ext cx="5700949" cy="870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3900"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Evaluation</a:t>
            </a:r>
          </a:p>
        </p:txBody>
      </p:sp>
      <p:sp>
        <p:nvSpPr>
          <p:cNvPr id="238" name="Shape 238"/>
          <p:cNvSpPr/>
          <p:nvPr/>
        </p:nvSpPr>
        <p:spPr>
          <a:xfrm>
            <a:off x="2273302" y="7340970"/>
            <a:ext cx="3172433" cy="69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3900"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Decryption</a:t>
            </a:r>
          </a:p>
        </p:txBody>
      </p:sp>
      <p:grpSp>
        <p:nvGrpSpPr>
          <p:cNvPr id="243" name="Group 243"/>
          <p:cNvGrpSpPr/>
          <p:nvPr/>
        </p:nvGrpSpPr>
        <p:grpSpPr>
          <a:xfrm>
            <a:off x="6790287" y="4786525"/>
            <a:ext cx="608013" cy="761204"/>
            <a:chOff x="0" y="0"/>
            <a:chExt cx="608012" cy="761202"/>
          </a:xfrm>
        </p:grpSpPr>
        <p:sp>
          <p:nvSpPr>
            <p:cNvPr id="239" name="Shape 239"/>
            <p:cNvSpPr/>
            <p:nvPr/>
          </p:nvSpPr>
          <p:spPr>
            <a:xfrm>
              <a:off x="133334" y="0"/>
              <a:ext cx="341344" cy="722508"/>
            </a:xfrm>
            <a:prstGeom prst="ellipse">
              <a:avLst/>
            </a:prstGeom>
            <a:noFill/>
            <a:ln w="1143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0" y="285696"/>
              <a:ext cx="608013" cy="475507"/>
            </a:xfrm>
            <a:prstGeom prst="roundRect">
              <a:avLst>
                <a:gd name="adj" fmla="val 19180"/>
              </a:avLst>
            </a:prstGeom>
            <a:solidFill>
              <a:schemeClr val="accent4">
                <a:hueOff val="-165171"/>
                <a:satOff val="-13982"/>
                <a:lumOff val="-10016"/>
              </a:schemeClr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230775" y="353611"/>
              <a:ext cx="152019" cy="166998"/>
            </a:xfrm>
            <a:prstGeom prst="ellipse">
              <a:avLst/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230775" y="366311"/>
              <a:ext cx="152019" cy="32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50" name="Group 250"/>
          <p:cNvGrpSpPr/>
          <p:nvPr/>
        </p:nvGrpSpPr>
        <p:grpSpPr>
          <a:xfrm>
            <a:off x="5488980" y="6016950"/>
            <a:ext cx="608013" cy="758394"/>
            <a:chOff x="0" y="0"/>
            <a:chExt cx="608012" cy="758393"/>
          </a:xfrm>
        </p:grpSpPr>
        <p:sp>
          <p:nvSpPr>
            <p:cNvPr id="244" name="Shape 244"/>
            <p:cNvSpPr/>
            <p:nvPr/>
          </p:nvSpPr>
          <p:spPr>
            <a:xfrm>
              <a:off x="18391" y="20597"/>
              <a:ext cx="551271" cy="122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71" y="0"/>
                  </a:moveTo>
                  <a:lnTo>
                    <a:pt x="21600" y="11367"/>
                  </a:lnTo>
                  <a:lnTo>
                    <a:pt x="20031" y="21342"/>
                  </a:lnTo>
                  <a:lnTo>
                    <a:pt x="500" y="21600"/>
                  </a:lnTo>
                  <a:lnTo>
                    <a:pt x="0" y="9469"/>
                  </a:lnTo>
                  <a:lnTo>
                    <a:pt x="19171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0" y="0"/>
              <a:ext cx="608013" cy="758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61" y="0"/>
                  </a:moveTo>
                  <a:lnTo>
                    <a:pt x="18628" y="1095"/>
                  </a:lnTo>
                  <a:lnTo>
                    <a:pt x="1227" y="2350"/>
                  </a:lnTo>
                  <a:lnTo>
                    <a:pt x="2078" y="3153"/>
                  </a:lnTo>
                  <a:lnTo>
                    <a:pt x="21029" y="2289"/>
                  </a:lnTo>
                  <a:lnTo>
                    <a:pt x="21600" y="20968"/>
                  </a:lnTo>
                  <a:lnTo>
                    <a:pt x="3592" y="21600"/>
                  </a:lnTo>
                  <a:lnTo>
                    <a:pt x="1527" y="20124"/>
                  </a:lnTo>
                  <a:lnTo>
                    <a:pt x="0" y="1601"/>
                  </a:lnTo>
                  <a:lnTo>
                    <a:pt x="18561" y="0"/>
                  </a:lnTo>
                  <a:close/>
                </a:path>
              </a:pathLst>
            </a:custGeom>
            <a:solidFill>
              <a:schemeClr val="accent1">
                <a:hueOff val="328199"/>
                <a:lumOff val="-10185"/>
              </a:schemeClr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114289" y="212919"/>
              <a:ext cx="309168" cy="311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29" y="1538"/>
                  </a:moveTo>
                  <a:lnTo>
                    <a:pt x="3035" y="3435"/>
                  </a:lnTo>
                  <a:cubicBezTo>
                    <a:pt x="3886" y="4383"/>
                    <a:pt x="3958" y="5789"/>
                    <a:pt x="3208" y="6818"/>
                  </a:cubicBezTo>
                  <a:cubicBezTo>
                    <a:pt x="2533" y="7743"/>
                    <a:pt x="1340" y="8142"/>
                    <a:pt x="237" y="7809"/>
                  </a:cubicBezTo>
                  <a:lnTo>
                    <a:pt x="0" y="10852"/>
                  </a:lnTo>
                  <a:cubicBezTo>
                    <a:pt x="1055" y="10945"/>
                    <a:pt x="1971" y="11609"/>
                    <a:pt x="2380" y="12577"/>
                  </a:cubicBezTo>
                  <a:cubicBezTo>
                    <a:pt x="2923" y="13864"/>
                    <a:pt x="2470" y="15352"/>
                    <a:pt x="1300" y="16127"/>
                  </a:cubicBezTo>
                  <a:lnTo>
                    <a:pt x="3280" y="18726"/>
                  </a:lnTo>
                  <a:cubicBezTo>
                    <a:pt x="4117" y="17840"/>
                    <a:pt x="5466" y="17657"/>
                    <a:pt x="6511" y="18288"/>
                  </a:cubicBezTo>
                  <a:cubicBezTo>
                    <a:pt x="7521" y="18897"/>
                    <a:pt x="7982" y="20110"/>
                    <a:pt x="7629" y="21228"/>
                  </a:cubicBezTo>
                  <a:lnTo>
                    <a:pt x="10926" y="21600"/>
                  </a:lnTo>
                  <a:cubicBezTo>
                    <a:pt x="10989" y="20446"/>
                    <a:pt x="11783" y="19458"/>
                    <a:pt x="12904" y="19138"/>
                  </a:cubicBezTo>
                  <a:cubicBezTo>
                    <a:pt x="14059" y="18809"/>
                    <a:pt x="15297" y="19263"/>
                    <a:pt x="15958" y="20258"/>
                  </a:cubicBezTo>
                  <a:lnTo>
                    <a:pt x="18520" y="18366"/>
                  </a:lnTo>
                  <a:cubicBezTo>
                    <a:pt x="17863" y="17478"/>
                    <a:pt x="17788" y="16291"/>
                    <a:pt x="18328" y="15329"/>
                  </a:cubicBezTo>
                  <a:cubicBezTo>
                    <a:pt x="18914" y="14286"/>
                    <a:pt x="20095" y="13717"/>
                    <a:pt x="21284" y="13904"/>
                  </a:cubicBezTo>
                  <a:lnTo>
                    <a:pt x="21600" y="10705"/>
                  </a:lnTo>
                  <a:cubicBezTo>
                    <a:pt x="20426" y="10468"/>
                    <a:pt x="19522" y="9536"/>
                    <a:pt x="19330" y="8363"/>
                  </a:cubicBezTo>
                  <a:cubicBezTo>
                    <a:pt x="19157" y="7311"/>
                    <a:pt x="19598" y="6252"/>
                    <a:pt x="20468" y="5625"/>
                  </a:cubicBezTo>
                  <a:lnTo>
                    <a:pt x="18294" y="3059"/>
                  </a:lnTo>
                  <a:cubicBezTo>
                    <a:pt x="17376" y="3728"/>
                    <a:pt x="16145" y="3791"/>
                    <a:pt x="15163" y="3218"/>
                  </a:cubicBezTo>
                  <a:cubicBezTo>
                    <a:pt x="14134" y="2618"/>
                    <a:pt x="13589" y="1448"/>
                    <a:pt x="13796" y="282"/>
                  </a:cubicBezTo>
                  <a:lnTo>
                    <a:pt x="10780" y="0"/>
                  </a:lnTo>
                  <a:cubicBezTo>
                    <a:pt x="10620" y="1121"/>
                    <a:pt x="9832" y="2055"/>
                    <a:pt x="8746" y="2410"/>
                  </a:cubicBezTo>
                  <a:cubicBezTo>
                    <a:pt x="7595" y="2785"/>
                    <a:pt x="6328" y="2442"/>
                    <a:pt x="5529" y="15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210266" y="308786"/>
              <a:ext cx="117213" cy="118147"/>
            </a:xfrm>
            <a:prstGeom prst="ellipse">
              <a:avLst/>
            </a:prstGeom>
            <a:solidFill>
              <a:schemeClr val="accent1">
                <a:hueOff val="328199"/>
                <a:lumOff val="-1018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378618" y="448136"/>
              <a:ext cx="169355" cy="16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2" y="0"/>
                  </a:moveTo>
                  <a:cubicBezTo>
                    <a:pt x="10330" y="1030"/>
                    <a:pt x="9535" y="1831"/>
                    <a:pt x="8522" y="2107"/>
                  </a:cubicBezTo>
                  <a:cubicBezTo>
                    <a:pt x="7415" y="2409"/>
                    <a:pt x="6236" y="2038"/>
                    <a:pt x="5489" y="1152"/>
                  </a:cubicBezTo>
                  <a:lnTo>
                    <a:pt x="2894" y="2874"/>
                  </a:lnTo>
                  <a:cubicBezTo>
                    <a:pt x="3733" y="3829"/>
                    <a:pt x="3830" y="5242"/>
                    <a:pt x="3129" y="6306"/>
                  </a:cubicBezTo>
                  <a:cubicBezTo>
                    <a:pt x="2527" y="7221"/>
                    <a:pt x="1448" y="7682"/>
                    <a:pt x="385" y="7478"/>
                  </a:cubicBezTo>
                  <a:lnTo>
                    <a:pt x="0" y="11040"/>
                  </a:lnTo>
                  <a:cubicBezTo>
                    <a:pt x="951" y="11103"/>
                    <a:pt x="1790" y="11699"/>
                    <a:pt x="2176" y="12587"/>
                  </a:cubicBezTo>
                  <a:cubicBezTo>
                    <a:pt x="2666" y="13712"/>
                    <a:pt x="2341" y="15032"/>
                    <a:pt x="1389" y="15787"/>
                  </a:cubicBezTo>
                  <a:lnTo>
                    <a:pt x="3181" y="18482"/>
                  </a:lnTo>
                  <a:cubicBezTo>
                    <a:pt x="4103" y="17862"/>
                    <a:pt x="5289" y="17826"/>
                    <a:pt x="6246" y="18387"/>
                  </a:cubicBezTo>
                  <a:cubicBezTo>
                    <a:pt x="7270" y="18989"/>
                    <a:pt x="7842" y="20157"/>
                    <a:pt x="7696" y="21354"/>
                  </a:cubicBezTo>
                  <a:lnTo>
                    <a:pt x="10886" y="21600"/>
                  </a:lnTo>
                  <a:cubicBezTo>
                    <a:pt x="10825" y="20338"/>
                    <a:pt x="11687" y="19224"/>
                    <a:pt x="12905" y="18992"/>
                  </a:cubicBezTo>
                  <a:cubicBezTo>
                    <a:pt x="13925" y="18797"/>
                    <a:pt x="14954" y="19286"/>
                    <a:pt x="15463" y="20208"/>
                  </a:cubicBezTo>
                  <a:lnTo>
                    <a:pt x="17880" y="18364"/>
                  </a:lnTo>
                  <a:cubicBezTo>
                    <a:pt x="17178" y="17324"/>
                    <a:pt x="17208" y="15943"/>
                    <a:pt x="17954" y="14936"/>
                  </a:cubicBezTo>
                  <a:cubicBezTo>
                    <a:pt x="18646" y="14003"/>
                    <a:pt x="19818" y="13583"/>
                    <a:pt x="20929" y="13871"/>
                  </a:cubicBezTo>
                  <a:lnTo>
                    <a:pt x="21600" y="10460"/>
                  </a:lnTo>
                  <a:cubicBezTo>
                    <a:pt x="20381" y="10539"/>
                    <a:pt x="19265" y="9764"/>
                    <a:pt x="18890" y="8579"/>
                  </a:cubicBezTo>
                  <a:cubicBezTo>
                    <a:pt x="18542" y="7485"/>
                    <a:pt x="18913" y="6286"/>
                    <a:pt x="19814" y="5593"/>
                  </a:cubicBezTo>
                  <a:lnTo>
                    <a:pt x="18028" y="3248"/>
                  </a:lnTo>
                  <a:cubicBezTo>
                    <a:pt x="16940" y="3794"/>
                    <a:pt x="15641" y="3663"/>
                    <a:pt x="14679" y="2910"/>
                  </a:cubicBezTo>
                  <a:cubicBezTo>
                    <a:pt x="13849" y="2261"/>
                    <a:pt x="13389" y="1235"/>
                    <a:pt x="13451" y="171"/>
                  </a:cubicBezTo>
                  <a:lnTo>
                    <a:pt x="106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430856" y="500143"/>
              <a:ext cx="59255" cy="59255"/>
            </a:xfrm>
            <a:prstGeom prst="ellipse">
              <a:avLst/>
            </a:prstGeom>
            <a:solidFill>
              <a:schemeClr val="accent1">
                <a:hueOff val="328199"/>
                <a:lumOff val="-1018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55" name="Group 255"/>
          <p:cNvGrpSpPr/>
          <p:nvPr/>
        </p:nvGrpSpPr>
        <p:grpSpPr>
          <a:xfrm>
            <a:off x="6695826" y="7703954"/>
            <a:ext cx="796926" cy="327248"/>
            <a:chOff x="0" y="0"/>
            <a:chExt cx="796925" cy="327247"/>
          </a:xfrm>
        </p:grpSpPr>
        <p:sp>
          <p:nvSpPr>
            <p:cNvPr id="251" name="Shape 251"/>
            <p:cNvSpPr/>
            <p:nvPr/>
          </p:nvSpPr>
          <p:spPr>
            <a:xfrm>
              <a:off x="546149" y="0"/>
              <a:ext cx="250777" cy="250776"/>
            </a:xfrm>
            <a:prstGeom prst="ellipse">
              <a:avLst/>
            </a:prstGeom>
            <a:noFill/>
            <a:ln w="1397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>
              <a:off x="0" y="672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88900" y="109537"/>
              <a:ext cx="101218" cy="217711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231799" y="1156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57" name="Shape 257"/>
          <p:cNvSpPr/>
          <p:nvPr/>
        </p:nvSpPr>
        <p:spPr>
          <a:xfrm>
            <a:off x="7649770" y="4929513"/>
            <a:ext cx="33182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Calibri" charset="0"/>
                <a:ea typeface="Calibri" charset="0"/>
                <a:cs typeface="Calibri" charset="0"/>
              </a:rPr>
              <a:t>+</a:t>
            </a:r>
          </a:p>
        </p:txBody>
      </p:sp>
      <p:sp>
        <p:nvSpPr>
          <p:cNvPr id="258" name="Shape 258"/>
          <p:cNvSpPr/>
          <p:nvPr/>
        </p:nvSpPr>
        <p:spPr>
          <a:xfrm>
            <a:off x="6361163" y="6067854"/>
            <a:ext cx="233237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dirty="0">
                <a:latin typeface="Calibri" charset="0"/>
                <a:ea typeface="Calibri" charset="0"/>
                <a:cs typeface="Calibri" charset="0"/>
              </a:rPr>
              <a:t>+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                +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7649770" y="7539285"/>
            <a:ext cx="33182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Calibri" charset="0"/>
                <a:ea typeface="Calibri" charset="0"/>
                <a:cs typeface="Calibri" charset="0"/>
              </a:rPr>
              <a:t>+</a:t>
            </a:r>
          </a:p>
        </p:txBody>
      </p:sp>
      <p:sp>
        <p:nvSpPr>
          <p:cNvPr id="260" name="Shape 260"/>
          <p:cNvSpPr/>
          <p:nvPr/>
        </p:nvSpPr>
        <p:spPr>
          <a:xfrm>
            <a:off x="2206736" y="5314862"/>
            <a:ext cx="161903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(secure)</a:t>
            </a:r>
          </a:p>
        </p:txBody>
      </p:sp>
      <p:sp>
        <p:nvSpPr>
          <p:cNvPr id="264" name="Shape 264"/>
          <p:cNvSpPr/>
          <p:nvPr/>
        </p:nvSpPr>
        <p:spPr>
          <a:xfrm>
            <a:off x="9697697" y="4757700"/>
            <a:ext cx="403957" cy="825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r>
              <a:rPr dirty="0">
                <a:latin typeface="Calibri" charset="0"/>
                <a:ea typeface="Calibri" charset="0"/>
                <a:cs typeface="Calibri" charset="0"/>
              </a:rPr>
              <a:t>↦</a:t>
            </a:r>
          </a:p>
        </p:txBody>
      </p:sp>
      <p:sp>
        <p:nvSpPr>
          <p:cNvPr id="268" name="Shape 268"/>
          <p:cNvSpPr/>
          <p:nvPr/>
        </p:nvSpPr>
        <p:spPr>
          <a:xfrm>
            <a:off x="8356218" y="4855039"/>
            <a:ext cx="40716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Calibri" charset="0"/>
                <a:ea typeface="Calibri" charset="0"/>
                <a:cs typeface="Calibri" charset="0"/>
              </a:rPr>
              <a:t>x </a:t>
            </a:r>
          </a:p>
        </p:txBody>
      </p:sp>
      <p:sp>
        <p:nvSpPr>
          <p:cNvPr id="273" name="Shape 273"/>
          <p:cNvSpPr/>
          <p:nvPr/>
        </p:nvSpPr>
        <p:spPr>
          <a:xfrm>
            <a:off x="10605645" y="7556405"/>
            <a:ext cx="72295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Calibri" charset="0"/>
                <a:ea typeface="Calibri" charset="0"/>
                <a:cs typeface="Calibri" charset="0"/>
              </a:rPr>
              <a:t>f(x)</a:t>
            </a:r>
          </a:p>
        </p:txBody>
      </p:sp>
      <p:grpSp>
        <p:nvGrpSpPr>
          <p:cNvPr id="284" name="Group 284"/>
          <p:cNvGrpSpPr/>
          <p:nvPr/>
        </p:nvGrpSpPr>
        <p:grpSpPr>
          <a:xfrm>
            <a:off x="11449595" y="5953375"/>
            <a:ext cx="608014" cy="761204"/>
            <a:chOff x="0" y="0"/>
            <a:chExt cx="608012" cy="761202"/>
          </a:xfrm>
        </p:grpSpPr>
        <p:sp>
          <p:nvSpPr>
            <p:cNvPr id="280" name="Shape 280"/>
            <p:cNvSpPr/>
            <p:nvPr/>
          </p:nvSpPr>
          <p:spPr>
            <a:xfrm>
              <a:off x="133334" y="0"/>
              <a:ext cx="341344" cy="722508"/>
            </a:xfrm>
            <a:prstGeom prst="ellipse">
              <a:avLst/>
            </a:prstGeom>
            <a:noFill/>
            <a:ln w="1143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0" y="285696"/>
              <a:ext cx="608013" cy="475507"/>
            </a:xfrm>
            <a:prstGeom prst="roundRect">
              <a:avLst>
                <a:gd name="adj" fmla="val 19180"/>
              </a:avLst>
            </a:prstGeom>
            <a:solidFill>
              <a:schemeClr val="accent4">
                <a:hueOff val="-165171"/>
                <a:satOff val="-13982"/>
                <a:lumOff val="-10016"/>
              </a:schemeClr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30775" y="353611"/>
              <a:ext cx="152019" cy="166998"/>
            </a:xfrm>
            <a:prstGeom prst="ellipse">
              <a:avLst/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230775" y="366311"/>
              <a:ext cx="152019" cy="32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89" name="Group 289"/>
          <p:cNvGrpSpPr/>
          <p:nvPr/>
        </p:nvGrpSpPr>
        <p:grpSpPr>
          <a:xfrm>
            <a:off x="9004912" y="7096339"/>
            <a:ext cx="608013" cy="761204"/>
            <a:chOff x="0" y="0"/>
            <a:chExt cx="608012" cy="761202"/>
          </a:xfrm>
        </p:grpSpPr>
        <p:sp>
          <p:nvSpPr>
            <p:cNvPr id="285" name="Shape 285"/>
            <p:cNvSpPr/>
            <p:nvPr/>
          </p:nvSpPr>
          <p:spPr>
            <a:xfrm>
              <a:off x="133334" y="0"/>
              <a:ext cx="341344" cy="722508"/>
            </a:xfrm>
            <a:prstGeom prst="ellipse">
              <a:avLst/>
            </a:prstGeom>
            <a:noFill/>
            <a:ln w="1143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0" y="285696"/>
              <a:ext cx="608013" cy="475507"/>
            </a:xfrm>
            <a:prstGeom prst="roundRect">
              <a:avLst>
                <a:gd name="adj" fmla="val 19180"/>
              </a:avLst>
            </a:prstGeom>
            <a:solidFill>
              <a:schemeClr val="accent4">
                <a:hueOff val="-165171"/>
                <a:satOff val="-13982"/>
                <a:lumOff val="-10016"/>
              </a:schemeClr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30775" y="353611"/>
              <a:ext cx="152019" cy="166998"/>
            </a:xfrm>
            <a:prstGeom prst="ellipse">
              <a:avLst/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230775" y="366311"/>
              <a:ext cx="152019" cy="32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28" name="Groep 127"/>
          <p:cNvGrpSpPr/>
          <p:nvPr/>
        </p:nvGrpSpPr>
        <p:grpSpPr>
          <a:xfrm>
            <a:off x="7951254" y="4653783"/>
            <a:ext cx="1515580" cy="1253925"/>
            <a:chOff x="5426781" y="2697848"/>
            <a:chExt cx="3007536" cy="2488302"/>
          </a:xfrm>
        </p:grpSpPr>
        <p:pic>
          <p:nvPicPr>
            <p:cNvPr id="129" name="Afbeelding 128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26781" y="2697848"/>
              <a:ext cx="3007536" cy="2488302"/>
            </a:xfrm>
            <a:prstGeom prst="rect">
              <a:avLst/>
            </a:prstGeom>
            <a:effectLst/>
          </p:spPr>
        </p:pic>
        <p:pic>
          <p:nvPicPr>
            <p:cNvPr id="130" name="Afbeelding 1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522" y="2820987"/>
              <a:ext cx="2532061" cy="1972651"/>
            </a:xfrm>
            <a:prstGeom prst="rect">
              <a:avLst/>
            </a:prstGeom>
          </p:spPr>
        </p:pic>
      </p:grpSp>
      <p:grpSp>
        <p:nvGrpSpPr>
          <p:cNvPr id="303" name="Group 303"/>
          <p:cNvGrpSpPr/>
          <p:nvPr/>
        </p:nvGrpSpPr>
        <p:grpSpPr>
          <a:xfrm>
            <a:off x="11248188" y="4311018"/>
            <a:ext cx="608014" cy="761204"/>
            <a:chOff x="0" y="0"/>
            <a:chExt cx="608012" cy="761202"/>
          </a:xfrm>
        </p:grpSpPr>
        <p:sp>
          <p:nvSpPr>
            <p:cNvPr id="299" name="Shape 299"/>
            <p:cNvSpPr/>
            <p:nvPr/>
          </p:nvSpPr>
          <p:spPr>
            <a:xfrm>
              <a:off x="133334" y="0"/>
              <a:ext cx="341344" cy="722508"/>
            </a:xfrm>
            <a:prstGeom prst="ellipse">
              <a:avLst/>
            </a:prstGeom>
            <a:noFill/>
            <a:ln w="1143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0" y="285696"/>
              <a:ext cx="608013" cy="475507"/>
            </a:xfrm>
            <a:prstGeom prst="roundRect">
              <a:avLst>
                <a:gd name="adj" fmla="val 19180"/>
              </a:avLst>
            </a:prstGeom>
            <a:solidFill>
              <a:schemeClr val="accent4">
                <a:hueOff val="-165171"/>
                <a:satOff val="-13982"/>
                <a:lumOff val="-10016"/>
              </a:schemeClr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230775" y="353611"/>
              <a:ext cx="152019" cy="166998"/>
            </a:xfrm>
            <a:prstGeom prst="ellipse">
              <a:avLst/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230775" y="366311"/>
              <a:ext cx="152019" cy="32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23" name="Tekstvak 122"/>
          <p:cNvSpPr txBox="1"/>
          <p:nvPr/>
        </p:nvSpPr>
        <p:spPr>
          <a:xfrm>
            <a:off x="1858517" y="8336705"/>
            <a:ext cx="1029842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Classical homomorphic encryption: Gentry [2009]</a:t>
            </a:r>
            <a:endParaRPr lang="nl-NL" dirty="0">
              <a:solidFill>
                <a:srgbClr val="C00000"/>
              </a:solidFill>
            </a:endParaRPr>
          </a:p>
        </p:txBody>
      </p:sp>
      <p:grpSp>
        <p:nvGrpSpPr>
          <p:cNvPr id="294" name="Group 294"/>
          <p:cNvGrpSpPr/>
          <p:nvPr/>
        </p:nvGrpSpPr>
        <p:grpSpPr>
          <a:xfrm>
            <a:off x="7695213" y="5692101"/>
            <a:ext cx="608013" cy="761203"/>
            <a:chOff x="0" y="0"/>
            <a:chExt cx="608012" cy="761202"/>
          </a:xfrm>
        </p:grpSpPr>
        <p:sp>
          <p:nvSpPr>
            <p:cNvPr id="290" name="Shape 290"/>
            <p:cNvSpPr/>
            <p:nvPr/>
          </p:nvSpPr>
          <p:spPr>
            <a:xfrm>
              <a:off x="133334" y="0"/>
              <a:ext cx="341344" cy="722508"/>
            </a:xfrm>
            <a:prstGeom prst="ellipse">
              <a:avLst/>
            </a:prstGeom>
            <a:noFill/>
            <a:ln w="1143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0" y="285696"/>
              <a:ext cx="608013" cy="475507"/>
            </a:xfrm>
            <a:prstGeom prst="roundRect">
              <a:avLst>
                <a:gd name="adj" fmla="val 19180"/>
              </a:avLst>
            </a:prstGeom>
            <a:solidFill>
              <a:schemeClr val="accent4">
                <a:hueOff val="-165171"/>
                <a:satOff val="-13982"/>
                <a:lumOff val="-10016"/>
              </a:schemeClr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230775" y="353611"/>
              <a:ext cx="152019" cy="166998"/>
            </a:xfrm>
            <a:prstGeom prst="ellipse">
              <a:avLst/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230775" y="366311"/>
              <a:ext cx="152019" cy="32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57" y="5930337"/>
            <a:ext cx="554209" cy="1023153"/>
          </a:xfrm>
          <a:prstGeom prst="rect">
            <a:avLst/>
          </a:prstGeom>
        </p:spPr>
      </p:pic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508000" y="493390"/>
            <a:ext cx="11988800" cy="12814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Homomorphic  encryption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6725270" y="3079671"/>
            <a:ext cx="796926" cy="327248"/>
            <a:chOff x="0" y="0"/>
            <a:chExt cx="796925" cy="327247"/>
          </a:xfrm>
        </p:grpSpPr>
        <p:sp>
          <p:nvSpPr>
            <p:cNvPr id="206" name="Shape 206"/>
            <p:cNvSpPr/>
            <p:nvPr/>
          </p:nvSpPr>
          <p:spPr>
            <a:xfrm>
              <a:off x="546149" y="0"/>
              <a:ext cx="250777" cy="250776"/>
            </a:xfrm>
            <a:prstGeom prst="ellipse">
              <a:avLst/>
            </a:prstGeom>
            <a:noFill/>
            <a:ln w="1397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07" name="Shape 207"/>
            <p:cNvSpPr/>
            <p:nvPr/>
          </p:nvSpPr>
          <p:spPr>
            <a:xfrm>
              <a:off x="0" y="672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08" name="Shape 208"/>
            <p:cNvSpPr/>
            <p:nvPr/>
          </p:nvSpPr>
          <p:spPr>
            <a:xfrm>
              <a:off x="88900" y="109537"/>
              <a:ext cx="101218" cy="217711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09" name="Shape 209"/>
            <p:cNvSpPr/>
            <p:nvPr/>
          </p:nvSpPr>
          <p:spPr>
            <a:xfrm>
              <a:off x="231799" y="1156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215" name="Group 215"/>
          <p:cNvGrpSpPr/>
          <p:nvPr/>
        </p:nvGrpSpPr>
        <p:grpSpPr>
          <a:xfrm>
            <a:off x="6904587" y="2037711"/>
            <a:ext cx="608013" cy="761204"/>
            <a:chOff x="0" y="0"/>
            <a:chExt cx="608012" cy="761202"/>
          </a:xfrm>
        </p:grpSpPr>
        <p:sp>
          <p:nvSpPr>
            <p:cNvPr id="211" name="Shape 211"/>
            <p:cNvSpPr/>
            <p:nvPr/>
          </p:nvSpPr>
          <p:spPr>
            <a:xfrm>
              <a:off x="133334" y="0"/>
              <a:ext cx="341344" cy="722508"/>
            </a:xfrm>
            <a:prstGeom prst="ellipse">
              <a:avLst/>
            </a:prstGeom>
            <a:noFill/>
            <a:ln w="1143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12" name="Shape 212"/>
            <p:cNvSpPr/>
            <p:nvPr/>
          </p:nvSpPr>
          <p:spPr>
            <a:xfrm>
              <a:off x="0" y="285696"/>
              <a:ext cx="608013" cy="475507"/>
            </a:xfrm>
            <a:prstGeom prst="roundRect">
              <a:avLst>
                <a:gd name="adj" fmla="val 19180"/>
              </a:avLst>
            </a:prstGeom>
            <a:solidFill>
              <a:schemeClr val="accent4">
                <a:hueOff val="-165171"/>
                <a:satOff val="-13982"/>
                <a:lumOff val="-10016"/>
              </a:schemeClr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13" name="Shape 213"/>
            <p:cNvSpPr/>
            <p:nvPr/>
          </p:nvSpPr>
          <p:spPr>
            <a:xfrm>
              <a:off x="230775" y="353611"/>
              <a:ext cx="152019" cy="166998"/>
            </a:xfrm>
            <a:prstGeom prst="ellipse">
              <a:avLst/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14" name="Shape 214"/>
            <p:cNvSpPr/>
            <p:nvPr/>
          </p:nvSpPr>
          <p:spPr>
            <a:xfrm>
              <a:off x="230775" y="366311"/>
              <a:ext cx="152019" cy="32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222" name="Group 222"/>
          <p:cNvGrpSpPr/>
          <p:nvPr/>
        </p:nvGrpSpPr>
        <p:grpSpPr>
          <a:xfrm>
            <a:off x="6904587" y="3509007"/>
            <a:ext cx="608013" cy="758394"/>
            <a:chOff x="0" y="0"/>
            <a:chExt cx="608012" cy="758393"/>
          </a:xfrm>
        </p:grpSpPr>
        <p:sp>
          <p:nvSpPr>
            <p:cNvPr id="216" name="Shape 216"/>
            <p:cNvSpPr/>
            <p:nvPr/>
          </p:nvSpPr>
          <p:spPr>
            <a:xfrm>
              <a:off x="18391" y="20597"/>
              <a:ext cx="551271" cy="122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71" y="0"/>
                  </a:moveTo>
                  <a:lnTo>
                    <a:pt x="21600" y="11367"/>
                  </a:lnTo>
                  <a:lnTo>
                    <a:pt x="20031" y="21342"/>
                  </a:lnTo>
                  <a:lnTo>
                    <a:pt x="500" y="21600"/>
                  </a:lnTo>
                  <a:lnTo>
                    <a:pt x="0" y="9469"/>
                  </a:lnTo>
                  <a:lnTo>
                    <a:pt x="19171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17" name="Shape 217"/>
            <p:cNvSpPr/>
            <p:nvPr/>
          </p:nvSpPr>
          <p:spPr>
            <a:xfrm>
              <a:off x="0" y="0"/>
              <a:ext cx="608013" cy="758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61" y="0"/>
                  </a:moveTo>
                  <a:lnTo>
                    <a:pt x="18628" y="1095"/>
                  </a:lnTo>
                  <a:lnTo>
                    <a:pt x="1227" y="2350"/>
                  </a:lnTo>
                  <a:lnTo>
                    <a:pt x="2078" y="3153"/>
                  </a:lnTo>
                  <a:lnTo>
                    <a:pt x="21029" y="2289"/>
                  </a:lnTo>
                  <a:lnTo>
                    <a:pt x="21600" y="20968"/>
                  </a:lnTo>
                  <a:lnTo>
                    <a:pt x="3592" y="21600"/>
                  </a:lnTo>
                  <a:lnTo>
                    <a:pt x="1527" y="20124"/>
                  </a:lnTo>
                  <a:lnTo>
                    <a:pt x="0" y="1601"/>
                  </a:lnTo>
                  <a:lnTo>
                    <a:pt x="18561" y="0"/>
                  </a:lnTo>
                  <a:close/>
                </a:path>
              </a:pathLst>
            </a:custGeom>
            <a:solidFill>
              <a:schemeClr val="accent1">
                <a:hueOff val="328199"/>
                <a:lumOff val="-10185"/>
              </a:schemeClr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18" name="Shape 218"/>
            <p:cNvSpPr/>
            <p:nvPr/>
          </p:nvSpPr>
          <p:spPr>
            <a:xfrm>
              <a:off x="114289" y="212919"/>
              <a:ext cx="309168" cy="311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29" y="1538"/>
                  </a:moveTo>
                  <a:lnTo>
                    <a:pt x="3035" y="3435"/>
                  </a:lnTo>
                  <a:cubicBezTo>
                    <a:pt x="3886" y="4383"/>
                    <a:pt x="3958" y="5789"/>
                    <a:pt x="3208" y="6818"/>
                  </a:cubicBezTo>
                  <a:cubicBezTo>
                    <a:pt x="2533" y="7743"/>
                    <a:pt x="1340" y="8142"/>
                    <a:pt x="237" y="7809"/>
                  </a:cubicBezTo>
                  <a:lnTo>
                    <a:pt x="0" y="10852"/>
                  </a:lnTo>
                  <a:cubicBezTo>
                    <a:pt x="1055" y="10945"/>
                    <a:pt x="1971" y="11609"/>
                    <a:pt x="2380" y="12577"/>
                  </a:cubicBezTo>
                  <a:cubicBezTo>
                    <a:pt x="2923" y="13864"/>
                    <a:pt x="2470" y="15352"/>
                    <a:pt x="1300" y="16127"/>
                  </a:cubicBezTo>
                  <a:lnTo>
                    <a:pt x="3280" y="18726"/>
                  </a:lnTo>
                  <a:cubicBezTo>
                    <a:pt x="4117" y="17840"/>
                    <a:pt x="5466" y="17657"/>
                    <a:pt x="6511" y="18288"/>
                  </a:cubicBezTo>
                  <a:cubicBezTo>
                    <a:pt x="7521" y="18897"/>
                    <a:pt x="7982" y="20110"/>
                    <a:pt x="7629" y="21228"/>
                  </a:cubicBezTo>
                  <a:lnTo>
                    <a:pt x="10926" y="21600"/>
                  </a:lnTo>
                  <a:cubicBezTo>
                    <a:pt x="10989" y="20446"/>
                    <a:pt x="11783" y="19458"/>
                    <a:pt x="12904" y="19138"/>
                  </a:cubicBezTo>
                  <a:cubicBezTo>
                    <a:pt x="14059" y="18809"/>
                    <a:pt x="15297" y="19263"/>
                    <a:pt x="15958" y="20258"/>
                  </a:cubicBezTo>
                  <a:lnTo>
                    <a:pt x="18520" y="18366"/>
                  </a:lnTo>
                  <a:cubicBezTo>
                    <a:pt x="17863" y="17478"/>
                    <a:pt x="17788" y="16291"/>
                    <a:pt x="18328" y="15329"/>
                  </a:cubicBezTo>
                  <a:cubicBezTo>
                    <a:pt x="18914" y="14286"/>
                    <a:pt x="20095" y="13717"/>
                    <a:pt x="21284" y="13904"/>
                  </a:cubicBezTo>
                  <a:lnTo>
                    <a:pt x="21600" y="10705"/>
                  </a:lnTo>
                  <a:cubicBezTo>
                    <a:pt x="20426" y="10468"/>
                    <a:pt x="19522" y="9536"/>
                    <a:pt x="19330" y="8363"/>
                  </a:cubicBezTo>
                  <a:cubicBezTo>
                    <a:pt x="19157" y="7311"/>
                    <a:pt x="19598" y="6252"/>
                    <a:pt x="20468" y="5625"/>
                  </a:cubicBezTo>
                  <a:lnTo>
                    <a:pt x="18294" y="3059"/>
                  </a:lnTo>
                  <a:cubicBezTo>
                    <a:pt x="17376" y="3728"/>
                    <a:pt x="16145" y="3791"/>
                    <a:pt x="15163" y="3218"/>
                  </a:cubicBezTo>
                  <a:cubicBezTo>
                    <a:pt x="14134" y="2618"/>
                    <a:pt x="13589" y="1448"/>
                    <a:pt x="13796" y="282"/>
                  </a:cubicBezTo>
                  <a:lnTo>
                    <a:pt x="10780" y="0"/>
                  </a:lnTo>
                  <a:cubicBezTo>
                    <a:pt x="10620" y="1121"/>
                    <a:pt x="9832" y="2055"/>
                    <a:pt x="8746" y="2410"/>
                  </a:cubicBezTo>
                  <a:cubicBezTo>
                    <a:pt x="7595" y="2785"/>
                    <a:pt x="6328" y="2442"/>
                    <a:pt x="5529" y="15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19" name="Shape 219"/>
            <p:cNvSpPr/>
            <p:nvPr/>
          </p:nvSpPr>
          <p:spPr>
            <a:xfrm>
              <a:off x="210266" y="308786"/>
              <a:ext cx="117213" cy="118147"/>
            </a:xfrm>
            <a:prstGeom prst="ellipse">
              <a:avLst/>
            </a:prstGeom>
            <a:solidFill>
              <a:schemeClr val="accent1">
                <a:hueOff val="328199"/>
                <a:lumOff val="-1018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220" name="Shape 220"/>
            <p:cNvSpPr/>
            <p:nvPr/>
          </p:nvSpPr>
          <p:spPr>
            <a:xfrm>
              <a:off x="378618" y="448136"/>
              <a:ext cx="169355" cy="16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2" y="0"/>
                  </a:moveTo>
                  <a:cubicBezTo>
                    <a:pt x="10330" y="1030"/>
                    <a:pt x="9535" y="1831"/>
                    <a:pt x="8522" y="2107"/>
                  </a:cubicBezTo>
                  <a:cubicBezTo>
                    <a:pt x="7415" y="2409"/>
                    <a:pt x="6236" y="2038"/>
                    <a:pt x="5489" y="1152"/>
                  </a:cubicBezTo>
                  <a:lnTo>
                    <a:pt x="2894" y="2874"/>
                  </a:lnTo>
                  <a:cubicBezTo>
                    <a:pt x="3733" y="3829"/>
                    <a:pt x="3830" y="5242"/>
                    <a:pt x="3129" y="6306"/>
                  </a:cubicBezTo>
                  <a:cubicBezTo>
                    <a:pt x="2527" y="7221"/>
                    <a:pt x="1448" y="7682"/>
                    <a:pt x="385" y="7478"/>
                  </a:cubicBezTo>
                  <a:lnTo>
                    <a:pt x="0" y="11040"/>
                  </a:lnTo>
                  <a:cubicBezTo>
                    <a:pt x="951" y="11103"/>
                    <a:pt x="1790" y="11699"/>
                    <a:pt x="2176" y="12587"/>
                  </a:cubicBezTo>
                  <a:cubicBezTo>
                    <a:pt x="2666" y="13712"/>
                    <a:pt x="2341" y="15032"/>
                    <a:pt x="1389" y="15787"/>
                  </a:cubicBezTo>
                  <a:lnTo>
                    <a:pt x="3181" y="18482"/>
                  </a:lnTo>
                  <a:cubicBezTo>
                    <a:pt x="4103" y="17862"/>
                    <a:pt x="5289" y="17826"/>
                    <a:pt x="6246" y="18387"/>
                  </a:cubicBezTo>
                  <a:cubicBezTo>
                    <a:pt x="7270" y="18989"/>
                    <a:pt x="7842" y="20157"/>
                    <a:pt x="7696" y="21354"/>
                  </a:cubicBezTo>
                  <a:lnTo>
                    <a:pt x="10886" y="21600"/>
                  </a:lnTo>
                  <a:cubicBezTo>
                    <a:pt x="10825" y="20338"/>
                    <a:pt x="11687" y="19224"/>
                    <a:pt x="12905" y="18992"/>
                  </a:cubicBezTo>
                  <a:cubicBezTo>
                    <a:pt x="13925" y="18797"/>
                    <a:pt x="14954" y="19286"/>
                    <a:pt x="15463" y="20208"/>
                  </a:cubicBezTo>
                  <a:lnTo>
                    <a:pt x="17880" y="18364"/>
                  </a:lnTo>
                  <a:cubicBezTo>
                    <a:pt x="17178" y="17324"/>
                    <a:pt x="17208" y="15943"/>
                    <a:pt x="17954" y="14936"/>
                  </a:cubicBezTo>
                  <a:cubicBezTo>
                    <a:pt x="18646" y="14003"/>
                    <a:pt x="19818" y="13583"/>
                    <a:pt x="20929" y="13871"/>
                  </a:cubicBezTo>
                  <a:lnTo>
                    <a:pt x="21600" y="10460"/>
                  </a:lnTo>
                  <a:cubicBezTo>
                    <a:pt x="20381" y="10539"/>
                    <a:pt x="19265" y="9764"/>
                    <a:pt x="18890" y="8579"/>
                  </a:cubicBezTo>
                  <a:cubicBezTo>
                    <a:pt x="18542" y="7485"/>
                    <a:pt x="18913" y="6286"/>
                    <a:pt x="19814" y="5593"/>
                  </a:cubicBezTo>
                  <a:lnTo>
                    <a:pt x="18028" y="3248"/>
                  </a:lnTo>
                  <a:cubicBezTo>
                    <a:pt x="16940" y="3794"/>
                    <a:pt x="15641" y="3663"/>
                    <a:pt x="14679" y="2910"/>
                  </a:cubicBezTo>
                  <a:cubicBezTo>
                    <a:pt x="13849" y="2261"/>
                    <a:pt x="13389" y="1235"/>
                    <a:pt x="13451" y="171"/>
                  </a:cubicBezTo>
                  <a:lnTo>
                    <a:pt x="106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21" name="Shape 221"/>
            <p:cNvSpPr/>
            <p:nvPr/>
          </p:nvSpPr>
          <p:spPr>
            <a:xfrm>
              <a:off x="430856" y="500143"/>
              <a:ext cx="59255" cy="59255"/>
            </a:xfrm>
            <a:prstGeom prst="ellipse">
              <a:avLst/>
            </a:prstGeom>
            <a:solidFill>
              <a:schemeClr val="accent1">
                <a:hueOff val="328199"/>
                <a:lumOff val="-1018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</p:grpSp>
      <p:sp>
        <p:nvSpPr>
          <p:cNvPr id="234" name="Shape 234"/>
          <p:cNvSpPr/>
          <p:nvPr/>
        </p:nvSpPr>
        <p:spPr>
          <a:xfrm>
            <a:off x="7700232" y="2143956"/>
            <a:ext cx="2827697" cy="209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t>public key</a:t>
            </a:r>
          </a:p>
          <a:p>
            <a:pPr algn="l">
              <a:lnSpc>
                <a:spcPct val="120000"/>
              </a:lnSpc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t>secret key</a:t>
            </a:r>
          </a:p>
          <a:p>
            <a:pPr algn="l">
              <a:lnSpc>
                <a:spcPct val="120000"/>
              </a:lnSpc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t>evaluation key</a:t>
            </a:r>
          </a:p>
        </p:txBody>
      </p:sp>
      <p:sp>
        <p:nvSpPr>
          <p:cNvPr id="235" name="Shape 235"/>
          <p:cNvSpPr/>
          <p:nvPr/>
        </p:nvSpPr>
        <p:spPr>
          <a:xfrm>
            <a:off x="2268688" y="2324551"/>
            <a:ext cx="4032201" cy="653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572516">
              <a:lnSpc>
                <a:spcPct val="90000"/>
              </a:lnSpc>
              <a:defRPr sz="3822"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Key Generation</a:t>
            </a:r>
          </a:p>
        </p:txBody>
      </p:sp>
      <p:grpSp>
        <p:nvGrpSpPr>
          <p:cNvPr id="119" name="Groep 118"/>
          <p:cNvGrpSpPr/>
          <p:nvPr/>
        </p:nvGrpSpPr>
        <p:grpSpPr>
          <a:xfrm>
            <a:off x="847122" y="6009295"/>
            <a:ext cx="1122946" cy="791924"/>
            <a:chOff x="7464886" y="3450182"/>
            <a:chExt cx="4656248" cy="3283678"/>
          </a:xfrm>
        </p:grpSpPr>
        <p:pic>
          <p:nvPicPr>
            <p:cNvPr id="120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989" y="3450182"/>
              <a:ext cx="3335145" cy="2501359"/>
            </a:xfrm>
            <a:prstGeom prst="rect">
              <a:avLst/>
            </a:prstGeom>
          </p:spPr>
        </p:pic>
        <p:pic>
          <p:nvPicPr>
            <p:cNvPr id="121" name="Afbeelding 120" descr="File:Cartoon cloud.svg - Wikipedia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886" y="4211495"/>
              <a:ext cx="3885231" cy="2522365"/>
            </a:xfrm>
            <a:prstGeom prst="rect">
              <a:avLst/>
            </a:prstGeom>
          </p:spPr>
        </p:pic>
        <p:pic>
          <p:nvPicPr>
            <p:cNvPr id="122" name="Afbeelding 12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4410" b="90830" l="41475" r="93607">
                          <a14:foregroundMark x1="44754" y1="44105" x2="44754" y2="44105"/>
                          <a14:foregroundMark x1="45246" y1="51092" x2="45246" y2="51092"/>
                          <a14:foregroundMark x1="49016" y1="62009" x2="49016" y2="62009"/>
                          <a14:foregroundMark x1="54098" y1="65939" x2="54098" y2="65939"/>
                          <a14:foregroundMark x1="59180" y1="75109" x2="59180" y2="75109"/>
                          <a14:foregroundMark x1="63607" y1="74672" x2="63607" y2="74672"/>
                          <a14:foregroundMark x1="71639" y1="68559" x2="71639" y2="68559"/>
                          <a14:foregroundMark x1="76066" y1="63319" x2="76066" y2="63319"/>
                          <a14:foregroundMark x1="80492" y1="57642" x2="80492" y2="57642"/>
                          <a14:foregroundMark x1="84590" y1="44978" x2="84590" y2="44978"/>
                          <a14:foregroundMark x1="86066" y1="33624" x2="86066" y2="33624"/>
                          <a14:foregroundMark x1="86393" y1="20961" x2="86393" y2="20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14" t="12188"/>
            <a:stretch/>
          </p:blipFill>
          <p:spPr>
            <a:xfrm>
              <a:off x="8430774" y="5311766"/>
              <a:ext cx="1782490" cy="952576"/>
            </a:xfrm>
            <a:prstGeom prst="rect">
              <a:avLst/>
            </a:prstGeom>
          </p:spPr>
        </p:pic>
      </p:grpSp>
      <p:pic>
        <p:nvPicPr>
          <p:cNvPr id="124" name="Afbeelding 12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1731" y1="36478" x2="31731" y2="36478"/>
                        <a14:foregroundMark x1="49679" y1="35535" x2="49679" y2="35535"/>
                        <a14:foregroundMark x1="12500" y1="73270" x2="12500" y2="73270"/>
                        <a14:foregroundMark x1="11538" y1="70440" x2="26923" y2="64780"/>
                        <a14:foregroundMark x1="15385" y1="71384" x2="15385" y2="71384"/>
                        <a14:foregroundMark x1="25962" y1="70440" x2="25962" y2="70440"/>
                        <a14:foregroundMark x1="4808" y1="77987" x2="4808" y2="77987"/>
                        <a14:foregroundMark x1="17308" y1="77987" x2="17308" y2="77987"/>
                        <a14:foregroundMark x1="34295" y1="75157" x2="34295" y2="75157"/>
                        <a14:foregroundMark x1="34295" y1="76101" x2="34295" y2="76101"/>
                        <a14:foregroundMark x1="46795" y1="63836" x2="46795" y2="63836"/>
                        <a14:foregroundMark x1="56410" y1="77044" x2="56410" y2="77044"/>
                        <a14:foregroundMark x1="44872" y1="73270" x2="44872" y2="73270"/>
                        <a14:foregroundMark x1="45833" y1="77044" x2="45833" y2="77044"/>
                        <a14:foregroundMark x1="52564" y1="91824" x2="52564" y2="91824"/>
                        <a14:foregroundMark x1="62179" y1="91824" x2="62179" y2="91824"/>
                        <a14:foregroundMark x1="62179" y1="77044" x2="62179" y2="77044"/>
                        <a14:foregroundMark x1="57372" y1="51572" x2="57372" y2="51572"/>
                        <a14:foregroundMark x1="33654" y1="44025" x2="33654" y2="44025"/>
                        <a14:foregroundMark x1="39103" y1="43082" x2="38141" y2="48742"/>
                        <a14:foregroundMark x1="43910" y1="57233" x2="43910" y2="57233"/>
                        <a14:foregroundMark x1="47756" y1="41195" x2="47756" y2="41195"/>
                        <a14:foregroundMark x1="46795" y1="39308" x2="46795" y2="39308"/>
                        <a14:foregroundMark x1="36218" y1="31761" x2="36218" y2="31761"/>
                        <a14:foregroundMark x1="34295" y1="29874" x2="34295" y2="29874"/>
                        <a14:foregroundMark x1="31731" y1="9434" x2="31731" y2="9434"/>
                        <a14:foregroundMark x1="39103" y1="17610" x2="39103" y2="17610"/>
                        <a14:foregroundMark x1="41987" y1="9434" x2="73718" y2="23270"/>
                        <a14:foregroundMark x1="71795" y1="33648" x2="82372" y2="62893"/>
                        <a14:foregroundMark x1="73718" y1="31761" x2="89103" y2="68553"/>
                        <a14:foregroundMark x1="79487" y1="93711" x2="94872" y2="73270"/>
                        <a14:foregroundMark x1="91987" y1="87107" x2="91987" y2="87107"/>
                        <a14:foregroundMark x1="87179" y1="68553" x2="87179" y2="68553"/>
                        <a14:foregroundMark x1="69872" y1="92767" x2="69872" y2="9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736" y="7185263"/>
            <a:ext cx="876349" cy="893202"/>
          </a:xfrm>
          <a:prstGeom prst="rect">
            <a:avLst/>
          </a:prstGeom>
        </p:spPr>
      </p:pic>
      <p:pic>
        <p:nvPicPr>
          <p:cNvPr id="125" name="Afbeelding 12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1731" y1="36478" x2="31731" y2="36478"/>
                        <a14:foregroundMark x1="49679" y1="35535" x2="49679" y2="35535"/>
                        <a14:foregroundMark x1="12500" y1="73270" x2="12500" y2="73270"/>
                        <a14:foregroundMark x1="11538" y1="70440" x2="26923" y2="64780"/>
                        <a14:foregroundMark x1="15385" y1="71384" x2="15385" y2="71384"/>
                        <a14:foregroundMark x1="25962" y1="70440" x2="25962" y2="70440"/>
                        <a14:foregroundMark x1="4808" y1="77987" x2="4808" y2="77987"/>
                        <a14:foregroundMark x1="17308" y1="77987" x2="17308" y2="77987"/>
                        <a14:foregroundMark x1="34295" y1="75157" x2="34295" y2="75157"/>
                        <a14:foregroundMark x1="34295" y1="76101" x2="34295" y2="76101"/>
                        <a14:foregroundMark x1="46795" y1="63836" x2="46795" y2="63836"/>
                        <a14:foregroundMark x1="56410" y1="77044" x2="56410" y2="77044"/>
                        <a14:foregroundMark x1="44872" y1="73270" x2="44872" y2="73270"/>
                        <a14:foregroundMark x1="45833" y1="77044" x2="45833" y2="77044"/>
                        <a14:foregroundMark x1="52564" y1="91824" x2="52564" y2="91824"/>
                        <a14:foregroundMark x1="62179" y1="91824" x2="62179" y2="91824"/>
                        <a14:foregroundMark x1="62179" y1="77044" x2="62179" y2="77044"/>
                        <a14:foregroundMark x1="57372" y1="51572" x2="57372" y2="51572"/>
                        <a14:foregroundMark x1="33654" y1="44025" x2="33654" y2="44025"/>
                        <a14:foregroundMark x1="39103" y1="43082" x2="38141" y2="48742"/>
                        <a14:foregroundMark x1="43910" y1="57233" x2="43910" y2="57233"/>
                        <a14:foregroundMark x1="47756" y1="41195" x2="47756" y2="41195"/>
                        <a14:foregroundMark x1="46795" y1="39308" x2="46795" y2="39308"/>
                        <a14:foregroundMark x1="36218" y1="31761" x2="36218" y2="31761"/>
                        <a14:foregroundMark x1="34295" y1="29874" x2="34295" y2="29874"/>
                        <a14:foregroundMark x1="31731" y1="9434" x2="31731" y2="9434"/>
                        <a14:foregroundMark x1="39103" y1="17610" x2="39103" y2="17610"/>
                        <a14:foregroundMark x1="41987" y1="9434" x2="73718" y2="23270"/>
                        <a14:foregroundMark x1="71795" y1="33648" x2="82372" y2="62893"/>
                        <a14:foregroundMark x1="73718" y1="31761" x2="89103" y2="68553"/>
                        <a14:foregroundMark x1="79487" y1="93711" x2="94872" y2="73270"/>
                        <a14:foregroundMark x1="91987" y1="87107" x2="91987" y2="87107"/>
                        <a14:foregroundMark x1="87179" y1="68553" x2="87179" y2="68553"/>
                        <a14:foregroundMark x1="69872" y1="92767" x2="69872" y2="9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736" y="4693536"/>
            <a:ext cx="876349" cy="893202"/>
          </a:xfrm>
          <a:prstGeom prst="rect">
            <a:avLst/>
          </a:prstGeom>
        </p:spPr>
      </p:pic>
      <p:pic>
        <p:nvPicPr>
          <p:cNvPr id="126" name="Afbeelding 12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1731" y1="36478" x2="31731" y2="36478"/>
                        <a14:foregroundMark x1="49679" y1="35535" x2="49679" y2="35535"/>
                        <a14:foregroundMark x1="12500" y1="73270" x2="12500" y2="73270"/>
                        <a14:foregroundMark x1="11538" y1="70440" x2="26923" y2="64780"/>
                        <a14:foregroundMark x1="15385" y1="71384" x2="15385" y2="71384"/>
                        <a14:foregroundMark x1="25962" y1="70440" x2="25962" y2="70440"/>
                        <a14:foregroundMark x1="4808" y1="77987" x2="4808" y2="77987"/>
                        <a14:foregroundMark x1="17308" y1="77987" x2="17308" y2="77987"/>
                        <a14:foregroundMark x1="34295" y1="75157" x2="34295" y2="75157"/>
                        <a14:foregroundMark x1="34295" y1="76101" x2="34295" y2="76101"/>
                        <a14:foregroundMark x1="46795" y1="63836" x2="46795" y2="63836"/>
                        <a14:foregroundMark x1="56410" y1="77044" x2="56410" y2="77044"/>
                        <a14:foregroundMark x1="44872" y1="73270" x2="44872" y2="73270"/>
                        <a14:foregroundMark x1="45833" y1="77044" x2="45833" y2="77044"/>
                        <a14:foregroundMark x1="52564" y1="91824" x2="52564" y2="91824"/>
                        <a14:foregroundMark x1="62179" y1="91824" x2="62179" y2="91824"/>
                        <a14:foregroundMark x1="62179" y1="77044" x2="62179" y2="77044"/>
                        <a14:foregroundMark x1="57372" y1="51572" x2="57372" y2="51572"/>
                        <a14:foregroundMark x1="33654" y1="44025" x2="33654" y2="44025"/>
                        <a14:foregroundMark x1="39103" y1="43082" x2="38141" y2="48742"/>
                        <a14:foregroundMark x1="43910" y1="57233" x2="43910" y2="57233"/>
                        <a14:foregroundMark x1="47756" y1="41195" x2="47756" y2="41195"/>
                        <a14:foregroundMark x1="46795" y1="39308" x2="46795" y2="39308"/>
                        <a14:foregroundMark x1="36218" y1="31761" x2="36218" y2="31761"/>
                        <a14:foregroundMark x1="34295" y1="29874" x2="34295" y2="29874"/>
                        <a14:foregroundMark x1="31731" y1="9434" x2="31731" y2="9434"/>
                        <a14:foregroundMark x1="39103" y1="17610" x2="39103" y2="17610"/>
                        <a14:foregroundMark x1="41987" y1="9434" x2="73718" y2="23270"/>
                        <a14:foregroundMark x1="71795" y1="33648" x2="82372" y2="62893"/>
                        <a14:foregroundMark x1="73718" y1="31761" x2="89103" y2="68553"/>
                        <a14:foregroundMark x1="79487" y1="93711" x2="94872" y2="73270"/>
                        <a14:foregroundMark x1="91987" y1="87107" x2="91987" y2="87107"/>
                        <a14:foregroundMark x1="87179" y1="68553" x2="87179" y2="68553"/>
                        <a14:foregroundMark x1="69872" y1="92767" x2="69872" y2="9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736" y="2120911"/>
            <a:ext cx="876349" cy="893202"/>
          </a:xfrm>
          <a:prstGeom prst="rect">
            <a:avLst/>
          </a:prstGeom>
        </p:spPr>
      </p:pic>
      <p:sp>
        <p:nvSpPr>
          <p:cNvPr id="113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4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5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6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7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8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27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37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38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39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0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1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2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3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4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5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6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7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4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4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4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4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4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4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41" animBg="1" advAuto="0"/>
      <p:bldP spid="298" grpId="16" animBg="1" advAuto="0"/>
      <p:bldP spid="298" grpId="17" animBg="1" advAuto="0"/>
      <p:bldP spid="228" grpId="31" animBg="1" advAuto="0"/>
      <p:bldP spid="228" grpId="39" animBg="1" advAuto="0"/>
      <p:bldP spid="272" grpId="45" animBg="1" advAuto="0"/>
      <p:bldP spid="270" grpId="44" animBg="1" advAuto="0"/>
      <p:bldP spid="271" grpId="43" animBg="1" advAuto="0"/>
      <p:bldP spid="226" grpId="23" animBg="1" advAuto="0"/>
      <p:bldP spid="226" grpId="38" animBg="1" advAuto="0"/>
      <p:bldP spid="227" grpId="26" animBg="1" advAuto="0"/>
      <p:bldP spid="229" grpId="34" animBg="1" advAuto="0"/>
      <p:bldP spid="229" grpId="40" animBg="1" advAuto="0"/>
      <p:bldP spid="230" grpId="33" animBg="1" advAuto="0"/>
      <p:bldP spid="236" grpId="8" animBg="1" advAuto="0"/>
      <p:bldP spid="237" grpId="19" animBg="1" advAuto="0"/>
      <p:bldP spid="238" grpId="28" animBg="1" advAuto="0"/>
      <p:bldP spid="243" grpId="9" animBg="1" advAuto="0"/>
      <p:bldP spid="250" grpId="20" animBg="1" advAuto="0"/>
      <p:bldP spid="255" grpId="29" animBg="1" advAuto="0"/>
      <p:bldP spid="257" grpId="10" animBg="1" advAuto="0"/>
      <p:bldP spid="258" grpId="21" animBg="1" advAuto="0"/>
      <p:bldP spid="259" grpId="30" animBg="1" advAuto="0"/>
      <p:bldP spid="260" grpId="15" animBg="1" advAuto="0"/>
      <p:bldP spid="264" grpId="14" animBg="1" advAuto="0"/>
      <p:bldP spid="268" grpId="42" animBg="1" advAuto="0"/>
      <p:bldP spid="273" grpId="46" animBg="1" advAuto="0"/>
      <p:bldP spid="284" grpId="24" animBg="1" advAuto="0"/>
      <p:bldP spid="289" grpId="32" animBg="1" advAuto="0"/>
      <p:bldP spid="303" grpId="11" animBg="1" advAuto="0"/>
      <p:bldP spid="123" grpId="0"/>
      <p:bldP spid="294" grpId="25" animBg="1" advAuto="0"/>
      <p:bldP spid="210" grpId="5" uiExpand="1" animBg="1" advAuto="0"/>
      <p:bldP spid="215" grpId="3" animBg="1" advAuto="0"/>
      <p:bldP spid="222" grpId="6" uiExpand="1" animBg="1" advAuto="0"/>
      <p:bldP spid="234" grpId="4" uiExpand="1" build="p" bldLvl="5" animBg="1" advAuto="0"/>
      <p:bldP spid="235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258"/>
          <p:cNvSpPr/>
          <p:nvPr/>
        </p:nvSpPr>
        <p:spPr>
          <a:xfrm>
            <a:off x="6361163" y="6067854"/>
            <a:ext cx="233237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dirty="0">
                <a:latin typeface="Calibri" charset="0"/>
                <a:ea typeface="Calibri" charset="0"/>
                <a:cs typeface="Calibri" charset="0"/>
              </a:rPr>
              <a:t>+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                +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Shape 269"/>
              <p:cNvSpPr/>
              <p:nvPr/>
            </p:nvSpPr>
            <p:spPr>
              <a:xfrm>
                <a:off x="10524564" y="4903070"/>
                <a:ext cx="984002" cy="585938"/>
              </a:xfrm>
              <a:prstGeom prst="rect">
                <a:avLst/>
              </a:prstGeom>
              <a:solidFill>
                <a:schemeClr val="accent4">
                  <a:hueOff val="163466"/>
                  <a:satOff val="6226"/>
                  <a:lumOff val="10954"/>
                </a:schemeClr>
              </a:solidFill>
              <a:ln w="50800">
                <a:solidFill>
                  <a:srgbClr val="5B585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algn="l">
                  <a:spcBef>
                    <a:spcPts val="4200"/>
                  </a:spcBef>
                  <a:defRPr sz="3400"/>
                </a:lvl1pPr>
              </a:lstStyle>
              <a:p>
                <a:pPr>
                  <a:defRPr sz="34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i="1">
                          <a:latin typeface="Cambria Math" charset="0"/>
                          <a:ea typeface="Calibri" charset="0"/>
                          <a:cs typeface="Calibri" charset="0"/>
                        </a:rPr>
                        <m:t>|</m:t>
                      </m:r>
                      <m:r>
                        <a:rPr lang="hr-HR" sz="3200" i="1">
                          <a:latin typeface="Cambria Math" charset="0"/>
                          <a:ea typeface="Calibri" charset="0"/>
                          <a:cs typeface="Calibri" charset="0"/>
                        </a:rPr>
                        <m:t>𝜓</m:t>
                      </m:r>
                      <m:r>
                        <a:rPr lang="hr-HR" sz="3200" i="1">
                          <a:latin typeface="Cambria Math" charset="0"/>
                          <a:ea typeface="Calibri" charset="0"/>
                          <a:cs typeface="Calibri" charset="0"/>
                        </a:rPr>
                        <m:t>⟩</m:t>
                      </m:r>
                    </m:oMath>
                  </m:oMathPara>
                </a14:m>
                <a:endParaRPr lang="hr-HR" sz="3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69" name="Shape 2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564" y="4903070"/>
                <a:ext cx="984002" cy="5859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5B585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Shape 272"/>
              <p:cNvSpPr/>
              <p:nvPr/>
            </p:nvSpPr>
            <p:spPr>
              <a:xfrm>
                <a:off x="8295435" y="7564578"/>
                <a:ext cx="984003" cy="585937"/>
              </a:xfrm>
              <a:prstGeom prst="rect">
                <a:avLst/>
              </a:prstGeom>
              <a:solidFill>
                <a:schemeClr val="accent4">
                  <a:hueOff val="163466"/>
                  <a:satOff val="6226"/>
                  <a:lumOff val="10954"/>
                </a:schemeClr>
              </a:solidFill>
              <a:ln w="50800">
                <a:solidFill>
                  <a:srgbClr val="5B585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algn="l">
                  <a:spcBef>
                    <a:spcPts val="4200"/>
                  </a:spcBef>
                  <a:defRPr sz="34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ea typeface="Calibri" charset="0"/>
                          <a:cs typeface="Calibri" charset="0"/>
                        </a:rPr>
                        <m:t>𝑈</m:t>
                      </m:r>
                      <m:r>
                        <a:rPr lang="hr-HR" sz="3200" i="1">
                          <a:latin typeface="Cambria Math" charset="0"/>
                          <a:ea typeface="Calibri" charset="0"/>
                          <a:cs typeface="Calibri" charset="0"/>
                        </a:rPr>
                        <m:t>|</m:t>
                      </m:r>
                      <m:r>
                        <a:rPr lang="hr-HR" sz="3200" i="1">
                          <a:latin typeface="Cambria Math" charset="0"/>
                          <a:ea typeface="Calibri" charset="0"/>
                          <a:cs typeface="Calibri" charset="0"/>
                        </a:rPr>
                        <m:t>𝜓</m:t>
                      </m:r>
                      <m:r>
                        <a:rPr lang="hr-HR" sz="3200" i="1">
                          <a:latin typeface="Cambria Math" charset="0"/>
                          <a:ea typeface="Calibri" charset="0"/>
                          <a:cs typeface="Calibri" charset="0"/>
                        </a:rPr>
                        <m:t>⟩</m:t>
                      </m:r>
                    </m:oMath>
                  </m:oMathPara>
                </a14:m>
                <a:endParaRPr lang="hr-HR" sz="3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72" name="Shape 2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435" y="7564578"/>
                <a:ext cx="984003" cy="5859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5B585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Shape 270"/>
              <p:cNvSpPr/>
              <p:nvPr/>
            </p:nvSpPr>
            <p:spPr>
              <a:xfrm>
                <a:off x="6994127" y="6185481"/>
                <a:ext cx="984003" cy="585937"/>
              </a:xfrm>
              <a:prstGeom prst="rect">
                <a:avLst/>
              </a:prstGeom>
              <a:solidFill>
                <a:schemeClr val="accent4">
                  <a:hueOff val="163466"/>
                  <a:satOff val="6226"/>
                  <a:lumOff val="10954"/>
                </a:schemeClr>
              </a:solidFill>
              <a:ln w="50800">
                <a:solidFill>
                  <a:srgbClr val="5B585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algn="l">
                  <a:spcBef>
                    <a:spcPts val="4200"/>
                  </a:spcBef>
                  <a:defRPr sz="3400"/>
                </a:lvl1pPr>
              </a:lstStyle>
              <a:p>
                <a:pPr>
                  <a:defRPr sz="34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600" i="1">
                          <a:latin typeface="Cambria Math" charset="0"/>
                          <a:ea typeface="Calibri" charset="0"/>
                          <a:cs typeface="Calibri" charset="0"/>
                        </a:rPr>
                        <m:t>|</m:t>
                      </m:r>
                      <m:r>
                        <a:rPr lang="hr-HR" sz="3600" i="1">
                          <a:latin typeface="Cambria Math" charset="0"/>
                          <a:ea typeface="Calibri" charset="0"/>
                          <a:cs typeface="Calibri" charset="0"/>
                        </a:rPr>
                        <m:t>𝜓</m:t>
                      </m:r>
                      <m:r>
                        <a:rPr lang="hr-HR" sz="3600" i="1">
                          <a:latin typeface="Cambria Math" charset="0"/>
                          <a:ea typeface="Calibri" charset="0"/>
                          <a:cs typeface="Calibri" charset="0"/>
                        </a:rPr>
                        <m:t>⟩</m:t>
                      </m:r>
                    </m:oMath>
                  </m:oMathPara>
                </a14:m>
                <a:endParaRPr lang="hr-HR" sz="36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70" name="Shape 2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127" y="6185481"/>
                <a:ext cx="984003" cy="5859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0800">
                <a:solidFill>
                  <a:srgbClr val="5B585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Shape 271"/>
              <p:cNvSpPr/>
              <p:nvPr/>
            </p:nvSpPr>
            <p:spPr>
              <a:xfrm>
                <a:off x="10579101" y="6294575"/>
                <a:ext cx="1253290" cy="585938"/>
              </a:xfrm>
              <a:prstGeom prst="rect">
                <a:avLst/>
              </a:prstGeom>
              <a:solidFill>
                <a:schemeClr val="accent4">
                  <a:hueOff val="163466"/>
                  <a:satOff val="6226"/>
                  <a:lumOff val="10954"/>
                </a:schemeClr>
              </a:solidFill>
              <a:ln w="50800">
                <a:solidFill>
                  <a:srgbClr val="5B585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algn="l">
                  <a:spcBef>
                    <a:spcPts val="4200"/>
                  </a:spcBef>
                  <a:defRPr sz="34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𝑈</m:t>
                      </m:r>
                      <m:r>
                        <a:rPr lang="hr-HR" sz="3600" i="1">
                          <a:latin typeface="Cambria Math" charset="0"/>
                          <a:ea typeface="Calibri" charset="0"/>
                          <a:cs typeface="Calibri" charset="0"/>
                        </a:rPr>
                        <m:t>|</m:t>
                      </m:r>
                      <m:r>
                        <a:rPr lang="hr-HR" sz="3600" i="1">
                          <a:latin typeface="Cambria Math" charset="0"/>
                          <a:ea typeface="Calibri" charset="0"/>
                          <a:cs typeface="Calibri" charset="0"/>
                        </a:rPr>
                        <m:t>𝜓</m:t>
                      </m:r>
                      <m:r>
                        <a:rPr lang="hr-HR" sz="3600" i="1">
                          <a:latin typeface="Cambria Math" charset="0"/>
                          <a:ea typeface="Calibri" charset="0"/>
                          <a:cs typeface="Calibri" charset="0"/>
                        </a:rPr>
                        <m:t>⟩</m:t>
                      </m:r>
                    </m:oMath>
                  </m:oMathPara>
                </a14:m>
                <a:endParaRPr lang="hr-HR" sz="36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71" name="Shape 2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101" y="6294575"/>
                <a:ext cx="1253290" cy="5859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0800">
                <a:solidFill>
                  <a:srgbClr val="5B585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7" name="Shape 227"/>
          <p:cNvSpPr/>
          <p:nvPr/>
        </p:nvSpPr>
        <p:spPr>
          <a:xfrm>
            <a:off x="9700189" y="6154700"/>
            <a:ext cx="403957" cy="825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r>
              <a:rPr>
                <a:latin typeface="Calibri" charset="0"/>
                <a:ea typeface="Calibri" charset="0"/>
                <a:cs typeface="Calibri" charset="0"/>
              </a:rPr>
              <a:t>↦</a:t>
            </a:r>
          </a:p>
        </p:txBody>
      </p:sp>
      <p:sp>
        <p:nvSpPr>
          <p:cNvPr id="230" name="Shape 230"/>
          <p:cNvSpPr/>
          <p:nvPr/>
        </p:nvSpPr>
        <p:spPr>
          <a:xfrm>
            <a:off x="9712890" y="7423677"/>
            <a:ext cx="403957" cy="825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r>
              <a:rPr>
                <a:latin typeface="Calibri" charset="0"/>
                <a:ea typeface="Calibri" charset="0"/>
                <a:cs typeface="Calibri" charset="0"/>
              </a:rPr>
              <a:t>↦</a:t>
            </a:r>
          </a:p>
        </p:txBody>
      </p:sp>
      <p:sp>
        <p:nvSpPr>
          <p:cNvPr id="236" name="Shape 236"/>
          <p:cNvSpPr/>
          <p:nvPr/>
        </p:nvSpPr>
        <p:spPr>
          <a:xfrm>
            <a:off x="2266011" y="4305309"/>
            <a:ext cx="3643512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3900"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Encryption</a:t>
            </a:r>
          </a:p>
        </p:txBody>
      </p:sp>
      <p:sp>
        <p:nvSpPr>
          <p:cNvPr id="237" name="Shape 237"/>
          <p:cNvSpPr/>
          <p:nvPr/>
        </p:nvSpPr>
        <p:spPr>
          <a:xfrm>
            <a:off x="2273304" y="6007374"/>
            <a:ext cx="5700949" cy="870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3900"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Evaluation</a:t>
            </a:r>
          </a:p>
        </p:txBody>
      </p:sp>
      <p:sp>
        <p:nvSpPr>
          <p:cNvPr id="238" name="Shape 238"/>
          <p:cNvSpPr/>
          <p:nvPr/>
        </p:nvSpPr>
        <p:spPr>
          <a:xfrm>
            <a:off x="2273302" y="7340970"/>
            <a:ext cx="3172433" cy="69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3900"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Decryption</a:t>
            </a:r>
          </a:p>
        </p:txBody>
      </p:sp>
      <p:grpSp>
        <p:nvGrpSpPr>
          <p:cNvPr id="243" name="Group 243"/>
          <p:cNvGrpSpPr/>
          <p:nvPr/>
        </p:nvGrpSpPr>
        <p:grpSpPr>
          <a:xfrm>
            <a:off x="6790287" y="4786525"/>
            <a:ext cx="608013" cy="761204"/>
            <a:chOff x="0" y="0"/>
            <a:chExt cx="608012" cy="761202"/>
          </a:xfrm>
        </p:grpSpPr>
        <p:sp>
          <p:nvSpPr>
            <p:cNvPr id="239" name="Shape 239"/>
            <p:cNvSpPr/>
            <p:nvPr/>
          </p:nvSpPr>
          <p:spPr>
            <a:xfrm>
              <a:off x="133334" y="0"/>
              <a:ext cx="341344" cy="722508"/>
            </a:xfrm>
            <a:prstGeom prst="ellipse">
              <a:avLst/>
            </a:prstGeom>
            <a:noFill/>
            <a:ln w="1143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0" y="285696"/>
              <a:ext cx="608013" cy="475507"/>
            </a:xfrm>
            <a:prstGeom prst="roundRect">
              <a:avLst>
                <a:gd name="adj" fmla="val 19180"/>
              </a:avLst>
            </a:prstGeom>
            <a:solidFill>
              <a:schemeClr val="accent4">
                <a:hueOff val="-165171"/>
                <a:satOff val="-13982"/>
                <a:lumOff val="-10016"/>
              </a:schemeClr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230775" y="353611"/>
              <a:ext cx="152019" cy="166998"/>
            </a:xfrm>
            <a:prstGeom prst="ellipse">
              <a:avLst/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230775" y="366311"/>
              <a:ext cx="152019" cy="32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50" name="Group 250"/>
          <p:cNvGrpSpPr/>
          <p:nvPr/>
        </p:nvGrpSpPr>
        <p:grpSpPr>
          <a:xfrm>
            <a:off x="5488980" y="6016950"/>
            <a:ext cx="608013" cy="758394"/>
            <a:chOff x="0" y="0"/>
            <a:chExt cx="608012" cy="758393"/>
          </a:xfrm>
        </p:grpSpPr>
        <p:sp>
          <p:nvSpPr>
            <p:cNvPr id="244" name="Shape 244"/>
            <p:cNvSpPr/>
            <p:nvPr/>
          </p:nvSpPr>
          <p:spPr>
            <a:xfrm>
              <a:off x="18391" y="20597"/>
              <a:ext cx="551271" cy="122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71" y="0"/>
                  </a:moveTo>
                  <a:lnTo>
                    <a:pt x="21600" y="11367"/>
                  </a:lnTo>
                  <a:lnTo>
                    <a:pt x="20031" y="21342"/>
                  </a:lnTo>
                  <a:lnTo>
                    <a:pt x="500" y="21600"/>
                  </a:lnTo>
                  <a:lnTo>
                    <a:pt x="0" y="9469"/>
                  </a:lnTo>
                  <a:lnTo>
                    <a:pt x="19171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0" y="0"/>
              <a:ext cx="608013" cy="758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61" y="0"/>
                  </a:moveTo>
                  <a:lnTo>
                    <a:pt x="18628" y="1095"/>
                  </a:lnTo>
                  <a:lnTo>
                    <a:pt x="1227" y="2350"/>
                  </a:lnTo>
                  <a:lnTo>
                    <a:pt x="2078" y="3153"/>
                  </a:lnTo>
                  <a:lnTo>
                    <a:pt x="21029" y="2289"/>
                  </a:lnTo>
                  <a:lnTo>
                    <a:pt x="21600" y="20968"/>
                  </a:lnTo>
                  <a:lnTo>
                    <a:pt x="3592" y="21600"/>
                  </a:lnTo>
                  <a:lnTo>
                    <a:pt x="1527" y="20124"/>
                  </a:lnTo>
                  <a:lnTo>
                    <a:pt x="0" y="1601"/>
                  </a:lnTo>
                  <a:lnTo>
                    <a:pt x="18561" y="0"/>
                  </a:lnTo>
                  <a:close/>
                </a:path>
              </a:pathLst>
            </a:custGeom>
            <a:solidFill>
              <a:schemeClr val="accent1">
                <a:hueOff val="328199"/>
                <a:lumOff val="-10185"/>
              </a:schemeClr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114289" y="212919"/>
              <a:ext cx="309168" cy="311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29" y="1538"/>
                  </a:moveTo>
                  <a:lnTo>
                    <a:pt x="3035" y="3435"/>
                  </a:lnTo>
                  <a:cubicBezTo>
                    <a:pt x="3886" y="4383"/>
                    <a:pt x="3958" y="5789"/>
                    <a:pt x="3208" y="6818"/>
                  </a:cubicBezTo>
                  <a:cubicBezTo>
                    <a:pt x="2533" y="7743"/>
                    <a:pt x="1340" y="8142"/>
                    <a:pt x="237" y="7809"/>
                  </a:cubicBezTo>
                  <a:lnTo>
                    <a:pt x="0" y="10852"/>
                  </a:lnTo>
                  <a:cubicBezTo>
                    <a:pt x="1055" y="10945"/>
                    <a:pt x="1971" y="11609"/>
                    <a:pt x="2380" y="12577"/>
                  </a:cubicBezTo>
                  <a:cubicBezTo>
                    <a:pt x="2923" y="13864"/>
                    <a:pt x="2470" y="15352"/>
                    <a:pt x="1300" y="16127"/>
                  </a:cubicBezTo>
                  <a:lnTo>
                    <a:pt x="3280" y="18726"/>
                  </a:lnTo>
                  <a:cubicBezTo>
                    <a:pt x="4117" y="17840"/>
                    <a:pt x="5466" y="17657"/>
                    <a:pt x="6511" y="18288"/>
                  </a:cubicBezTo>
                  <a:cubicBezTo>
                    <a:pt x="7521" y="18897"/>
                    <a:pt x="7982" y="20110"/>
                    <a:pt x="7629" y="21228"/>
                  </a:cubicBezTo>
                  <a:lnTo>
                    <a:pt x="10926" y="21600"/>
                  </a:lnTo>
                  <a:cubicBezTo>
                    <a:pt x="10989" y="20446"/>
                    <a:pt x="11783" y="19458"/>
                    <a:pt x="12904" y="19138"/>
                  </a:cubicBezTo>
                  <a:cubicBezTo>
                    <a:pt x="14059" y="18809"/>
                    <a:pt x="15297" y="19263"/>
                    <a:pt x="15958" y="20258"/>
                  </a:cubicBezTo>
                  <a:lnTo>
                    <a:pt x="18520" y="18366"/>
                  </a:lnTo>
                  <a:cubicBezTo>
                    <a:pt x="17863" y="17478"/>
                    <a:pt x="17788" y="16291"/>
                    <a:pt x="18328" y="15329"/>
                  </a:cubicBezTo>
                  <a:cubicBezTo>
                    <a:pt x="18914" y="14286"/>
                    <a:pt x="20095" y="13717"/>
                    <a:pt x="21284" y="13904"/>
                  </a:cubicBezTo>
                  <a:lnTo>
                    <a:pt x="21600" y="10705"/>
                  </a:lnTo>
                  <a:cubicBezTo>
                    <a:pt x="20426" y="10468"/>
                    <a:pt x="19522" y="9536"/>
                    <a:pt x="19330" y="8363"/>
                  </a:cubicBezTo>
                  <a:cubicBezTo>
                    <a:pt x="19157" y="7311"/>
                    <a:pt x="19598" y="6252"/>
                    <a:pt x="20468" y="5625"/>
                  </a:cubicBezTo>
                  <a:lnTo>
                    <a:pt x="18294" y="3059"/>
                  </a:lnTo>
                  <a:cubicBezTo>
                    <a:pt x="17376" y="3728"/>
                    <a:pt x="16145" y="3791"/>
                    <a:pt x="15163" y="3218"/>
                  </a:cubicBezTo>
                  <a:cubicBezTo>
                    <a:pt x="14134" y="2618"/>
                    <a:pt x="13589" y="1448"/>
                    <a:pt x="13796" y="282"/>
                  </a:cubicBezTo>
                  <a:lnTo>
                    <a:pt x="10780" y="0"/>
                  </a:lnTo>
                  <a:cubicBezTo>
                    <a:pt x="10620" y="1121"/>
                    <a:pt x="9832" y="2055"/>
                    <a:pt x="8746" y="2410"/>
                  </a:cubicBezTo>
                  <a:cubicBezTo>
                    <a:pt x="7595" y="2785"/>
                    <a:pt x="6328" y="2442"/>
                    <a:pt x="5529" y="15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210266" y="308786"/>
              <a:ext cx="117213" cy="118147"/>
            </a:xfrm>
            <a:prstGeom prst="ellipse">
              <a:avLst/>
            </a:prstGeom>
            <a:solidFill>
              <a:schemeClr val="accent1">
                <a:hueOff val="328199"/>
                <a:lumOff val="-1018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378618" y="448136"/>
              <a:ext cx="169355" cy="16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2" y="0"/>
                  </a:moveTo>
                  <a:cubicBezTo>
                    <a:pt x="10330" y="1030"/>
                    <a:pt x="9535" y="1831"/>
                    <a:pt x="8522" y="2107"/>
                  </a:cubicBezTo>
                  <a:cubicBezTo>
                    <a:pt x="7415" y="2409"/>
                    <a:pt x="6236" y="2038"/>
                    <a:pt x="5489" y="1152"/>
                  </a:cubicBezTo>
                  <a:lnTo>
                    <a:pt x="2894" y="2874"/>
                  </a:lnTo>
                  <a:cubicBezTo>
                    <a:pt x="3733" y="3829"/>
                    <a:pt x="3830" y="5242"/>
                    <a:pt x="3129" y="6306"/>
                  </a:cubicBezTo>
                  <a:cubicBezTo>
                    <a:pt x="2527" y="7221"/>
                    <a:pt x="1448" y="7682"/>
                    <a:pt x="385" y="7478"/>
                  </a:cubicBezTo>
                  <a:lnTo>
                    <a:pt x="0" y="11040"/>
                  </a:lnTo>
                  <a:cubicBezTo>
                    <a:pt x="951" y="11103"/>
                    <a:pt x="1790" y="11699"/>
                    <a:pt x="2176" y="12587"/>
                  </a:cubicBezTo>
                  <a:cubicBezTo>
                    <a:pt x="2666" y="13712"/>
                    <a:pt x="2341" y="15032"/>
                    <a:pt x="1389" y="15787"/>
                  </a:cubicBezTo>
                  <a:lnTo>
                    <a:pt x="3181" y="18482"/>
                  </a:lnTo>
                  <a:cubicBezTo>
                    <a:pt x="4103" y="17862"/>
                    <a:pt x="5289" y="17826"/>
                    <a:pt x="6246" y="18387"/>
                  </a:cubicBezTo>
                  <a:cubicBezTo>
                    <a:pt x="7270" y="18989"/>
                    <a:pt x="7842" y="20157"/>
                    <a:pt x="7696" y="21354"/>
                  </a:cubicBezTo>
                  <a:lnTo>
                    <a:pt x="10886" y="21600"/>
                  </a:lnTo>
                  <a:cubicBezTo>
                    <a:pt x="10825" y="20338"/>
                    <a:pt x="11687" y="19224"/>
                    <a:pt x="12905" y="18992"/>
                  </a:cubicBezTo>
                  <a:cubicBezTo>
                    <a:pt x="13925" y="18797"/>
                    <a:pt x="14954" y="19286"/>
                    <a:pt x="15463" y="20208"/>
                  </a:cubicBezTo>
                  <a:lnTo>
                    <a:pt x="17880" y="18364"/>
                  </a:lnTo>
                  <a:cubicBezTo>
                    <a:pt x="17178" y="17324"/>
                    <a:pt x="17208" y="15943"/>
                    <a:pt x="17954" y="14936"/>
                  </a:cubicBezTo>
                  <a:cubicBezTo>
                    <a:pt x="18646" y="14003"/>
                    <a:pt x="19818" y="13583"/>
                    <a:pt x="20929" y="13871"/>
                  </a:cubicBezTo>
                  <a:lnTo>
                    <a:pt x="21600" y="10460"/>
                  </a:lnTo>
                  <a:cubicBezTo>
                    <a:pt x="20381" y="10539"/>
                    <a:pt x="19265" y="9764"/>
                    <a:pt x="18890" y="8579"/>
                  </a:cubicBezTo>
                  <a:cubicBezTo>
                    <a:pt x="18542" y="7485"/>
                    <a:pt x="18913" y="6286"/>
                    <a:pt x="19814" y="5593"/>
                  </a:cubicBezTo>
                  <a:lnTo>
                    <a:pt x="18028" y="3248"/>
                  </a:lnTo>
                  <a:cubicBezTo>
                    <a:pt x="16940" y="3794"/>
                    <a:pt x="15641" y="3663"/>
                    <a:pt x="14679" y="2910"/>
                  </a:cubicBezTo>
                  <a:cubicBezTo>
                    <a:pt x="13849" y="2261"/>
                    <a:pt x="13389" y="1235"/>
                    <a:pt x="13451" y="171"/>
                  </a:cubicBezTo>
                  <a:lnTo>
                    <a:pt x="106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430856" y="500143"/>
              <a:ext cx="59255" cy="59255"/>
            </a:xfrm>
            <a:prstGeom prst="ellipse">
              <a:avLst/>
            </a:prstGeom>
            <a:solidFill>
              <a:schemeClr val="accent1">
                <a:hueOff val="328199"/>
                <a:lumOff val="-1018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55" name="Group 255"/>
          <p:cNvGrpSpPr/>
          <p:nvPr/>
        </p:nvGrpSpPr>
        <p:grpSpPr>
          <a:xfrm>
            <a:off x="6695826" y="7703954"/>
            <a:ext cx="796926" cy="327248"/>
            <a:chOff x="0" y="0"/>
            <a:chExt cx="796925" cy="327247"/>
          </a:xfrm>
        </p:grpSpPr>
        <p:sp>
          <p:nvSpPr>
            <p:cNvPr id="251" name="Shape 251"/>
            <p:cNvSpPr/>
            <p:nvPr/>
          </p:nvSpPr>
          <p:spPr>
            <a:xfrm>
              <a:off x="546149" y="0"/>
              <a:ext cx="250777" cy="250776"/>
            </a:xfrm>
            <a:prstGeom prst="ellipse">
              <a:avLst/>
            </a:prstGeom>
            <a:noFill/>
            <a:ln w="1397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>
              <a:off x="0" y="672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88900" y="109537"/>
              <a:ext cx="101218" cy="217711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231799" y="1156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57" name="Shape 257"/>
          <p:cNvSpPr/>
          <p:nvPr/>
        </p:nvSpPr>
        <p:spPr>
          <a:xfrm>
            <a:off x="7649770" y="4929513"/>
            <a:ext cx="33182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Calibri" charset="0"/>
                <a:ea typeface="Calibri" charset="0"/>
                <a:cs typeface="Calibri" charset="0"/>
              </a:rPr>
              <a:t>+</a:t>
            </a:r>
          </a:p>
        </p:txBody>
      </p:sp>
      <p:sp>
        <p:nvSpPr>
          <p:cNvPr id="259" name="Shape 259"/>
          <p:cNvSpPr/>
          <p:nvPr/>
        </p:nvSpPr>
        <p:spPr>
          <a:xfrm>
            <a:off x="7649770" y="7539285"/>
            <a:ext cx="33182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Calibri" charset="0"/>
                <a:ea typeface="Calibri" charset="0"/>
                <a:cs typeface="Calibri" charset="0"/>
              </a:rPr>
              <a:t>+</a:t>
            </a:r>
          </a:p>
        </p:txBody>
      </p:sp>
      <p:sp>
        <p:nvSpPr>
          <p:cNvPr id="260" name="Shape 260"/>
          <p:cNvSpPr/>
          <p:nvPr/>
        </p:nvSpPr>
        <p:spPr>
          <a:xfrm>
            <a:off x="2206736" y="5314862"/>
            <a:ext cx="161903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(secure)</a:t>
            </a:r>
          </a:p>
        </p:txBody>
      </p:sp>
      <p:sp>
        <p:nvSpPr>
          <p:cNvPr id="264" name="Shape 264"/>
          <p:cNvSpPr/>
          <p:nvPr/>
        </p:nvSpPr>
        <p:spPr>
          <a:xfrm>
            <a:off x="9697697" y="4757700"/>
            <a:ext cx="403957" cy="825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r>
              <a:rPr dirty="0">
                <a:latin typeface="Calibri" charset="0"/>
                <a:ea typeface="Calibri" charset="0"/>
                <a:cs typeface="Calibri" charset="0"/>
              </a:rPr>
              <a:t>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Shape 268"/>
              <p:cNvSpPr/>
              <p:nvPr/>
            </p:nvSpPr>
            <p:spPr>
              <a:xfrm>
                <a:off x="8134043" y="4855039"/>
                <a:ext cx="851515" cy="6565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charset="0"/>
                          <a:ea typeface="Calibri" charset="0"/>
                          <a:cs typeface="Calibri" charset="0"/>
                        </a:rPr>
                        <m:t>|</m:t>
                      </m:r>
                      <m:r>
                        <a:rPr lang="hr-HR" i="1">
                          <a:latin typeface="Cambria Math" charset="0"/>
                          <a:ea typeface="Calibri" charset="0"/>
                          <a:cs typeface="Calibri" charset="0"/>
                        </a:rPr>
                        <m:t>𝜓</m:t>
                      </m:r>
                      <m:r>
                        <a:rPr lang="hr-HR" i="1">
                          <a:latin typeface="Cambria Math" charset="0"/>
                          <a:ea typeface="Calibri" charset="0"/>
                          <a:cs typeface="Calibri" charset="0"/>
                        </a:rPr>
                        <m:t>⟩</m:t>
                      </m:r>
                    </m:oMath>
                  </m:oMathPara>
                </a14:m>
                <a:endParaRPr lang="hr-HR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68" name="Shap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043" y="4855039"/>
                <a:ext cx="851515" cy="6565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Shape 273"/>
              <p:cNvSpPr/>
              <p:nvPr/>
            </p:nvSpPr>
            <p:spPr>
              <a:xfrm>
                <a:off x="10359712" y="7556405"/>
                <a:ext cx="1214820" cy="6565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libri" charset="0"/>
                          <a:cs typeface="Calibri" charset="0"/>
                        </a:rPr>
                        <m:t>𝑈</m:t>
                      </m:r>
                      <m:r>
                        <a:rPr lang="hr-HR" i="1">
                          <a:latin typeface="Cambria Math" charset="0"/>
                          <a:ea typeface="Calibri" charset="0"/>
                          <a:cs typeface="Calibri" charset="0"/>
                        </a:rPr>
                        <m:t>|</m:t>
                      </m:r>
                      <m:r>
                        <a:rPr lang="hr-HR" i="1">
                          <a:latin typeface="Cambria Math" charset="0"/>
                          <a:ea typeface="Calibri" charset="0"/>
                          <a:cs typeface="Calibri" charset="0"/>
                        </a:rPr>
                        <m:t>𝜓</m:t>
                      </m:r>
                      <m:r>
                        <a:rPr lang="hr-HR" i="1">
                          <a:latin typeface="Cambria Math" charset="0"/>
                          <a:ea typeface="Calibri" charset="0"/>
                          <a:cs typeface="Calibri" charset="0"/>
                        </a:rPr>
                        <m:t>⟩</m:t>
                      </m:r>
                    </m:oMath>
                  </m:oMathPara>
                </a14:m>
                <a:endParaRPr lang="hr-HR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73" name="Shape 2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9712" y="7556405"/>
                <a:ext cx="1214820" cy="6565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4" name="Group 284"/>
          <p:cNvGrpSpPr/>
          <p:nvPr/>
        </p:nvGrpSpPr>
        <p:grpSpPr>
          <a:xfrm>
            <a:off x="11754395" y="5953375"/>
            <a:ext cx="608014" cy="761204"/>
            <a:chOff x="0" y="0"/>
            <a:chExt cx="608012" cy="761202"/>
          </a:xfrm>
        </p:grpSpPr>
        <p:sp>
          <p:nvSpPr>
            <p:cNvPr id="280" name="Shape 280"/>
            <p:cNvSpPr/>
            <p:nvPr/>
          </p:nvSpPr>
          <p:spPr>
            <a:xfrm>
              <a:off x="133334" y="0"/>
              <a:ext cx="341344" cy="722508"/>
            </a:xfrm>
            <a:prstGeom prst="ellipse">
              <a:avLst/>
            </a:prstGeom>
            <a:noFill/>
            <a:ln w="1143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0" y="285696"/>
              <a:ext cx="608013" cy="475507"/>
            </a:xfrm>
            <a:prstGeom prst="roundRect">
              <a:avLst>
                <a:gd name="adj" fmla="val 19180"/>
              </a:avLst>
            </a:prstGeom>
            <a:solidFill>
              <a:schemeClr val="accent4">
                <a:hueOff val="-165171"/>
                <a:satOff val="-13982"/>
                <a:lumOff val="-10016"/>
              </a:schemeClr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30775" y="353611"/>
              <a:ext cx="152019" cy="166998"/>
            </a:xfrm>
            <a:prstGeom prst="ellipse">
              <a:avLst/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230775" y="366311"/>
              <a:ext cx="152019" cy="32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89" name="Group 289"/>
          <p:cNvGrpSpPr/>
          <p:nvPr/>
        </p:nvGrpSpPr>
        <p:grpSpPr>
          <a:xfrm>
            <a:off x="9208112" y="7020139"/>
            <a:ext cx="608013" cy="761204"/>
            <a:chOff x="0" y="0"/>
            <a:chExt cx="608012" cy="761202"/>
          </a:xfrm>
        </p:grpSpPr>
        <p:sp>
          <p:nvSpPr>
            <p:cNvPr id="285" name="Shape 285"/>
            <p:cNvSpPr/>
            <p:nvPr/>
          </p:nvSpPr>
          <p:spPr>
            <a:xfrm>
              <a:off x="133334" y="0"/>
              <a:ext cx="341344" cy="722508"/>
            </a:xfrm>
            <a:prstGeom prst="ellipse">
              <a:avLst/>
            </a:prstGeom>
            <a:noFill/>
            <a:ln w="1143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0" y="285696"/>
              <a:ext cx="608013" cy="475507"/>
            </a:xfrm>
            <a:prstGeom prst="roundRect">
              <a:avLst>
                <a:gd name="adj" fmla="val 19180"/>
              </a:avLst>
            </a:prstGeom>
            <a:solidFill>
              <a:schemeClr val="accent4">
                <a:hueOff val="-165171"/>
                <a:satOff val="-13982"/>
                <a:lumOff val="-10016"/>
              </a:schemeClr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30775" y="353611"/>
              <a:ext cx="152019" cy="166998"/>
            </a:xfrm>
            <a:prstGeom prst="ellipse">
              <a:avLst/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230775" y="366311"/>
              <a:ext cx="152019" cy="32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03" name="Group 303"/>
          <p:cNvGrpSpPr/>
          <p:nvPr/>
        </p:nvGrpSpPr>
        <p:grpSpPr>
          <a:xfrm>
            <a:off x="11248188" y="4311018"/>
            <a:ext cx="608014" cy="761204"/>
            <a:chOff x="0" y="0"/>
            <a:chExt cx="608012" cy="761202"/>
          </a:xfrm>
        </p:grpSpPr>
        <p:sp>
          <p:nvSpPr>
            <p:cNvPr id="299" name="Shape 299"/>
            <p:cNvSpPr/>
            <p:nvPr/>
          </p:nvSpPr>
          <p:spPr>
            <a:xfrm>
              <a:off x="133334" y="0"/>
              <a:ext cx="341344" cy="722508"/>
            </a:xfrm>
            <a:prstGeom prst="ellipse">
              <a:avLst/>
            </a:prstGeom>
            <a:noFill/>
            <a:ln w="1143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0" y="285696"/>
              <a:ext cx="608013" cy="475507"/>
            </a:xfrm>
            <a:prstGeom prst="roundRect">
              <a:avLst>
                <a:gd name="adj" fmla="val 19180"/>
              </a:avLst>
            </a:prstGeom>
            <a:solidFill>
              <a:schemeClr val="accent4">
                <a:hueOff val="-165171"/>
                <a:satOff val="-13982"/>
                <a:lumOff val="-10016"/>
              </a:schemeClr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230775" y="353611"/>
              <a:ext cx="152019" cy="166998"/>
            </a:xfrm>
            <a:prstGeom prst="ellipse">
              <a:avLst/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230775" y="366311"/>
              <a:ext cx="152019" cy="32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94" name="Group 294"/>
          <p:cNvGrpSpPr/>
          <p:nvPr/>
        </p:nvGrpSpPr>
        <p:grpSpPr>
          <a:xfrm>
            <a:off x="7695213" y="5692101"/>
            <a:ext cx="608013" cy="761203"/>
            <a:chOff x="0" y="0"/>
            <a:chExt cx="608012" cy="761202"/>
          </a:xfrm>
        </p:grpSpPr>
        <p:sp>
          <p:nvSpPr>
            <p:cNvPr id="290" name="Shape 290"/>
            <p:cNvSpPr/>
            <p:nvPr/>
          </p:nvSpPr>
          <p:spPr>
            <a:xfrm>
              <a:off x="133334" y="0"/>
              <a:ext cx="341344" cy="722508"/>
            </a:xfrm>
            <a:prstGeom prst="ellipse">
              <a:avLst/>
            </a:prstGeom>
            <a:noFill/>
            <a:ln w="1143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0" y="285696"/>
              <a:ext cx="608013" cy="475507"/>
            </a:xfrm>
            <a:prstGeom prst="roundRect">
              <a:avLst>
                <a:gd name="adj" fmla="val 19180"/>
              </a:avLst>
            </a:prstGeom>
            <a:solidFill>
              <a:schemeClr val="accent4">
                <a:hueOff val="-165171"/>
                <a:satOff val="-13982"/>
                <a:lumOff val="-10016"/>
              </a:schemeClr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230775" y="353611"/>
              <a:ext cx="152019" cy="166998"/>
            </a:xfrm>
            <a:prstGeom prst="ellipse">
              <a:avLst/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230775" y="366311"/>
              <a:ext cx="152019" cy="32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57" y="5930337"/>
            <a:ext cx="554209" cy="1023153"/>
          </a:xfrm>
          <a:prstGeom prst="rect">
            <a:avLst/>
          </a:prstGeom>
        </p:spPr>
      </p:pic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508000" y="493390"/>
            <a:ext cx="11988800" cy="12814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Homomorphic  encryption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6725270" y="3079671"/>
            <a:ext cx="796926" cy="327248"/>
            <a:chOff x="0" y="0"/>
            <a:chExt cx="796925" cy="327247"/>
          </a:xfrm>
        </p:grpSpPr>
        <p:sp>
          <p:nvSpPr>
            <p:cNvPr id="206" name="Shape 206"/>
            <p:cNvSpPr/>
            <p:nvPr/>
          </p:nvSpPr>
          <p:spPr>
            <a:xfrm>
              <a:off x="546149" y="0"/>
              <a:ext cx="250777" cy="250776"/>
            </a:xfrm>
            <a:prstGeom prst="ellipse">
              <a:avLst/>
            </a:prstGeom>
            <a:noFill/>
            <a:ln w="1397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07" name="Shape 207"/>
            <p:cNvSpPr/>
            <p:nvPr/>
          </p:nvSpPr>
          <p:spPr>
            <a:xfrm>
              <a:off x="0" y="672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08" name="Shape 208"/>
            <p:cNvSpPr/>
            <p:nvPr/>
          </p:nvSpPr>
          <p:spPr>
            <a:xfrm>
              <a:off x="88900" y="109537"/>
              <a:ext cx="101218" cy="217711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09" name="Shape 209"/>
            <p:cNvSpPr/>
            <p:nvPr/>
          </p:nvSpPr>
          <p:spPr>
            <a:xfrm>
              <a:off x="231799" y="1156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215" name="Group 215"/>
          <p:cNvGrpSpPr/>
          <p:nvPr/>
        </p:nvGrpSpPr>
        <p:grpSpPr>
          <a:xfrm>
            <a:off x="6904587" y="2037711"/>
            <a:ext cx="608013" cy="761204"/>
            <a:chOff x="0" y="0"/>
            <a:chExt cx="608012" cy="761202"/>
          </a:xfrm>
        </p:grpSpPr>
        <p:sp>
          <p:nvSpPr>
            <p:cNvPr id="211" name="Shape 211"/>
            <p:cNvSpPr/>
            <p:nvPr/>
          </p:nvSpPr>
          <p:spPr>
            <a:xfrm>
              <a:off x="133334" y="0"/>
              <a:ext cx="341344" cy="722508"/>
            </a:xfrm>
            <a:prstGeom prst="ellipse">
              <a:avLst/>
            </a:prstGeom>
            <a:noFill/>
            <a:ln w="1143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12" name="Shape 212"/>
            <p:cNvSpPr/>
            <p:nvPr/>
          </p:nvSpPr>
          <p:spPr>
            <a:xfrm>
              <a:off x="0" y="285696"/>
              <a:ext cx="608013" cy="475507"/>
            </a:xfrm>
            <a:prstGeom prst="roundRect">
              <a:avLst>
                <a:gd name="adj" fmla="val 19180"/>
              </a:avLst>
            </a:prstGeom>
            <a:solidFill>
              <a:schemeClr val="accent4">
                <a:hueOff val="-165171"/>
                <a:satOff val="-13982"/>
                <a:lumOff val="-10016"/>
              </a:schemeClr>
            </a:solidFill>
            <a:ln w="508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13" name="Shape 213"/>
            <p:cNvSpPr/>
            <p:nvPr/>
          </p:nvSpPr>
          <p:spPr>
            <a:xfrm>
              <a:off x="230775" y="353611"/>
              <a:ext cx="152019" cy="166998"/>
            </a:xfrm>
            <a:prstGeom prst="ellipse">
              <a:avLst/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14" name="Shape 214"/>
            <p:cNvSpPr/>
            <p:nvPr/>
          </p:nvSpPr>
          <p:spPr>
            <a:xfrm>
              <a:off x="230775" y="366311"/>
              <a:ext cx="152019" cy="32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</p:grpSp>
      <p:grpSp>
        <p:nvGrpSpPr>
          <p:cNvPr id="222" name="Group 222"/>
          <p:cNvGrpSpPr/>
          <p:nvPr/>
        </p:nvGrpSpPr>
        <p:grpSpPr>
          <a:xfrm>
            <a:off x="6904587" y="3509007"/>
            <a:ext cx="608013" cy="758394"/>
            <a:chOff x="0" y="0"/>
            <a:chExt cx="608012" cy="758393"/>
          </a:xfrm>
        </p:grpSpPr>
        <p:sp>
          <p:nvSpPr>
            <p:cNvPr id="216" name="Shape 216"/>
            <p:cNvSpPr/>
            <p:nvPr/>
          </p:nvSpPr>
          <p:spPr>
            <a:xfrm>
              <a:off x="18391" y="20597"/>
              <a:ext cx="551271" cy="122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71" y="0"/>
                  </a:moveTo>
                  <a:lnTo>
                    <a:pt x="21600" y="11367"/>
                  </a:lnTo>
                  <a:lnTo>
                    <a:pt x="20031" y="21342"/>
                  </a:lnTo>
                  <a:lnTo>
                    <a:pt x="500" y="21600"/>
                  </a:lnTo>
                  <a:lnTo>
                    <a:pt x="0" y="9469"/>
                  </a:lnTo>
                  <a:lnTo>
                    <a:pt x="19171" y="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17" name="Shape 217"/>
            <p:cNvSpPr/>
            <p:nvPr/>
          </p:nvSpPr>
          <p:spPr>
            <a:xfrm>
              <a:off x="0" y="0"/>
              <a:ext cx="608013" cy="758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61" y="0"/>
                  </a:moveTo>
                  <a:lnTo>
                    <a:pt x="18628" y="1095"/>
                  </a:lnTo>
                  <a:lnTo>
                    <a:pt x="1227" y="2350"/>
                  </a:lnTo>
                  <a:lnTo>
                    <a:pt x="2078" y="3153"/>
                  </a:lnTo>
                  <a:lnTo>
                    <a:pt x="21029" y="2289"/>
                  </a:lnTo>
                  <a:lnTo>
                    <a:pt x="21600" y="20968"/>
                  </a:lnTo>
                  <a:lnTo>
                    <a:pt x="3592" y="21600"/>
                  </a:lnTo>
                  <a:lnTo>
                    <a:pt x="1527" y="20124"/>
                  </a:lnTo>
                  <a:lnTo>
                    <a:pt x="0" y="1601"/>
                  </a:lnTo>
                  <a:lnTo>
                    <a:pt x="18561" y="0"/>
                  </a:lnTo>
                  <a:close/>
                </a:path>
              </a:pathLst>
            </a:custGeom>
            <a:solidFill>
              <a:schemeClr val="accent1">
                <a:hueOff val="328199"/>
                <a:lumOff val="-10185"/>
              </a:schemeClr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18" name="Shape 218"/>
            <p:cNvSpPr/>
            <p:nvPr/>
          </p:nvSpPr>
          <p:spPr>
            <a:xfrm>
              <a:off x="114289" y="212919"/>
              <a:ext cx="309168" cy="311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29" y="1538"/>
                  </a:moveTo>
                  <a:lnTo>
                    <a:pt x="3035" y="3435"/>
                  </a:lnTo>
                  <a:cubicBezTo>
                    <a:pt x="3886" y="4383"/>
                    <a:pt x="3958" y="5789"/>
                    <a:pt x="3208" y="6818"/>
                  </a:cubicBezTo>
                  <a:cubicBezTo>
                    <a:pt x="2533" y="7743"/>
                    <a:pt x="1340" y="8142"/>
                    <a:pt x="237" y="7809"/>
                  </a:cubicBezTo>
                  <a:lnTo>
                    <a:pt x="0" y="10852"/>
                  </a:lnTo>
                  <a:cubicBezTo>
                    <a:pt x="1055" y="10945"/>
                    <a:pt x="1971" y="11609"/>
                    <a:pt x="2380" y="12577"/>
                  </a:cubicBezTo>
                  <a:cubicBezTo>
                    <a:pt x="2923" y="13864"/>
                    <a:pt x="2470" y="15352"/>
                    <a:pt x="1300" y="16127"/>
                  </a:cubicBezTo>
                  <a:lnTo>
                    <a:pt x="3280" y="18726"/>
                  </a:lnTo>
                  <a:cubicBezTo>
                    <a:pt x="4117" y="17840"/>
                    <a:pt x="5466" y="17657"/>
                    <a:pt x="6511" y="18288"/>
                  </a:cubicBezTo>
                  <a:cubicBezTo>
                    <a:pt x="7521" y="18897"/>
                    <a:pt x="7982" y="20110"/>
                    <a:pt x="7629" y="21228"/>
                  </a:cubicBezTo>
                  <a:lnTo>
                    <a:pt x="10926" y="21600"/>
                  </a:lnTo>
                  <a:cubicBezTo>
                    <a:pt x="10989" y="20446"/>
                    <a:pt x="11783" y="19458"/>
                    <a:pt x="12904" y="19138"/>
                  </a:cubicBezTo>
                  <a:cubicBezTo>
                    <a:pt x="14059" y="18809"/>
                    <a:pt x="15297" y="19263"/>
                    <a:pt x="15958" y="20258"/>
                  </a:cubicBezTo>
                  <a:lnTo>
                    <a:pt x="18520" y="18366"/>
                  </a:lnTo>
                  <a:cubicBezTo>
                    <a:pt x="17863" y="17478"/>
                    <a:pt x="17788" y="16291"/>
                    <a:pt x="18328" y="15329"/>
                  </a:cubicBezTo>
                  <a:cubicBezTo>
                    <a:pt x="18914" y="14286"/>
                    <a:pt x="20095" y="13717"/>
                    <a:pt x="21284" y="13904"/>
                  </a:cubicBezTo>
                  <a:lnTo>
                    <a:pt x="21600" y="10705"/>
                  </a:lnTo>
                  <a:cubicBezTo>
                    <a:pt x="20426" y="10468"/>
                    <a:pt x="19522" y="9536"/>
                    <a:pt x="19330" y="8363"/>
                  </a:cubicBezTo>
                  <a:cubicBezTo>
                    <a:pt x="19157" y="7311"/>
                    <a:pt x="19598" y="6252"/>
                    <a:pt x="20468" y="5625"/>
                  </a:cubicBezTo>
                  <a:lnTo>
                    <a:pt x="18294" y="3059"/>
                  </a:lnTo>
                  <a:cubicBezTo>
                    <a:pt x="17376" y="3728"/>
                    <a:pt x="16145" y="3791"/>
                    <a:pt x="15163" y="3218"/>
                  </a:cubicBezTo>
                  <a:cubicBezTo>
                    <a:pt x="14134" y="2618"/>
                    <a:pt x="13589" y="1448"/>
                    <a:pt x="13796" y="282"/>
                  </a:cubicBezTo>
                  <a:lnTo>
                    <a:pt x="10780" y="0"/>
                  </a:lnTo>
                  <a:cubicBezTo>
                    <a:pt x="10620" y="1121"/>
                    <a:pt x="9832" y="2055"/>
                    <a:pt x="8746" y="2410"/>
                  </a:cubicBezTo>
                  <a:cubicBezTo>
                    <a:pt x="7595" y="2785"/>
                    <a:pt x="6328" y="2442"/>
                    <a:pt x="5529" y="15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19" name="Shape 219"/>
            <p:cNvSpPr/>
            <p:nvPr/>
          </p:nvSpPr>
          <p:spPr>
            <a:xfrm>
              <a:off x="210266" y="308786"/>
              <a:ext cx="117213" cy="118147"/>
            </a:xfrm>
            <a:prstGeom prst="ellipse">
              <a:avLst/>
            </a:prstGeom>
            <a:solidFill>
              <a:schemeClr val="accent1">
                <a:hueOff val="328199"/>
                <a:lumOff val="-1018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  <p:sp>
          <p:nvSpPr>
            <p:cNvPr id="220" name="Shape 220"/>
            <p:cNvSpPr/>
            <p:nvPr/>
          </p:nvSpPr>
          <p:spPr>
            <a:xfrm>
              <a:off x="378618" y="448136"/>
              <a:ext cx="169355" cy="16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2" y="0"/>
                  </a:moveTo>
                  <a:cubicBezTo>
                    <a:pt x="10330" y="1030"/>
                    <a:pt x="9535" y="1831"/>
                    <a:pt x="8522" y="2107"/>
                  </a:cubicBezTo>
                  <a:cubicBezTo>
                    <a:pt x="7415" y="2409"/>
                    <a:pt x="6236" y="2038"/>
                    <a:pt x="5489" y="1152"/>
                  </a:cubicBezTo>
                  <a:lnTo>
                    <a:pt x="2894" y="2874"/>
                  </a:lnTo>
                  <a:cubicBezTo>
                    <a:pt x="3733" y="3829"/>
                    <a:pt x="3830" y="5242"/>
                    <a:pt x="3129" y="6306"/>
                  </a:cubicBezTo>
                  <a:cubicBezTo>
                    <a:pt x="2527" y="7221"/>
                    <a:pt x="1448" y="7682"/>
                    <a:pt x="385" y="7478"/>
                  </a:cubicBezTo>
                  <a:lnTo>
                    <a:pt x="0" y="11040"/>
                  </a:lnTo>
                  <a:cubicBezTo>
                    <a:pt x="951" y="11103"/>
                    <a:pt x="1790" y="11699"/>
                    <a:pt x="2176" y="12587"/>
                  </a:cubicBezTo>
                  <a:cubicBezTo>
                    <a:pt x="2666" y="13712"/>
                    <a:pt x="2341" y="15032"/>
                    <a:pt x="1389" y="15787"/>
                  </a:cubicBezTo>
                  <a:lnTo>
                    <a:pt x="3181" y="18482"/>
                  </a:lnTo>
                  <a:cubicBezTo>
                    <a:pt x="4103" y="17862"/>
                    <a:pt x="5289" y="17826"/>
                    <a:pt x="6246" y="18387"/>
                  </a:cubicBezTo>
                  <a:cubicBezTo>
                    <a:pt x="7270" y="18989"/>
                    <a:pt x="7842" y="20157"/>
                    <a:pt x="7696" y="21354"/>
                  </a:cubicBezTo>
                  <a:lnTo>
                    <a:pt x="10886" y="21600"/>
                  </a:lnTo>
                  <a:cubicBezTo>
                    <a:pt x="10825" y="20338"/>
                    <a:pt x="11687" y="19224"/>
                    <a:pt x="12905" y="18992"/>
                  </a:cubicBezTo>
                  <a:cubicBezTo>
                    <a:pt x="13925" y="18797"/>
                    <a:pt x="14954" y="19286"/>
                    <a:pt x="15463" y="20208"/>
                  </a:cubicBezTo>
                  <a:lnTo>
                    <a:pt x="17880" y="18364"/>
                  </a:lnTo>
                  <a:cubicBezTo>
                    <a:pt x="17178" y="17324"/>
                    <a:pt x="17208" y="15943"/>
                    <a:pt x="17954" y="14936"/>
                  </a:cubicBezTo>
                  <a:cubicBezTo>
                    <a:pt x="18646" y="14003"/>
                    <a:pt x="19818" y="13583"/>
                    <a:pt x="20929" y="13871"/>
                  </a:cubicBezTo>
                  <a:lnTo>
                    <a:pt x="21600" y="10460"/>
                  </a:lnTo>
                  <a:cubicBezTo>
                    <a:pt x="20381" y="10539"/>
                    <a:pt x="19265" y="9764"/>
                    <a:pt x="18890" y="8579"/>
                  </a:cubicBezTo>
                  <a:cubicBezTo>
                    <a:pt x="18542" y="7485"/>
                    <a:pt x="18913" y="6286"/>
                    <a:pt x="19814" y="5593"/>
                  </a:cubicBezTo>
                  <a:lnTo>
                    <a:pt x="18028" y="3248"/>
                  </a:lnTo>
                  <a:cubicBezTo>
                    <a:pt x="16940" y="3794"/>
                    <a:pt x="15641" y="3663"/>
                    <a:pt x="14679" y="2910"/>
                  </a:cubicBezTo>
                  <a:cubicBezTo>
                    <a:pt x="13849" y="2261"/>
                    <a:pt x="13389" y="1235"/>
                    <a:pt x="13451" y="171"/>
                  </a:cubicBezTo>
                  <a:lnTo>
                    <a:pt x="106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221" name="Shape 221"/>
            <p:cNvSpPr/>
            <p:nvPr/>
          </p:nvSpPr>
          <p:spPr>
            <a:xfrm>
              <a:off x="430856" y="500143"/>
              <a:ext cx="59255" cy="59255"/>
            </a:xfrm>
            <a:prstGeom prst="ellipse">
              <a:avLst/>
            </a:prstGeom>
            <a:solidFill>
              <a:schemeClr val="accent1">
                <a:hueOff val="328199"/>
                <a:lumOff val="-1018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/>
            </a:p>
          </p:txBody>
        </p:sp>
      </p:grpSp>
      <p:sp>
        <p:nvSpPr>
          <p:cNvPr id="234" name="Shape 234"/>
          <p:cNvSpPr/>
          <p:nvPr/>
        </p:nvSpPr>
        <p:spPr>
          <a:xfrm>
            <a:off x="7700232" y="2143956"/>
            <a:ext cx="2827697" cy="209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t>public key</a:t>
            </a:r>
          </a:p>
          <a:p>
            <a:pPr algn="l">
              <a:lnSpc>
                <a:spcPct val="120000"/>
              </a:lnSpc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t>secret key</a:t>
            </a:r>
          </a:p>
          <a:p>
            <a:pPr algn="l">
              <a:lnSpc>
                <a:spcPct val="120000"/>
              </a:lnSpc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t>evaluation key</a:t>
            </a:r>
          </a:p>
        </p:txBody>
      </p:sp>
      <p:sp>
        <p:nvSpPr>
          <p:cNvPr id="235" name="Shape 235"/>
          <p:cNvSpPr/>
          <p:nvPr/>
        </p:nvSpPr>
        <p:spPr>
          <a:xfrm>
            <a:off x="2268688" y="2324551"/>
            <a:ext cx="4032201" cy="653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572516">
              <a:lnSpc>
                <a:spcPct val="90000"/>
              </a:lnSpc>
              <a:defRPr sz="3822"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Key Generation</a:t>
            </a:r>
          </a:p>
        </p:txBody>
      </p:sp>
      <p:grpSp>
        <p:nvGrpSpPr>
          <p:cNvPr id="119" name="Groep 118"/>
          <p:cNvGrpSpPr/>
          <p:nvPr/>
        </p:nvGrpSpPr>
        <p:grpSpPr>
          <a:xfrm>
            <a:off x="847122" y="6009295"/>
            <a:ext cx="1122946" cy="791924"/>
            <a:chOff x="7464886" y="3450182"/>
            <a:chExt cx="4656248" cy="3283678"/>
          </a:xfrm>
        </p:grpSpPr>
        <p:pic>
          <p:nvPicPr>
            <p:cNvPr id="120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989" y="3450182"/>
              <a:ext cx="3335145" cy="2501359"/>
            </a:xfrm>
            <a:prstGeom prst="rect">
              <a:avLst/>
            </a:prstGeom>
          </p:spPr>
        </p:pic>
        <p:pic>
          <p:nvPicPr>
            <p:cNvPr id="121" name="Afbeelding 120" descr="File:Cartoon cloud.svg - Wikipedia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886" y="4211495"/>
              <a:ext cx="3885231" cy="2522365"/>
            </a:xfrm>
            <a:prstGeom prst="rect">
              <a:avLst/>
            </a:prstGeom>
          </p:spPr>
        </p:pic>
        <p:pic>
          <p:nvPicPr>
            <p:cNvPr id="122" name="Afbeelding 12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4410" b="90830" l="41475" r="93607">
                          <a14:foregroundMark x1="44754" y1="44105" x2="44754" y2="44105"/>
                          <a14:foregroundMark x1="45246" y1="51092" x2="45246" y2="51092"/>
                          <a14:foregroundMark x1="49016" y1="62009" x2="49016" y2="62009"/>
                          <a14:foregroundMark x1="54098" y1="65939" x2="54098" y2="65939"/>
                          <a14:foregroundMark x1="59180" y1="75109" x2="59180" y2="75109"/>
                          <a14:foregroundMark x1="63607" y1="74672" x2="63607" y2="74672"/>
                          <a14:foregroundMark x1="71639" y1="68559" x2="71639" y2="68559"/>
                          <a14:foregroundMark x1="76066" y1="63319" x2="76066" y2="63319"/>
                          <a14:foregroundMark x1="80492" y1="57642" x2="80492" y2="57642"/>
                          <a14:foregroundMark x1="84590" y1="44978" x2="84590" y2="44978"/>
                          <a14:foregroundMark x1="86066" y1="33624" x2="86066" y2="33624"/>
                          <a14:foregroundMark x1="86393" y1="20961" x2="86393" y2="20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14" t="12188"/>
            <a:stretch/>
          </p:blipFill>
          <p:spPr>
            <a:xfrm>
              <a:off x="8430774" y="5311766"/>
              <a:ext cx="1782490" cy="952576"/>
            </a:xfrm>
            <a:prstGeom prst="rect">
              <a:avLst/>
            </a:prstGeom>
          </p:spPr>
        </p:pic>
      </p:grpSp>
      <p:pic>
        <p:nvPicPr>
          <p:cNvPr id="124" name="Afbeelding 12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1731" y1="36478" x2="31731" y2="36478"/>
                        <a14:foregroundMark x1="49679" y1="35535" x2="49679" y2="35535"/>
                        <a14:foregroundMark x1="12500" y1="73270" x2="12500" y2="73270"/>
                        <a14:foregroundMark x1="11538" y1="70440" x2="26923" y2="64780"/>
                        <a14:foregroundMark x1="15385" y1="71384" x2="15385" y2="71384"/>
                        <a14:foregroundMark x1="25962" y1="70440" x2="25962" y2="70440"/>
                        <a14:foregroundMark x1="4808" y1="77987" x2="4808" y2="77987"/>
                        <a14:foregroundMark x1="17308" y1="77987" x2="17308" y2="77987"/>
                        <a14:foregroundMark x1="34295" y1="75157" x2="34295" y2="75157"/>
                        <a14:foregroundMark x1="34295" y1="76101" x2="34295" y2="76101"/>
                        <a14:foregroundMark x1="46795" y1="63836" x2="46795" y2="63836"/>
                        <a14:foregroundMark x1="56410" y1="77044" x2="56410" y2="77044"/>
                        <a14:foregroundMark x1="44872" y1="73270" x2="44872" y2="73270"/>
                        <a14:foregroundMark x1="45833" y1="77044" x2="45833" y2="77044"/>
                        <a14:foregroundMark x1="52564" y1="91824" x2="52564" y2="91824"/>
                        <a14:foregroundMark x1="62179" y1="91824" x2="62179" y2="91824"/>
                        <a14:foregroundMark x1="62179" y1="77044" x2="62179" y2="77044"/>
                        <a14:foregroundMark x1="57372" y1="51572" x2="57372" y2="51572"/>
                        <a14:foregroundMark x1="33654" y1="44025" x2="33654" y2="44025"/>
                        <a14:foregroundMark x1="39103" y1="43082" x2="38141" y2="48742"/>
                        <a14:foregroundMark x1="43910" y1="57233" x2="43910" y2="57233"/>
                        <a14:foregroundMark x1="47756" y1="41195" x2="47756" y2="41195"/>
                        <a14:foregroundMark x1="46795" y1="39308" x2="46795" y2="39308"/>
                        <a14:foregroundMark x1="36218" y1="31761" x2="36218" y2="31761"/>
                        <a14:foregroundMark x1="34295" y1="29874" x2="34295" y2="29874"/>
                        <a14:foregroundMark x1="31731" y1="9434" x2="31731" y2="9434"/>
                        <a14:foregroundMark x1="39103" y1="17610" x2="39103" y2="17610"/>
                        <a14:foregroundMark x1="41987" y1="9434" x2="73718" y2="23270"/>
                        <a14:foregroundMark x1="71795" y1="33648" x2="82372" y2="62893"/>
                        <a14:foregroundMark x1="73718" y1="31761" x2="89103" y2="68553"/>
                        <a14:foregroundMark x1="79487" y1="93711" x2="94872" y2="73270"/>
                        <a14:foregroundMark x1="91987" y1="87107" x2="91987" y2="87107"/>
                        <a14:foregroundMark x1="87179" y1="68553" x2="87179" y2="68553"/>
                        <a14:foregroundMark x1="69872" y1="92767" x2="69872" y2="9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736" y="7185263"/>
            <a:ext cx="876349" cy="893202"/>
          </a:xfrm>
          <a:prstGeom prst="rect">
            <a:avLst/>
          </a:prstGeom>
        </p:spPr>
      </p:pic>
      <p:pic>
        <p:nvPicPr>
          <p:cNvPr id="125" name="Afbeelding 124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1731" y1="36478" x2="31731" y2="36478"/>
                        <a14:foregroundMark x1="49679" y1="35535" x2="49679" y2="35535"/>
                        <a14:foregroundMark x1="12500" y1="73270" x2="12500" y2="73270"/>
                        <a14:foregroundMark x1="11538" y1="70440" x2="26923" y2="64780"/>
                        <a14:foregroundMark x1="15385" y1="71384" x2="15385" y2="71384"/>
                        <a14:foregroundMark x1="25962" y1="70440" x2="25962" y2="70440"/>
                        <a14:foregroundMark x1="4808" y1="77987" x2="4808" y2="77987"/>
                        <a14:foregroundMark x1="17308" y1="77987" x2="17308" y2="77987"/>
                        <a14:foregroundMark x1="34295" y1="75157" x2="34295" y2="75157"/>
                        <a14:foregroundMark x1="34295" y1="76101" x2="34295" y2="76101"/>
                        <a14:foregroundMark x1="46795" y1="63836" x2="46795" y2="63836"/>
                        <a14:foregroundMark x1="56410" y1="77044" x2="56410" y2="77044"/>
                        <a14:foregroundMark x1="44872" y1="73270" x2="44872" y2="73270"/>
                        <a14:foregroundMark x1="45833" y1="77044" x2="45833" y2="77044"/>
                        <a14:foregroundMark x1="52564" y1="91824" x2="52564" y2="91824"/>
                        <a14:foregroundMark x1="62179" y1="91824" x2="62179" y2="91824"/>
                        <a14:foregroundMark x1="62179" y1="77044" x2="62179" y2="77044"/>
                        <a14:foregroundMark x1="57372" y1="51572" x2="57372" y2="51572"/>
                        <a14:foregroundMark x1="33654" y1="44025" x2="33654" y2="44025"/>
                        <a14:foregroundMark x1="39103" y1="43082" x2="38141" y2="48742"/>
                        <a14:foregroundMark x1="43910" y1="57233" x2="43910" y2="57233"/>
                        <a14:foregroundMark x1="47756" y1="41195" x2="47756" y2="41195"/>
                        <a14:foregroundMark x1="46795" y1="39308" x2="46795" y2="39308"/>
                        <a14:foregroundMark x1="36218" y1="31761" x2="36218" y2="31761"/>
                        <a14:foregroundMark x1="34295" y1="29874" x2="34295" y2="29874"/>
                        <a14:foregroundMark x1="31731" y1="9434" x2="31731" y2="9434"/>
                        <a14:foregroundMark x1="39103" y1="17610" x2="39103" y2="17610"/>
                        <a14:foregroundMark x1="41987" y1="9434" x2="73718" y2="23270"/>
                        <a14:foregroundMark x1="71795" y1="33648" x2="82372" y2="62893"/>
                        <a14:foregroundMark x1="73718" y1="31761" x2="89103" y2="68553"/>
                        <a14:foregroundMark x1="79487" y1="93711" x2="94872" y2="73270"/>
                        <a14:foregroundMark x1="91987" y1="87107" x2="91987" y2="87107"/>
                        <a14:foregroundMark x1="87179" y1="68553" x2="87179" y2="68553"/>
                        <a14:foregroundMark x1="69872" y1="92767" x2="69872" y2="9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736" y="4693536"/>
            <a:ext cx="876349" cy="893202"/>
          </a:xfrm>
          <a:prstGeom prst="rect">
            <a:avLst/>
          </a:prstGeom>
        </p:spPr>
      </p:pic>
      <p:pic>
        <p:nvPicPr>
          <p:cNvPr id="126" name="Afbeelding 12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1731" y1="36478" x2="31731" y2="36478"/>
                        <a14:foregroundMark x1="49679" y1="35535" x2="49679" y2="35535"/>
                        <a14:foregroundMark x1="12500" y1="73270" x2="12500" y2="73270"/>
                        <a14:foregroundMark x1="11538" y1="70440" x2="26923" y2="64780"/>
                        <a14:foregroundMark x1="15385" y1="71384" x2="15385" y2="71384"/>
                        <a14:foregroundMark x1="25962" y1="70440" x2="25962" y2="70440"/>
                        <a14:foregroundMark x1="4808" y1="77987" x2="4808" y2="77987"/>
                        <a14:foregroundMark x1="17308" y1="77987" x2="17308" y2="77987"/>
                        <a14:foregroundMark x1="34295" y1="75157" x2="34295" y2="75157"/>
                        <a14:foregroundMark x1="34295" y1="76101" x2="34295" y2="76101"/>
                        <a14:foregroundMark x1="46795" y1="63836" x2="46795" y2="63836"/>
                        <a14:foregroundMark x1="56410" y1="77044" x2="56410" y2="77044"/>
                        <a14:foregroundMark x1="44872" y1="73270" x2="44872" y2="73270"/>
                        <a14:foregroundMark x1="45833" y1="77044" x2="45833" y2="77044"/>
                        <a14:foregroundMark x1="52564" y1="91824" x2="52564" y2="91824"/>
                        <a14:foregroundMark x1="62179" y1="91824" x2="62179" y2="91824"/>
                        <a14:foregroundMark x1="62179" y1="77044" x2="62179" y2="77044"/>
                        <a14:foregroundMark x1="57372" y1="51572" x2="57372" y2="51572"/>
                        <a14:foregroundMark x1="33654" y1="44025" x2="33654" y2="44025"/>
                        <a14:foregroundMark x1="39103" y1="43082" x2="38141" y2="48742"/>
                        <a14:foregroundMark x1="43910" y1="57233" x2="43910" y2="57233"/>
                        <a14:foregroundMark x1="47756" y1="41195" x2="47756" y2="41195"/>
                        <a14:foregroundMark x1="46795" y1="39308" x2="46795" y2="39308"/>
                        <a14:foregroundMark x1="36218" y1="31761" x2="36218" y2="31761"/>
                        <a14:foregroundMark x1="34295" y1="29874" x2="34295" y2="29874"/>
                        <a14:foregroundMark x1="31731" y1="9434" x2="31731" y2="9434"/>
                        <a14:foregroundMark x1="39103" y1="17610" x2="39103" y2="17610"/>
                        <a14:foregroundMark x1="41987" y1="9434" x2="73718" y2="23270"/>
                        <a14:foregroundMark x1="71795" y1="33648" x2="82372" y2="62893"/>
                        <a14:foregroundMark x1="73718" y1="31761" x2="89103" y2="68553"/>
                        <a14:foregroundMark x1="79487" y1="93711" x2="94872" y2="73270"/>
                        <a14:foregroundMark x1="91987" y1="87107" x2="91987" y2="87107"/>
                        <a14:foregroundMark x1="87179" y1="68553" x2="87179" y2="68553"/>
                        <a14:foregroundMark x1="69872" y1="92767" x2="69872" y2="92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736" y="2120911"/>
            <a:ext cx="876349" cy="893202"/>
          </a:xfrm>
          <a:prstGeom prst="rect">
            <a:avLst/>
          </a:prstGeom>
        </p:spPr>
      </p:pic>
      <p:sp>
        <p:nvSpPr>
          <p:cNvPr id="113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4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5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6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7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18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27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37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38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39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0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1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2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3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4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5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6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7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48" name="Pijl: rechts 4"/>
          <p:cNvSpPr/>
          <p:nvPr/>
        </p:nvSpPr>
        <p:spPr>
          <a:xfrm>
            <a:off x="6120108" y="3361560"/>
            <a:ext cx="470985" cy="1120874"/>
          </a:xfrm>
          <a:prstGeom prst="rightArrow">
            <a:avLst/>
          </a:prstGeom>
          <a:solidFill>
            <a:srgbClr val="54629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29"/>
            <a:endParaRPr lang="nl-NL" sz="3000" dirty="0"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9" name="Rechthoek 1"/>
          <p:cNvSpPr/>
          <p:nvPr/>
        </p:nvSpPr>
        <p:spPr>
          <a:xfrm>
            <a:off x="3951807" y="3571280"/>
            <a:ext cx="18966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rgbClr val="54629E"/>
                </a:solidFill>
              </a:rPr>
              <a:t>quantum</a:t>
            </a:r>
            <a:endParaRPr lang="nl-NL" dirty="0">
              <a:solidFill>
                <a:srgbClr val="5462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0391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08000" y="2717800"/>
            <a:ext cx="11988800" cy="2032000"/>
          </a:xfrm>
          <a:prstGeom prst="rect">
            <a:avLst/>
          </a:prstGeom>
        </p:spPr>
        <p:txBody>
          <a:bodyPr/>
          <a:lstStyle/>
          <a:p>
            <a:pPr>
              <a:defRPr sz="4900"/>
            </a:pPr>
            <a:r>
              <a:rPr>
                <a:solidFill>
                  <a:srgbClr val="FBF1CA"/>
                </a:solidFill>
              </a:rPr>
              <a:t>1.</a:t>
            </a:r>
            <a:r>
              <a:t>   HOMOMORPHIc  ENCRYPTION</a:t>
            </a:r>
          </a:p>
        </p:txBody>
      </p:sp>
      <p:sp>
        <p:nvSpPr>
          <p:cNvPr id="321" name="Shape 321"/>
          <p:cNvSpPr/>
          <p:nvPr/>
        </p:nvSpPr>
        <p:spPr>
          <a:xfrm>
            <a:off x="508000" y="4013749"/>
            <a:ext cx="11988800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4900"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sz="4901" dirty="0"/>
              <a:t>2.   Previous  results</a:t>
            </a:r>
            <a:r>
              <a:rPr lang="en-US" sz="4901" dirty="0"/>
              <a:t>: Clifford scheme</a:t>
            </a:r>
            <a:endParaRPr sz="4901" dirty="0"/>
          </a:p>
        </p:txBody>
      </p:sp>
      <p:sp>
        <p:nvSpPr>
          <p:cNvPr id="322" name="Shape 322"/>
          <p:cNvSpPr/>
          <p:nvPr/>
        </p:nvSpPr>
        <p:spPr>
          <a:xfrm>
            <a:off x="508000" y="5321300"/>
            <a:ext cx="119888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4900"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rPr sz="4901" dirty="0"/>
              <a:t>3.   </a:t>
            </a:r>
            <a:r>
              <a:rPr lang="nl-NL" sz="4901" dirty="0"/>
              <a:t>N</a:t>
            </a:r>
            <a:r>
              <a:rPr sz="4901" dirty="0" err="1"/>
              <a:t>ew</a:t>
            </a:r>
            <a:r>
              <a:rPr lang="en-US" sz="4901" dirty="0"/>
              <a:t> SCHEME</a:t>
            </a:r>
            <a:endParaRPr sz="4901" dirty="0"/>
          </a:p>
        </p:txBody>
      </p:sp>
      <p:pic>
        <p:nvPicPr>
          <p:cNvPr id="32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393" y="3112329"/>
            <a:ext cx="918202" cy="899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Quantum Homomorphic </a:t>
            </a:r>
            <a:r>
              <a:rPr lang="en-US" dirty="0" err="1"/>
              <a:t>enc</a:t>
            </a:r>
            <a:endParaRPr dirty="0"/>
          </a:p>
        </p:txBody>
      </p:sp>
      <p:graphicFrame>
        <p:nvGraphicFramePr>
          <p:cNvPr id="671" name="Table 671"/>
          <p:cNvGraphicFramePr/>
          <p:nvPr>
            <p:extLst>
              <p:ext uri="{D42A27DB-BD31-4B8C-83A1-F6EECF244321}">
                <p14:modId xmlns:p14="http://schemas.microsoft.com/office/powerpoint/2010/main" val="779743637"/>
              </p:ext>
            </p:extLst>
          </p:nvPr>
        </p:nvGraphicFramePr>
        <p:xfrm>
          <a:off x="913196" y="2562801"/>
          <a:ext cx="11178404" cy="1134211"/>
        </p:xfrm>
        <a:graphic>
          <a:graphicData uri="http://schemas.openxmlformats.org/drawingml/2006/table">
            <a:tbl>
              <a:tblPr firstRow="1" firstCol="1">
                <a:tableStyleId>{CF821DB8-F4EB-4A41-A1BA-3FCAFE7338EE}</a:tableStyleId>
              </a:tblPr>
              <a:tblGrid>
                <a:gridCol w="2644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5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5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331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1918">
                <a:tc>
                  <a:txBody>
                    <a:bodyPr/>
                    <a:lstStyle/>
                    <a:p>
                      <a:pPr defTabSz="914400">
                        <a:defRPr sz="2200" b="1" cap="all" spc="88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homomorphic for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compactness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security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293"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Not encrypting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Quantum circuits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8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y</a:t>
                      </a:r>
                      <a:r>
                        <a:rPr sz="2400" spc="88" dirty="0" err="1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es</a:t>
                      </a:r>
                      <a:endParaRPr sz="2400" spc="88" dirty="0">
                        <a:solidFill>
                          <a:srgbClr val="606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8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no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7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172715"/>
              </p:ext>
            </p:extLst>
          </p:nvPr>
        </p:nvGraphicFramePr>
        <p:xfrm>
          <a:off x="913196" y="3696903"/>
          <a:ext cx="11178404" cy="500995"/>
        </p:xfrm>
        <a:graphic>
          <a:graphicData uri="http://schemas.openxmlformats.org/drawingml/2006/table">
            <a:tbl>
              <a:tblPr firstRow="1" firstCol="1">
                <a:tableStyleId>{CF821DB8-F4EB-4A41-A1BA-3FCAFE7338EE}</a:tableStyleId>
              </a:tblPr>
              <a:tblGrid>
                <a:gridCol w="2644558">
                  <a:extLst>
                    <a:ext uri="{9D8B030D-6E8A-4147-A177-3AD203B41FA5}">
                      <a16:colId xmlns:a16="http://schemas.microsoft.com/office/drawing/2014/main" xmlns="" val="2837011278"/>
                    </a:ext>
                  </a:extLst>
                </a:gridCol>
                <a:gridCol w="2985618">
                  <a:extLst>
                    <a:ext uri="{9D8B030D-6E8A-4147-A177-3AD203B41FA5}">
                      <a16:colId xmlns:a16="http://schemas.microsoft.com/office/drawing/2014/main" xmlns="" val="885759625"/>
                    </a:ext>
                  </a:extLst>
                </a:gridCol>
                <a:gridCol w="2815088">
                  <a:extLst>
                    <a:ext uri="{9D8B030D-6E8A-4147-A177-3AD203B41FA5}">
                      <a16:colId xmlns:a16="http://schemas.microsoft.com/office/drawing/2014/main" xmlns="" val="4158884447"/>
                    </a:ext>
                  </a:extLst>
                </a:gridCol>
                <a:gridCol w="2733140">
                  <a:extLst>
                    <a:ext uri="{9D8B030D-6E8A-4147-A177-3AD203B41FA5}">
                      <a16:colId xmlns:a16="http://schemas.microsoft.com/office/drawing/2014/main" xmlns="" val="2437516346"/>
                    </a:ext>
                  </a:extLst>
                </a:gridCol>
              </a:tblGrid>
              <a:tr h="50099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Quantum OTP</a:t>
                      </a:r>
                      <a:endParaRPr sz="2400" spc="88" dirty="0">
                        <a:solidFill>
                          <a:srgbClr val="606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no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A7C7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yes</a:t>
                      </a:r>
                      <a:endParaRPr sz="2400" spc="88" dirty="0">
                        <a:solidFill>
                          <a:srgbClr val="606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DB8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yes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ADB8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4030743"/>
                  </a:ext>
                </a:extLst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665190"/>
              </p:ext>
            </p:extLst>
          </p:nvPr>
        </p:nvGraphicFramePr>
        <p:xfrm>
          <a:off x="914400" y="4211753"/>
          <a:ext cx="11177200" cy="833120"/>
        </p:xfrm>
        <a:graphic>
          <a:graphicData uri="http://schemas.openxmlformats.org/drawingml/2006/table">
            <a:tbl>
              <a:tblPr firstRow="1" firstCol="1">
                <a:tableStyleId>{CF821DB8-F4EB-4A41-A1BA-3FCAFE7338EE}</a:tableStyleId>
              </a:tblPr>
              <a:tblGrid>
                <a:gridCol w="2644273">
                  <a:extLst>
                    <a:ext uri="{9D8B030D-6E8A-4147-A177-3AD203B41FA5}">
                      <a16:colId xmlns:a16="http://schemas.microsoft.com/office/drawing/2014/main" xmlns="" val="936440697"/>
                    </a:ext>
                  </a:extLst>
                </a:gridCol>
                <a:gridCol w="2985296">
                  <a:extLst>
                    <a:ext uri="{9D8B030D-6E8A-4147-A177-3AD203B41FA5}">
                      <a16:colId xmlns:a16="http://schemas.microsoft.com/office/drawing/2014/main" xmlns="" val="2212808925"/>
                    </a:ext>
                  </a:extLst>
                </a:gridCol>
                <a:gridCol w="2814785">
                  <a:extLst>
                    <a:ext uri="{9D8B030D-6E8A-4147-A177-3AD203B41FA5}">
                      <a16:colId xmlns:a16="http://schemas.microsoft.com/office/drawing/2014/main" xmlns="" val="4170221541"/>
                    </a:ext>
                  </a:extLst>
                </a:gridCol>
                <a:gridCol w="2732846">
                  <a:extLst>
                    <a:ext uri="{9D8B030D-6E8A-4147-A177-3AD203B41FA5}">
                      <a16:colId xmlns:a16="http://schemas.microsoft.com/office/drawing/2014/main" xmlns="" val="363324281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append </a:t>
                      </a:r>
                      <a:r>
                        <a:rPr lang="nl-NL" sz="2400" spc="88" dirty="0" err="1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evaluation</a:t>
                      </a:r>
                      <a:r>
                        <a:rPr lang="nl-NL"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nl-NL" sz="2400" spc="88" dirty="0" err="1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description</a:t>
                      </a:r>
                      <a:endParaRPr lang="nl-NL" sz="2400" spc="88" dirty="0">
                        <a:solidFill>
                          <a:srgbClr val="606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Quantum circuits</a:t>
                      </a:r>
                    </a:p>
                  </a:txBody>
                  <a:tcPr marL="50800" marR="50800" marT="50800" marB="50800" anchor="ctr" horzOverflow="overflow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8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Complexity of Dec  prop to (# gates)</a:t>
                      </a:r>
                    </a:p>
                  </a:txBody>
                  <a:tcPr marL="50800" marR="50800" marT="50800" marB="50800" anchor="ctr" horzOverflow="overflow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7C7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yes</a:t>
                      </a:r>
                      <a:endParaRPr sz="2400" spc="88" dirty="0">
                        <a:solidFill>
                          <a:srgbClr val="606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8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8417709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453374"/>
              </p:ext>
            </p:extLst>
          </p:nvPr>
        </p:nvGraphicFramePr>
        <p:xfrm>
          <a:off x="913196" y="5044873"/>
          <a:ext cx="11178404" cy="467360"/>
        </p:xfrm>
        <a:graphic>
          <a:graphicData uri="http://schemas.openxmlformats.org/drawingml/2006/table">
            <a:tbl>
              <a:tblPr firstRow="1" firstCol="1">
                <a:tableStyleId>{CF821DB8-F4EB-4A41-A1BA-3FCAFE7338EE}</a:tableStyleId>
              </a:tblPr>
              <a:tblGrid>
                <a:gridCol w="2644558">
                  <a:extLst>
                    <a:ext uri="{9D8B030D-6E8A-4147-A177-3AD203B41FA5}">
                      <a16:colId xmlns:a16="http://schemas.microsoft.com/office/drawing/2014/main" xmlns="" val="3180303289"/>
                    </a:ext>
                  </a:extLst>
                </a:gridCol>
                <a:gridCol w="2985618">
                  <a:extLst>
                    <a:ext uri="{9D8B030D-6E8A-4147-A177-3AD203B41FA5}">
                      <a16:colId xmlns:a16="http://schemas.microsoft.com/office/drawing/2014/main" xmlns="" val="443769811"/>
                    </a:ext>
                  </a:extLst>
                </a:gridCol>
                <a:gridCol w="2815088">
                  <a:extLst>
                    <a:ext uri="{9D8B030D-6E8A-4147-A177-3AD203B41FA5}">
                      <a16:colId xmlns:a16="http://schemas.microsoft.com/office/drawing/2014/main" xmlns="" val="3079585626"/>
                    </a:ext>
                  </a:extLst>
                </a:gridCol>
                <a:gridCol w="2733140">
                  <a:extLst>
                    <a:ext uri="{9D8B030D-6E8A-4147-A177-3AD203B41FA5}">
                      <a16:colId xmlns:a16="http://schemas.microsoft.com/office/drawing/2014/main" xmlns="" val="324701986"/>
                    </a:ext>
                  </a:extLst>
                </a:gridCol>
              </a:tblGrid>
              <a:tr h="4673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Clifford Scheme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4D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Clifford circuits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BC8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yes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DB8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spc="88" dirty="0">
                          <a:solidFill>
                            <a:srgbClr val="606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computational</a:t>
                      </a:r>
                    </a:p>
                  </a:txBody>
                  <a:tcPr marL="50800" marR="50800" marT="50800" marB="50800" anchor="ctr" horzOverflow="overflow">
                    <a:lnL w="317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DB8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8567822"/>
                  </a:ext>
                </a:extLst>
              </a:tr>
            </a:tbl>
          </a:graphicData>
        </a:graphic>
      </p:graphicFrame>
      <p:sp>
        <p:nvSpPr>
          <p:cNvPr id="22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3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4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5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6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7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8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9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0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1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2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3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4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5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6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7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8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9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0" name="Shape 363"/>
          <p:cNvSpPr/>
          <p:nvPr/>
        </p:nvSpPr>
        <p:spPr>
          <a:xfrm>
            <a:off x="4432561" y="6292650"/>
            <a:ext cx="5082763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200000"/>
              </a:lnSpc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lang="en-US" dirty="0">
                <a:solidFill>
                  <a:srgbClr val="578388"/>
                </a:solidFill>
              </a:rPr>
              <a:t>Quantum one-time pad:</a:t>
            </a:r>
          </a:p>
          <a:p>
            <a:pPr algn="l"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>
                <a:latin typeface="+mn-lt"/>
              </a:rPr>
              <a:t>pick </a:t>
            </a:r>
            <a:r>
              <a:rPr dirty="0" err="1">
                <a:latin typeface="+mn-lt"/>
              </a:rPr>
              <a:t>a,b</a:t>
            </a:r>
            <a:r>
              <a:rPr dirty="0">
                <a:latin typeface="+mn-lt"/>
              </a:rPr>
              <a:t> ∈</a:t>
            </a:r>
            <a:r>
              <a:rPr baseline="-5999" dirty="0">
                <a:latin typeface="+mn-lt"/>
              </a:rPr>
              <a:t>R</a:t>
            </a:r>
            <a:r>
              <a:rPr dirty="0">
                <a:latin typeface="+mn-lt"/>
              </a:rPr>
              <a:t> {0,1}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l-GR" sz="3200" dirty="0">
                <a:latin typeface="+mn-lt"/>
                <a:sym typeface="Gill Sans Light"/>
              </a:rPr>
              <a:t>|𝜓⟩</a:t>
            </a:r>
            <a:r>
              <a:rPr dirty="0">
                <a:latin typeface="+mn-lt"/>
              </a:rPr>
              <a:t> ↦ </a:t>
            </a:r>
            <a:r>
              <a:rPr dirty="0" err="1">
                <a:latin typeface="+mn-lt"/>
              </a:rPr>
              <a:t>X</a:t>
            </a:r>
            <a:r>
              <a:rPr baseline="31999" dirty="0" err="1">
                <a:latin typeface="+mn-lt"/>
              </a:rPr>
              <a:t>a</a:t>
            </a:r>
            <a:r>
              <a:rPr dirty="0" err="1">
                <a:latin typeface="+mn-lt"/>
              </a:rPr>
              <a:t>Z</a:t>
            </a:r>
            <a:r>
              <a:rPr baseline="31999" dirty="0" err="1">
                <a:latin typeface="+mn-lt"/>
              </a:rPr>
              <a:t>b</a:t>
            </a:r>
            <a:r>
              <a:rPr lang="el-GR" sz="3200" dirty="0">
                <a:latin typeface="+mn-lt"/>
                <a:sym typeface="Gill Sans Light"/>
              </a:rPr>
              <a:t> |𝜓⟩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716802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/>
              <p:cNvSpPr/>
              <p:nvPr/>
            </p:nvSpPr>
            <p:spPr>
              <a:xfrm>
                <a:off x="508000" y="2134841"/>
                <a:ext cx="11943334" cy="7294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Generated by {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charset="0"/>
                      </a:rPr>
                      <m:t>𝐻</m:t>
                    </m:r>
                  </m:oMath>
                </a14:m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dirty="0">
                    <a:latin typeface="+mn-lt"/>
                  </a:rPr>
                  <a:t>, CNOT}</a:t>
                </a:r>
              </a:p>
              <a:p>
                <a:pPr marL="571529" indent="-571529"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  <a:p>
                <a:pPr algn="l"/>
                <a:endParaRPr lang="en-US" dirty="0">
                  <a:latin typeface="+mn-lt"/>
                </a:endParaRPr>
              </a:p>
              <a:p>
                <a:pPr algn="l"/>
                <a:endParaRPr lang="en-US" dirty="0" smtClean="0">
                  <a:latin typeface="+mn-lt"/>
                </a:endParaRPr>
              </a:p>
              <a:p>
                <a:pPr algn="l"/>
                <a:r>
                  <a:rPr lang="en-US" dirty="0" smtClean="0">
                    <a:latin typeface="+mn-lt"/>
                  </a:rPr>
                  <a:t>Commutation </a:t>
                </a:r>
                <a:r>
                  <a:rPr lang="en-US" dirty="0">
                    <a:latin typeface="+mn-lt"/>
                  </a:rPr>
                  <a:t>maps Pauli operators to </a:t>
                </a:r>
                <a:r>
                  <a:rPr lang="en-US" dirty="0" err="1">
                    <a:latin typeface="+mn-lt"/>
                  </a:rPr>
                  <a:t>Paulis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sz="2133" dirty="0">
                    <a:latin typeface="+mn-lt"/>
                  </a:rPr>
                  <a:t>(normalizer of Pauli group)</a:t>
                </a:r>
                <a:r>
                  <a:rPr lang="en-US" dirty="0">
                    <a:latin typeface="+mn-lt"/>
                  </a:rPr>
                  <a:t/>
                </a:r>
                <a:br>
                  <a:rPr lang="en-US" dirty="0">
                    <a:latin typeface="+mn-lt"/>
                  </a:rPr>
                </a:br>
                <a:endParaRPr lang="en-US" i="1" dirty="0">
                  <a:latin typeface="+mn-lt"/>
                </a:endParaRPr>
              </a:p>
              <a:p>
                <a:pPr marL="571529" indent="-571529">
                  <a:buFont typeface="Arial" panose="020B0604020202020204" pitchFamily="34" charset="0"/>
                  <a:buChar char="•"/>
                </a:pPr>
                <a:endParaRPr lang="en-US" i="1" dirty="0">
                  <a:latin typeface="+mn-lt"/>
                </a:endParaRPr>
              </a:p>
              <a:p>
                <a:endParaRPr lang="nl-NL" dirty="0">
                  <a:latin typeface="+mn-lt"/>
                </a:endParaRPr>
              </a:p>
              <a:p>
                <a:r>
                  <a:rPr lang="nl-NL" dirty="0">
                    <a:latin typeface="+mn-lt"/>
                  </a:rPr>
                  <a:t>CNOT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(</m:t>
                    </m:r>
                    <m:r>
                      <a:rPr lang="nl-NL" i="1">
                        <a:latin typeface="Cambria Math" charset="0"/>
                      </a:rPr>
                      <m:t>𝑋</m:t>
                    </m:r>
                    <m:r>
                      <a:rPr lang="en-US" i="1">
                        <a:latin typeface="Cambria Math" charset="0"/>
                      </a:rPr>
                      <m:t>⊗</m:t>
                    </m:r>
                    <m:r>
                      <a:rPr lang="en-US" i="1">
                        <a:latin typeface="Cambria Math" charset="0"/>
                      </a:rPr>
                      <m:t>𝐼</m:t>
                    </m:r>
                    <m:r>
                      <a:rPr lang="en-US" i="1">
                        <a:latin typeface="Cambria Math" charset="0"/>
                      </a:rPr>
                      <m:t>)=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  <m:r>
                          <a:rPr lang="en-US" i="1">
                            <a:latin typeface="Cambria Math" charset="0"/>
                          </a:rPr>
                          <m:t>⊗</m:t>
                        </m:r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CNOT</a:t>
                </a:r>
              </a:p>
              <a:p>
                <a:r>
                  <a:rPr lang="nl-NL" dirty="0">
                    <a:latin typeface="+mn-lt"/>
                  </a:rPr>
                  <a:t>CNOT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𝐼</m:t>
                    </m:r>
                    <m:r>
                      <a:rPr lang="en-US" i="1">
                        <a:latin typeface="Cambria Math" charset="0"/>
                      </a:rPr>
                      <m:t>⊗</m:t>
                    </m:r>
                    <m:r>
                      <a:rPr lang="en-US" i="1">
                        <a:latin typeface="Cambria Math" charset="0"/>
                      </a:rPr>
                      <m:t>𝑍</m:t>
                    </m:r>
                    <m:r>
                      <a:rPr lang="en-US" i="1">
                        <a:latin typeface="Cambria Math" charset="0"/>
                      </a:rPr>
                      <m:t>)=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𝑍</m:t>
                        </m:r>
                        <m:r>
                          <a:rPr lang="en-US" i="1">
                            <a:latin typeface="Cambria Math" charset="0"/>
                          </a:rPr>
                          <m:t>⊗</m:t>
                        </m:r>
                        <m:r>
                          <a:rPr lang="en-US" i="1">
                            <a:latin typeface="Cambria Math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CNOT</a:t>
                </a:r>
              </a:p>
              <a:p>
                <a:pPr algn="l"/>
                <a:endParaRPr lang="en-US" sz="2400" dirty="0">
                  <a:latin typeface="+mn-lt"/>
                </a:endParaRPr>
              </a:p>
              <a:p>
                <a:pPr algn="l"/>
                <a:r>
                  <a:rPr lang="en-US" dirty="0">
                    <a:latin typeface="+mn-lt"/>
                  </a:rPr>
                  <a:t>Not a universal gate set</a:t>
                </a:r>
              </a:p>
              <a:p>
                <a:pPr marL="419142" lvl="1" indent="0" algn="l"/>
                <a:r>
                  <a:rPr lang="en-US" dirty="0">
                    <a:latin typeface="+mn-lt"/>
                  </a:rPr>
                  <a:t>(e.g. efficient classical simulation possible)</a:t>
                </a:r>
              </a:p>
            </p:txBody>
          </p:sp>
        </mc:Choice>
        <mc:Fallback xmlns="">
          <p:sp>
            <p:nvSpPr>
              <p:cNvPr id="4" name="Rechthoe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2134841"/>
                <a:ext cx="11943334" cy="7294305"/>
              </a:xfrm>
              <a:prstGeom prst="rect">
                <a:avLst/>
              </a:prstGeom>
              <a:blipFill rotWithShape="0">
                <a:blip r:embed="rId3"/>
                <a:stretch>
                  <a:fillRect l="-1531" t="-125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Clifford Group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7831865"/>
                  </p:ext>
                </p:extLst>
              </p:nvPr>
            </p:nvGraphicFramePr>
            <p:xfrm>
              <a:off x="2144733" y="5141913"/>
              <a:ext cx="8669868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34934">
                      <a:extLst>
                        <a:ext uri="{9D8B030D-6E8A-4147-A177-3AD203B41FA5}">
                          <a16:colId xmlns:a16="http://schemas.microsoft.com/office/drawing/2014/main" xmlns="" val="341249145"/>
                        </a:ext>
                      </a:extLst>
                    </a:gridCol>
                    <a:gridCol w="4334934">
                      <a:extLst>
                        <a:ext uri="{9D8B030D-6E8A-4147-A177-3AD203B41FA5}">
                          <a16:colId xmlns:a16="http://schemas.microsoft.com/office/drawing/2014/main" xmlns="" val="160406438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3600" i="1" smtClean="0">
                                    <a:latin typeface="Cambria Math" panose="02040503050406030204" pitchFamily="18" charset="0"/>
                                  </a:rPr>
                                  <m:t>𝐻𝑋</m:t>
                                </m:r>
                                <m:r>
                                  <a:rPr lang="nl-NL" sz="360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l-NL" sz="3600" i="1" smtClean="0">
                                    <a:latin typeface="Cambria Math" panose="02040503050406030204" pitchFamily="18" charset="0"/>
                                  </a:rPr>
                                  <m:t>𝑍𝐻</m:t>
                                </m:r>
                              </m:oMath>
                            </m:oMathPara>
                          </a14:m>
                          <a:endParaRPr lang="nl-NL" sz="3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842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3600" i="1" smtClean="0">
                                    <a:latin typeface="Cambria Math" panose="02040503050406030204" pitchFamily="18" charset="0"/>
                                  </a:rPr>
                                  <m:t>𝑃𝑍</m:t>
                                </m:r>
                                <m:r>
                                  <a:rPr lang="nl-NL" sz="360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l-NL" sz="3600" i="1" smtClean="0">
                                    <a:latin typeface="Cambria Math" panose="02040503050406030204" pitchFamily="18" charset="0"/>
                                  </a:rPr>
                                  <m:t>𝑍𝑃</m:t>
                                </m:r>
                              </m:oMath>
                            </m:oMathPara>
                          </a14:m>
                          <a:endParaRPr lang="en-US" sz="3600" i="1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3688356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ctr" defTabSz="5842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360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nl-NL" sz="36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l-NL" sz="36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sz="3600" i="1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8422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nl-NL" sz="3600" i="1" smtClean="0">
                                    <a:latin typeface="Cambria Math" panose="02040503050406030204" pitchFamily="18" charset="0"/>
                                  </a:rPr>
                                  <m:t>𝑃𝑋</m:t>
                                </m:r>
                                <m:r>
                                  <a:rPr lang="nl-NL" sz="360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l-NL" sz="3600" i="1" smtClean="0">
                                    <a:latin typeface="Cambria Math" panose="02040503050406030204" pitchFamily="18" charset="0"/>
                                  </a:rPr>
                                  <m:t>𝑋𝑍𝑃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466851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7831865"/>
                  </p:ext>
                </p:extLst>
              </p:nvPr>
            </p:nvGraphicFramePr>
            <p:xfrm>
              <a:off x="2144733" y="5141913"/>
              <a:ext cx="8669868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3493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41249145"/>
                        </a:ext>
                      </a:extLst>
                    </a:gridCol>
                    <a:gridCol w="433493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60406438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r="-100000" b="-99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00000" b="-990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43688356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100952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00000" t="-10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466851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2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3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4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5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6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7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8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29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0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1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2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3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4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5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6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7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38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/>
              <p:cNvSpPr/>
              <p:nvPr/>
            </p:nvSpPr>
            <p:spPr>
              <a:xfrm>
                <a:off x="6579316" y="1736501"/>
                <a:ext cx="3498491" cy="1109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2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NL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32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nl-NL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sz="3200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nl-NL" sz="32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sz="32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3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hthoe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316" y="1736501"/>
                <a:ext cx="3498491" cy="1109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hoek 4"/>
              <p:cNvSpPr/>
              <p:nvPr/>
            </p:nvSpPr>
            <p:spPr>
              <a:xfrm>
                <a:off x="10188424" y="1736501"/>
                <a:ext cx="2612318" cy="1016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NL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" name="Rechthoe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424" y="1736501"/>
                <a:ext cx="2612318" cy="10161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hoek 5"/>
              <p:cNvSpPr/>
              <p:nvPr/>
            </p:nvSpPr>
            <p:spPr>
              <a:xfrm>
                <a:off x="7219527" y="2763079"/>
                <a:ext cx="5182380" cy="147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𝐶𝑁𝑂𝑇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NL" sz="24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sz="24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6" name="Rechthoe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527" y="2763079"/>
                <a:ext cx="5182380" cy="14719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73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Clifford Scheme</a:t>
            </a:r>
            <a:endParaRPr dirty="0"/>
          </a:p>
        </p:txBody>
      </p:sp>
      <p:sp>
        <p:nvSpPr>
          <p:cNvPr id="346" name="Shape 346"/>
          <p:cNvSpPr/>
          <p:nvPr/>
        </p:nvSpPr>
        <p:spPr>
          <a:xfrm>
            <a:off x="542225" y="7200963"/>
            <a:ext cx="11025454" cy="62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 sz="3400"/>
            </a:pPr>
            <a:r>
              <a:rPr sz="3401" dirty="0"/>
              <a:t>Ingredient 2: </a:t>
            </a:r>
            <a:r>
              <a:rPr sz="3401" dirty="0">
                <a:latin typeface="+mn-lt"/>
                <a:ea typeface="+mn-ea"/>
                <a:cs typeface="+mn-cs"/>
                <a:sym typeface="Gill Sans Light"/>
              </a:rPr>
              <a:t>classical homomorphic encryption</a:t>
            </a:r>
            <a:r>
              <a:rPr lang="en-US" sz="3401" dirty="0">
                <a:latin typeface="+mn-lt"/>
                <a:ea typeface="+mn-ea"/>
                <a:cs typeface="+mn-cs"/>
                <a:sym typeface="Gill Sans Light"/>
              </a:rPr>
              <a:t> (as black box)</a:t>
            </a:r>
            <a:endParaRPr sz="3401" dirty="0"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542225" y="2402741"/>
            <a:ext cx="6575518" cy="62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 sz="3400"/>
            </a:pPr>
            <a:r>
              <a:rPr sz="3401" dirty="0"/>
              <a:t>Ingredient 1: </a:t>
            </a:r>
            <a:r>
              <a:rPr sz="3401" dirty="0">
                <a:latin typeface="+mn-lt"/>
                <a:ea typeface="+mn-ea"/>
                <a:cs typeface="+mn-cs"/>
                <a:sym typeface="Gill Sans Light"/>
              </a:rPr>
              <a:t>quantu</a:t>
            </a:r>
            <a:r>
              <a:rPr lang="en-US" sz="3401" dirty="0">
                <a:latin typeface="+mn-lt"/>
                <a:ea typeface="+mn-ea"/>
                <a:cs typeface="+mn-cs"/>
                <a:sym typeface="Gill Sans Light"/>
              </a:rPr>
              <a:t>m</a:t>
            </a:r>
            <a:r>
              <a:rPr sz="3401" dirty="0">
                <a:latin typeface="+mn-lt"/>
                <a:ea typeface="+mn-ea"/>
                <a:cs typeface="+mn-cs"/>
                <a:sym typeface="Gill Sans Light"/>
              </a:rPr>
              <a:t> one-time pad</a:t>
            </a:r>
          </a:p>
        </p:txBody>
      </p:sp>
      <p:grpSp>
        <p:nvGrpSpPr>
          <p:cNvPr id="355" name="Group 355"/>
          <p:cNvGrpSpPr/>
          <p:nvPr/>
        </p:nvGrpSpPr>
        <p:grpSpPr>
          <a:xfrm>
            <a:off x="7819326" y="3830130"/>
            <a:ext cx="1365798" cy="1250274"/>
            <a:chOff x="0" y="0"/>
            <a:chExt cx="1365797" cy="1250272"/>
          </a:xfrm>
        </p:grpSpPr>
        <p:sp>
          <p:nvSpPr>
            <p:cNvPr id="348" name="Shape 348"/>
            <p:cNvSpPr/>
            <p:nvPr/>
          </p:nvSpPr>
          <p:spPr>
            <a:xfrm>
              <a:off x="0" y="548993"/>
              <a:ext cx="1128663" cy="701279"/>
            </a:xfrm>
            <a:prstGeom prst="rect">
              <a:avLst/>
            </a:prstGeom>
            <a:solidFill>
              <a:srgbClr val="D5D3D0"/>
            </a:solidFill>
            <a:ln w="38100" cap="flat">
              <a:solidFill>
                <a:srgbClr val="5B5854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914492">
                <a:tabLst>
                  <a:tab pos="1181218" algn="l"/>
                </a:tabLst>
                <a:defRPr sz="3000">
                  <a:latin typeface="+mn-lt"/>
                  <a:ea typeface="+mn-ea"/>
                  <a:cs typeface="+mn-cs"/>
                  <a:sym typeface="Gill Sans Light"/>
                </a:defRPr>
              </a:pPr>
              <a:r>
                <a:rPr lang="en-US" sz="2801" dirty="0">
                  <a:latin typeface="Cambria Math" panose="02040503050406030204" pitchFamily="18" charset="0"/>
                  <a:sym typeface="Gill Sans Light"/>
                </a:rPr>
                <a:t> </a:t>
              </a:r>
              <a:r>
                <a:rPr lang="el-GR" sz="2801" dirty="0">
                  <a:latin typeface="Cambria Math" panose="02040503050406030204" pitchFamily="18" charset="0"/>
                  <a:sym typeface="Gill Sans Light"/>
                </a:rPr>
                <a:t>|𝜓⟩</a:t>
              </a:r>
              <a:r>
                <a:rPr sz="3000" dirty="0"/>
                <a:t>    </a:t>
              </a:r>
            </a:p>
          </p:txBody>
        </p:sp>
        <p:grpSp>
          <p:nvGrpSpPr>
            <p:cNvPr id="354" name="Group 354"/>
            <p:cNvGrpSpPr/>
            <p:nvPr/>
          </p:nvGrpSpPr>
          <p:grpSpPr>
            <a:xfrm>
              <a:off x="757783" y="0"/>
              <a:ext cx="608014" cy="1121292"/>
              <a:chOff x="0" y="0"/>
              <a:chExt cx="608013" cy="1121291"/>
            </a:xfrm>
          </p:grpSpPr>
          <p:sp>
            <p:nvSpPr>
              <p:cNvPr id="349" name="Shape 349"/>
              <p:cNvSpPr/>
              <p:nvPr/>
            </p:nvSpPr>
            <p:spPr>
              <a:xfrm>
                <a:off x="133334" y="0"/>
                <a:ext cx="341344" cy="722508"/>
              </a:xfrm>
              <a:prstGeom prst="ellipse">
                <a:avLst/>
              </a:prstGeom>
              <a:noFill/>
              <a:ln w="1143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350" name="Shape 350"/>
              <p:cNvSpPr/>
              <p:nvPr/>
            </p:nvSpPr>
            <p:spPr>
              <a:xfrm>
                <a:off x="0" y="285696"/>
                <a:ext cx="608013" cy="786009"/>
              </a:xfrm>
              <a:prstGeom prst="roundRect">
                <a:avLst>
                  <a:gd name="adj" fmla="val 15000"/>
                </a:avLst>
              </a:prstGeom>
              <a:solidFill>
                <a:srgbClr val="AEB5D4"/>
              </a:solidFill>
              <a:ln w="50800" cap="flat">
                <a:solidFill>
                  <a:srgbClr val="5B585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351" name="Shape 351"/>
              <p:cNvSpPr/>
              <p:nvPr/>
            </p:nvSpPr>
            <p:spPr>
              <a:xfrm>
                <a:off x="230775" y="353612"/>
                <a:ext cx="152019" cy="166997"/>
              </a:xfrm>
              <a:prstGeom prst="ellipse">
                <a:avLst/>
              </a:pr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352" name="Shape 352"/>
              <p:cNvSpPr/>
              <p:nvPr/>
            </p:nvSpPr>
            <p:spPr>
              <a:xfrm>
                <a:off x="230775" y="366312"/>
                <a:ext cx="152019" cy="326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5B58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/>
                </a:pPr>
                <a:endParaRPr sz="3000"/>
              </a:p>
            </p:txBody>
          </p:sp>
          <p:sp>
            <p:nvSpPr>
              <p:cNvPr id="353" name="Shape 353"/>
              <p:cNvSpPr/>
              <p:nvPr/>
            </p:nvSpPr>
            <p:spPr>
              <a:xfrm>
                <a:off x="36308" y="603201"/>
                <a:ext cx="535402" cy="5180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700">
                    <a:solidFill>
                      <a:srgbClr val="5B5854"/>
                    </a:solidFill>
                    <a:latin typeface="+mn-lt"/>
                    <a:ea typeface="+mn-ea"/>
                    <a:cs typeface="+mn-cs"/>
                    <a:sym typeface="Gill Sans Light"/>
                  </a:defRPr>
                </a:lvl1pPr>
              </a:lstStyle>
              <a:p>
                <a:r>
                  <a:t>a,b</a:t>
                </a:r>
              </a:p>
            </p:txBody>
          </p:sp>
        </p:grpSp>
      </p:grpSp>
      <p:grpSp>
        <p:nvGrpSpPr>
          <p:cNvPr id="361" name="Group 361"/>
          <p:cNvGrpSpPr/>
          <p:nvPr/>
        </p:nvGrpSpPr>
        <p:grpSpPr>
          <a:xfrm>
            <a:off x="7493269" y="3262566"/>
            <a:ext cx="1027313" cy="487441"/>
            <a:chOff x="0" y="-15120"/>
            <a:chExt cx="1027311" cy="487440"/>
          </a:xfrm>
        </p:grpSpPr>
        <p:sp>
          <p:nvSpPr>
            <p:cNvPr id="356" name="Shape 356"/>
            <p:cNvSpPr/>
            <p:nvPr/>
          </p:nvSpPr>
          <p:spPr>
            <a:xfrm>
              <a:off x="0" y="181689"/>
              <a:ext cx="547910" cy="116198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357" name="Shape 357"/>
            <p:cNvSpPr/>
            <p:nvPr/>
          </p:nvSpPr>
          <p:spPr>
            <a:xfrm>
              <a:off x="88900" y="223937"/>
              <a:ext cx="101218" cy="21771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358" name="Shape 358"/>
            <p:cNvSpPr/>
            <p:nvPr/>
          </p:nvSpPr>
          <p:spPr>
            <a:xfrm>
              <a:off x="231799" y="230068"/>
              <a:ext cx="101219" cy="178840"/>
            </a:xfrm>
            <a:prstGeom prst="roundRect">
              <a:avLst>
                <a:gd name="adj" fmla="val 50000"/>
              </a:avLst>
            </a:prstGeom>
            <a:solidFill>
              <a:srgbClr val="5B585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 sz="3000"/>
            </a:p>
          </p:txBody>
        </p:sp>
        <p:sp>
          <p:nvSpPr>
            <p:cNvPr id="359" name="Shape 359"/>
            <p:cNvSpPr/>
            <p:nvPr/>
          </p:nvSpPr>
          <p:spPr>
            <a:xfrm>
              <a:off x="508198" y="29074"/>
              <a:ext cx="519113" cy="421427"/>
            </a:xfrm>
            <a:prstGeom prst="roundRect">
              <a:avLst>
                <a:gd name="adj" fmla="val 45204"/>
              </a:avLst>
            </a:prstGeom>
            <a:solidFill>
              <a:schemeClr val="accent6">
                <a:hueOff val="-1561651"/>
                <a:satOff val="17342"/>
                <a:lumOff val="21425"/>
              </a:schemeClr>
            </a:solidFill>
            <a:ln w="889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4200"/>
                </a:spcBef>
                <a:defRPr sz="2200">
                  <a:latin typeface="+mn-lt"/>
                  <a:ea typeface="+mn-ea"/>
                  <a:cs typeface="+mn-cs"/>
                  <a:sym typeface="Gill Sans Light"/>
                </a:defRPr>
              </a:pPr>
              <a:endParaRPr sz="2200"/>
            </a:p>
          </p:txBody>
        </p:sp>
        <p:sp>
          <p:nvSpPr>
            <p:cNvPr id="360" name="Shape 360"/>
            <p:cNvSpPr/>
            <p:nvPr/>
          </p:nvSpPr>
          <p:spPr>
            <a:xfrm>
              <a:off x="515283" y="-15120"/>
              <a:ext cx="504945" cy="487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+mn-lt"/>
                  <a:ea typeface="+mn-ea"/>
                  <a:cs typeface="+mn-cs"/>
                  <a:sym typeface="Gill Sans Light"/>
                </a:defRPr>
              </a:lvl1pPr>
            </a:lstStyle>
            <a:p>
              <a:r>
                <a:rPr sz="2501"/>
                <a:t>a,b</a:t>
              </a:r>
            </a:p>
          </p:txBody>
        </p:sp>
      </p:grpSp>
      <p:sp>
        <p:nvSpPr>
          <p:cNvPr id="362" name="Shape 362"/>
          <p:cNvSpPr/>
          <p:nvPr/>
        </p:nvSpPr>
        <p:spPr>
          <a:xfrm>
            <a:off x="1481468" y="3228790"/>
            <a:ext cx="22490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encryption:</a:t>
            </a:r>
          </a:p>
        </p:txBody>
      </p:sp>
      <p:sp>
        <p:nvSpPr>
          <p:cNvPr id="363" name="Shape 363"/>
          <p:cNvSpPr/>
          <p:nvPr/>
        </p:nvSpPr>
        <p:spPr>
          <a:xfrm>
            <a:off x="3940451" y="2966119"/>
            <a:ext cx="3076163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200000"/>
              </a:lnSpc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/>
              <a:t>pick </a:t>
            </a:r>
            <a:r>
              <a:rPr dirty="0" err="1"/>
              <a:t>a,b</a:t>
            </a:r>
            <a:r>
              <a:rPr dirty="0"/>
              <a:t> ∈</a:t>
            </a:r>
            <a:r>
              <a:rPr baseline="-5999" dirty="0"/>
              <a:t>R</a:t>
            </a:r>
            <a:r>
              <a:rPr dirty="0"/>
              <a:t> {0,1}</a:t>
            </a:r>
          </a:p>
          <a:p>
            <a:pPr algn="l">
              <a:lnSpc>
                <a:spcPct val="200000"/>
              </a:lnSpc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lang="el-GR" sz="3200" dirty="0">
                <a:latin typeface="Cambria Math" panose="02040503050406030204" pitchFamily="18" charset="0"/>
                <a:sym typeface="Gill Sans Light"/>
              </a:rPr>
              <a:t>|𝜓⟩</a:t>
            </a:r>
            <a:r>
              <a:rPr dirty="0"/>
              <a:t> ↦ </a:t>
            </a:r>
            <a:r>
              <a:rPr dirty="0" err="1"/>
              <a:t>X</a:t>
            </a:r>
            <a:r>
              <a:rPr baseline="31999" dirty="0" err="1"/>
              <a:t>a</a:t>
            </a:r>
            <a:r>
              <a:rPr dirty="0" err="1"/>
              <a:t>Z</a:t>
            </a:r>
            <a:r>
              <a:rPr baseline="31999" dirty="0" err="1"/>
              <a:t>b</a:t>
            </a:r>
            <a:r>
              <a:rPr lang="el-GR" sz="3200" dirty="0">
                <a:latin typeface="Cambria Math" panose="02040503050406030204" pitchFamily="18" charset="0"/>
                <a:sym typeface="Gill Sans Light"/>
              </a:rPr>
              <a:t> |𝜓⟩</a:t>
            </a:r>
            <a:endParaRPr dirty="0"/>
          </a:p>
        </p:txBody>
      </p:sp>
      <p:sp>
        <p:nvSpPr>
          <p:cNvPr id="364" name="Shape 364"/>
          <p:cNvSpPr/>
          <p:nvPr/>
        </p:nvSpPr>
        <p:spPr>
          <a:xfrm>
            <a:off x="1481468" y="5654490"/>
            <a:ext cx="22490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decryption:</a:t>
            </a:r>
          </a:p>
        </p:txBody>
      </p:sp>
      <p:sp>
        <p:nvSpPr>
          <p:cNvPr id="365" name="Shape 365"/>
          <p:cNvSpPr/>
          <p:nvPr/>
        </p:nvSpPr>
        <p:spPr>
          <a:xfrm>
            <a:off x="3969097" y="5503290"/>
            <a:ext cx="268503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Gill Sans Light"/>
              </a:defRPr>
            </a:pPr>
            <a:r>
              <a:rPr dirty="0" err="1"/>
              <a:t>X</a:t>
            </a:r>
            <a:r>
              <a:rPr baseline="31999" dirty="0" err="1"/>
              <a:t>a</a:t>
            </a:r>
            <a:r>
              <a:rPr dirty="0" err="1"/>
              <a:t>Z</a:t>
            </a:r>
            <a:r>
              <a:rPr baseline="31999" dirty="0" err="1"/>
              <a:t>b</a:t>
            </a:r>
            <a:r>
              <a:rPr lang="el-GR" sz="3200" dirty="0">
                <a:latin typeface="Cambria Math" panose="02040503050406030204" pitchFamily="18" charset="0"/>
                <a:sym typeface="Gill Sans Light"/>
              </a:rPr>
              <a:t> |𝜓⟩ </a:t>
            </a:r>
            <a:r>
              <a:rPr dirty="0"/>
              <a:t>↦ </a:t>
            </a:r>
            <a:r>
              <a:rPr lang="el-GR" sz="3200" dirty="0">
                <a:latin typeface="Cambria Math" panose="02040503050406030204" pitchFamily="18" charset="0"/>
                <a:sym typeface="Gill Sans Light"/>
              </a:rPr>
              <a:t>|𝜓⟩</a:t>
            </a:r>
            <a:endParaRPr dirty="0"/>
          </a:p>
        </p:txBody>
      </p:sp>
      <p:sp>
        <p:nvSpPr>
          <p:cNvPr id="366" name="Shape 366"/>
          <p:cNvSpPr/>
          <p:nvPr/>
        </p:nvSpPr>
        <p:spPr>
          <a:xfrm>
            <a:off x="7202564" y="4395506"/>
            <a:ext cx="33182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r>
              <a:t>=</a:t>
            </a:r>
          </a:p>
        </p:txBody>
      </p:sp>
      <p:sp>
        <p:nvSpPr>
          <p:cNvPr id="382" name="Shape 382"/>
          <p:cNvSpPr/>
          <p:nvPr/>
        </p:nvSpPr>
        <p:spPr>
          <a:xfrm>
            <a:off x="444179" y="8685114"/>
            <a:ext cx="7112525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46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sz="1400"/>
              <a:t>[AMTW00] A. Ambainis, M. Mosca, A. Tapp, and R. De Wolf. Private quantum channels. FOCS’00</a:t>
            </a:r>
          </a:p>
          <a:p>
            <a:pPr algn="l" defTabSz="457246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sz="1400"/>
              <a:t>[Gentry 09] C. Gentry: Fully homomorphic encryption using ideal lattices. STOC’09</a:t>
            </a:r>
          </a:p>
        </p:txBody>
      </p:sp>
      <p:sp>
        <p:nvSpPr>
          <p:cNvPr id="41" name="Shape 185"/>
          <p:cNvSpPr/>
          <p:nvPr/>
        </p:nvSpPr>
        <p:spPr>
          <a:xfrm>
            <a:off x="112879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2" name="Shape 186"/>
          <p:cNvSpPr/>
          <p:nvPr/>
        </p:nvSpPr>
        <p:spPr>
          <a:xfrm>
            <a:off x="109577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3" name="Shape 187"/>
          <p:cNvSpPr/>
          <p:nvPr/>
        </p:nvSpPr>
        <p:spPr>
          <a:xfrm>
            <a:off x="106275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4" name="Shape 188"/>
          <p:cNvSpPr/>
          <p:nvPr/>
        </p:nvSpPr>
        <p:spPr>
          <a:xfrm>
            <a:off x="102973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5" name="Shape 189"/>
          <p:cNvSpPr/>
          <p:nvPr/>
        </p:nvSpPr>
        <p:spPr>
          <a:xfrm>
            <a:off x="99671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6" name="Shape 190"/>
          <p:cNvSpPr/>
          <p:nvPr/>
        </p:nvSpPr>
        <p:spPr>
          <a:xfrm>
            <a:off x="96242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7" name="Shape 191"/>
          <p:cNvSpPr/>
          <p:nvPr/>
        </p:nvSpPr>
        <p:spPr>
          <a:xfrm>
            <a:off x="92940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8" name="Shape 192"/>
          <p:cNvSpPr/>
          <p:nvPr/>
        </p:nvSpPr>
        <p:spPr>
          <a:xfrm>
            <a:off x="89638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49" name="Shape 193"/>
          <p:cNvSpPr/>
          <p:nvPr/>
        </p:nvSpPr>
        <p:spPr>
          <a:xfrm>
            <a:off x="86336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0" name="Shape 194"/>
          <p:cNvSpPr/>
          <p:nvPr/>
        </p:nvSpPr>
        <p:spPr>
          <a:xfrm>
            <a:off x="8303490" y="939694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1" name="Shape 195"/>
          <p:cNvSpPr/>
          <p:nvPr/>
        </p:nvSpPr>
        <p:spPr>
          <a:xfrm>
            <a:off x="79605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2" name="Shape 196"/>
          <p:cNvSpPr/>
          <p:nvPr/>
        </p:nvSpPr>
        <p:spPr>
          <a:xfrm>
            <a:off x="76303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3" name="Shape 197"/>
          <p:cNvSpPr/>
          <p:nvPr/>
        </p:nvSpPr>
        <p:spPr>
          <a:xfrm>
            <a:off x="73001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4" name="Shape 198"/>
          <p:cNvSpPr/>
          <p:nvPr/>
        </p:nvSpPr>
        <p:spPr>
          <a:xfrm>
            <a:off x="69699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5" name="Shape 199"/>
          <p:cNvSpPr/>
          <p:nvPr/>
        </p:nvSpPr>
        <p:spPr>
          <a:xfrm>
            <a:off x="6639790" y="9396940"/>
            <a:ext cx="221234" cy="221234"/>
          </a:xfrm>
          <a:prstGeom prst="ellipse">
            <a:avLst/>
          </a:prstGeom>
          <a:solidFill>
            <a:srgbClr val="5B5854"/>
          </a:solidFill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6" name="Shape 185"/>
          <p:cNvSpPr/>
          <p:nvPr/>
        </p:nvSpPr>
        <p:spPr>
          <a:xfrm>
            <a:off x="122912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7" name="Shape 186"/>
          <p:cNvSpPr/>
          <p:nvPr/>
        </p:nvSpPr>
        <p:spPr>
          <a:xfrm>
            <a:off x="119610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58" name="Shape 187"/>
          <p:cNvSpPr/>
          <p:nvPr/>
        </p:nvSpPr>
        <p:spPr>
          <a:xfrm>
            <a:off x="11630890" y="9391650"/>
            <a:ext cx="221234" cy="221234"/>
          </a:xfrm>
          <a:prstGeom prst="ellipse">
            <a:avLst/>
          </a:prstGeom>
          <a:ln w="381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9" animBg="1" advAuto="0"/>
      <p:bldP spid="347" grpId="1" animBg="1" advAuto="0"/>
      <p:bldP spid="355" grpId="5" animBg="1" advAuto="0"/>
      <p:bldP spid="361" grpId="4" uiExpand="1" animBg="1" advAuto="0"/>
      <p:bldP spid="362" grpId="2" animBg="1" advAuto="0"/>
      <p:bldP spid="363" grpId="3" uiExpand="1" build="p" bldLvl="5" animBg="1" advAuto="0"/>
      <p:bldP spid="364" grpId="7" animBg="1" advAuto="0"/>
      <p:bldP spid="365" grpId="8" animBg="1" advAuto="0"/>
      <p:bldP spid="366" grpId="6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1493</Words>
  <Application>Microsoft Macintosh PowerPoint</Application>
  <PresentationFormat>Custom</PresentationFormat>
  <Paragraphs>487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Avenir Roman</vt:lpstr>
      <vt:lpstr>Calibri</vt:lpstr>
      <vt:lpstr>Cambria Math</vt:lpstr>
      <vt:lpstr>Garamond</vt:lpstr>
      <vt:lpstr>Gill Sans</vt:lpstr>
      <vt:lpstr>Gill Sans Light</vt:lpstr>
      <vt:lpstr>Helvetica</vt:lpstr>
      <vt:lpstr>Zapf Dingbats</vt:lpstr>
      <vt:lpstr>Arial</vt:lpstr>
      <vt:lpstr>New_Template3</vt:lpstr>
      <vt:lpstr>Quantum Homomorphic ENCRYPTION  for polynomial-sized circuits</vt:lpstr>
      <vt:lpstr>example:  image  tagging</vt:lpstr>
      <vt:lpstr>1.   HOMOMORPHIc  ENCRYPTION</vt:lpstr>
      <vt:lpstr>Homomorphic  encryption</vt:lpstr>
      <vt:lpstr>Homomorphic  encryption</vt:lpstr>
      <vt:lpstr>1.   HOMOMORPHIc  ENCRYPTION</vt:lpstr>
      <vt:lpstr>Quantum Homomorphic enc</vt:lpstr>
      <vt:lpstr>The Clifford Group</vt:lpstr>
      <vt:lpstr>Clifford Scheme</vt:lpstr>
      <vt:lpstr>Clifford Scheme</vt:lpstr>
      <vt:lpstr>Clifford Scheme</vt:lpstr>
      <vt:lpstr>Clifford Scheme: CNOT</vt:lpstr>
      <vt:lpstr>The  challenge: T gate</vt:lpstr>
      <vt:lpstr>Previous  results:  overview</vt:lpstr>
      <vt:lpstr>1.   HOMOMORPHIc  ENCRYPTION</vt:lpstr>
      <vt:lpstr>Error-correction ‘gadget’</vt:lpstr>
      <vt:lpstr>Excursion</vt:lpstr>
      <vt:lpstr>Permutation  Branching  Program</vt:lpstr>
      <vt:lpstr>EXAMPLE  PBP   OR(x,y)</vt:lpstr>
      <vt:lpstr>Barrington’s theorem (1989)</vt:lpstr>
      <vt:lpstr>Error-correction gadget</vt:lpstr>
      <vt:lpstr>error correction Gadget</vt:lpstr>
      <vt:lpstr>Error correction gadget</vt:lpstr>
      <vt:lpstr>error correction Gadget</vt:lpstr>
      <vt:lpstr>security</vt:lpstr>
      <vt:lpstr>New  scheme:  overview</vt:lpstr>
      <vt:lpstr>Applications</vt:lpstr>
      <vt:lpstr>FUTURE WORK</vt:lpstr>
      <vt:lpstr>Thank  you!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Homomorphic  ENCRYPTION</dc:title>
  <cp:lastModifiedBy>Microsoft Office User</cp:lastModifiedBy>
  <cp:revision>344</cp:revision>
  <dcterms:modified xsi:type="dcterms:W3CDTF">2017-03-07T20:47:52Z</dcterms:modified>
</cp:coreProperties>
</file>