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260" r:id="rId1"/>
  </p:sldMasterIdLst>
  <p:notesMasterIdLst>
    <p:notesMasterId r:id="rId25"/>
  </p:notesMasterIdLst>
  <p:sldIdLst>
    <p:sldId id="256" r:id="rId2"/>
    <p:sldId id="284" r:id="rId3"/>
    <p:sldId id="258" r:id="rId4"/>
    <p:sldId id="262" r:id="rId5"/>
    <p:sldId id="263" r:id="rId6"/>
    <p:sldId id="265" r:id="rId7"/>
    <p:sldId id="266" r:id="rId8"/>
    <p:sldId id="268" r:id="rId9"/>
    <p:sldId id="269" r:id="rId10"/>
    <p:sldId id="270" r:id="rId11"/>
    <p:sldId id="272" r:id="rId12"/>
    <p:sldId id="273" r:id="rId13"/>
    <p:sldId id="275" r:id="rId14"/>
    <p:sldId id="276" r:id="rId15"/>
    <p:sldId id="285" r:id="rId16"/>
    <p:sldId id="277" r:id="rId17"/>
    <p:sldId id="289" r:id="rId18"/>
    <p:sldId id="279" r:id="rId19"/>
    <p:sldId id="287" r:id="rId20"/>
    <p:sldId id="281" r:id="rId21"/>
    <p:sldId id="286" r:id="rId22"/>
    <p:sldId id="282" r:id="rId23"/>
    <p:sldId id="280" r:id="rId24"/>
  </p:sldIdLst>
  <p:sldSz cx="9144000" cy="6858000" type="screen4x3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Wingdings 2" pitchFamily="18" charset="2"/>
      <p:regular r:id="rId30"/>
    </p:embeddedFont>
    <p:embeddedFont>
      <p:font typeface="cmmi10" pitchFamily="34" charset="0"/>
      <p:regular r:id="rId31"/>
    </p:embeddedFont>
    <p:embeddedFont>
      <p:font typeface="CMSY10" pitchFamily="34" charset="0"/>
      <p:regular r:id="rId32"/>
    </p:embeddedFont>
    <p:embeddedFont>
      <p:font typeface="CMR10" pitchFamily="34" charset="0"/>
      <p:regular r:id="rId33"/>
    </p:embeddedFont>
    <p:embeddedFont>
      <p:font typeface="CMMI7" pitchFamily="34" charset="0"/>
      <p:regular r:id="rId34"/>
    </p:embeddedFont>
    <p:embeddedFont>
      <p:font typeface="CMR7" pitchFamily="34" charset="0"/>
      <p:regular r:id="rId35"/>
    </p:embeddedFont>
    <p:embeddedFont>
      <p:font typeface="CMMI5" pitchFamily="34" charset="0"/>
      <p:regular r:id="rId36"/>
    </p:embeddedFont>
    <p:embeddedFont>
      <p:font typeface="CMSY7" pitchFamily="34" charset="0"/>
      <p:regular r:id="rId37"/>
    </p:embeddedFont>
    <p:embeddedFont>
      <p:font typeface="CMSY5" pitchFamily="34" charset="0"/>
      <p:regular r:id="rId38"/>
    </p:embeddedFont>
    <p:embeddedFont>
      <p:font typeface="CMR5" pitchFamily="34" charset="0"/>
      <p:regular r:id="rId39"/>
    </p:embeddedFont>
    <p:embeddedFont>
      <p:font typeface="MSBM10" pitchFamily="34" charset="0"/>
      <p:regular r:id="rId40"/>
    </p:embeddedFont>
    <p:embeddedFont>
      <p:font typeface="cmsy9" pitchFamily="34" charset="0"/>
      <p:regular r:id="rId41"/>
    </p:embeddedFont>
    <p:embeddedFont>
      <p:font typeface="MT Extra" pitchFamily="18" charset="2"/>
      <p:regular r:id="rId42"/>
    </p:embeddedFont>
  </p:embeddedFontLst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0000"/>
    <a:srgbClr val="FFE3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97" autoAdjust="0"/>
    <p:restoredTop sz="94660"/>
  </p:normalViewPr>
  <p:slideViewPr>
    <p:cSldViewPr>
      <p:cViewPr>
        <p:scale>
          <a:sx n="64" d="100"/>
          <a:sy n="64" d="100"/>
        </p:scale>
        <p:origin x="-588" y="-90"/>
      </p:cViewPr>
      <p:guideLst>
        <p:guide orient="horz" pos="436"/>
        <p:guide pos="56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19AB0-51AB-4B81-9B6B-E829E091B725}" type="datetimeFigureOut">
              <a:rPr lang="en-US" smtClean="0"/>
              <a:pPr/>
              <a:t>3/21/2008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A9BE5-2392-4B16-8938-744500E6D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AAB3-E03F-444B-B216-A43366642C98}" type="datetime1">
              <a:rPr lang="en-US" smtClean="0"/>
              <a:pPr/>
              <a:t>3/21/2008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EFDC9DA-2731-4F2B-8AD0-0ACA7F7FD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571481"/>
            <a:ext cx="9021537" cy="240517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1057" y="57148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714356"/>
            <a:ext cx="8229600" cy="226159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3950"/>
            <a:ext cx="7772400" cy="8461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27A-AEBC-4BBE-9A69-9111CCDE4DF8}" type="datetime1">
              <a:rPr lang="en-US" smtClean="0"/>
              <a:pPr/>
              <a:t>3/21/2008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C9DA-2731-4F2B-8AD0-0ACA7F7FD09C}" type="slidenum">
              <a:rPr lang="en-US" smtClean="0"/>
              <a:pPr/>
              <a:t>‹#›</a:t>
            </a:fld>
            <a:r>
              <a:rPr lang="en-US" smtClean="0"/>
              <a:t> / 23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0014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6076"/>
            <a:ext cx="7772400" cy="582594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C8F5-8998-4884-9BBE-63DDC46B0932}" type="datetime1">
              <a:rPr lang="en-US" smtClean="0"/>
              <a:pPr/>
              <a:t>3/21/2008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C9DA-2731-4F2B-8AD0-0ACA7F7FD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3C8B-9D1A-4ECA-9323-5C4A3131DDFA}" type="datetime1">
              <a:rPr lang="en-US" smtClean="0"/>
              <a:pPr/>
              <a:t>3/21/2008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C9DA-2731-4F2B-8AD0-0ACA7F7FD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28662" y="71414"/>
            <a:ext cx="7772400" cy="928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91440" anchor="b" anchorCtr="0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28662" y="1000108"/>
            <a:ext cx="7772400" cy="50006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F38C27-A735-46D1-A079-CBC7DF93271A}" type="datetime1">
              <a:rPr lang="en-US" smtClean="0"/>
              <a:pPr/>
              <a:t>3/21/2008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EFDC9DA-2731-4F2B-8AD0-0ACA7F7FD0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6" r:id="rId3"/>
    <p:sldLayoutId id="2147484267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2.wmf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2.wmf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Movies\SingingCryptographers_IACR.avi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8680" y="3571876"/>
            <a:ext cx="7406640" cy="121444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Serge Fehr &amp; </a:t>
            </a:r>
            <a:r>
              <a:rPr lang="en-US" sz="3200" dirty="0" smtClean="0">
                <a:solidFill>
                  <a:schemeClr val="accent2"/>
                </a:solidFill>
              </a:rPr>
              <a:t>Christian </a:t>
            </a:r>
            <a:r>
              <a:rPr lang="en-US" sz="3200" dirty="0" err="1" smtClean="0">
                <a:solidFill>
                  <a:schemeClr val="accent2"/>
                </a:solidFill>
              </a:rPr>
              <a:t>Schaffner</a:t>
            </a:r>
            <a:endParaRPr lang="en-US" sz="3200" dirty="0" smtClean="0">
              <a:solidFill>
                <a:schemeClr val="accent2"/>
              </a:solidFill>
            </a:endParaRPr>
          </a:p>
          <a:p>
            <a:r>
              <a:rPr lang="en-US" sz="3200" dirty="0" smtClean="0"/>
              <a:t>CWI Amsterdam, The Netherlands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C9DA-2731-4F2B-8AD0-0ACA7F7FD09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0034" y="670932"/>
            <a:ext cx="8429684" cy="22580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b="0" dirty="0" smtClean="0">
                <a:solidFill>
                  <a:schemeClr val="tx1"/>
                </a:solidFill>
              </a:rPr>
              <a:t>Randomness Extraction via 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  <a:latin typeface="cmmi10"/>
              </a:rPr>
              <a:t>±</a:t>
            </a:r>
            <a:r>
              <a:rPr lang="en-US" b="0" dirty="0" smtClean="0">
                <a:solidFill>
                  <a:schemeClr val="tx1"/>
                </a:solidFill>
              </a:rPr>
              <a:t>-Biased Masking in the 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Presence of a Quantum Attacker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357158" y="5214950"/>
            <a:ext cx="7406640" cy="1214446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TCC 2008, </a:t>
            </a:r>
            <a:r>
              <a:rPr lang="en-US" sz="2400" dirty="0" smtClean="0">
                <a:solidFill>
                  <a:schemeClr val="tx2"/>
                </a:solidFill>
              </a:rPr>
              <a:t>21/3/2008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400" dirty="0" smtClean="0">
                <a:solidFill>
                  <a:schemeClr val="tx2"/>
                </a:solidFill>
              </a:rPr>
              <a:t>New York, USA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SY5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MSBM1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4"/>
            <a:ext cx="7772400" cy="917596"/>
          </a:xfrm>
        </p:spPr>
        <p:txBody>
          <a:bodyPr>
            <a:normAutofit/>
          </a:bodyPr>
          <a:lstStyle/>
          <a:p>
            <a:r>
              <a:rPr lang="en-US" dirty="0" smtClean="0"/>
              <a:t>Two-Universal Hashing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7" name="Picture 3" descr="j00915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428736"/>
            <a:ext cx="768370" cy="1167261"/>
          </a:xfrm>
          <a:prstGeom prst="rect">
            <a:avLst/>
          </a:prstGeom>
          <a:noFill/>
        </p:spPr>
      </p:pic>
      <p:pic>
        <p:nvPicPr>
          <p:cNvPr id="1028" name="Picture 4" descr="j00916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58341"/>
            <a:ext cx="935688" cy="1060446"/>
          </a:xfrm>
          <a:prstGeom prst="rect">
            <a:avLst/>
          </a:prstGeom>
          <a:noFill/>
        </p:spPr>
      </p:pic>
      <p:pic>
        <p:nvPicPr>
          <p:cNvPr id="1029" name="Picture 5" descr="BS0099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7158" y="1058275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85720" y="2629911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=01101011…</a:t>
            </a:r>
            <a:endParaRPr lang="en-US" sz="32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2976" y="986837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9356" y="264318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X’</a:t>
            </a:r>
            <a:r>
              <a:rPr lang="en-US" sz="3200" dirty="0" smtClean="0">
                <a:latin typeface="+mj-lt"/>
              </a:rPr>
              <a:t>=011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3200" dirty="0" smtClean="0">
                <a:latin typeface="+mj-lt"/>
              </a:rPr>
              <a:t>10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0</a:t>
            </a:r>
            <a:r>
              <a:rPr lang="en-US" sz="3200" dirty="0" smtClean="0">
                <a:latin typeface="+mj-lt"/>
              </a:rPr>
              <a:t>1…</a:t>
            </a:r>
            <a:endParaRPr lang="en-US" sz="3200" dirty="0">
              <a:latin typeface="+mj-lt"/>
            </a:endParaRPr>
          </a:p>
        </p:txBody>
      </p:sp>
      <p:pic>
        <p:nvPicPr>
          <p:cNvPr id="21" name="Picture 2" descr="j01412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5072074"/>
            <a:ext cx="1166889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rapezoid 23"/>
          <p:cNvSpPr/>
          <p:nvPr/>
        </p:nvSpPr>
        <p:spPr>
          <a:xfrm rot="10800000">
            <a:off x="642910" y="4214818"/>
            <a:ext cx="1714512" cy="500066"/>
          </a:xfrm>
          <a:prstGeom prst="trapezoid">
            <a:avLst>
              <a:gd name="adj" fmla="val 7218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28596" y="4915927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1"/>
                </a:solidFill>
                <a:latin typeface="+mj-lt"/>
              </a:rPr>
              <a:t>F(X)=0011..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Trapezoid 27"/>
          <p:cNvSpPr/>
          <p:nvPr/>
        </p:nvSpPr>
        <p:spPr>
          <a:xfrm rot="10800000">
            <a:off x="6858016" y="4272985"/>
            <a:ext cx="1714512" cy="500066"/>
          </a:xfrm>
          <a:prstGeom prst="trapezoid">
            <a:avLst>
              <a:gd name="adj" fmla="val 7218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572264" y="4915927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1"/>
                </a:solidFill>
                <a:latin typeface="+mj-lt"/>
              </a:rPr>
              <a:t>F(X)=0011..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4" name="Picture 252" descr="meda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142876" y="4214818"/>
            <a:ext cx="720725" cy="720725"/>
          </a:xfrm>
          <a:prstGeom prst="rect">
            <a:avLst/>
          </a:prstGeom>
          <a:noFill/>
          <a:ln/>
        </p:spPr>
      </p:pic>
      <p:pic>
        <p:nvPicPr>
          <p:cNvPr id="35" name="Picture 252" descr="meda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8423275" y="4272985"/>
            <a:ext cx="720725" cy="720725"/>
          </a:xfrm>
          <a:prstGeom prst="rect">
            <a:avLst/>
          </a:prstGeom>
          <a:noFill/>
          <a:ln/>
        </p:spPr>
      </p:pic>
      <p:cxnSp>
        <p:nvCxnSpPr>
          <p:cNvPr id="36" name="Straight Arrow Connector 35"/>
          <p:cNvCxnSpPr/>
          <p:nvPr/>
        </p:nvCxnSpPr>
        <p:spPr>
          <a:xfrm>
            <a:off x="3428992" y="4498982"/>
            <a:ext cx="221457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393273" y="3429000"/>
            <a:ext cx="2178859" cy="1588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00760" y="314324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decode C’ = Y</a:t>
            </a:r>
            <a:r>
              <a:rPr lang="en-US" sz="3200" dirty="0" smtClean="0">
                <a:solidFill>
                  <a:schemeClr val="accent5"/>
                </a:solidFill>
                <a:latin typeface="cmsy10"/>
              </a:rPr>
              <a:t>©</a:t>
            </a:r>
            <a:r>
              <a:rPr lang="en-US" sz="3200" i="1" dirty="0" smtClean="0">
                <a:solidFill>
                  <a:schemeClr val="accent5"/>
                </a:solidFill>
              </a:rPr>
              <a:t>X’</a:t>
            </a:r>
            <a:endParaRPr lang="en-US" sz="3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71868" y="278605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Y = X</a:t>
            </a:r>
            <a:r>
              <a:rPr lang="en-US" sz="32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accent5"/>
                </a:solidFill>
                <a:latin typeface="cmsy10"/>
              </a:rPr>
              <a:t>©</a:t>
            </a:r>
            <a:r>
              <a:rPr lang="en-US" sz="32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C</a:t>
            </a:r>
            <a:endParaRPr lang="en-US" sz="3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3786182" y="4000504"/>
            <a:ext cx="2286016" cy="1357322"/>
          </a:xfrm>
          <a:prstGeom prst="cloudCallout">
            <a:avLst>
              <a:gd name="adj1" fmla="val -59175"/>
              <a:gd name="adj2" fmla="val 5819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</a:rPr>
              <a:t>F</a:t>
            </a:r>
            <a:r>
              <a:rPr lang="en-US" sz="3600" dirty="0" smtClean="0">
                <a:solidFill>
                  <a:schemeClr val="tx1"/>
                </a:solidFill>
              </a:rPr>
              <a:t>(</a:t>
            </a:r>
            <a:r>
              <a:rPr lang="en-US" sz="3600" i="1" dirty="0" smtClean="0">
                <a:solidFill>
                  <a:schemeClr val="tx1"/>
                </a:solidFill>
              </a:rPr>
              <a:t>X</a:t>
            </a:r>
            <a:r>
              <a:rPr lang="en-US" sz="3600" dirty="0" smtClean="0">
                <a:solidFill>
                  <a:schemeClr val="tx1"/>
                </a:solidFill>
              </a:rPr>
              <a:t>)=?</a:t>
            </a:r>
            <a:endParaRPr lang="en-US" sz="3600" dirty="0">
              <a:solidFill>
                <a:schemeClr val="tx1"/>
              </a:solidFill>
              <a:latin typeface="cmmi1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472" y="321468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C </a:t>
            </a:r>
            <a:r>
              <a:rPr lang="en-US" sz="3200" dirty="0" smtClean="0">
                <a:solidFill>
                  <a:schemeClr val="accent5"/>
                </a:solidFill>
                <a:latin typeface="cmsy9" pitchFamily="34" charset="0"/>
              </a:rPr>
              <a:t>2</a:t>
            </a:r>
            <a:r>
              <a:rPr lang="en-US" sz="3200" i="1" baseline="-25000" dirty="0" smtClean="0">
                <a:solidFill>
                  <a:schemeClr val="accent5"/>
                </a:solidFill>
                <a:latin typeface="Calibri"/>
              </a:rPr>
              <a:t>R</a:t>
            </a:r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accent5"/>
                </a:solidFill>
                <a:latin typeface="cmsy5" pitchFamily="34" charset="0"/>
              </a:rPr>
              <a:t>C</a:t>
            </a:r>
            <a:endParaRPr lang="en-US" sz="3200" dirty="0">
              <a:solidFill>
                <a:schemeClr val="accent5"/>
              </a:solidFill>
              <a:latin typeface="cmsy5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00826" y="3630043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=01101011…</a:t>
            </a:r>
            <a:endParaRPr lang="en-US" sz="3200" dirty="0">
              <a:latin typeface="+mj-lt"/>
            </a:endParaRPr>
          </a:p>
        </p:txBody>
      </p:sp>
      <p:pic>
        <p:nvPicPr>
          <p:cNvPr id="50" name="Picture 5" descr="BS0099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72462" y="92867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6858016" y="85723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5984" y="1643050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H</a:t>
            </a:r>
            <a:r>
              <a:rPr lang="en-US" sz="3200" baseline="-25000" dirty="0" smtClean="0">
                <a:latin typeface="cmsy10"/>
              </a:rPr>
              <a:t>1</a:t>
            </a:r>
            <a:r>
              <a:rPr lang="en-US" sz="3200" dirty="0" smtClean="0">
                <a:latin typeface="+mj-lt"/>
              </a:rPr>
              <a:t>(</a:t>
            </a:r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|</a:t>
            </a:r>
            <a:r>
              <a:rPr lang="en-US" sz="3200" i="1" dirty="0" smtClean="0">
                <a:latin typeface="+mj-lt"/>
              </a:rPr>
              <a:t>K</a:t>
            </a:r>
            <a:r>
              <a:rPr lang="el-GR" sz="3200" i="1" dirty="0" smtClean="0">
                <a:solidFill>
                  <a:schemeClr val="accent2"/>
                </a:solidFill>
              </a:rPr>
              <a:t> ρ</a:t>
            </a:r>
            <a:r>
              <a:rPr lang="en-US" sz="3200" i="1" baseline="-25000" dirty="0" smtClean="0">
                <a:solidFill>
                  <a:schemeClr val="accent2"/>
                </a:solidFill>
              </a:rPr>
              <a:t>Z</a:t>
            </a:r>
            <a:r>
              <a:rPr lang="en-US" sz="3200" dirty="0" smtClean="0">
                <a:latin typeface="+mj-lt"/>
              </a:rPr>
              <a:t>)</a:t>
            </a:r>
            <a:r>
              <a:rPr lang="en-US" sz="3200" i="1" dirty="0" smtClean="0">
                <a:latin typeface="+mj-lt"/>
              </a:rPr>
              <a:t> </a:t>
            </a:r>
            <a:r>
              <a:rPr lang="en-US" sz="3200" dirty="0" smtClean="0">
                <a:latin typeface="cmsy10"/>
              </a:rPr>
              <a:t>¸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i="1" dirty="0" smtClean="0">
                <a:latin typeface="+mj-lt"/>
              </a:rPr>
              <a:t>m</a:t>
            </a:r>
            <a:r>
              <a:rPr lang="en-US" sz="3200" dirty="0" smtClean="0">
                <a:latin typeface="+mj-lt"/>
              </a:rPr>
              <a:t> + </a:t>
            </a:r>
            <a:r>
              <a:rPr lang="en-US" sz="3200" dirty="0" smtClean="0">
                <a:latin typeface="Calibri"/>
              </a:rPr>
              <a:t>|</a:t>
            </a:r>
            <a:r>
              <a:rPr lang="en-US" sz="3200" dirty="0" err="1" smtClean="0">
                <a:solidFill>
                  <a:schemeClr val="accent5"/>
                </a:solidFill>
                <a:latin typeface="Calibri"/>
              </a:rPr>
              <a:t>syn</a:t>
            </a:r>
            <a:r>
              <a:rPr lang="en-US" sz="3200" dirty="0" smtClean="0">
                <a:solidFill>
                  <a:schemeClr val="accent5"/>
                </a:solidFill>
                <a:latin typeface="Calibri"/>
              </a:rPr>
              <a:t>(</a:t>
            </a:r>
            <a:r>
              <a:rPr lang="en-US" sz="3200" i="1" dirty="0" smtClean="0">
                <a:solidFill>
                  <a:schemeClr val="accent5"/>
                </a:solidFill>
                <a:latin typeface="Calibri"/>
              </a:rPr>
              <a:t>X</a:t>
            </a:r>
            <a:r>
              <a:rPr lang="en-US" sz="3200" dirty="0" smtClean="0">
                <a:solidFill>
                  <a:schemeClr val="accent5"/>
                </a:solidFill>
                <a:latin typeface="Calibri"/>
              </a:rPr>
              <a:t>)</a:t>
            </a:r>
            <a:r>
              <a:rPr lang="en-US" sz="3200" dirty="0" smtClean="0">
                <a:latin typeface="+mj-lt"/>
              </a:rPr>
              <a:t>|</a:t>
            </a:r>
            <a:endParaRPr lang="en-US" sz="3200" dirty="0">
              <a:latin typeface="cmmi1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43372" y="5357826"/>
            <a:ext cx="64294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i="1" dirty="0" smtClean="0">
                <a:solidFill>
                  <a:schemeClr val="accent2"/>
                </a:solidFill>
                <a:latin typeface="+mj-lt"/>
              </a:rPr>
              <a:t>ρ</a:t>
            </a:r>
            <a:r>
              <a:rPr lang="en-US" sz="4000" i="1" baseline="-25000" dirty="0" smtClean="0">
                <a:solidFill>
                  <a:schemeClr val="accent2"/>
                </a:solidFill>
                <a:latin typeface="+mj-lt"/>
              </a:rPr>
              <a:t>Z </a:t>
            </a:r>
            <a:endParaRPr lang="en-US" sz="4000" baseline="-2500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35529" y="5572140"/>
            <a:ext cx="1808173" cy="457205"/>
            <a:chOff x="4857752" y="5543562"/>
            <a:chExt cx="1808173" cy="457205"/>
          </a:xfrm>
        </p:grpSpPr>
        <p:sp>
          <p:nvSpPr>
            <p:cNvPr id="41" name="Oval 999"/>
            <p:cNvSpPr>
              <a:spLocks noChangeArrowheads="1"/>
            </p:cNvSpPr>
            <p:nvPr/>
          </p:nvSpPr>
          <p:spPr bwMode="auto">
            <a:xfrm rot="5400000">
              <a:off x="4857752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42" name="Line 1000"/>
            <p:cNvSpPr>
              <a:spLocks noChangeShapeType="1"/>
            </p:cNvSpPr>
            <p:nvPr/>
          </p:nvSpPr>
          <p:spPr bwMode="auto">
            <a:xfrm rot="16200000">
              <a:off x="5088733" y="5580076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43" name="Oval 1001"/>
            <p:cNvSpPr>
              <a:spLocks noChangeArrowheads="1"/>
            </p:cNvSpPr>
            <p:nvPr/>
          </p:nvSpPr>
          <p:spPr bwMode="auto">
            <a:xfrm rot="8100000">
              <a:off x="5318127" y="5543563"/>
              <a:ext cx="431800" cy="4318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44" name="Line 1002"/>
            <p:cNvSpPr>
              <a:spLocks noChangeShapeType="1"/>
            </p:cNvSpPr>
            <p:nvPr/>
          </p:nvSpPr>
          <p:spPr bwMode="auto">
            <a:xfrm rot="13500000">
              <a:off x="5543552" y="5578488"/>
              <a:ext cx="6350" cy="36195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grpSp>
          <p:nvGrpSpPr>
            <p:cNvPr id="45" name="Group 1003"/>
            <p:cNvGrpSpPr>
              <a:grpSpLocks/>
            </p:cNvGrpSpPr>
            <p:nvPr/>
          </p:nvGrpSpPr>
          <p:grpSpPr bwMode="auto">
            <a:xfrm>
              <a:off x="5773766" y="5543562"/>
              <a:ext cx="457205" cy="457205"/>
              <a:chOff x="158" y="1298"/>
              <a:chExt cx="272" cy="272"/>
            </a:xfrm>
          </p:grpSpPr>
          <p:sp>
            <p:nvSpPr>
              <p:cNvPr id="53" name="Oval 1004"/>
              <p:cNvSpPr>
                <a:spLocks noChangeArrowheads="1"/>
              </p:cNvSpPr>
              <p:nvPr/>
            </p:nvSpPr>
            <p:spPr bwMode="auto">
              <a:xfrm>
                <a:off x="158" y="1298"/>
                <a:ext cx="272" cy="272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54" name="Line 1005"/>
              <p:cNvSpPr>
                <a:spLocks noChangeShapeType="1"/>
              </p:cNvSpPr>
              <p:nvPr/>
            </p:nvSpPr>
            <p:spPr bwMode="auto">
              <a:xfrm rot="10800000">
                <a:off x="294" y="1311"/>
                <a:ext cx="1" cy="22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55" name="Line 1006"/>
              <p:cNvSpPr>
                <a:spLocks noChangeShapeType="1"/>
              </p:cNvSpPr>
              <p:nvPr/>
            </p:nvSpPr>
            <p:spPr bwMode="auto">
              <a:xfrm rot="-5400000">
                <a:off x="308" y="1334"/>
                <a:ext cx="1" cy="20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56" name="Line 1007"/>
              <p:cNvSpPr>
                <a:spLocks noChangeShapeType="1"/>
              </p:cNvSpPr>
              <p:nvPr/>
            </p:nvSpPr>
            <p:spPr bwMode="auto">
              <a:xfrm rot="13500000">
                <a:off x="299" y="1317"/>
                <a:ext cx="0" cy="22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57" name="Line 1008"/>
              <p:cNvSpPr>
                <a:spLocks noChangeShapeType="1"/>
              </p:cNvSpPr>
              <p:nvPr/>
            </p:nvSpPr>
            <p:spPr bwMode="auto">
              <a:xfrm rot="8100000">
                <a:off x="284" y="1316"/>
                <a:ext cx="4" cy="228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46" name="Oval 999"/>
            <p:cNvSpPr>
              <a:spLocks noChangeArrowheads="1"/>
            </p:cNvSpPr>
            <p:nvPr/>
          </p:nvSpPr>
          <p:spPr bwMode="auto">
            <a:xfrm>
              <a:off x="6234125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47" name="Line 1000"/>
            <p:cNvSpPr>
              <a:spLocks noChangeShapeType="1"/>
            </p:cNvSpPr>
            <p:nvPr/>
          </p:nvSpPr>
          <p:spPr bwMode="auto">
            <a:xfrm rot="10800000">
              <a:off x="6465106" y="5580075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572264" y="550070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101…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 animBg="1"/>
      <p:bldP spid="29" grpId="0"/>
      <p:bldP spid="38" grpId="0"/>
      <p:bldP spid="39" grpId="0"/>
      <p:bldP spid="40" grpId="0" animBg="1"/>
      <p:bldP spid="48" grpId="0"/>
      <p:bldP spid="49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3357554" y="2714620"/>
            <a:ext cx="2143140" cy="7143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71538" y="928670"/>
            <a:ext cx="1214446" cy="7143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4"/>
            <a:ext cx="7772400" cy="917596"/>
          </a:xfrm>
        </p:spPr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7" name="Picture 3" descr="j00915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428736"/>
            <a:ext cx="768370" cy="1167261"/>
          </a:xfrm>
          <a:prstGeom prst="rect">
            <a:avLst/>
          </a:prstGeom>
          <a:noFill/>
        </p:spPr>
      </p:pic>
      <p:pic>
        <p:nvPicPr>
          <p:cNvPr id="1028" name="Picture 4" descr="j00916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58341"/>
            <a:ext cx="935688" cy="1060446"/>
          </a:xfrm>
          <a:prstGeom prst="rect">
            <a:avLst/>
          </a:prstGeom>
          <a:noFill/>
        </p:spPr>
      </p:pic>
      <p:pic>
        <p:nvPicPr>
          <p:cNvPr id="1029" name="Picture 5" descr="BS0099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7158" y="1058275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85720" y="2629911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=01101011…</a:t>
            </a:r>
            <a:endParaRPr lang="en-US" sz="32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2976" y="986837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9356" y="264318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X’</a:t>
            </a:r>
            <a:r>
              <a:rPr lang="en-US" sz="3200" dirty="0" smtClean="0">
                <a:latin typeface="+mj-lt"/>
              </a:rPr>
              <a:t>=011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3200" dirty="0" smtClean="0">
                <a:latin typeface="+mj-lt"/>
              </a:rPr>
              <a:t>10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0</a:t>
            </a:r>
            <a:r>
              <a:rPr lang="en-US" sz="3200" dirty="0" smtClean="0">
                <a:latin typeface="+mj-lt"/>
              </a:rPr>
              <a:t>1…</a:t>
            </a:r>
            <a:endParaRPr lang="en-US" sz="3200" dirty="0">
              <a:latin typeface="+mj-lt"/>
            </a:endParaRPr>
          </a:p>
        </p:txBody>
      </p:sp>
      <p:pic>
        <p:nvPicPr>
          <p:cNvPr id="21" name="Picture 2" descr="j01412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5072074"/>
            <a:ext cx="1166889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Straight Arrow Connector 36"/>
          <p:cNvCxnSpPr/>
          <p:nvPr/>
        </p:nvCxnSpPr>
        <p:spPr>
          <a:xfrm>
            <a:off x="3393273" y="3429000"/>
            <a:ext cx="2178859" cy="1588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00760" y="314324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decode C’ = Y</a:t>
            </a:r>
            <a:r>
              <a:rPr lang="en-US" sz="3200" dirty="0" smtClean="0">
                <a:solidFill>
                  <a:schemeClr val="accent5"/>
                </a:solidFill>
                <a:latin typeface="cmsy10"/>
              </a:rPr>
              <a:t>©</a:t>
            </a:r>
            <a:r>
              <a:rPr lang="en-US" sz="3200" i="1" dirty="0" smtClean="0">
                <a:solidFill>
                  <a:schemeClr val="accent5"/>
                </a:solidFill>
              </a:rPr>
              <a:t>X’</a:t>
            </a:r>
            <a:endParaRPr lang="en-US" sz="3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71868" y="278605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Y = X</a:t>
            </a:r>
            <a:r>
              <a:rPr lang="en-US" sz="32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accent5"/>
                </a:solidFill>
                <a:latin typeface="cmsy10"/>
              </a:rPr>
              <a:t>©</a:t>
            </a:r>
            <a:r>
              <a:rPr lang="en-US" sz="32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C</a:t>
            </a:r>
            <a:endParaRPr lang="en-US" sz="3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472" y="321468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C </a:t>
            </a:r>
            <a:r>
              <a:rPr lang="en-US" sz="3200" dirty="0" smtClean="0">
                <a:solidFill>
                  <a:schemeClr val="accent5"/>
                </a:solidFill>
                <a:latin typeface="cmsy9" pitchFamily="34" charset="0"/>
              </a:rPr>
              <a:t>2</a:t>
            </a:r>
            <a:r>
              <a:rPr lang="en-US" sz="3200" i="1" baseline="-25000" dirty="0" smtClean="0">
                <a:solidFill>
                  <a:schemeClr val="accent5"/>
                </a:solidFill>
                <a:latin typeface="Calibri"/>
              </a:rPr>
              <a:t>R</a:t>
            </a:r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accent5"/>
                </a:solidFill>
                <a:latin typeface="cmsy5" pitchFamily="34" charset="0"/>
              </a:rPr>
              <a:t>C</a:t>
            </a:r>
            <a:endParaRPr lang="en-US" sz="3200" dirty="0">
              <a:solidFill>
                <a:schemeClr val="accent5"/>
              </a:solidFill>
              <a:latin typeface="cmsy5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00826" y="3630043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=01101011…</a:t>
            </a:r>
            <a:endParaRPr lang="en-US" sz="3200" dirty="0">
              <a:latin typeface="+mj-lt"/>
            </a:endParaRPr>
          </a:p>
        </p:txBody>
      </p:sp>
      <p:pic>
        <p:nvPicPr>
          <p:cNvPr id="50" name="Picture 5" descr="BS0099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72462" y="92867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6858016" y="85723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28860" y="1643050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-25000" dirty="0" smtClean="0">
                <a:latin typeface="cmsy10"/>
              </a:rPr>
              <a:t>1</a:t>
            </a:r>
            <a:r>
              <a:rPr lang="en-US" sz="3200" dirty="0" smtClean="0"/>
              <a:t>(</a:t>
            </a:r>
            <a:r>
              <a:rPr lang="en-US" sz="3200" i="1" dirty="0" smtClean="0"/>
              <a:t>X</a:t>
            </a:r>
            <a:r>
              <a:rPr lang="en-US" sz="3200" dirty="0" smtClean="0"/>
              <a:t>|</a:t>
            </a:r>
            <a:r>
              <a:rPr lang="en-US" sz="3200" i="1" dirty="0" smtClean="0"/>
              <a:t>K</a:t>
            </a:r>
            <a:r>
              <a:rPr lang="el-GR" sz="3200" i="1" dirty="0" smtClean="0">
                <a:solidFill>
                  <a:schemeClr val="accent2"/>
                </a:solidFill>
              </a:rPr>
              <a:t> ρ</a:t>
            </a:r>
            <a:r>
              <a:rPr lang="en-US" sz="3200" i="1" baseline="-25000" dirty="0" smtClean="0">
                <a:solidFill>
                  <a:schemeClr val="accent2"/>
                </a:solidFill>
              </a:rPr>
              <a:t>Z</a:t>
            </a:r>
            <a:r>
              <a:rPr lang="en-US" sz="3200" dirty="0" smtClean="0"/>
              <a:t>)</a:t>
            </a:r>
            <a:r>
              <a:rPr lang="en-US" sz="3200" i="1" dirty="0" smtClean="0"/>
              <a:t> </a:t>
            </a:r>
            <a:r>
              <a:rPr lang="en-US" sz="3200" dirty="0" smtClean="0">
                <a:latin typeface="cmsy10"/>
              </a:rPr>
              <a:t>¸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i="1" dirty="0" smtClean="0">
                <a:latin typeface="+mj-lt"/>
              </a:rPr>
              <a:t>m</a:t>
            </a:r>
            <a:r>
              <a:rPr lang="en-US" sz="3200" dirty="0" smtClean="0">
                <a:latin typeface="+mj-lt"/>
              </a:rPr>
              <a:t> + </a:t>
            </a:r>
            <a:r>
              <a:rPr lang="en-US" sz="3200" dirty="0" smtClean="0">
                <a:latin typeface="Calibri"/>
              </a:rPr>
              <a:t>|</a:t>
            </a:r>
            <a:r>
              <a:rPr lang="en-US" sz="3200" dirty="0" err="1" smtClean="0">
                <a:solidFill>
                  <a:schemeClr val="accent5"/>
                </a:solidFill>
                <a:latin typeface="Calibri"/>
              </a:rPr>
              <a:t>syn</a:t>
            </a:r>
            <a:r>
              <a:rPr lang="en-US" sz="3200" dirty="0" smtClean="0">
                <a:solidFill>
                  <a:schemeClr val="accent5"/>
                </a:solidFill>
                <a:latin typeface="Calibri"/>
              </a:rPr>
              <a:t>(</a:t>
            </a:r>
            <a:r>
              <a:rPr lang="en-US" sz="3200" i="1" dirty="0" smtClean="0">
                <a:solidFill>
                  <a:schemeClr val="accent5"/>
                </a:solidFill>
                <a:latin typeface="Calibri"/>
              </a:rPr>
              <a:t>X</a:t>
            </a:r>
            <a:r>
              <a:rPr lang="en-US" sz="3200" dirty="0" smtClean="0">
                <a:solidFill>
                  <a:schemeClr val="accent5"/>
                </a:solidFill>
                <a:latin typeface="Calibri"/>
              </a:rPr>
              <a:t>)</a:t>
            </a:r>
            <a:r>
              <a:rPr lang="en-US" sz="3200" dirty="0" smtClean="0">
                <a:latin typeface="+mj-lt"/>
              </a:rPr>
              <a:t>|</a:t>
            </a:r>
            <a:endParaRPr lang="en-US" sz="3200" dirty="0">
              <a:latin typeface="cmmi1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85918" y="6072206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2"/>
                </a:solidFill>
                <a:latin typeface="+mj-lt"/>
              </a:rPr>
              <a:t>K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 can be safely reused!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143108" y="1571612"/>
            <a:ext cx="1428760" cy="1214446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49996"/>
            <a:ext cx="888281" cy="120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/>
          <a:srcRect l="41379" t="1562" r="15517" b="45312"/>
          <a:stretch>
            <a:fillRect/>
          </a:stretch>
        </p:blipFill>
        <p:spPr bwMode="auto">
          <a:xfrm>
            <a:off x="1500166" y="4079355"/>
            <a:ext cx="857256" cy="11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52" descr="meda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857356" y="3214686"/>
            <a:ext cx="720725" cy="720725"/>
          </a:xfrm>
          <a:prstGeom prst="rect">
            <a:avLst/>
          </a:prstGeom>
          <a:noFill/>
          <a:ln/>
        </p:spPr>
      </p:pic>
      <p:sp>
        <p:nvSpPr>
          <p:cNvPr id="45" name="Cloud Callout 44"/>
          <p:cNvSpPr/>
          <p:nvPr/>
        </p:nvSpPr>
        <p:spPr>
          <a:xfrm>
            <a:off x="3500430" y="3857628"/>
            <a:ext cx="2143140" cy="1071570"/>
          </a:xfrm>
          <a:prstGeom prst="cloudCallout">
            <a:avLst>
              <a:gd name="adj1" fmla="val -47476"/>
              <a:gd name="adj2" fmla="val 93981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</a:rPr>
              <a:t>Y </a:t>
            </a:r>
            <a:r>
              <a:rPr lang="en-US" sz="3600" dirty="0" smtClean="0">
                <a:solidFill>
                  <a:schemeClr val="tx1"/>
                </a:solidFill>
              </a:rPr>
              <a:t>= ?</a:t>
            </a:r>
            <a:endParaRPr lang="en-US" sz="3600" dirty="0">
              <a:solidFill>
                <a:schemeClr val="tx1"/>
              </a:solidFill>
              <a:latin typeface="cmmi1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4282" y="5324789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[</a:t>
            </a:r>
            <a:r>
              <a:rPr lang="en-US" sz="2400" dirty="0" err="1" smtClean="0">
                <a:latin typeface="+mj-lt"/>
              </a:rPr>
              <a:t>Dodis</a:t>
            </a:r>
            <a:r>
              <a:rPr lang="en-US" sz="2400" dirty="0" smtClean="0">
                <a:latin typeface="+mj-lt"/>
              </a:rPr>
              <a:t>, Smith 05]</a:t>
            </a:r>
            <a:endParaRPr lang="en-US" sz="24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3372" y="5357826"/>
            <a:ext cx="64294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i="1" dirty="0" smtClean="0">
                <a:solidFill>
                  <a:schemeClr val="accent2"/>
                </a:solidFill>
                <a:latin typeface="+mj-lt"/>
              </a:rPr>
              <a:t>ρ</a:t>
            </a:r>
            <a:r>
              <a:rPr lang="en-US" sz="4000" i="1" baseline="-25000" dirty="0" smtClean="0">
                <a:solidFill>
                  <a:schemeClr val="accent2"/>
                </a:solidFill>
                <a:latin typeface="+mj-lt"/>
              </a:rPr>
              <a:t>Z </a:t>
            </a:r>
            <a:endParaRPr lang="en-US" sz="4000" baseline="-2500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835529" y="5572140"/>
            <a:ext cx="1808173" cy="457205"/>
            <a:chOff x="4857752" y="5543562"/>
            <a:chExt cx="1808173" cy="457205"/>
          </a:xfrm>
        </p:grpSpPr>
        <p:sp>
          <p:nvSpPr>
            <p:cNvPr id="35" name="Oval 999"/>
            <p:cNvSpPr>
              <a:spLocks noChangeArrowheads="1"/>
            </p:cNvSpPr>
            <p:nvPr/>
          </p:nvSpPr>
          <p:spPr bwMode="auto">
            <a:xfrm rot="5400000">
              <a:off x="4857752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36" name="Line 1000"/>
            <p:cNvSpPr>
              <a:spLocks noChangeShapeType="1"/>
            </p:cNvSpPr>
            <p:nvPr/>
          </p:nvSpPr>
          <p:spPr bwMode="auto">
            <a:xfrm rot="16200000">
              <a:off x="5088733" y="5580076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40" name="Oval 1001"/>
            <p:cNvSpPr>
              <a:spLocks noChangeArrowheads="1"/>
            </p:cNvSpPr>
            <p:nvPr/>
          </p:nvSpPr>
          <p:spPr bwMode="auto">
            <a:xfrm rot="8100000">
              <a:off x="5318127" y="5543563"/>
              <a:ext cx="431800" cy="4318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46" name="Line 1002"/>
            <p:cNvSpPr>
              <a:spLocks noChangeShapeType="1"/>
            </p:cNvSpPr>
            <p:nvPr/>
          </p:nvSpPr>
          <p:spPr bwMode="auto">
            <a:xfrm rot="13500000">
              <a:off x="5543552" y="5578488"/>
              <a:ext cx="6350" cy="36195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grpSp>
          <p:nvGrpSpPr>
            <p:cNvPr id="54" name="Group 1003"/>
            <p:cNvGrpSpPr>
              <a:grpSpLocks/>
            </p:cNvGrpSpPr>
            <p:nvPr/>
          </p:nvGrpSpPr>
          <p:grpSpPr bwMode="auto">
            <a:xfrm>
              <a:off x="5773766" y="5543562"/>
              <a:ext cx="457205" cy="457205"/>
              <a:chOff x="158" y="1298"/>
              <a:chExt cx="272" cy="272"/>
            </a:xfrm>
          </p:grpSpPr>
          <p:sp>
            <p:nvSpPr>
              <p:cNvPr id="57" name="Oval 1004"/>
              <p:cNvSpPr>
                <a:spLocks noChangeArrowheads="1"/>
              </p:cNvSpPr>
              <p:nvPr/>
            </p:nvSpPr>
            <p:spPr bwMode="auto">
              <a:xfrm>
                <a:off x="158" y="1298"/>
                <a:ext cx="272" cy="272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58" name="Line 1005"/>
              <p:cNvSpPr>
                <a:spLocks noChangeShapeType="1"/>
              </p:cNvSpPr>
              <p:nvPr/>
            </p:nvSpPr>
            <p:spPr bwMode="auto">
              <a:xfrm rot="10800000">
                <a:off x="294" y="1311"/>
                <a:ext cx="1" cy="22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59" name="Line 1006"/>
              <p:cNvSpPr>
                <a:spLocks noChangeShapeType="1"/>
              </p:cNvSpPr>
              <p:nvPr/>
            </p:nvSpPr>
            <p:spPr bwMode="auto">
              <a:xfrm rot="-5400000">
                <a:off x="308" y="1334"/>
                <a:ext cx="1" cy="20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0" name="Line 1007"/>
              <p:cNvSpPr>
                <a:spLocks noChangeShapeType="1"/>
              </p:cNvSpPr>
              <p:nvPr/>
            </p:nvSpPr>
            <p:spPr bwMode="auto">
              <a:xfrm rot="13500000">
                <a:off x="299" y="1317"/>
                <a:ext cx="0" cy="22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1" name="Line 1008"/>
              <p:cNvSpPr>
                <a:spLocks noChangeShapeType="1"/>
              </p:cNvSpPr>
              <p:nvPr/>
            </p:nvSpPr>
            <p:spPr bwMode="auto">
              <a:xfrm rot="8100000">
                <a:off x="284" y="1316"/>
                <a:ext cx="4" cy="228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55" name="Oval 999"/>
            <p:cNvSpPr>
              <a:spLocks noChangeArrowheads="1"/>
            </p:cNvSpPr>
            <p:nvPr/>
          </p:nvSpPr>
          <p:spPr bwMode="auto">
            <a:xfrm>
              <a:off x="6234125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56" name="Line 1000"/>
            <p:cNvSpPr>
              <a:spLocks noChangeShapeType="1"/>
            </p:cNvSpPr>
            <p:nvPr/>
          </p:nvSpPr>
          <p:spPr bwMode="auto">
            <a:xfrm rot="10800000">
              <a:off x="6465106" y="5580075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500298" y="3143248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/>
                </a:solidFill>
                <a:latin typeface="+mj-lt"/>
              </a:rPr>
              <a:t>?</a:t>
            </a:r>
            <a:endParaRPr lang="en-US" sz="6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72264" y="550070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101…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5" grpId="0" animBg="1"/>
      <p:bldP spid="62" grpId="0"/>
      <p:bldP spid="6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50925" y="1628775"/>
            <a:ext cx="7042150" cy="39608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ü"/>
              <a:defRPr/>
            </a:pPr>
            <a:r>
              <a:rPr kumimoji="0" lang="fr-C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"/>
              <a:tabLst/>
              <a:defRPr/>
            </a:pPr>
            <a:r>
              <a:rPr kumimoji="0" lang="fr-C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Main </a:t>
            </a:r>
            <a:r>
              <a:rPr kumimoji="0" lang="fr-CH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</a:t>
            </a:r>
            <a:endParaRPr kumimoji="0" lang="fr-CH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"/>
              <a:tabLst/>
              <a:defRPr/>
            </a:pPr>
            <a:r>
              <a:rPr kumimoji="0" lang="fr-C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Applications</a:t>
            </a:r>
          </a:p>
          <a:p>
            <a:pPr marL="274320" lvl="0" indent="-274320">
              <a:spcBef>
                <a:spcPct val="50000"/>
              </a:spcBef>
              <a:buClr>
                <a:schemeClr val="accent1"/>
              </a:buClr>
              <a:buSzPct val="100000"/>
              <a:buFont typeface="Wingdings 2"/>
              <a:buChar char=""/>
              <a:defRPr/>
            </a:pPr>
            <a:r>
              <a:rPr lang="fr-CH" sz="4000" dirty="0" smtClean="0"/>
              <a:t> </a:t>
            </a:r>
            <a:r>
              <a:rPr lang="fr-CH" sz="4000" dirty="0" err="1" smtClean="0"/>
              <a:t>Related</a:t>
            </a:r>
            <a:r>
              <a:rPr lang="fr-CH" sz="4000" dirty="0" smtClean="0"/>
              <a:t> </a:t>
            </a:r>
            <a:r>
              <a:rPr lang="fr-CH" sz="4000" dirty="0" err="1" smtClean="0"/>
              <a:t>Work</a:t>
            </a:r>
            <a:endParaRPr kumimoji="0" lang="fr-CH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fr-CH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57224" y="2428868"/>
            <a:ext cx="5000660" cy="92869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714348" y="4714884"/>
            <a:ext cx="235745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6215106" cy="846158"/>
          </a:xfrm>
        </p:spPr>
        <p:txBody>
          <a:bodyPr>
            <a:noAutofit/>
          </a:bodyPr>
          <a:lstStyle/>
          <a:p>
            <a:r>
              <a:rPr lang="en-US" dirty="0" smtClean="0"/>
              <a:t>Classical Theorem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7772400" cy="4572000"/>
          </a:xfrm>
        </p:spPr>
        <p:txBody>
          <a:bodyPr/>
          <a:lstStyle/>
          <a:p>
            <a:r>
              <a:rPr lang="en-US" sz="2800" dirty="0" smtClean="0"/>
              <a:t>random variable </a:t>
            </a:r>
            <a:r>
              <a:rPr lang="en-US" sz="2800" i="1" dirty="0" smtClean="0"/>
              <a:t>A</a:t>
            </a:r>
            <a:r>
              <a:rPr lang="en-US" sz="2800" dirty="0" smtClean="0"/>
              <a:t> in {</a:t>
            </a:r>
            <a:r>
              <a:rPr lang="en-US" sz="2800" dirty="0" smtClean="0">
                <a:latin typeface="Calibri"/>
              </a:rPr>
              <a:t>0,1}</a:t>
            </a:r>
            <a:r>
              <a:rPr lang="en-US" sz="2800" baseline="30000" dirty="0" smtClean="0">
                <a:latin typeface="Calibri"/>
              </a:rPr>
              <a:t>n</a:t>
            </a:r>
            <a:r>
              <a:rPr lang="en-US" sz="2800" dirty="0" smtClean="0"/>
              <a:t> is 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dirty="0" smtClean="0"/>
              <a:t>-biased </a:t>
            </a:r>
            <a:br>
              <a:rPr lang="en-US" sz="2800" dirty="0" smtClean="0"/>
            </a:br>
            <a:r>
              <a:rPr lang="en-US" sz="2800" dirty="0" smtClean="0"/>
              <a:t>if  for all</a:t>
            </a:r>
            <a:endParaRPr lang="en-US" sz="2800" dirty="0" smtClean="0">
              <a:latin typeface="cmmi10"/>
            </a:endParaRPr>
          </a:p>
          <a:p>
            <a:r>
              <a:rPr lang="en-US" sz="2800" dirty="0" smtClean="0"/>
              <a:t>{A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} 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dirty="0" smtClean="0"/>
              <a:t>-biased family over {0,1}</a:t>
            </a:r>
            <a:r>
              <a:rPr lang="en-US" sz="2800" baseline="30000" dirty="0" smtClean="0"/>
              <a:t>n</a:t>
            </a:r>
            <a:endParaRPr lang="en-US" sz="2800" dirty="0" smtClean="0"/>
          </a:p>
          <a:p>
            <a:r>
              <a:rPr lang="en-US" sz="2800" dirty="0" smtClean="0"/>
              <a:t>joint distribution </a:t>
            </a:r>
            <a:r>
              <a:rPr lang="en-US" sz="2800" i="1" dirty="0" smtClean="0"/>
              <a:t>P</a:t>
            </a:r>
            <a:r>
              <a:rPr lang="en-US" sz="2800" i="1" baseline="-25000" dirty="0" smtClean="0"/>
              <a:t>XZ</a:t>
            </a:r>
            <a:r>
              <a:rPr lang="en-US" sz="2800" dirty="0" smtClean="0"/>
              <a:t> where </a:t>
            </a:r>
            <a:r>
              <a:rPr lang="en-US" sz="2800" i="1" dirty="0" smtClean="0"/>
              <a:t>X</a:t>
            </a:r>
            <a:r>
              <a:rPr lang="en-US" sz="2800" dirty="0" smtClean="0"/>
              <a:t> in {0,1}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i="1" dirty="0" smtClean="0"/>
              <a:t>Z</a:t>
            </a:r>
            <a:r>
              <a:rPr lang="en-US" sz="2800" dirty="0" smtClean="0"/>
              <a:t> some side information</a:t>
            </a:r>
          </a:p>
          <a:p>
            <a:r>
              <a:rPr lang="en-US" sz="2800" dirty="0" smtClean="0"/>
              <a:t>Then, for uniform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9" y="113493"/>
            <a:ext cx="598700" cy="81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 l="41379" t="1562" r="15517" b="45312"/>
          <a:stretch>
            <a:fillRect/>
          </a:stretch>
        </p:blipFill>
        <p:spPr bwMode="auto">
          <a:xfrm>
            <a:off x="5715008" y="142852"/>
            <a:ext cx="577789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6357950" y="14285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[</a:t>
            </a:r>
            <a:r>
              <a:rPr lang="en-US" sz="2400" dirty="0" err="1" smtClean="0">
                <a:latin typeface="+mj-lt"/>
              </a:rPr>
              <a:t>Dodis</a:t>
            </a:r>
            <a:r>
              <a:rPr lang="en-US" sz="2400" dirty="0" smtClean="0">
                <a:latin typeface="+mj-lt"/>
              </a:rPr>
              <a:t>, Smith 05]</a:t>
            </a:r>
            <a:endParaRPr lang="en-US" sz="2400" dirty="0">
              <a:latin typeface="+mj-lt"/>
            </a:endParaRPr>
          </a:p>
        </p:txBody>
      </p:sp>
      <p:pic>
        <p:nvPicPr>
          <p:cNvPr id="89" name="Picture 8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615924" y="3857628"/>
            <a:ext cx="7825309" cy="558094"/>
          </a:xfrm>
          <a:prstGeom prst="rect">
            <a:avLst/>
          </a:prstGeom>
          <a:noFill/>
          <a:ln/>
          <a:effectLst/>
        </p:spPr>
      </p:pic>
      <p:pic>
        <p:nvPicPr>
          <p:cNvPr id="91" name="Picture 9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214546" y="1500174"/>
            <a:ext cx="3083767" cy="377680"/>
          </a:xfrm>
          <a:prstGeom prst="rect">
            <a:avLst/>
          </a:prstGeom>
          <a:noFill/>
          <a:ln/>
          <a:effectLst/>
        </p:spPr>
      </p:pic>
      <p:sp>
        <p:nvSpPr>
          <p:cNvPr id="25" name="Rounded Rectangle 24"/>
          <p:cNvSpPr/>
          <p:nvPr/>
        </p:nvSpPr>
        <p:spPr>
          <a:xfrm>
            <a:off x="6572264" y="714356"/>
            <a:ext cx="235745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858148" y="2548590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{0,1}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pSp>
        <p:nvGrpSpPr>
          <p:cNvPr id="100" name="Group 99"/>
          <p:cNvGrpSpPr/>
          <p:nvPr/>
        </p:nvGrpSpPr>
        <p:grpSpPr>
          <a:xfrm>
            <a:off x="6715140" y="785794"/>
            <a:ext cx="2143140" cy="1571636"/>
            <a:chOff x="6643702" y="1500174"/>
            <a:chExt cx="2143140" cy="1571636"/>
          </a:xfrm>
        </p:grpSpPr>
        <p:sp>
          <p:nvSpPr>
            <p:cNvPr id="30" name="Oval 29"/>
            <p:cNvSpPr/>
            <p:nvPr/>
          </p:nvSpPr>
          <p:spPr>
            <a:xfrm>
              <a:off x="8286776" y="2643182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143900" y="200024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715140" y="185736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000892" y="271462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715272" y="150017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143768" y="1571612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715272" y="235743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643966" y="164305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643702" y="257174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500958" y="292893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358082" y="2143116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43702" y="1214422"/>
            <a:ext cx="2214578" cy="1285884"/>
            <a:chOff x="6572264" y="1928802"/>
            <a:chExt cx="2214578" cy="1285884"/>
          </a:xfrm>
          <a:solidFill>
            <a:schemeClr val="accent3"/>
          </a:solidFill>
        </p:grpSpPr>
        <p:sp>
          <p:nvSpPr>
            <p:cNvPr id="31" name="Oval 30"/>
            <p:cNvSpPr/>
            <p:nvPr/>
          </p:nvSpPr>
          <p:spPr>
            <a:xfrm>
              <a:off x="8072462" y="292893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786710" y="1928802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143768" y="307181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643966" y="2500306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572264" y="221455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215206" y="2500306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143768" y="1928802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786578" y="785794"/>
            <a:ext cx="2000264" cy="1714512"/>
            <a:chOff x="6715140" y="1500174"/>
            <a:chExt cx="2000264" cy="1714512"/>
          </a:xfrm>
          <a:solidFill>
            <a:schemeClr val="tx2"/>
          </a:solidFill>
        </p:grpSpPr>
        <p:sp>
          <p:nvSpPr>
            <p:cNvPr id="27" name="Oval 26"/>
            <p:cNvSpPr/>
            <p:nvPr/>
          </p:nvSpPr>
          <p:spPr>
            <a:xfrm>
              <a:off x="7500958" y="1785926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215338" y="164305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715140" y="292893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929454" y="221455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072462" y="235743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572528" y="200024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643834" y="2643182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429652" y="3000372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715140" y="150017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786710" y="307181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3143240" y="5214950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msy10"/>
              </a:rPr>
              <a:t>©</a:t>
            </a:r>
            <a:endParaRPr lang="en-US" sz="3600" dirty="0">
              <a:latin typeface="cmsy1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786182" y="4714884"/>
            <a:ext cx="235745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214942" y="5429264"/>
            <a:ext cx="142876" cy="1428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357950" y="5286388"/>
            <a:ext cx="571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85" name="TextBox 84"/>
          <p:cNvSpPr txBox="1"/>
          <p:nvPr/>
        </p:nvSpPr>
        <p:spPr>
          <a:xfrm>
            <a:off x="8143899" y="5487431"/>
            <a:ext cx="785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600" i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600" i="1" dirty="0" smtClean="0">
                <a:latin typeface="+mj-lt"/>
              </a:rPr>
              <a:t>Z</a:t>
            </a:r>
            <a:endParaRPr lang="en-US" sz="3600" dirty="0">
              <a:latin typeface="+mj-lt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785786" y="4857760"/>
            <a:ext cx="2143140" cy="1571636"/>
            <a:chOff x="6643702" y="1500174"/>
            <a:chExt cx="2143140" cy="1571636"/>
          </a:xfrm>
        </p:grpSpPr>
        <p:sp>
          <p:nvSpPr>
            <p:cNvPr id="102" name="Oval 101"/>
            <p:cNvSpPr/>
            <p:nvPr/>
          </p:nvSpPr>
          <p:spPr>
            <a:xfrm>
              <a:off x="8286776" y="2643182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8143900" y="200024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715140" y="185736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7000892" y="271462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7715272" y="150017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7143768" y="1571612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7715272" y="235743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8643966" y="164305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643702" y="257174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500958" y="292893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7358082" y="2143116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85786" y="5214950"/>
            <a:ext cx="2214578" cy="1285884"/>
            <a:chOff x="6572264" y="1928802"/>
            <a:chExt cx="2214578" cy="1285884"/>
          </a:xfrm>
          <a:solidFill>
            <a:schemeClr val="accent3"/>
          </a:solidFill>
        </p:grpSpPr>
        <p:sp>
          <p:nvSpPr>
            <p:cNvPr id="117" name="Oval 116"/>
            <p:cNvSpPr/>
            <p:nvPr/>
          </p:nvSpPr>
          <p:spPr>
            <a:xfrm>
              <a:off x="8072462" y="292893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7786710" y="1928802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7143768" y="307181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643966" y="2500306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72264" y="221455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7215206" y="2500306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7143768" y="1928802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928662" y="4786322"/>
            <a:ext cx="2000264" cy="1714512"/>
            <a:chOff x="6715140" y="1500174"/>
            <a:chExt cx="2000264" cy="1714512"/>
          </a:xfrm>
          <a:solidFill>
            <a:schemeClr val="tx2"/>
          </a:solidFill>
        </p:grpSpPr>
        <p:sp>
          <p:nvSpPr>
            <p:cNvPr id="125" name="Oval 124"/>
            <p:cNvSpPr/>
            <p:nvPr/>
          </p:nvSpPr>
          <p:spPr>
            <a:xfrm>
              <a:off x="7500958" y="1785926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8215338" y="164305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6715140" y="292893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6929454" y="221455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8072462" y="235743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8572528" y="200024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7643834" y="2643182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8429652" y="3000372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6715140" y="150017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7786710" y="307181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8001024" y="5474160"/>
            <a:ext cx="5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i="1" dirty="0" smtClean="0">
                <a:latin typeface="+mj-lt"/>
              </a:rPr>
              <a:t>,</a:t>
            </a:r>
            <a:endParaRPr lang="en-US" sz="3600" dirty="0">
              <a:latin typeface="+mj-lt"/>
            </a:endParaRPr>
          </a:p>
        </p:txBody>
      </p:sp>
      <p:pic>
        <p:nvPicPr>
          <p:cNvPr id="87" name="Picture 2" descr="j01412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5143512"/>
            <a:ext cx="1166889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Cloud Callout 85"/>
          <p:cNvSpPr/>
          <p:nvPr/>
        </p:nvSpPr>
        <p:spPr>
          <a:xfrm>
            <a:off x="6429388" y="4429132"/>
            <a:ext cx="2713025" cy="714380"/>
          </a:xfrm>
          <a:prstGeom prst="cloudCallout">
            <a:avLst>
              <a:gd name="adj1" fmla="val -9353"/>
              <a:gd name="adj2" fmla="val 8834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</a:rPr>
              <a:t>©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chemeClr val="tx1"/>
                </a:solidFill>
              </a:rPr>
              <a:t> = ?</a:t>
            </a:r>
            <a:endParaRPr lang="en-US" sz="2800" dirty="0">
              <a:solidFill>
                <a:schemeClr val="tx1"/>
              </a:solidFill>
              <a:latin typeface="cmmi1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2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" grpId="0" uiExpand="1" build="p"/>
      <p:bldP spid="25" grpId="0" animBg="1"/>
      <p:bldP spid="33" grpId="0"/>
      <p:bldP spid="71" grpId="0" animBg="1"/>
      <p:bldP spid="78" grpId="0" animBg="1"/>
      <p:bldP spid="83" grpId="0"/>
      <p:bldP spid="85" grpId="0"/>
      <p:bldP spid="135" grpId="0"/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714348" y="4714884"/>
            <a:ext cx="235745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53950"/>
            <a:ext cx="7772400" cy="846158"/>
          </a:xfrm>
        </p:spPr>
        <p:txBody>
          <a:bodyPr>
            <a:noAutofit/>
          </a:bodyPr>
          <a:lstStyle/>
          <a:p>
            <a:r>
              <a:rPr lang="en-US" dirty="0" smtClean="0"/>
              <a:t>Main Theorem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001056" cy="4572000"/>
          </a:xfrm>
        </p:spPr>
        <p:txBody>
          <a:bodyPr/>
          <a:lstStyle/>
          <a:p>
            <a:r>
              <a:rPr lang="en-US" sz="2800" dirty="0" smtClean="0"/>
              <a:t>random variable </a:t>
            </a:r>
            <a:r>
              <a:rPr lang="en-US" sz="2800" i="1" dirty="0" smtClean="0"/>
              <a:t>A</a:t>
            </a:r>
            <a:r>
              <a:rPr lang="en-US" sz="2800" dirty="0" smtClean="0"/>
              <a:t> in {</a:t>
            </a:r>
            <a:r>
              <a:rPr lang="en-US" sz="2800" dirty="0" smtClean="0">
                <a:latin typeface="Calibri"/>
              </a:rPr>
              <a:t>0,1}</a:t>
            </a:r>
            <a:r>
              <a:rPr lang="en-US" sz="2800" baseline="30000" dirty="0" smtClean="0">
                <a:latin typeface="Calibri"/>
              </a:rPr>
              <a:t>n</a:t>
            </a:r>
            <a:r>
              <a:rPr lang="en-US" sz="2800" dirty="0" smtClean="0"/>
              <a:t> is 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dirty="0" smtClean="0"/>
              <a:t>-biased</a:t>
            </a:r>
            <a:br>
              <a:rPr lang="en-US" sz="2800" dirty="0" smtClean="0"/>
            </a:br>
            <a:r>
              <a:rPr lang="en-US" sz="2800" dirty="0" smtClean="0"/>
              <a:t>if  for all</a:t>
            </a:r>
            <a:endParaRPr lang="en-US" sz="2800" dirty="0" smtClean="0">
              <a:latin typeface="cmmi10"/>
            </a:endParaRPr>
          </a:p>
          <a:p>
            <a:r>
              <a:rPr lang="en-US" sz="2800" dirty="0" smtClean="0"/>
              <a:t>{A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} 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dirty="0" smtClean="0"/>
              <a:t>-biased family over {0,1}</a:t>
            </a:r>
            <a:r>
              <a:rPr lang="en-US" sz="2800" baseline="30000" dirty="0" smtClean="0"/>
              <a:t>n</a:t>
            </a:r>
            <a:endParaRPr lang="en-US" sz="2800" dirty="0" smtClean="0"/>
          </a:p>
          <a:p>
            <a:r>
              <a:rPr lang="en-US" sz="2800" b="1" dirty="0" smtClean="0"/>
              <a:t>joint quantum-state </a:t>
            </a:r>
            <a:r>
              <a:rPr lang="el-GR" sz="2800" b="1" i="1" dirty="0" smtClean="0">
                <a:solidFill>
                  <a:schemeClr val="accent2"/>
                </a:solidFill>
              </a:rPr>
              <a:t>ρ</a:t>
            </a:r>
            <a:r>
              <a:rPr lang="en-US" sz="2800" b="1" i="1" baseline="-25000" dirty="0" smtClean="0">
                <a:solidFill>
                  <a:schemeClr val="accent2"/>
                </a:solidFill>
              </a:rPr>
              <a:t>XZ</a:t>
            </a:r>
            <a:r>
              <a:rPr lang="en-US" sz="2800" b="1" dirty="0" smtClean="0"/>
              <a:t> where</a:t>
            </a:r>
            <a:br>
              <a:rPr lang="en-US" sz="2800" b="1" dirty="0" smtClean="0"/>
            </a:br>
            <a:r>
              <a:rPr lang="en-US" sz="2800" b="1" i="1" dirty="0" smtClean="0"/>
              <a:t>X</a:t>
            </a:r>
            <a:r>
              <a:rPr lang="en-US" sz="2800" b="1" dirty="0" smtClean="0"/>
              <a:t> in {0,1}</a:t>
            </a:r>
            <a:r>
              <a:rPr lang="en-US" sz="2800" b="1" baseline="30000" dirty="0" smtClean="0"/>
              <a:t>n</a:t>
            </a:r>
            <a:r>
              <a:rPr lang="en-US" sz="2800" b="1" dirty="0" smtClean="0"/>
              <a:t> and </a:t>
            </a:r>
            <a:r>
              <a:rPr lang="en-US" sz="2800" b="1" i="1" dirty="0" smtClean="0"/>
              <a:t>Z</a:t>
            </a:r>
            <a:r>
              <a:rPr lang="en-US" sz="2800" b="1" dirty="0" smtClean="0"/>
              <a:t> some </a:t>
            </a:r>
            <a:r>
              <a:rPr lang="en-US" sz="2800" b="1" dirty="0" smtClean="0">
                <a:solidFill>
                  <a:schemeClr val="accent2"/>
                </a:solidFill>
              </a:rPr>
              <a:t>quantum</a:t>
            </a:r>
            <a:r>
              <a:rPr lang="en-US" sz="2800" b="1" dirty="0" smtClean="0"/>
              <a:t> side information</a:t>
            </a:r>
          </a:p>
          <a:p>
            <a:r>
              <a:rPr lang="en-US" sz="2800" dirty="0" smtClean="0"/>
              <a:t>Then, for uniform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aseline="30000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7929586" y="5429264"/>
            <a:ext cx="10715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i="1" dirty="0" smtClean="0">
                <a:solidFill>
                  <a:schemeClr val="accent2"/>
                </a:solidFill>
                <a:latin typeface="+mj-lt"/>
              </a:rPr>
              <a:t>, </a:t>
            </a:r>
            <a:r>
              <a:rPr lang="el-GR" sz="3600" i="1" dirty="0" smtClean="0">
                <a:solidFill>
                  <a:schemeClr val="accent2"/>
                </a:solidFill>
                <a:latin typeface="+mj-lt"/>
              </a:rPr>
              <a:t>ρ</a:t>
            </a:r>
            <a:r>
              <a:rPr lang="en-US" sz="3600" i="1" baseline="-25000" dirty="0" smtClean="0">
                <a:solidFill>
                  <a:schemeClr val="accent2"/>
                </a:solidFill>
                <a:latin typeface="+mj-lt"/>
              </a:rPr>
              <a:t>Z </a:t>
            </a:r>
            <a:endParaRPr lang="en-US" sz="3600" baseline="-250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49" name="Picture 14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587010" y="3857628"/>
            <a:ext cx="7883137" cy="556596"/>
          </a:xfrm>
          <a:prstGeom prst="rect">
            <a:avLst/>
          </a:prstGeom>
          <a:noFill/>
          <a:ln/>
          <a:effectLst/>
        </p:spPr>
      </p:pic>
      <p:sp>
        <p:nvSpPr>
          <p:cNvPr id="69" name="Rectangle 68"/>
          <p:cNvSpPr/>
          <p:nvPr/>
        </p:nvSpPr>
        <p:spPr>
          <a:xfrm>
            <a:off x="3143240" y="5214950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msy10"/>
              </a:rPr>
              <a:t>©</a:t>
            </a:r>
            <a:endParaRPr lang="en-US" sz="3600" dirty="0">
              <a:latin typeface="cmsy1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786182" y="4714884"/>
            <a:ext cx="235745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214942" y="5429264"/>
            <a:ext cx="142876" cy="1428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357950" y="5286388"/>
            <a:ext cx="571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pic>
        <p:nvPicPr>
          <p:cNvPr id="84" name="Picture 2" descr="j01412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5143512"/>
            <a:ext cx="1166889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2" name="Group 71"/>
          <p:cNvGrpSpPr/>
          <p:nvPr/>
        </p:nvGrpSpPr>
        <p:grpSpPr>
          <a:xfrm>
            <a:off x="6978669" y="6215082"/>
            <a:ext cx="1808173" cy="457205"/>
            <a:chOff x="4857752" y="5543562"/>
            <a:chExt cx="1808173" cy="457205"/>
          </a:xfrm>
        </p:grpSpPr>
        <p:sp>
          <p:nvSpPr>
            <p:cNvPr id="73" name="Oval 999"/>
            <p:cNvSpPr>
              <a:spLocks noChangeArrowheads="1"/>
            </p:cNvSpPr>
            <p:nvPr/>
          </p:nvSpPr>
          <p:spPr bwMode="auto">
            <a:xfrm rot="5400000">
              <a:off x="4857752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4" name="Line 1000"/>
            <p:cNvSpPr>
              <a:spLocks noChangeShapeType="1"/>
            </p:cNvSpPr>
            <p:nvPr/>
          </p:nvSpPr>
          <p:spPr bwMode="auto">
            <a:xfrm rot="16200000">
              <a:off x="5088733" y="5580076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75" name="Oval 1001"/>
            <p:cNvSpPr>
              <a:spLocks noChangeArrowheads="1"/>
            </p:cNvSpPr>
            <p:nvPr/>
          </p:nvSpPr>
          <p:spPr bwMode="auto">
            <a:xfrm rot="8100000">
              <a:off x="5318127" y="5543563"/>
              <a:ext cx="431800" cy="4318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6" name="Line 1002"/>
            <p:cNvSpPr>
              <a:spLocks noChangeShapeType="1"/>
            </p:cNvSpPr>
            <p:nvPr/>
          </p:nvSpPr>
          <p:spPr bwMode="auto">
            <a:xfrm rot="13500000">
              <a:off x="5543552" y="5578488"/>
              <a:ext cx="6350" cy="36195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grpSp>
          <p:nvGrpSpPr>
            <p:cNvPr id="77" name="Group 1003"/>
            <p:cNvGrpSpPr>
              <a:grpSpLocks/>
            </p:cNvGrpSpPr>
            <p:nvPr/>
          </p:nvGrpSpPr>
          <p:grpSpPr bwMode="auto">
            <a:xfrm>
              <a:off x="5773766" y="5543562"/>
              <a:ext cx="457205" cy="457205"/>
              <a:chOff x="158" y="1298"/>
              <a:chExt cx="272" cy="272"/>
            </a:xfrm>
          </p:grpSpPr>
          <p:sp>
            <p:nvSpPr>
              <p:cNvPr id="81" name="Oval 1004"/>
              <p:cNvSpPr>
                <a:spLocks noChangeArrowheads="1"/>
              </p:cNvSpPr>
              <p:nvPr/>
            </p:nvSpPr>
            <p:spPr bwMode="auto">
              <a:xfrm>
                <a:off x="158" y="1298"/>
                <a:ext cx="272" cy="272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2" name="Line 1005"/>
              <p:cNvSpPr>
                <a:spLocks noChangeShapeType="1"/>
              </p:cNvSpPr>
              <p:nvPr/>
            </p:nvSpPr>
            <p:spPr bwMode="auto">
              <a:xfrm rot="10800000">
                <a:off x="294" y="1311"/>
                <a:ext cx="1" cy="22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87" name="Line 1006"/>
              <p:cNvSpPr>
                <a:spLocks noChangeShapeType="1"/>
              </p:cNvSpPr>
              <p:nvPr/>
            </p:nvSpPr>
            <p:spPr bwMode="auto">
              <a:xfrm rot="-5400000">
                <a:off x="308" y="1334"/>
                <a:ext cx="1" cy="20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88" name="Line 1007"/>
              <p:cNvSpPr>
                <a:spLocks noChangeShapeType="1"/>
              </p:cNvSpPr>
              <p:nvPr/>
            </p:nvSpPr>
            <p:spPr bwMode="auto">
              <a:xfrm rot="13500000">
                <a:off x="299" y="1317"/>
                <a:ext cx="0" cy="22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89" name="Line 1008"/>
              <p:cNvSpPr>
                <a:spLocks noChangeShapeType="1"/>
              </p:cNvSpPr>
              <p:nvPr/>
            </p:nvSpPr>
            <p:spPr bwMode="auto">
              <a:xfrm rot="8100000">
                <a:off x="284" y="1316"/>
                <a:ext cx="4" cy="228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79" name="Oval 999"/>
            <p:cNvSpPr>
              <a:spLocks noChangeArrowheads="1"/>
            </p:cNvSpPr>
            <p:nvPr/>
          </p:nvSpPr>
          <p:spPr bwMode="auto">
            <a:xfrm>
              <a:off x="6234125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80" name="Line 1000"/>
            <p:cNvSpPr>
              <a:spLocks noChangeShapeType="1"/>
            </p:cNvSpPr>
            <p:nvPr/>
          </p:nvSpPr>
          <p:spPr bwMode="auto">
            <a:xfrm rot="10800000">
              <a:off x="6465106" y="5580075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85786" y="4857760"/>
            <a:ext cx="2143140" cy="1571636"/>
            <a:chOff x="6643702" y="1500174"/>
            <a:chExt cx="2143140" cy="1571636"/>
          </a:xfrm>
        </p:grpSpPr>
        <p:sp>
          <p:nvSpPr>
            <p:cNvPr id="104" name="Oval 103"/>
            <p:cNvSpPr/>
            <p:nvPr/>
          </p:nvSpPr>
          <p:spPr>
            <a:xfrm>
              <a:off x="8286776" y="2643182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8143900" y="200024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715140" y="185736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7000892" y="271462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7715272" y="150017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7143768" y="1571612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7715272" y="235743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8643966" y="164305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643702" y="257174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500958" y="292893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7358082" y="2143116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Rounded Rectangle 114"/>
          <p:cNvSpPr/>
          <p:nvPr/>
        </p:nvSpPr>
        <p:spPr>
          <a:xfrm>
            <a:off x="6572264" y="714356"/>
            <a:ext cx="235745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6715140" y="785794"/>
            <a:ext cx="2143140" cy="1571636"/>
            <a:chOff x="6643702" y="1500174"/>
            <a:chExt cx="2143140" cy="1571636"/>
          </a:xfrm>
        </p:grpSpPr>
        <p:sp>
          <p:nvSpPr>
            <p:cNvPr id="118" name="Oval 117"/>
            <p:cNvSpPr/>
            <p:nvPr/>
          </p:nvSpPr>
          <p:spPr>
            <a:xfrm>
              <a:off x="8286776" y="2643182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143900" y="200024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715140" y="185736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7000892" y="271462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7715272" y="150017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7143768" y="1571612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7715272" y="235743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8643966" y="164305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643702" y="257174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7500958" y="292893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358082" y="2143116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643702" y="1214422"/>
            <a:ext cx="2214578" cy="1285884"/>
            <a:chOff x="6572264" y="1928802"/>
            <a:chExt cx="2214578" cy="1285884"/>
          </a:xfrm>
          <a:solidFill>
            <a:schemeClr val="accent3"/>
          </a:solidFill>
        </p:grpSpPr>
        <p:sp>
          <p:nvSpPr>
            <p:cNvPr id="130" name="Oval 129"/>
            <p:cNvSpPr/>
            <p:nvPr/>
          </p:nvSpPr>
          <p:spPr>
            <a:xfrm>
              <a:off x="8072462" y="292893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7786710" y="1928802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7143768" y="307181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8643966" y="2500306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6572264" y="221455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215206" y="2500306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7143768" y="1928802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6786578" y="785794"/>
            <a:ext cx="2000264" cy="1714512"/>
            <a:chOff x="6715140" y="1500174"/>
            <a:chExt cx="2000264" cy="1714512"/>
          </a:xfrm>
          <a:solidFill>
            <a:schemeClr val="tx2"/>
          </a:solidFill>
        </p:grpSpPr>
        <p:sp>
          <p:nvSpPr>
            <p:cNvPr id="138" name="Oval 137"/>
            <p:cNvSpPr/>
            <p:nvPr/>
          </p:nvSpPr>
          <p:spPr>
            <a:xfrm>
              <a:off x="7500958" y="1785926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8215338" y="164305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6715140" y="292893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6929454" y="221455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8072462" y="235743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8572528" y="200024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7643834" y="2643182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8429652" y="3000372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6715140" y="150017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7786710" y="307181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Cloud Callout 155"/>
          <p:cNvSpPr/>
          <p:nvPr/>
        </p:nvSpPr>
        <p:spPr>
          <a:xfrm>
            <a:off x="6429388" y="4429132"/>
            <a:ext cx="2713025" cy="714380"/>
          </a:xfrm>
          <a:prstGeom prst="cloudCallout">
            <a:avLst>
              <a:gd name="adj1" fmla="val -12770"/>
              <a:gd name="adj2" fmla="val 85183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</a:rPr>
              <a:t>©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chemeClr val="tx1"/>
                </a:solidFill>
              </a:rPr>
              <a:t> = ?</a:t>
            </a:r>
            <a:endParaRPr lang="en-US" sz="2800" dirty="0">
              <a:solidFill>
                <a:schemeClr val="tx1"/>
              </a:solidFill>
              <a:latin typeface="cmmi10"/>
            </a:endParaRPr>
          </a:p>
        </p:txBody>
      </p:sp>
      <p:pic>
        <p:nvPicPr>
          <p:cNvPr id="150" name="Picture 14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214546" y="1500174"/>
            <a:ext cx="3083767" cy="377680"/>
          </a:xfrm>
          <a:prstGeom prst="rect">
            <a:avLst/>
          </a:prstGeom>
          <a:noFill/>
          <a:ln/>
          <a:effectLst/>
        </p:spPr>
      </p:pic>
      <p:sp>
        <p:nvSpPr>
          <p:cNvPr id="151" name="Rectangle 150"/>
          <p:cNvSpPr/>
          <p:nvPr/>
        </p:nvSpPr>
        <p:spPr>
          <a:xfrm>
            <a:off x="7858148" y="2548590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{0,1}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53950"/>
            <a:ext cx="7772400" cy="846158"/>
          </a:xfrm>
        </p:spPr>
        <p:txBody>
          <a:bodyPr>
            <a:noAutofit/>
          </a:bodyPr>
          <a:lstStyle/>
          <a:p>
            <a:r>
              <a:rPr lang="en-US" dirty="0" smtClean="0"/>
              <a:t>Proof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001056" cy="3571900"/>
          </a:xfrm>
        </p:spPr>
        <p:txBody>
          <a:bodyPr/>
          <a:lstStyle/>
          <a:p>
            <a:r>
              <a:rPr lang="en-US" sz="2800" dirty="0" smtClean="0"/>
              <a:t>random variable </a:t>
            </a:r>
            <a:r>
              <a:rPr lang="en-US" sz="2800" i="1" dirty="0" smtClean="0"/>
              <a:t>A</a:t>
            </a:r>
            <a:r>
              <a:rPr lang="en-US" sz="2800" dirty="0" smtClean="0"/>
              <a:t> in {</a:t>
            </a:r>
            <a:r>
              <a:rPr lang="en-US" sz="2800" dirty="0" smtClean="0">
                <a:latin typeface="Calibri"/>
              </a:rPr>
              <a:t>0,1}</a:t>
            </a:r>
            <a:r>
              <a:rPr lang="en-US" sz="2800" baseline="30000" dirty="0" smtClean="0">
                <a:latin typeface="Calibri"/>
              </a:rPr>
              <a:t>n</a:t>
            </a:r>
            <a:r>
              <a:rPr lang="en-US" sz="2800" dirty="0" smtClean="0"/>
              <a:t> is 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dirty="0" smtClean="0"/>
              <a:t>-biased </a:t>
            </a:r>
            <a:br>
              <a:rPr lang="en-US" sz="2800" dirty="0" smtClean="0"/>
            </a:br>
            <a:r>
              <a:rPr lang="en-US" sz="2800" dirty="0" smtClean="0"/>
              <a:t>if  for all</a:t>
            </a:r>
            <a:endParaRPr lang="en-US" sz="2800" dirty="0" smtClean="0">
              <a:latin typeface="cmmi10"/>
            </a:endParaRPr>
          </a:p>
          <a:p>
            <a:r>
              <a:rPr lang="en-US" sz="2800" dirty="0" smtClean="0"/>
              <a:t>{A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} 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dirty="0" smtClean="0"/>
              <a:t>-biased family over {0,1}</a:t>
            </a:r>
            <a:r>
              <a:rPr lang="en-US" sz="2800" baseline="30000" dirty="0" smtClean="0"/>
              <a:t>n</a:t>
            </a:r>
            <a:endParaRPr lang="en-US" sz="2800" dirty="0" smtClean="0"/>
          </a:p>
          <a:p>
            <a:r>
              <a:rPr lang="en-US" sz="2800" dirty="0" smtClean="0"/>
              <a:t>Joint quantum-state </a:t>
            </a:r>
            <a:r>
              <a:rPr lang="el-GR" sz="2800" i="1" dirty="0" smtClean="0">
                <a:solidFill>
                  <a:schemeClr val="accent2"/>
                </a:solidFill>
              </a:rPr>
              <a:t>ρ</a:t>
            </a:r>
            <a:r>
              <a:rPr lang="en-US" sz="2800" i="1" baseline="-25000" dirty="0" smtClean="0">
                <a:solidFill>
                  <a:schemeClr val="accent2"/>
                </a:solidFill>
              </a:rPr>
              <a:t>XZ</a:t>
            </a:r>
            <a:r>
              <a:rPr lang="en-US" sz="2800" dirty="0" smtClean="0"/>
              <a:t> where</a:t>
            </a:r>
            <a:br>
              <a:rPr lang="en-US" sz="2800" dirty="0" smtClean="0"/>
            </a:br>
            <a:r>
              <a:rPr lang="en-US" sz="2800" i="1" dirty="0" smtClean="0"/>
              <a:t>X</a:t>
            </a:r>
            <a:r>
              <a:rPr lang="en-US" sz="2800" dirty="0" smtClean="0"/>
              <a:t> in {0,1}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and </a:t>
            </a:r>
            <a:r>
              <a:rPr lang="en-US" sz="2800" i="1" dirty="0" smtClean="0"/>
              <a:t>Z</a:t>
            </a:r>
            <a:r>
              <a:rPr lang="en-US" sz="2800" dirty="0" smtClean="0"/>
              <a:t> some </a:t>
            </a:r>
            <a:r>
              <a:rPr lang="en-US" sz="2800" dirty="0" smtClean="0">
                <a:solidFill>
                  <a:schemeClr val="accent2"/>
                </a:solidFill>
              </a:rPr>
              <a:t>quantum</a:t>
            </a:r>
            <a:r>
              <a:rPr lang="en-US" sz="2800" dirty="0" smtClean="0"/>
              <a:t> side information</a:t>
            </a:r>
          </a:p>
          <a:p>
            <a:r>
              <a:rPr lang="en-US" sz="2800" dirty="0" smtClean="0"/>
              <a:t>Then, for uniform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baseline="30000" dirty="0" smtClean="0"/>
          </a:p>
          <a:p>
            <a:endParaRPr lang="en-US" sz="3200" baseline="30000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7929586" y="5429264"/>
            <a:ext cx="10715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accent2"/>
                </a:solidFill>
                <a:latin typeface="+mj-lt"/>
              </a:rPr>
              <a:t>I, </a:t>
            </a:r>
            <a:r>
              <a:rPr lang="el-GR" sz="4000" i="1" dirty="0" smtClean="0">
                <a:solidFill>
                  <a:schemeClr val="accent2"/>
                </a:solidFill>
                <a:latin typeface="+mj-lt"/>
              </a:rPr>
              <a:t>ρ</a:t>
            </a:r>
            <a:r>
              <a:rPr lang="en-US" sz="4000" i="1" baseline="-25000" dirty="0" smtClean="0">
                <a:solidFill>
                  <a:schemeClr val="accent2"/>
                </a:solidFill>
                <a:latin typeface="+mj-lt"/>
              </a:rPr>
              <a:t>Z </a:t>
            </a:r>
            <a:endParaRPr lang="en-US" sz="4000" baseline="-250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72" name="Picture 7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587018" y="3857628"/>
            <a:ext cx="7883122" cy="556595"/>
          </a:xfrm>
          <a:prstGeom prst="rect">
            <a:avLst/>
          </a:prstGeom>
          <a:noFill/>
          <a:ln/>
          <a:effectLst/>
        </p:spPr>
      </p:pic>
      <p:pic>
        <p:nvPicPr>
          <p:cNvPr id="84" name="Picture 2" descr="j01412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5143512"/>
            <a:ext cx="1166889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71"/>
          <p:cNvGrpSpPr/>
          <p:nvPr/>
        </p:nvGrpSpPr>
        <p:grpSpPr>
          <a:xfrm>
            <a:off x="6978669" y="6215082"/>
            <a:ext cx="1808173" cy="457205"/>
            <a:chOff x="4857752" y="5543562"/>
            <a:chExt cx="1808173" cy="457205"/>
          </a:xfrm>
        </p:grpSpPr>
        <p:sp>
          <p:nvSpPr>
            <p:cNvPr id="73" name="Oval 999"/>
            <p:cNvSpPr>
              <a:spLocks noChangeArrowheads="1"/>
            </p:cNvSpPr>
            <p:nvPr/>
          </p:nvSpPr>
          <p:spPr bwMode="auto">
            <a:xfrm rot="5400000">
              <a:off x="4857752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4" name="Line 1000"/>
            <p:cNvSpPr>
              <a:spLocks noChangeShapeType="1"/>
            </p:cNvSpPr>
            <p:nvPr/>
          </p:nvSpPr>
          <p:spPr bwMode="auto">
            <a:xfrm rot="16200000">
              <a:off x="5088733" y="5580076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75" name="Oval 1001"/>
            <p:cNvSpPr>
              <a:spLocks noChangeArrowheads="1"/>
            </p:cNvSpPr>
            <p:nvPr/>
          </p:nvSpPr>
          <p:spPr bwMode="auto">
            <a:xfrm rot="8100000">
              <a:off x="5318127" y="5543563"/>
              <a:ext cx="431800" cy="4318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6" name="Line 1002"/>
            <p:cNvSpPr>
              <a:spLocks noChangeShapeType="1"/>
            </p:cNvSpPr>
            <p:nvPr/>
          </p:nvSpPr>
          <p:spPr bwMode="auto">
            <a:xfrm rot="13500000">
              <a:off x="5543552" y="5578488"/>
              <a:ext cx="6350" cy="36195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grpSp>
          <p:nvGrpSpPr>
            <p:cNvPr id="7" name="Group 1003"/>
            <p:cNvGrpSpPr>
              <a:grpSpLocks/>
            </p:cNvGrpSpPr>
            <p:nvPr/>
          </p:nvGrpSpPr>
          <p:grpSpPr bwMode="auto">
            <a:xfrm>
              <a:off x="5773766" y="5543562"/>
              <a:ext cx="457205" cy="457205"/>
              <a:chOff x="158" y="1298"/>
              <a:chExt cx="272" cy="272"/>
            </a:xfrm>
          </p:grpSpPr>
          <p:sp>
            <p:nvSpPr>
              <p:cNvPr id="81" name="Oval 1004"/>
              <p:cNvSpPr>
                <a:spLocks noChangeArrowheads="1"/>
              </p:cNvSpPr>
              <p:nvPr/>
            </p:nvSpPr>
            <p:spPr bwMode="auto">
              <a:xfrm>
                <a:off x="158" y="1298"/>
                <a:ext cx="272" cy="272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2" name="Line 1005"/>
              <p:cNvSpPr>
                <a:spLocks noChangeShapeType="1"/>
              </p:cNvSpPr>
              <p:nvPr/>
            </p:nvSpPr>
            <p:spPr bwMode="auto">
              <a:xfrm rot="10800000">
                <a:off x="294" y="1311"/>
                <a:ext cx="1" cy="22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87" name="Line 1006"/>
              <p:cNvSpPr>
                <a:spLocks noChangeShapeType="1"/>
              </p:cNvSpPr>
              <p:nvPr/>
            </p:nvSpPr>
            <p:spPr bwMode="auto">
              <a:xfrm rot="-5400000">
                <a:off x="308" y="1334"/>
                <a:ext cx="1" cy="20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88" name="Line 1007"/>
              <p:cNvSpPr>
                <a:spLocks noChangeShapeType="1"/>
              </p:cNvSpPr>
              <p:nvPr/>
            </p:nvSpPr>
            <p:spPr bwMode="auto">
              <a:xfrm rot="13500000">
                <a:off x="299" y="1317"/>
                <a:ext cx="0" cy="22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89" name="Line 1008"/>
              <p:cNvSpPr>
                <a:spLocks noChangeShapeType="1"/>
              </p:cNvSpPr>
              <p:nvPr/>
            </p:nvSpPr>
            <p:spPr bwMode="auto">
              <a:xfrm rot="8100000">
                <a:off x="284" y="1316"/>
                <a:ext cx="4" cy="228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79" name="Oval 999"/>
            <p:cNvSpPr>
              <a:spLocks noChangeArrowheads="1"/>
            </p:cNvSpPr>
            <p:nvPr/>
          </p:nvSpPr>
          <p:spPr bwMode="auto">
            <a:xfrm>
              <a:off x="6234125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80" name="Line 1000"/>
            <p:cNvSpPr>
              <a:spLocks noChangeShapeType="1"/>
            </p:cNvSpPr>
            <p:nvPr/>
          </p:nvSpPr>
          <p:spPr bwMode="auto">
            <a:xfrm rot="10800000">
              <a:off x="6465106" y="5580075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15" name="Rounded Rectangle 114"/>
          <p:cNvSpPr/>
          <p:nvPr/>
        </p:nvSpPr>
        <p:spPr>
          <a:xfrm>
            <a:off x="6572264" y="714356"/>
            <a:ext cx="235745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6"/>
          <p:cNvGrpSpPr/>
          <p:nvPr/>
        </p:nvGrpSpPr>
        <p:grpSpPr>
          <a:xfrm>
            <a:off x="6715140" y="785794"/>
            <a:ext cx="2143140" cy="1571636"/>
            <a:chOff x="6643702" y="1500174"/>
            <a:chExt cx="2143140" cy="1571636"/>
          </a:xfrm>
        </p:grpSpPr>
        <p:sp>
          <p:nvSpPr>
            <p:cNvPr id="118" name="Oval 117"/>
            <p:cNvSpPr/>
            <p:nvPr/>
          </p:nvSpPr>
          <p:spPr>
            <a:xfrm>
              <a:off x="8286776" y="2643182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8143900" y="200024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715140" y="185736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7000892" y="271462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7715272" y="150017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7143768" y="1571612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7715272" y="235743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8643966" y="1643050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643702" y="257174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7500958" y="2928934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358082" y="2143116"/>
              <a:ext cx="142876" cy="1428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28"/>
          <p:cNvGrpSpPr/>
          <p:nvPr/>
        </p:nvGrpSpPr>
        <p:grpSpPr>
          <a:xfrm>
            <a:off x="6643702" y="1214422"/>
            <a:ext cx="2214578" cy="1285884"/>
            <a:chOff x="6572264" y="1928802"/>
            <a:chExt cx="2214578" cy="1285884"/>
          </a:xfrm>
          <a:solidFill>
            <a:schemeClr val="accent3"/>
          </a:solidFill>
        </p:grpSpPr>
        <p:sp>
          <p:nvSpPr>
            <p:cNvPr id="130" name="Oval 129"/>
            <p:cNvSpPr/>
            <p:nvPr/>
          </p:nvSpPr>
          <p:spPr>
            <a:xfrm>
              <a:off x="8072462" y="292893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7786710" y="1928802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7143768" y="307181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8643966" y="2500306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6572264" y="221455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215206" y="2500306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7143768" y="1928802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36"/>
          <p:cNvGrpSpPr/>
          <p:nvPr/>
        </p:nvGrpSpPr>
        <p:grpSpPr>
          <a:xfrm>
            <a:off x="6786578" y="785794"/>
            <a:ext cx="2000264" cy="1714512"/>
            <a:chOff x="6715140" y="1500174"/>
            <a:chExt cx="2000264" cy="1714512"/>
          </a:xfrm>
          <a:solidFill>
            <a:schemeClr val="tx2"/>
          </a:solidFill>
        </p:grpSpPr>
        <p:sp>
          <p:nvSpPr>
            <p:cNvPr id="138" name="Oval 137"/>
            <p:cNvSpPr/>
            <p:nvPr/>
          </p:nvSpPr>
          <p:spPr>
            <a:xfrm>
              <a:off x="7500958" y="1785926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8215338" y="164305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6715140" y="292893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6929454" y="221455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8072462" y="235743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8572528" y="200024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7643834" y="2643182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8429652" y="3000372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6715140" y="150017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7786710" y="307181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Cloud Callout 155"/>
          <p:cNvSpPr/>
          <p:nvPr/>
        </p:nvSpPr>
        <p:spPr>
          <a:xfrm>
            <a:off x="6429388" y="4429132"/>
            <a:ext cx="2713025" cy="714380"/>
          </a:xfrm>
          <a:prstGeom prst="cloudCallout">
            <a:avLst>
              <a:gd name="adj1" fmla="val -12770"/>
              <a:gd name="adj2" fmla="val 85183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</a:rPr>
              <a:t>©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chemeClr val="tx1"/>
                </a:solidFill>
              </a:rPr>
              <a:t> = ?</a:t>
            </a:r>
            <a:endParaRPr lang="en-US" sz="2800" dirty="0">
              <a:solidFill>
                <a:schemeClr val="tx1"/>
              </a:solidFill>
              <a:latin typeface="cmmi10"/>
            </a:endParaRPr>
          </a:p>
        </p:txBody>
      </p:sp>
      <p:sp>
        <p:nvSpPr>
          <p:cNvPr id="70" name="Content Placeholder 3"/>
          <p:cNvSpPr txBox="1">
            <a:spLocks/>
          </p:cNvSpPr>
          <p:nvPr/>
        </p:nvSpPr>
        <p:spPr>
          <a:xfrm>
            <a:off x="428596" y="4572008"/>
            <a:ext cx="7772400" cy="19287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Proof: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quantum-information theory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Fourier-analysis of matrix-valued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functions over  {0,1}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mi10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572132" y="6357958"/>
            <a:ext cx="214314" cy="2143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214546" y="1500174"/>
            <a:ext cx="3083767" cy="377680"/>
          </a:xfrm>
          <a:prstGeom prst="rect">
            <a:avLst/>
          </a:prstGeom>
          <a:noFill/>
          <a:ln/>
          <a:effectLst/>
        </p:spPr>
      </p:pic>
      <p:sp>
        <p:nvSpPr>
          <p:cNvPr id="83" name="Rectangle 82"/>
          <p:cNvSpPr/>
          <p:nvPr/>
        </p:nvSpPr>
        <p:spPr>
          <a:xfrm>
            <a:off x="7858148" y="2548590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{0,1}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572560" cy="24288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Alon</a:t>
            </a:r>
            <a:r>
              <a:rPr lang="en-US" sz="2800" dirty="0" smtClean="0"/>
              <a:t>, </a:t>
            </a:r>
            <a:r>
              <a:rPr lang="en-US" sz="2800" dirty="0" err="1" smtClean="0"/>
              <a:t>Goldreich</a:t>
            </a:r>
            <a:r>
              <a:rPr lang="en-US" sz="2800" dirty="0" smtClean="0"/>
              <a:t>, </a:t>
            </a:r>
            <a:r>
              <a:rPr lang="en-US" sz="2800" dirty="0" err="1" smtClean="0"/>
              <a:t>Håstad</a:t>
            </a:r>
            <a:r>
              <a:rPr lang="en-US" sz="2800" dirty="0" smtClean="0"/>
              <a:t>, Peralta 90]</a:t>
            </a:r>
            <a:br>
              <a:rPr lang="en-US" sz="2800" dirty="0" smtClean="0"/>
            </a:br>
            <a:r>
              <a:rPr lang="en-US" sz="2800" dirty="0" smtClean="0">
                <a:latin typeface="cmmi10"/>
              </a:rPr>
              <a:t>±</a:t>
            </a:r>
            <a:r>
              <a:rPr lang="en-US" sz="2800" dirty="0" smtClean="0"/>
              <a:t>-biased set </a:t>
            </a:r>
            <a:r>
              <a:rPr lang="en-US" sz="2800" i="1" dirty="0" smtClean="0"/>
              <a:t>K</a:t>
            </a:r>
            <a:r>
              <a:rPr lang="en-US" sz="2800" dirty="0" smtClean="0"/>
              <a:t> over {0,1}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of size</a:t>
            </a:r>
            <a:br>
              <a:rPr lang="en-US" sz="2800" dirty="0" smtClean="0"/>
            </a:br>
            <a:r>
              <a:rPr lang="en-US" sz="2800" dirty="0" smtClean="0"/>
              <a:t>|</a:t>
            </a:r>
            <a:r>
              <a:rPr lang="en-US" sz="2800" i="1" dirty="0" smtClean="0"/>
              <a:t>K</a:t>
            </a:r>
            <a:r>
              <a:rPr lang="en-US" sz="2800" dirty="0" smtClean="0"/>
              <a:t>|=O(</a:t>
            </a:r>
            <a:r>
              <a:rPr lang="en-US" sz="2800" i="1" dirty="0" smtClean="0"/>
              <a:t>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joint quantum-state </a:t>
            </a:r>
            <a:r>
              <a:rPr lang="el-GR" sz="2800" i="1" dirty="0" smtClean="0">
                <a:solidFill>
                  <a:schemeClr val="accent2"/>
                </a:solidFill>
              </a:rPr>
              <a:t>ρ</a:t>
            </a:r>
            <a:r>
              <a:rPr lang="en-US" sz="2800" i="1" baseline="-25000" dirty="0" smtClean="0">
                <a:solidFill>
                  <a:schemeClr val="accent2"/>
                </a:solidFill>
              </a:rPr>
              <a:t>XZ</a:t>
            </a:r>
            <a:r>
              <a:rPr lang="en-US" sz="2800" dirty="0" smtClean="0"/>
              <a:t> where</a:t>
            </a:r>
            <a:br>
              <a:rPr lang="en-US" sz="2800" dirty="0" smtClean="0"/>
            </a:br>
            <a:r>
              <a:rPr lang="en-US" sz="2800" i="1" dirty="0" smtClean="0">
                <a:solidFill>
                  <a:schemeClr val="accent2"/>
                </a:solidFill>
              </a:rPr>
              <a:t>X</a:t>
            </a:r>
            <a:r>
              <a:rPr lang="en-US" sz="2800" dirty="0" smtClean="0">
                <a:solidFill>
                  <a:schemeClr val="accent2"/>
                </a:solidFill>
              </a:rPr>
              <a:t> n-bit message </a:t>
            </a:r>
            <a:r>
              <a:rPr lang="en-US" sz="2800" dirty="0" smtClean="0"/>
              <a:t>and </a:t>
            </a:r>
            <a:r>
              <a:rPr lang="en-US" sz="2800" i="1" dirty="0" smtClean="0"/>
              <a:t>Z</a:t>
            </a:r>
            <a:r>
              <a:rPr lang="en-US" sz="2800" dirty="0" smtClean="0"/>
              <a:t> some quantum side information</a:t>
            </a:r>
          </a:p>
          <a:p>
            <a:endParaRPr lang="en-US" sz="3200" baseline="30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58214" y="5429264"/>
            <a:ext cx="64294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i="1" dirty="0" smtClean="0">
                <a:solidFill>
                  <a:schemeClr val="accent2"/>
                </a:solidFill>
                <a:latin typeface="+mj-lt"/>
              </a:rPr>
              <a:t>ρ</a:t>
            </a:r>
            <a:r>
              <a:rPr lang="en-US" sz="4000" i="1" baseline="-25000" dirty="0" smtClean="0">
                <a:solidFill>
                  <a:schemeClr val="accent2"/>
                </a:solidFill>
                <a:latin typeface="+mj-lt"/>
              </a:rPr>
              <a:t>Z </a:t>
            </a:r>
            <a:endParaRPr lang="en-US" sz="4000" baseline="-25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572264" y="928670"/>
            <a:ext cx="235745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5"/>
          <p:cNvGrpSpPr/>
          <p:nvPr/>
        </p:nvGrpSpPr>
        <p:grpSpPr>
          <a:xfrm>
            <a:off x="6786578" y="1000108"/>
            <a:ext cx="2000264" cy="1714512"/>
            <a:chOff x="6715140" y="1500174"/>
            <a:chExt cx="2000264" cy="1714512"/>
          </a:xfrm>
          <a:solidFill>
            <a:schemeClr val="tx2"/>
          </a:solidFill>
        </p:grpSpPr>
        <p:sp>
          <p:nvSpPr>
            <p:cNvPr id="27" name="Oval 26"/>
            <p:cNvSpPr/>
            <p:nvPr/>
          </p:nvSpPr>
          <p:spPr>
            <a:xfrm>
              <a:off x="7500958" y="1785926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215338" y="164305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715140" y="292893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929454" y="221455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072462" y="235743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572528" y="200024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643834" y="2643182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429652" y="3000372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715140" y="1500174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786710" y="3071810"/>
              <a:ext cx="142876" cy="142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Picture 2" descr="j0141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143512"/>
            <a:ext cx="1166889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Cloud Callout 85"/>
          <p:cNvSpPr/>
          <p:nvPr/>
        </p:nvSpPr>
        <p:spPr>
          <a:xfrm>
            <a:off x="6999273" y="4286256"/>
            <a:ext cx="2143140" cy="785818"/>
          </a:xfrm>
          <a:prstGeom prst="cloudCallout">
            <a:avLst>
              <a:gd name="adj1" fmla="val -8193"/>
              <a:gd name="adj2" fmla="val 7851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K </a:t>
            </a:r>
            <a:r>
              <a:rPr lang="en-US" sz="2800" dirty="0" smtClean="0">
                <a:solidFill>
                  <a:schemeClr val="tx1"/>
                </a:solidFill>
                <a:latin typeface="cmsy10"/>
              </a:rPr>
              <a:t>©</a:t>
            </a:r>
            <a:r>
              <a:rPr lang="en-US" sz="2800" dirty="0" smtClean="0">
                <a:solidFill>
                  <a:schemeClr val="tx1"/>
                </a:solidFill>
              </a:rPr>
              <a:t> X=?</a:t>
            </a:r>
            <a:endParaRPr lang="en-US" sz="2800" dirty="0">
              <a:solidFill>
                <a:schemeClr val="tx1"/>
              </a:solidFill>
              <a:latin typeface="cmmi10"/>
            </a:endParaRPr>
          </a:p>
        </p:txBody>
      </p:sp>
      <p:grpSp>
        <p:nvGrpSpPr>
          <p:cNvPr id="10" name="Group 71"/>
          <p:cNvGrpSpPr/>
          <p:nvPr/>
        </p:nvGrpSpPr>
        <p:grpSpPr>
          <a:xfrm>
            <a:off x="6978669" y="6215082"/>
            <a:ext cx="1808173" cy="457205"/>
            <a:chOff x="4857752" y="5543562"/>
            <a:chExt cx="1808173" cy="457205"/>
          </a:xfrm>
        </p:grpSpPr>
        <p:sp>
          <p:nvSpPr>
            <p:cNvPr id="73" name="Oval 999"/>
            <p:cNvSpPr>
              <a:spLocks noChangeArrowheads="1"/>
            </p:cNvSpPr>
            <p:nvPr/>
          </p:nvSpPr>
          <p:spPr bwMode="auto">
            <a:xfrm rot="5400000">
              <a:off x="4857752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4" name="Line 1000"/>
            <p:cNvSpPr>
              <a:spLocks noChangeShapeType="1"/>
            </p:cNvSpPr>
            <p:nvPr/>
          </p:nvSpPr>
          <p:spPr bwMode="auto">
            <a:xfrm rot="16200000">
              <a:off x="5088733" y="5580076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75" name="Oval 1001"/>
            <p:cNvSpPr>
              <a:spLocks noChangeArrowheads="1"/>
            </p:cNvSpPr>
            <p:nvPr/>
          </p:nvSpPr>
          <p:spPr bwMode="auto">
            <a:xfrm rot="8100000">
              <a:off x="5318127" y="5543563"/>
              <a:ext cx="431800" cy="4318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6" name="Line 1002"/>
            <p:cNvSpPr>
              <a:spLocks noChangeShapeType="1"/>
            </p:cNvSpPr>
            <p:nvPr/>
          </p:nvSpPr>
          <p:spPr bwMode="auto">
            <a:xfrm rot="13500000">
              <a:off x="5543552" y="5578488"/>
              <a:ext cx="6350" cy="36195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grpSp>
          <p:nvGrpSpPr>
            <p:cNvPr id="11" name="Group 1003"/>
            <p:cNvGrpSpPr>
              <a:grpSpLocks/>
            </p:cNvGrpSpPr>
            <p:nvPr/>
          </p:nvGrpSpPr>
          <p:grpSpPr bwMode="auto">
            <a:xfrm>
              <a:off x="5773766" y="5543562"/>
              <a:ext cx="457205" cy="457205"/>
              <a:chOff x="158" y="1298"/>
              <a:chExt cx="272" cy="272"/>
            </a:xfrm>
          </p:grpSpPr>
          <p:sp>
            <p:nvSpPr>
              <p:cNvPr id="81" name="Oval 1004"/>
              <p:cNvSpPr>
                <a:spLocks noChangeArrowheads="1"/>
              </p:cNvSpPr>
              <p:nvPr/>
            </p:nvSpPr>
            <p:spPr bwMode="auto">
              <a:xfrm>
                <a:off x="158" y="1298"/>
                <a:ext cx="272" cy="272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2" name="Line 1005"/>
              <p:cNvSpPr>
                <a:spLocks noChangeShapeType="1"/>
              </p:cNvSpPr>
              <p:nvPr/>
            </p:nvSpPr>
            <p:spPr bwMode="auto">
              <a:xfrm rot="10800000">
                <a:off x="294" y="1311"/>
                <a:ext cx="1" cy="22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87" name="Line 1006"/>
              <p:cNvSpPr>
                <a:spLocks noChangeShapeType="1"/>
              </p:cNvSpPr>
              <p:nvPr/>
            </p:nvSpPr>
            <p:spPr bwMode="auto">
              <a:xfrm rot="-5400000">
                <a:off x="308" y="1334"/>
                <a:ext cx="1" cy="20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88" name="Line 1007"/>
              <p:cNvSpPr>
                <a:spLocks noChangeShapeType="1"/>
              </p:cNvSpPr>
              <p:nvPr/>
            </p:nvSpPr>
            <p:spPr bwMode="auto">
              <a:xfrm rot="13500000">
                <a:off x="299" y="1317"/>
                <a:ext cx="0" cy="22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89" name="Line 1008"/>
              <p:cNvSpPr>
                <a:spLocks noChangeShapeType="1"/>
              </p:cNvSpPr>
              <p:nvPr/>
            </p:nvSpPr>
            <p:spPr bwMode="auto">
              <a:xfrm rot="8100000">
                <a:off x="284" y="1316"/>
                <a:ext cx="4" cy="228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79" name="Oval 999"/>
            <p:cNvSpPr>
              <a:spLocks noChangeArrowheads="1"/>
            </p:cNvSpPr>
            <p:nvPr/>
          </p:nvSpPr>
          <p:spPr bwMode="auto">
            <a:xfrm>
              <a:off x="6234125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80" name="Line 1000"/>
            <p:cNvSpPr>
              <a:spLocks noChangeShapeType="1"/>
            </p:cNvSpPr>
            <p:nvPr/>
          </p:nvSpPr>
          <p:spPr bwMode="auto">
            <a:xfrm rot="10800000">
              <a:off x="6465106" y="5580075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pic>
        <p:nvPicPr>
          <p:cNvPr id="41" name="Picture 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814035" y="3786189"/>
            <a:ext cx="7576428" cy="554604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38" y="153950"/>
            <a:ext cx="8415342" cy="846158"/>
          </a:xfrm>
        </p:spPr>
        <p:txBody>
          <a:bodyPr>
            <a:noAutofit/>
          </a:bodyPr>
          <a:lstStyle/>
          <a:p>
            <a:r>
              <a:rPr lang="en-US" dirty="0" smtClean="0"/>
              <a:t>Application: Entropic Encryption</a:t>
            </a:r>
            <a:endParaRPr lang="en-US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28596" y="3357562"/>
            <a:ext cx="8572560" cy="3071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Then,  for uniform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H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</a:t>
            </a:r>
            <a:r>
              <a:rPr kumimoji="0" lang="el-G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XZ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t, then a key size of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 |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|=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+2 log(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)+2 log(1/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²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+ O(1)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suffices to encrypt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6" grpId="0" animBg="1"/>
      <p:bldP spid="4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572560" cy="24288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any </a:t>
            </a:r>
            <a:r>
              <a:rPr lang="el-GR" sz="2800" dirty="0" smtClean="0"/>
              <a:t>ε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0 and 0 </a:t>
            </a:r>
            <a:r>
              <a:rPr lang="en-US" sz="2800" dirty="0" smtClean="0">
                <a:latin typeface="cmsy10"/>
              </a:rPr>
              <a:t>·</a:t>
            </a:r>
            <a:r>
              <a:rPr lang="en-US" sz="2800" dirty="0" smtClean="0"/>
              <a:t> t </a:t>
            </a:r>
            <a:r>
              <a:rPr lang="en-US" sz="2800" dirty="0" smtClean="0">
                <a:latin typeface="cmsy10"/>
              </a:rPr>
              <a:t>·</a:t>
            </a:r>
            <a:r>
              <a:rPr lang="en-US" sz="2800" dirty="0" smtClean="0"/>
              <a:t> n, </a:t>
            </a:r>
            <a:br>
              <a:rPr lang="en-US" sz="2800" dirty="0" smtClean="0"/>
            </a:br>
            <a:r>
              <a:rPr lang="en-US" sz="2800" dirty="0" smtClean="0"/>
              <a:t>there exists a </a:t>
            </a:r>
            <a:r>
              <a:rPr lang="en-US" sz="2800" dirty="0" smtClean="0">
                <a:solidFill>
                  <a:schemeClr val="accent2"/>
                </a:solidFill>
              </a:rPr>
              <a:t>(t,</a:t>
            </a:r>
            <a:r>
              <a:rPr lang="el-GR" sz="2800" dirty="0" smtClean="0">
                <a:solidFill>
                  <a:schemeClr val="accent2"/>
                </a:solidFill>
              </a:rPr>
              <a:t>ε</a:t>
            </a:r>
            <a:r>
              <a:rPr lang="en-US" sz="2800" dirty="0" smtClean="0">
                <a:solidFill>
                  <a:schemeClr val="accent2"/>
                </a:solidFill>
              </a:rPr>
              <a:t>)-weak </a:t>
            </a:r>
            <a:r>
              <a:rPr lang="en-US" sz="2800" dirty="0" smtClean="0"/>
              <a:t>quantum extractor with</a:t>
            </a:r>
          </a:p>
          <a:p>
            <a:pPr lvl="1"/>
            <a:r>
              <a:rPr lang="en-US" sz="2800" dirty="0" smtClean="0">
                <a:solidFill>
                  <a:schemeClr val="accent2"/>
                </a:solidFill>
              </a:rPr>
              <a:t>n-bit </a:t>
            </a:r>
            <a:r>
              <a:rPr lang="en-US" sz="2800" dirty="0" smtClean="0"/>
              <a:t>output and</a:t>
            </a:r>
          </a:p>
          <a:p>
            <a:pPr lvl="1"/>
            <a:r>
              <a:rPr lang="en-US" sz="2800" dirty="0" smtClean="0"/>
              <a:t>seed length </a:t>
            </a:r>
            <a:r>
              <a:rPr lang="en-US" sz="2800" dirty="0" smtClean="0">
                <a:solidFill>
                  <a:schemeClr val="accent2"/>
                </a:solidFill>
              </a:rPr>
              <a:t>n - t +2 log(n)+2 log(1/</a:t>
            </a:r>
            <a:r>
              <a:rPr lang="el-GR" sz="2800" dirty="0" smtClean="0">
                <a:solidFill>
                  <a:schemeClr val="accent2"/>
                </a:solidFill>
              </a:rPr>
              <a:t>ε</a:t>
            </a:r>
            <a:r>
              <a:rPr lang="en-US" sz="2800" dirty="0" smtClean="0">
                <a:solidFill>
                  <a:schemeClr val="accent2"/>
                </a:solidFill>
              </a:rPr>
              <a:t>) + O(1)</a:t>
            </a:r>
          </a:p>
          <a:p>
            <a:endParaRPr lang="en-US" sz="3200" baseline="30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58214" y="5429264"/>
            <a:ext cx="64294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i="1" dirty="0" smtClean="0">
                <a:solidFill>
                  <a:schemeClr val="accent2"/>
                </a:solidFill>
                <a:latin typeface="+mj-lt"/>
              </a:rPr>
              <a:t>ρ</a:t>
            </a:r>
            <a:r>
              <a:rPr lang="en-US" sz="4000" i="1" baseline="-25000" dirty="0" smtClean="0">
                <a:solidFill>
                  <a:schemeClr val="accent2"/>
                </a:solidFill>
                <a:latin typeface="+mj-lt"/>
              </a:rPr>
              <a:t>Z </a:t>
            </a:r>
            <a:endParaRPr lang="en-US" sz="4000" baseline="-250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84" name="Picture 2" descr="j0141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143512"/>
            <a:ext cx="1166889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Cloud Callout 85"/>
          <p:cNvSpPr/>
          <p:nvPr/>
        </p:nvSpPr>
        <p:spPr>
          <a:xfrm>
            <a:off x="6999273" y="4286256"/>
            <a:ext cx="2143140" cy="785818"/>
          </a:xfrm>
          <a:prstGeom prst="cloudCallout">
            <a:avLst>
              <a:gd name="adj1" fmla="val -8193"/>
              <a:gd name="adj2" fmla="val 7851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K </a:t>
            </a:r>
            <a:r>
              <a:rPr lang="en-US" sz="2800" dirty="0" smtClean="0">
                <a:solidFill>
                  <a:schemeClr val="tx1"/>
                </a:solidFill>
                <a:latin typeface="cmsy10"/>
              </a:rPr>
              <a:t>©</a:t>
            </a:r>
            <a:r>
              <a:rPr lang="en-US" sz="2800" dirty="0" smtClean="0">
                <a:solidFill>
                  <a:schemeClr val="tx1"/>
                </a:solidFill>
              </a:rPr>
              <a:t> X=?</a:t>
            </a:r>
            <a:endParaRPr lang="en-US" sz="2800" dirty="0">
              <a:solidFill>
                <a:schemeClr val="tx1"/>
              </a:solidFill>
              <a:latin typeface="cmmi10"/>
            </a:endParaRPr>
          </a:p>
        </p:txBody>
      </p:sp>
      <p:grpSp>
        <p:nvGrpSpPr>
          <p:cNvPr id="7" name="Group 71"/>
          <p:cNvGrpSpPr/>
          <p:nvPr/>
        </p:nvGrpSpPr>
        <p:grpSpPr>
          <a:xfrm>
            <a:off x="6978669" y="6215082"/>
            <a:ext cx="1808173" cy="457205"/>
            <a:chOff x="4857752" y="5543562"/>
            <a:chExt cx="1808173" cy="457205"/>
          </a:xfrm>
        </p:grpSpPr>
        <p:sp>
          <p:nvSpPr>
            <p:cNvPr id="73" name="Oval 999"/>
            <p:cNvSpPr>
              <a:spLocks noChangeArrowheads="1"/>
            </p:cNvSpPr>
            <p:nvPr/>
          </p:nvSpPr>
          <p:spPr bwMode="auto">
            <a:xfrm rot="5400000">
              <a:off x="4857752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4" name="Line 1000"/>
            <p:cNvSpPr>
              <a:spLocks noChangeShapeType="1"/>
            </p:cNvSpPr>
            <p:nvPr/>
          </p:nvSpPr>
          <p:spPr bwMode="auto">
            <a:xfrm rot="16200000">
              <a:off x="5088733" y="5580076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75" name="Oval 1001"/>
            <p:cNvSpPr>
              <a:spLocks noChangeArrowheads="1"/>
            </p:cNvSpPr>
            <p:nvPr/>
          </p:nvSpPr>
          <p:spPr bwMode="auto">
            <a:xfrm rot="8100000">
              <a:off x="5318127" y="5543563"/>
              <a:ext cx="431800" cy="4318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6" name="Line 1002"/>
            <p:cNvSpPr>
              <a:spLocks noChangeShapeType="1"/>
            </p:cNvSpPr>
            <p:nvPr/>
          </p:nvSpPr>
          <p:spPr bwMode="auto">
            <a:xfrm rot="13500000">
              <a:off x="5543552" y="5578488"/>
              <a:ext cx="6350" cy="36195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grpSp>
          <p:nvGrpSpPr>
            <p:cNvPr id="8" name="Group 1003"/>
            <p:cNvGrpSpPr>
              <a:grpSpLocks/>
            </p:cNvGrpSpPr>
            <p:nvPr/>
          </p:nvGrpSpPr>
          <p:grpSpPr bwMode="auto">
            <a:xfrm>
              <a:off x="5773766" y="5543562"/>
              <a:ext cx="457205" cy="457205"/>
              <a:chOff x="158" y="1298"/>
              <a:chExt cx="272" cy="272"/>
            </a:xfrm>
          </p:grpSpPr>
          <p:sp>
            <p:nvSpPr>
              <p:cNvPr id="81" name="Oval 1004"/>
              <p:cNvSpPr>
                <a:spLocks noChangeArrowheads="1"/>
              </p:cNvSpPr>
              <p:nvPr/>
            </p:nvSpPr>
            <p:spPr bwMode="auto">
              <a:xfrm>
                <a:off x="158" y="1298"/>
                <a:ext cx="272" cy="272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2" name="Line 1005"/>
              <p:cNvSpPr>
                <a:spLocks noChangeShapeType="1"/>
              </p:cNvSpPr>
              <p:nvPr/>
            </p:nvSpPr>
            <p:spPr bwMode="auto">
              <a:xfrm rot="10800000">
                <a:off x="294" y="1311"/>
                <a:ext cx="1" cy="22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87" name="Line 1006"/>
              <p:cNvSpPr>
                <a:spLocks noChangeShapeType="1"/>
              </p:cNvSpPr>
              <p:nvPr/>
            </p:nvSpPr>
            <p:spPr bwMode="auto">
              <a:xfrm rot="-5400000">
                <a:off x="308" y="1334"/>
                <a:ext cx="1" cy="20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88" name="Line 1007"/>
              <p:cNvSpPr>
                <a:spLocks noChangeShapeType="1"/>
              </p:cNvSpPr>
              <p:nvPr/>
            </p:nvSpPr>
            <p:spPr bwMode="auto">
              <a:xfrm rot="13500000">
                <a:off x="299" y="1317"/>
                <a:ext cx="0" cy="22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89" name="Line 1008"/>
              <p:cNvSpPr>
                <a:spLocks noChangeShapeType="1"/>
              </p:cNvSpPr>
              <p:nvPr/>
            </p:nvSpPr>
            <p:spPr bwMode="auto">
              <a:xfrm rot="8100000">
                <a:off x="284" y="1316"/>
                <a:ext cx="4" cy="228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79" name="Oval 999"/>
            <p:cNvSpPr>
              <a:spLocks noChangeArrowheads="1"/>
            </p:cNvSpPr>
            <p:nvPr/>
          </p:nvSpPr>
          <p:spPr bwMode="auto">
            <a:xfrm>
              <a:off x="6234125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80" name="Line 1000"/>
            <p:cNvSpPr>
              <a:spLocks noChangeShapeType="1"/>
            </p:cNvSpPr>
            <p:nvPr/>
          </p:nvSpPr>
          <p:spPr bwMode="auto">
            <a:xfrm rot="10800000">
              <a:off x="6465106" y="5580075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pic>
        <p:nvPicPr>
          <p:cNvPr id="41" name="Picture 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814035" y="3786189"/>
            <a:ext cx="7576428" cy="554604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38" y="153950"/>
            <a:ext cx="8415342" cy="846158"/>
          </a:xfrm>
        </p:spPr>
        <p:txBody>
          <a:bodyPr>
            <a:noAutofit/>
          </a:bodyPr>
          <a:lstStyle/>
          <a:p>
            <a:r>
              <a:rPr lang="en-US" dirty="0" smtClean="0"/>
              <a:t>Weak Extractor</a:t>
            </a:r>
            <a:endParaRPr lang="en-US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28596" y="3357562"/>
            <a:ext cx="8572560" cy="3071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Then,  for uniform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H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</a:t>
            </a:r>
            <a:r>
              <a:rPr kumimoji="0" lang="el-G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XZ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t, then a key size of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 |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|=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+2 log(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)+2 log(1/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²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+ O(1)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suffices to encrypt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53950"/>
            <a:ext cx="8713816" cy="846158"/>
          </a:xfrm>
        </p:spPr>
        <p:txBody>
          <a:bodyPr>
            <a:noAutofit/>
          </a:bodyPr>
          <a:lstStyle/>
          <a:p>
            <a:r>
              <a:rPr lang="en-US" dirty="0" smtClean="0"/>
              <a:t>Application: Private Error Correction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001056" cy="4572000"/>
          </a:xfrm>
        </p:spPr>
        <p:txBody>
          <a:bodyPr/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Dodis</a:t>
            </a:r>
            <a:r>
              <a:rPr lang="en-US" sz="2800" dirty="0" smtClean="0"/>
              <a:t>, Smith 05] for every 0 &lt; </a:t>
            </a:r>
            <a:r>
              <a:rPr lang="el-GR" sz="2800" dirty="0" smtClean="0"/>
              <a:t>λ</a:t>
            </a:r>
            <a:r>
              <a:rPr lang="en-US" sz="2800" dirty="0" smtClean="0"/>
              <a:t> &lt; 1, there is a family of binary linear codes {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}</a:t>
            </a:r>
          </a:p>
          <a:p>
            <a:pPr lvl="1"/>
            <a:r>
              <a:rPr lang="en-US" dirty="0" smtClean="0"/>
              <a:t>of length </a:t>
            </a:r>
            <a:r>
              <a:rPr lang="en-US" i="1" dirty="0" smtClean="0"/>
              <a:t>n,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correcting</a:t>
            </a:r>
            <a:r>
              <a:rPr lang="en-US" dirty="0" smtClean="0"/>
              <a:t> a linear fraction of errors, and</a:t>
            </a:r>
          </a:p>
          <a:p>
            <a:pPr lvl="1"/>
            <a:r>
              <a:rPr lang="en-US" dirty="0" smtClean="0"/>
              <a:t>{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} is </a:t>
            </a:r>
            <a:r>
              <a:rPr lang="el-GR" dirty="0" smtClean="0"/>
              <a:t>δ</a:t>
            </a:r>
            <a:r>
              <a:rPr lang="en-US" dirty="0" smtClean="0"/>
              <a:t> &lt; 2</a:t>
            </a:r>
            <a:r>
              <a:rPr lang="en-US" sz="2800" b="1" baseline="30000" dirty="0" smtClean="0"/>
              <a:t>-</a:t>
            </a:r>
            <a:r>
              <a:rPr lang="el-GR" sz="2800" baseline="30000" dirty="0" smtClean="0"/>
              <a:t>λ</a:t>
            </a:r>
            <a:r>
              <a:rPr lang="en-US" sz="2800" baseline="30000" dirty="0" smtClean="0"/>
              <a:t>n/2 </a:t>
            </a:r>
            <a:r>
              <a:rPr lang="en-US" dirty="0" smtClean="0"/>
              <a:t>-biased </a:t>
            </a:r>
          </a:p>
          <a:p>
            <a:r>
              <a:rPr lang="en-US" sz="2800" dirty="0" smtClean="0"/>
              <a:t>Joint quantum-state </a:t>
            </a:r>
            <a:r>
              <a:rPr lang="el-GR" sz="2800" i="1" dirty="0" smtClean="0">
                <a:solidFill>
                  <a:schemeClr val="accent2"/>
                </a:solidFill>
              </a:rPr>
              <a:t>ρ</a:t>
            </a:r>
            <a:r>
              <a:rPr lang="en-US" sz="2800" i="1" baseline="-25000" dirty="0" smtClean="0">
                <a:solidFill>
                  <a:schemeClr val="accent2"/>
                </a:solidFill>
              </a:rPr>
              <a:t>XZ</a:t>
            </a:r>
            <a:r>
              <a:rPr lang="en-US" sz="2800" dirty="0" smtClean="0"/>
              <a:t> where</a:t>
            </a:r>
            <a:br>
              <a:rPr lang="en-US" sz="2800" dirty="0" smtClean="0"/>
            </a:br>
            <a:r>
              <a:rPr lang="en-US" sz="2800" i="1" dirty="0" smtClean="0"/>
              <a:t>X</a:t>
            </a:r>
            <a:r>
              <a:rPr lang="en-US" sz="2800" dirty="0" smtClean="0"/>
              <a:t> in {0,1}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and </a:t>
            </a:r>
            <a:r>
              <a:rPr lang="en-US" sz="2800" i="1" dirty="0" smtClean="0"/>
              <a:t>Z</a:t>
            </a:r>
            <a:r>
              <a:rPr lang="en-US" sz="2800" dirty="0" smtClean="0"/>
              <a:t> some </a:t>
            </a:r>
            <a:r>
              <a:rPr lang="en-US" sz="2800" dirty="0" smtClean="0">
                <a:solidFill>
                  <a:schemeClr val="accent2"/>
                </a:solidFill>
              </a:rPr>
              <a:t>quantum</a:t>
            </a:r>
            <a:r>
              <a:rPr lang="en-US" sz="2800" dirty="0" smtClean="0"/>
              <a:t> side information with H</a:t>
            </a:r>
            <a:r>
              <a:rPr lang="en-US" sz="2800" baseline="-25000" dirty="0" smtClean="0">
                <a:latin typeface="cmsy10"/>
              </a:rPr>
              <a:t>1</a:t>
            </a:r>
            <a:r>
              <a:rPr lang="en-US" sz="2800" dirty="0" smtClean="0"/>
              <a:t>(</a:t>
            </a:r>
            <a:r>
              <a:rPr lang="el-GR" sz="2800" i="1" dirty="0" smtClean="0"/>
              <a:t>ρ</a:t>
            </a:r>
            <a:r>
              <a:rPr lang="en-US" sz="2800" i="1" baseline="-25000" dirty="0" smtClean="0"/>
              <a:t>XZ</a:t>
            </a:r>
            <a:r>
              <a:rPr lang="en-US" sz="2800" dirty="0" smtClean="0"/>
              <a:t>|Z)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t</a:t>
            </a:r>
            <a:r>
              <a:rPr lang="en-US" sz="2800" i="1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Then, for uniform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baseline="30000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7929586" y="5429264"/>
            <a:ext cx="10715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el-GR" sz="4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4000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endParaRPr lang="en-US" sz="4000" baseline="-25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857224" y="5143512"/>
            <a:ext cx="5443818" cy="476899"/>
          </a:xfrm>
          <a:prstGeom prst="rect">
            <a:avLst/>
          </a:prstGeom>
          <a:noFill/>
          <a:ln/>
          <a:effectLst/>
        </p:spPr>
      </p:pic>
      <p:pic>
        <p:nvPicPr>
          <p:cNvPr id="84" name="Picture 2" descr="j01412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143512"/>
            <a:ext cx="1166889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Cloud Callout 85"/>
          <p:cNvSpPr/>
          <p:nvPr/>
        </p:nvSpPr>
        <p:spPr>
          <a:xfrm>
            <a:off x="6356331" y="4143380"/>
            <a:ext cx="2786082" cy="857256"/>
          </a:xfrm>
          <a:prstGeom prst="cloudCallout">
            <a:avLst>
              <a:gd name="adj1" fmla="val -11558"/>
              <a:gd name="adj2" fmla="val 90871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</a:rPr>
              <a:t>©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chemeClr val="tx1"/>
                </a:solidFill>
              </a:rPr>
              <a:t> =?</a:t>
            </a:r>
            <a:endParaRPr lang="en-US" sz="2800" dirty="0">
              <a:solidFill>
                <a:schemeClr val="tx1"/>
              </a:solidFill>
              <a:latin typeface="cmmi10"/>
            </a:endParaRPr>
          </a:p>
        </p:txBody>
      </p:sp>
      <p:grpSp>
        <p:nvGrpSpPr>
          <p:cNvPr id="5" name="Group 71"/>
          <p:cNvGrpSpPr/>
          <p:nvPr/>
        </p:nvGrpSpPr>
        <p:grpSpPr>
          <a:xfrm>
            <a:off x="6978669" y="6215082"/>
            <a:ext cx="1808173" cy="457205"/>
            <a:chOff x="4857752" y="5543562"/>
            <a:chExt cx="1808173" cy="457205"/>
          </a:xfrm>
        </p:grpSpPr>
        <p:sp>
          <p:nvSpPr>
            <p:cNvPr id="73" name="Oval 999"/>
            <p:cNvSpPr>
              <a:spLocks noChangeArrowheads="1"/>
            </p:cNvSpPr>
            <p:nvPr/>
          </p:nvSpPr>
          <p:spPr bwMode="auto">
            <a:xfrm rot="5400000">
              <a:off x="4857752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4" name="Line 1000"/>
            <p:cNvSpPr>
              <a:spLocks noChangeShapeType="1"/>
            </p:cNvSpPr>
            <p:nvPr/>
          </p:nvSpPr>
          <p:spPr bwMode="auto">
            <a:xfrm rot="16200000">
              <a:off x="5088733" y="5580076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75" name="Oval 1001"/>
            <p:cNvSpPr>
              <a:spLocks noChangeArrowheads="1"/>
            </p:cNvSpPr>
            <p:nvPr/>
          </p:nvSpPr>
          <p:spPr bwMode="auto">
            <a:xfrm rot="8100000">
              <a:off x="5318127" y="5543563"/>
              <a:ext cx="431800" cy="4318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6" name="Line 1002"/>
            <p:cNvSpPr>
              <a:spLocks noChangeShapeType="1"/>
            </p:cNvSpPr>
            <p:nvPr/>
          </p:nvSpPr>
          <p:spPr bwMode="auto">
            <a:xfrm rot="13500000">
              <a:off x="5543552" y="5578488"/>
              <a:ext cx="6350" cy="36195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grpSp>
          <p:nvGrpSpPr>
            <p:cNvPr id="7" name="Group 1003"/>
            <p:cNvGrpSpPr>
              <a:grpSpLocks/>
            </p:cNvGrpSpPr>
            <p:nvPr/>
          </p:nvGrpSpPr>
          <p:grpSpPr bwMode="auto">
            <a:xfrm>
              <a:off x="5773766" y="5543562"/>
              <a:ext cx="457205" cy="457205"/>
              <a:chOff x="158" y="1298"/>
              <a:chExt cx="272" cy="272"/>
            </a:xfrm>
          </p:grpSpPr>
          <p:sp>
            <p:nvSpPr>
              <p:cNvPr id="81" name="Oval 1004"/>
              <p:cNvSpPr>
                <a:spLocks noChangeArrowheads="1"/>
              </p:cNvSpPr>
              <p:nvPr/>
            </p:nvSpPr>
            <p:spPr bwMode="auto">
              <a:xfrm>
                <a:off x="158" y="1298"/>
                <a:ext cx="272" cy="272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2" name="Line 1005"/>
              <p:cNvSpPr>
                <a:spLocks noChangeShapeType="1"/>
              </p:cNvSpPr>
              <p:nvPr/>
            </p:nvSpPr>
            <p:spPr bwMode="auto">
              <a:xfrm rot="10800000">
                <a:off x="294" y="1311"/>
                <a:ext cx="1" cy="22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87" name="Line 1006"/>
              <p:cNvSpPr>
                <a:spLocks noChangeShapeType="1"/>
              </p:cNvSpPr>
              <p:nvPr/>
            </p:nvSpPr>
            <p:spPr bwMode="auto">
              <a:xfrm rot="-5400000">
                <a:off x="308" y="1334"/>
                <a:ext cx="1" cy="20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88" name="Line 1007"/>
              <p:cNvSpPr>
                <a:spLocks noChangeShapeType="1"/>
              </p:cNvSpPr>
              <p:nvPr/>
            </p:nvSpPr>
            <p:spPr bwMode="auto">
              <a:xfrm rot="13500000">
                <a:off x="299" y="1317"/>
                <a:ext cx="0" cy="22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89" name="Line 1008"/>
              <p:cNvSpPr>
                <a:spLocks noChangeShapeType="1"/>
              </p:cNvSpPr>
              <p:nvPr/>
            </p:nvSpPr>
            <p:spPr bwMode="auto">
              <a:xfrm rot="8100000">
                <a:off x="284" y="1316"/>
                <a:ext cx="4" cy="228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79" name="Oval 999"/>
            <p:cNvSpPr>
              <a:spLocks noChangeArrowheads="1"/>
            </p:cNvSpPr>
            <p:nvPr/>
          </p:nvSpPr>
          <p:spPr bwMode="auto">
            <a:xfrm>
              <a:off x="6234125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80" name="Line 1000"/>
            <p:cNvSpPr>
              <a:spLocks noChangeShapeType="1"/>
            </p:cNvSpPr>
            <p:nvPr/>
          </p:nvSpPr>
          <p:spPr bwMode="auto">
            <a:xfrm rot="10800000">
              <a:off x="6465106" y="5580075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500174"/>
            <a:ext cx="666212" cy="9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6" cstate="print"/>
          <a:srcRect l="41379" t="1562" r="15517" b="45312"/>
          <a:stretch>
            <a:fillRect/>
          </a:stretch>
        </p:blipFill>
        <p:spPr bwMode="auto">
          <a:xfrm>
            <a:off x="6929453" y="1529534"/>
            <a:ext cx="642943" cy="87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52" descr="med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000232" y="5643578"/>
            <a:ext cx="928694" cy="92869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50925" y="1628775"/>
            <a:ext cx="7042150" cy="39608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ü"/>
              <a:defRPr/>
            </a:pPr>
            <a:r>
              <a:rPr kumimoji="0" lang="fr-C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	</a:t>
            </a:r>
          </a:p>
          <a:p>
            <a:pPr marL="274320" indent="-274320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ü"/>
              <a:defRPr/>
            </a:pPr>
            <a:r>
              <a:rPr kumimoji="0" lang="fr-C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</a:t>
            </a:r>
            <a:r>
              <a:rPr kumimoji="0" lang="fr-CH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</a:t>
            </a:r>
            <a:endParaRPr kumimoji="0" lang="fr-CH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ü"/>
              <a:defRPr/>
            </a:pPr>
            <a:r>
              <a:rPr lang="fr-CH" sz="4000" dirty="0" smtClean="0"/>
              <a:t>Applications</a:t>
            </a:r>
            <a:endParaRPr kumimoji="0" lang="fr-CH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"/>
              <a:tabLst/>
              <a:defRPr/>
            </a:pPr>
            <a:r>
              <a:rPr lang="fr-CH" sz="4000" dirty="0" smtClean="0"/>
              <a:t>  </a:t>
            </a:r>
            <a:r>
              <a:rPr lang="fr-CH" sz="4000" dirty="0" err="1" smtClean="0"/>
              <a:t>Related</a:t>
            </a:r>
            <a:r>
              <a:rPr lang="fr-CH" sz="4000" dirty="0" smtClean="0"/>
              <a:t> </a:t>
            </a:r>
            <a:r>
              <a:rPr lang="fr-CH" sz="4000" dirty="0" err="1" smtClean="0"/>
              <a:t>Work</a:t>
            </a:r>
            <a:endParaRPr kumimoji="0" lang="fr-CH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fr-CH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28662" y="4214818"/>
            <a:ext cx="5000660" cy="92869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439702"/>
            <a:ext cx="6000792" cy="846158"/>
          </a:xfrm>
        </p:spPr>
        <p:txBody>
          <a:bodyPr>
            <a:no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50925" y="1628775"/>
            <a:ext cx="7042150" cy="39608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"/>
              <a:tabLst/>
              <a:defRPr/>
            </a:pPr>
            <a:r>
              <a:rPr kumimoji="0" lang="fr-C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Motivation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"/>
              <a:tabLst/>
              <a:defRPr/>
            </a:pPr>
            <a:r>
              <a:rPr lang="fr-CH" sz="4000" dirty="0" smtClean="0"/>
              <a:t> </a:t>
            </a:r>
            <a:r>
              <a:rPr kumimoji="0" lang="fr-C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</a:t>
            </a:r>
            <a:r>
              <a:rPr kumimoji="0" lang="fr-CH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</a:t>
            </a:r>
            <a:endParaRPr kumimoji="0" lang="fr-CH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"/>
              <a:tabLst/>
              <a:defRPr/>
            </a:pPr>
            <a:r>
              <a:rPr kumimoji="0" lang="fr-C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Applications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"/>
              <a:tabLst/>
              <a:defRPr/>
            </a:pPr>
            <a:r>
              <a:rPr kumimoji="0" lang="fr-C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Related</a:t>
            </a:r>
            <a:r>
              <a:rPr kumimoji="0" lang="fr-CH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</a:t>
            </a:r>
            <a:endParaRPr kumimoji="0" lang="fr-CH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fr-CH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57224" y="1571612"/>
            <a:ext cx="5429288" cy="8572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exagon 26"/>
          <p:cNvSpPr/>
          <p:nvPr/>
        </p:nvSpPr>
        <p:spPr>
          <a:xfrm>
            <a:off x="2285984" y="5357826"/>
            <a:ext cx="5143536" cy="1143008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01122" cy="63184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Randomness Extraction against Q-Memory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2938" y="1000108"/>
            <a:ext cx="7772400" cy="5429288"/>
          </a:xfrm>
        </p:spPr>
        <p:txBody>
          <a:bodyPr>
            <a:no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König</a:t>
            </a:r>
            <a:r>
              <a:rPr lang="en-US" dirty="0" smtClean="0"/>
              <a:t>, Renner, Maurer 03] </a:t>
            </a:r>
            <a:br>
              <a:rPr lang="en-US" dirty="0" smtClean="0"/>
            </a:br>
            <a:r>
              <a:rPr lang="en-US" dirty="0" smtClean="0"/>
              <a:t>2-universal hashing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König</a:t>
            </a:r>
            <a:r>
              <a:rPr lang="en-US" dirty="0" smtClean="0"/>
              <a:t>, </a:t>
            </a:r>
            <a:r>
              <a:rPr lang="en-US" dirty="0" err="1" smtClean="0"/>
              <a:t>Terhal</a:t>
            </a:r>
            <a:r>
              <a:rPr lang="en-US" dirty="0" smtClean="0"/>
              <a:t> 06] </a:t>
            </a:r>
            <a:br>
              <a:rPr lang="en-US" dirty="0" smtClean="0"/>
            </a:br>
            <a:r>
              <a:rPr lang="en-US" dirty="0" smtClean="0"/>
              <a:t>1-bit-output extractors</a:t>
            </a:r>
          </a:p>
          <a:p>
            <a:r>
              <a:rPr lang="en-US" dirty="0" smtClean="0"/>
              <a:t>[this work </a:t>
            </a:r>
            <a:r>
              <a:rPr lang="en-US" dirty="0" smtClean="0"/>
              <a:t>06]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mmi10"/>
              </a:rPr>
              <a:t>±</a:t>
            </a:r>
            <a:r>
              <a:rPr lang="en-US" dirty="0" smtClean="0"/>
              <a:t>-biased masking</a:t>
            </a:r>
          </a:p>
          <a:p>
            <a:r>
              <a:rPr lang="en-US" dirty="0" smtClean="0"/>
              <a:t>[Smith 07] </a:t>
            </a:r>
            <a:br>
              <a:rPr lang="en-US" dirty="0" smtClean="0"/>
            </a:br>
            <a:r>
              <a:rPr lang="en-US" dirty="0" err="1" smtClean="0"/>
              <a:t>Srinivasan</a:t>
            </a:r>
            <a:r>
              <a:rPr lang="en-US" dirty="0" smtClean="0"/>
              <a:t>-Zuckerman extractors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König</a:t>
            </a:r>
            <a:r>
              <a:rPr lang="en-US" dirty="0" smtClean="0"/>
              <a:t>, Renner 07] </a:t>
            </a:r>
            <a:br>
              <a:rPr lang="en-US" dirty="0" smtClean="0"/>
            </a:br>
            <a:r>
              <a:rPr lang="en-US" dirty="0" smtClean="0"/>
              <a:t>Sampling min-entropy relative to quantum knowledge</a:t>
            </a:r>
          </a:p>
        </p:txBody>
      </p:sp>
      <p:sp>
        <p:nvSpPr>
          <p:cNvPr id="5" name="Trapezoid 4"/>
          <p:cNvSpPr/>
          <p:nvPr/>
        </p:nvSpPr>
        <p:spPr>
          <a:xfrm rot="10800000">
            <a:off x="5143504" y="1142984"/>
            <a:ext cx="1714512" cy="500066"/>
          </a:xfrm>
          <a:prstGeom prst="trapezoid">
            <a:avLst>
              <a:gd name="adj" fmla="val 7218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52" descr="med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23275" y="357166"/>
            <a:ext cx="720725" cy="720725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6929454" y="114298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1"/>
                </a:solidFill>
                <a:latin typeface="+mj-lt"/>
              </a:rPr>
              <a:t>F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2000240"/>
            <a:ext cx="785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2"/>
                </a:solidFill>
                <a:latin typeface="+mj-lt"/>
              </a:rPr>
              <a:t>Ext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Regular Pentagon 9"/>
          <p:cNvSpPr/>
          <p:nvPr/>
        </p:nvSpPr>
        <p:spPr>
          <a:xfrm rot="10800000">
            <a:off x="4500562" y="2000240"/>
            <a:ext cx="857256" cy="642942"/>
          </a:xfrm>
          <a:prstGeom prst="pentagon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28992" y="2857496"/>
            <a:ext cx="2143140" cy="57150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</a:rPr>
              <a:t>©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cmmi10"/>
            </a:endParaRPr>
          </a:p>
        </p:txBody>
      </p:sp>
      <p:pic>
        <p:nvPicPr>
          <p:cNvPr id="16" name="Picture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5929660" y="2857495"/>
            <a:ext cx="999456" cy="591134"/>
          </a:xfrm>
          <a:prstGeom prst="rect">
            <a:avLst/>
          </a:prstGeom>
          <a:noFill/>
          <a:ln/>
          <a:effectLst/>
        </p:spPr>
      </p:pic>
      <p:sp>
        <p:nvSpPr>
          <p:cNvPr id="17" name="Rounded Rectangle 16"/>
          <p:cNvSpPr/>
          <p:nvPr/>
        </p:nvSpPr>
        <p:spPr>
          <a:xfrm>
            <a:off x="5500694" y="3714752"/>
            <a:ext cx="2000264" cy="64294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|| </a:t>
            </a:r>
            <a:r>
              <a:rPr lang="el-GR" sz="3200" i="1" dirty="0" smtClean="0">
                <a:solidFill>
                  <a:schemeClr val="tx1"/>
                </a:solidFill>
              </a:rPr>
              <a:t>ρ</a:t>
            </a:r>
            <a:r>
              <a:rPr lang="en-US" sz="3200" i="1" baseline="-25000" dirty="0" smtClean="0">
                <a:solidFill>
                  <a:schemeClr val="tx1"/>
                </a:solidFill>
              </a:rPr>
              <a:t>XZ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sz="32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sz="3200" baseline="-25000" dirty="0">
              <a:solidFill>
                <a:schemeClr val="tx1"/>
              </a:solidFill>
              <a:latin typeface="cmmi1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14678" y="5429264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>
                <a:latin typeface="cmsy10"/>
              </a:rPr>
              <a:t>1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 X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…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|</a:t>
            </a:r>
            <a:r>
              <a:rPr lang="el-GR" sz="2800" i="1" dirty="0" smtClean="0">
                <a:solidFill>
                  <a:schemeClr val="accent2"/>
                </a:solidFill>
              </a:rPr>
              <a:t>ρ</a:t>
            </a:r>
            <a:r>
              <a:rPr lang="en-US" sz="2800" i="1" baseline="-25000" dirty="0" smtClean="0">
                <a:solidFill>
                  <a:schemeClr val="accent2"/>
                </a:solidFill>
              </a:rPr>
              <a:t>Z</a:t>
            </a:r>
            <a:r>
              <a:rPr lang="en-US" sz="2800" dirty="0" smtClean="0"/>
              <a:t>) = </a:t>
            </a:r>
            <a:r>
              <a:rPr lang="el-GR" sz="2800" i="1" dirty="0" smtClean="0"/>
              <a:t>α</a:t>
            </a:r>
            <a:r>
              <a:rPr lang="en-US" sz="2800" i="1" dirty="0" smtClean="0"/>
              <a:t> 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571736" y="5881046"/>
            <a:ext cx="485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msy10"/>
              </a:rPr>
              <a:t>)</a:t>
            </a:r>
            <a:r>
              <a:rPr lang="en-US" sz="2800" dirty="0" smtClean="0"/>
              <a:t> H</a:t>
            </a:r>
            <a:r>
              <a:rPr lang="en-US" sz="2800" baseline="-25000" dirty="0" smtClean="0">
                <a:latin typeface="cmsy10"/>
              </a:rPr>
              <a:t>1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i="1" baseline="-10000" dirty="0" smtClean="0"/>
              <a:t>r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 X</a:t>
            </a:r>
            <a:r>
              <a:rPr lang="en-US" sz="2800" i="1" baseline="-10000" dirty="0" smtClean="0"/>
              <a:t>r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… </a:t>
            </a:r>
            <a:r>
              <a:rPr lang="en-US" sz="2800" i="1" dirty="0" err="1" smtClean="0"/>
              <a:t>X</a:t>
            </a:r>
            <a:r>
              <a:rPr lang="en-US" sz="2800" i="1" baseline="-10000" dirty="0" err="1" smtClean="0"/>
              <a:t>r</a:t>
            </a:r>
            <a:r>
              <a:rPr lang="en-US" sz="2800" i="1" baseline="-25000" dirty="0" err="1" smtClean="0"/>
              <a:t>s</a:t>
            </a:r>
            <a:r>
              <a:rPr lang="en-US" sz="2800" dirty="0" smtClean="0"/>
              <a:t>|</a:t>
            </a:r>
            <a:r>
              <a:rPr lang="el-GR" sz="2800" i="1" dirty="0" smtClean="0">
                <a:solidFill>
                  <a:schemeClr val="accent2"/>
                </a:solidFill>
              </a:rPr>
              <a:t>ρ</a:t>
            </a:r>
            <a:r>
              <a:rPr lang="en-US" sz="2800" i="1" baseline="-25000" dirty="0" smtClean="0">
                <a:solidFill>
                  <a:schemeClr val="accent2"/>
                </a:solidFill>
              </a:rPr>
              <a:t>Z</a:t>
            </a:r>
            <a:r>
              <a:rPr lang="en-US" sz="2800" dirty="0" smtClean="0"/>
              <a:t>)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</a:t>
            </a:r>
            <a:r>
              <a:rPr lang="el-GR" sz="2800" i="1" dirty="0" smtClean="0"/>
              <a:t>α</a:t>
            </a:r>
            <a:r>
              <a:rPr lang="en-US" sz="2800" i="1" dirty="0" smtClean="0"/>
              <a:t> s/n </a:t>
            </a:r>
            <a:endParaRPr lang="en-US" sz="28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uiExpand="1" build="p"/>
      <p:bldP spid="5" grpId="0" animBg="1"/>
      <p:bldP spid="7" grpId="0"/>
      <p:bldP spid="9" grpId="0"/>
      <p:bldP spid="10" grpId="0" animBg="1"/>
      <p:bldP spid="12" grpId="0" animBg="1"/>
      <p:bldP spid="17" grpId="0" animBg="1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01122" cy="631844"/>
          </a:xfrm>
        </p:spPr>
        <p:txBody>
          <a:bodyPr>
            <a:noAutofit/>
          </a:bodyPr>
          <a:lstStyle/>
          <a:p>
            <a:r>
              <a:rPr lang="en-US" sz="4000" dirty="0" smtClean="0"/>
              <a:t>Related work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2938" y="1000108"/>
            <a:ext cx="7772400" cy="5429288"/>
          </a:xfrm>
          <a:effectLst/>
        </p:spPr>
        <p:txBody>
          <a:bodyPr>
            <a:no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Gavinsky</a:t>
            </a:r>
            <a:r>
              <a:rPr lang="en-US" dirty="0" smtClean="0"/>
              <a:t>, </a:t>
            </a:r>
            <a:r>
              <a:rPr lang="en-US" dirty="0" err="1" smtClean="0"/>
              <a:t>Kempe</a:t>
            </a:r>
            <a:r>
              <a:rPr lang="en-US" dirty="0" smtClean="0"/>
              <a:t>, </a:t>
            </a:r>
            <a:r>
              <a:rPr lang="en-US" dirty="0" err="1" smtClean="0"/>
              <a:t>Kerenidis</a:t>
            </a:r>
            <a:r>
              <a:rPr lang="en-US" dirty="0" smtClean="0"/>
              <a:t>, </a:t>
            </a:r>
            <a:r>
              <a:rPr lang="en-US" dirty="0" err="1" smtClean="0"/>
              <a:t>Raz</a:t>
            </a:r>
            <a:r>
              <a:rPr lang="en-US" dirty="0" smtClean="0"/>
              <a:t>, de Wolf 06] counterexample:</a:t>
            </a:r>
            <a:br>
              <a:rPr lang="en-US" dirty="0" smtClean="0"/>
            </a:br>
            <a:r>
              <a:rPr lang="en-US" dirty="0" smtClean="0"/>
              <a:t>strong extractor which is </a:t>
            </a:r>
            <a:r>
              <a:rPr lang="en-US" dirty="0" smtClean="0">
                <a:solidFill>
                  <a:schemeClr val="accent2"/>
                </a:solidFill>
              </a:rPr>
              <a:t>classically “secure”</a:t>
            </a:r>
            <a:r>
              <a:rPr lang="en-US" dirty="0" smtClean="0"/>
              <a:t>, but </a:t>
            </a:r>
            <a:r>
              <a:rPr lang="en-US" dirty="0" smtClean="0">
                <a:solidFill>
                  <a:schemeClr val="accent2"/>
                </a:solidFill>
              </a:rPr>
              <a:t>completely insecure </a:t>
            </a:r>
            <a:r>
              <a:rPr lang="en-US" dirty="0" smtClean="0"/>
              <a:t>against q-memory of similar size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Ambainis</a:t>
            </a:r>
            <a:r>
              <a:rPr lang="en-US" dirty="0" smtClean="0"/>
              <a:t>, Smith 04] </a:t>
            </a:r>
            <a:br>
              <a:rPr lang="en-US" dirty="0" smtClean="0"/>
            </a:br>
            <a:r>
              <a:rPr lang="en-US" dirty="0" smtClean="0"/>
              <a:t>encrypting quantum messages with </a:t>
            </a:r>
            <a:r>
              <a:rPr lang="en-US" dirty="0" smtClean="0">
                <a:latin typeface="cmmi10"/>
              </a:rPr>
              <a:t>±</a:t>
            </a:r>
            <a:r>
              <a:rPr lang="en-US" dirty="0" smtClean="0"/>
              <a:t>-biased masking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Desrosiers</a:t>
            </a:r>
            <a:r>
              <a:rPr lang="en-US" dirty="0" smtClean="0"/>
              <a:t>, Dupuis 07]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quantum entropic security</a:t>
            </a:r>
          </a:p>
        </p:txBody>
      </p:sp>
      <p:pic>
        <p:nvPicPr>
          <p:cNvPr id="20" name="Picture 2" descr="j0141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142984"/>
            <a:ext cx="1166889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71"/>
          <p:cNvGrpSpPr/>
          <p:nvPr/>
        </p:nvGrpSpPr>
        <p:grpSpPr>
          <a:xfrm>
            <a:off x="6643702" y="2714620"/>
            <a:ext cx="1808173" cy="457205"/>
            <a:chOff x="4857752" y="5543562"/>
            <a:chExt cx="1808173" cy="457205"/>
          </a:xfrm>
        </p:grpSpPr>
        <p:sp>
          <p:nvSpPr>
            <p:cNvPr id="22" name="Oval 999"/>
            <p:cNvSpPr>
              <a:spLocks noChangeArrowheads="1"/>
            </p:cNvSpPr>
            <p:nvPr/>
          </p:nvSpPr>
          <p:spPr bwMode="auto">
            <a:xfrm rot="5400000">
              <a:off x="4857752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23" name="Line 1000"/>
            <p:cNvSpPr>
              <a:spLocks noChangeShapeType="1"/>
            </p:cNvSpPr>
            <p:nvPr/>
          </p:nvSpPr>
          <p:spPr bwMode="auto">
            <a:xfrm rot="16200000">
              <a:off x="5088733" y="5580076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5" name="Oval 1001"/>
            <p:cNvSpPr>
              <a:spLocks noChangeArrowheads="1"/>
            </p:cNvSpPr>
            <p:nvPr/>
          </p:nvSpPr>
          <p:spPr bwMode="auto">
            <a:xfrm rot="8100000">
              <a:off x="5318127" y="5543563"/>
              <a:ext cx="431800" cy="4318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26" name="Line 1002"/>
            <p:cNvSpPr>
              <a:spLocks noChangeShapeType="1"/>
            </p:cNvSpPr>
            <p:nvPr/>
          </p:nvSpPr>
          <p:spPr bwMode="auto">
            <a:xfrm rot="13500000">
              <a:off x="5543552" y="5578488"/>
              <a:ext cx="6350" cy="36195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grpSp>
          <p:nvGrpSpPr>
            <p:cNvPr id="27" name="Group 1003"/>
            <p:cNvGrpSpPr>
              <a:grpSpLocks/>
            </p:cNvGrpSpPr>
            <p:nvPr/>
          </p:nvGrpSpPr>
          <p:grpSpPr bwMode="auto">
            <a:xfrm>
              <a:off x="5773766" y="5543562"/>
              <a:ext cx="457205" cy="457205"/>
              <a:chOff x="158" y="1298"/>
              <a:chExt cx="272" cy="272"/>
            </a:xfrm>
          </p:grpSpPr>
          <p:sp>
            <p:nvSpPr>
              <p:cNvPr id="30" name="Oval 1004"/>
              <p:cNvSpPr>
                <a:spLocks noChangeArrowheads="1"/>
              </p:cNvSpPr>
              <p:nvPr/>
            </p:nvSpPr>
            <p:spPr bwMode="auto">
              <a:xfrm>
                <a:off x="158" y="1298"/>
                <a:ext cx="272" cy="272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1" name="Line 1005"/>
              <p:cNvSpPr>
                <a:spLocks noChangeShapeType="1"/>
              </p:cNvSpPr>
              <p:nvPr/>
            </p:nvSpPr>
            <p:spPr bwMode="auto">
              <a:xfrm rot="10800000">
                <a:off x="294" y="1311"/>
                <a:ext cx="1" cy="22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2" name="Line 1006"/>
              <p:cNvSpPr>
                <a:spLocks noChangeShapeType="1"/>
              </p:cNvSpPr>
              <p:nvPr/>
            </p:nvSpPr>
            <p:spPr bwMode="auto">
              <a:xfrm rot="-5400000">
                <a:off x="308" y="1334"/>
                <a:ext cx="1" cy="20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3" name="Line 1007"/>
              <p:cNvSpPr>
                <a:spLocks noChangeShapeType="1"/>
              </p:cNvSpPr>
              <p:nvPr/>
            </p:nvSpPr>
            <p:spPr bwMode="auto">
              <a:xfrm rot="13500000">
                <a:off x="299" y="1317"/>
                <a:ext cx="0" cy="22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4" name="Line 1008"/>
              <p:cNvSpPr>
                <a:spLocks noChangeShapeType="1"/>
              </p:cNvSpPr>
              <p:nvPr/>
            </p:nvSpPr>
            <p:spPr bwMode="auto">
              <a:xfrm rot="8100000">
                <a:off x="284" y="1316"/>
                <a:ext cx="4" cy="228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28" name="Oval 999"/>
            <p:cNvSpPr>
              <a:spLocks noChangeArrowheads="1"/>
            </p:cNvSpPr>
            <p:nvPr/>
          </p:nvSpPr>
          <p:spPr bwMode="auto">
            <a:xfrm>
              <a:off x="6234125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29" name="Line 1000"/>
            <p:cNvSpPr>
              <a:spLocks noChangeShapeType="1"/>
            </p:cNvSpPr>
            <p:nvPr/>
          </p:nvSpPr>
          <p:spPr bwMode="auto">
            <a:xfrm rot="10800000">
              <a:off x="6465106" y="5580075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357158" y="3429000"/>
            <a:ext cx="5214974" cy="631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Quantum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Schemes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53950"/>
            <a:ext cx="7772400" cy="846158"/>
          </a:xfrm>
        </p:spPr>
        <p:txBody>
          <a:bodyPr>
            <a:no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"/>
          </p:nvPr>
        </p:nvSpPr>
        <p:spPr>
          <a:xfrm>
            <a:off x="642910" y="1000140"/>
            <a:ext cx="8043890" cy="4572000"/>
          </a:xfrm>
        </p:spPr>
        <p:txBody>
          <a:bodyPr/>
          <a:lstStyle/>
          <a:p>
            <a:r>
              <a:rPr lang="en-US" dirty="0" smtClean="0"/>
              <a:t>randomness extraction via </a:t>
            </a:r>
            <a:r>
              <a:rPr lang="en-US" dirty="0" smtClean="0">
                <a:latin typeface="cmmi10"/>
              </a:rPr>
              <a:t>±</a:t>
            </a:r>
            <a:r>
              <a:rPr lang="en-US" dirty="0" smtClean="0"/>
              <a:t>-biased masking is secure in the presence of quantum attacker</a:t>
            </a:r>
          </a:p>
          <a:p>
            <a:r>
              <a:rPr lang="en-US" dirty="0" smtClean="0"/>
              <a:t>entropic security</a:t>
            </a:r>
          </a:p>
          <a:p>
            <a:r>
              <a:rPr lang="en-US" dirty="0" smtClean="0"/>
              <a:t>Error Correction without Leaking Partial Information</a:t>
            </a:r>
          </a:p>
          <a:p>
            <a:r>
              <a:rPr lang="en-US" dirty="0" smtClean="0"/>
              <a:t>Applications in the Bounded-(Quantum-)Storage Model</a:t>
            </a:r>
          </a:p>
          <a:p>
            <a:endParaRPr lang="en-US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785786" y="3743348"/>
            <a:ext cx="7215187" cy="1838325"/>
          </a:xfrm>
          <a:prstGeom prst="rect">
            <a:avLst/>
          </a:prstGeom>
          <a:noFill/>
          <a:ln/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CH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Thanks to </a:t>
            </a:r>
            <a:br>
              <a:rPr kumimoji="0" lang="fr-CH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CH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CH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CH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CH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CH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you!</a:t>
            </a:r>
            <a:endParaRPr kumimoji="0" lang="fr-CH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35" descr="daimi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787" y="4372002"/>
            <a:ext cx="1063625" cy="1074737"/>
          </a:xfrm>
          <a:prstGeom prst="rect">
            <a:avLst/>
          </a:prstGeom>
          <a:noFill/>
        </p:spPr>
      </p:pic>
      <p:pic>
        <p:nvPicPr>
          <p:cNvPr id="25" name="Picture 37" descr="CWIvg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1457" y="4514878"/>
            <a:ext cx="846138" cy="846137"/>
          </a:xfrm>
          <a:prstGeom prst="rect">
            <a:avLst/>
          </a:prstGeom>
          <a:noFill/>
        </p:spPr>
      </p:pic>
      <p:pic>
        <p:nvPicPr>
          <p:cNvPr id="26" name="Picture 39" descr="seqoq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2498" y="5949973"/>
            <a:ext cx="1743075" cy="428625"/>
          </a:xfrm>
          <a:prstGeom prst="rect">
            <a:avLst/>
          </a:prstGeom>
          <a:noFill/>
        </p:spPr>
      </p:pic>
      <p:pic>
        <p:nvPicPr>
          <p:cNvPr id="27" name="Picture 41" descr="qaplogo140x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3161" y="5699148"/>
            <a:ext cx="1778000" cy="1016000"/>
          </a:xfrm>
          <a:prstGeom prst="rect">
            <a:avLst/>
          </a:prstGeom>
          <a:noFill/>
        </p:spPr>
      </p:pic>
      <p:pic>
        <p:nvPicPr>
          <p:cNvPr id="28" name="Picture 43" descr="nwo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53198" y="5618186"/>
            <a:ext cx="1219200" cy="938212"/>
          </a:xfrm>
          <a:prstGeom prst="rect">
            <a:avLst/>
          </a:prstGeom>
          <a:noFill/>
        </p:spPr>
      </p:pic>
      <p:pic>
        <p:nvPicPr>
          <p:cNvPr id="11" name="SingingCryptographers_IAC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57158" y="214290"/>
            <a:ext cx="8572560" cy="64294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4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434"/>
                            </p:stCondLst>
                            <p:childTnLst>
                              <p:par>
                                <p:cTn id="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53950"/>
            <a:ext cx="7772400" cy="846158"/>
          </a:xfrm>
        </p:spPr>
        <p:txBody>
          <a:bodyPr>
            <a:noAutofit/>
          </a:bodyPr>
          <a:lstStyle/>
          <a:p>
            <a:r>
              <a:rPr lang="en-US" dirty="0" smtClean="0"/>
              <a:t>Strong Extractor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001056" cy="55721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 {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} be a </a:t>
            </a:r>
            <a:r>
              <a:rPr lang="el-GR" sz="2800" dirty="0" smtClean="0"/>
              <a:t>δ</a:t>
            </a:r>
            <a:r>
              <a:rPr lang="en-US" sz="2800" dirty="0" smtClean="0"/>
              <a:t>-biased family of binary linear [</a:t>
            </a:r>
            <a:r>
              <a:rPr lang="en-US" sz="2800" dirty="0" err="1" smtClean="0"/>
              <a:t>n,k,d</a:t>
            </a:r>
            <a:r>
              <a:rPr lang="en-US" sz="2800" dirty="0" smtClean="0"/>
              <a:t>]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codes. {H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} the parity-check matrix.</a:t>
            </a:r>
          </a:p>
          <a:p>
            <a:r>
              <a:rPr lang="en-US" sz="2800" dirty="0" smtClean="0"/>
              <a:t>Then, Ext: (</a:t>
            </a:r>
            <a:r>
              <a:rPr lang="en-US" sz="2800" dirty="0" err="1" smtClean="0"/>
              <a:t>i,x</a:t>
            </a:r>
            <a:r>
              <a:rPr lang="en-US" sz="2800" dirty="0" smtClean="0"/>
              <a:t>) </a:t>
            </a:r>
            <a:r>
              <a:rPr lang="en-US" sz="2800" dirty="0" smtClean="0">
                <a:latin typeface="MT Extra"/>
                <a:sym typeface="MT Extra"/>
              </a:rPr>
              <a:t></a:t>
            </a:r>
            <a:r>
              <a:rPr lang="en-US" sz="2800" dirty="0" smtClean="0"/>
              <a:t> H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x is a (t,</a:t>
            </a:r>
            <a:r>
              <a:rPr lang="el-GR" sz="2800" dirty="0" smtClean="0"/>
              <a:t> ε</a:t>
            </a:r>
            <a:r>
              <a:rPr lang="en-US" sz="2800" dirty="0" smtClean="0"/>
              <a:t>)-strong quantum extractor with </a:t>
            </a:r>
          </a:p>
          <a:p>
            <a:pPr lvl="1"/>
            <a:r>
              <a:rPr lang="en-US" dirty="0" smtClean="0"/>
              <a:t>with (n-k)-bit output, </a:t>
            </a:r>
          </a:p>
          <a:p>
            <a:pPr lvl="1"/>
            <a:r>
              <a:rPr lang="el-GR" dirty="0" smtClean="0"/>
              <a:t>ε</a:t>
            </a:r>
            <a:r>
              <a:rPr lang="en-US" dirty="0" smtClean="0"/>
              <a:t>= </a:t>
            </a:r>
            <a:r>
              <a:rPr lang="el-GR" dirty="0" smtClean="0"/>
              <a:t>δ</a:t>
            </a:r>
            <a:r>
              <a:rPr lang="en-US" dirty="0" smtClean="0"/>
              <a:t> 2</a:t>
            </a:r>
            <a:r>
              <a:rPr lang="en-US" baseline="30000" dirty="0" smtClean="0"/>
              <a:t>(n-t)/2</a:t>
            </a:r>
          </a:p>
          <a:p>
            <a:r>
              <a:rPr lang="en-US" sz="2800" dirty="0" smtClean="0"/>
              <a:t>Seed length must be linear in </a:t>
            </a:r>
            <a:r>
              <a:rPr lang="en-US" sz="2800" i="1" dirty="0" smtClean="0"/>
              <a:t>n</a:t>
            </a:r>
          </a:p>
          <a:p>
            <a:r>
              <a:rPr lang="en-US" sz="2800" dirty="0" smtClean="0"/>
              <a:t>Then, </a:t>
            </a:r>
            <a:endParaRPr lang="en-US" sz="3200" baseline="30000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7929586" y="5429264"/>
            <a:ext cx="10715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el-GR" sz="4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4000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endParaRPr lang="en-US" sz="4000" baseline="-25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" name="Picture 2" descr="j0141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143512"/>
            <a:ext cx="1166889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Cloud Callout 85"/>
          <p:cNvSpPr/>
          <p:nvPr/>
        </p:nvSpPr>
        <p:spPr>
          <a:xfrm>
            <a:off x="3929058" y="5357826"/>
            <a:ext cx="2786082" cy="1071570"/>
          </a:xfrm>
          <a:prstGeom prst="cloudCallout">
            <a:avLst>
              <a:gd name="adj1" fmla="val 72376"/>
              <a:gd name="adj2" fmla="val -49019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</a:rPr>
              <a:t>©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chemeClr val="tx1"/>
                </a:solidFill>
              </a:rPr>
              <a:t> =?</a:t>
            </a:r>
            <a:endParaRPr lang="en-US" sz="2800" dirty="0">
              <a:solidFill>
                <a:schemeClr val="tx1"/>
              </a:solidFill>
              <a:latin typeface="cmmi10"/>
            </a:endParaRPr>
          </a:p>
        </p:txBody>
      </p:sp>
      <p:grpSp>
        <p:nvGrpSpPr>
          <p:cNvPr id="5" name="Group 71"/>
          <p:cNvGrpSpPr/>
          <p:nvPr/>
        </p:nvGrpSpPr>
        <p:grpSpPr>
          <a:xfrm>
            <a:off x="6978669" y="6215082"/>
            <a:ext cx="1808173" cy="457205"/>
            <a:chOff x="4857752" y="5543562"/>
            <a:chExt cx="1808173" cy="457205"/>
          </a:xfrm>
        </p:grpSpPr>
        <p:sp>
          <p:nvSpPr>
            <p:cNvPr id="73" name="Oval 999"/>
            <p:cNvSpPr>
              <a:spLocks noChangeArrowheads="1"/>
            </p:cNvSpPr>
            <p:nvPr/>
          </p:nvSpPr>
          <p:spPr bwMode="auto">
            <a:xfrm rot="5400000">
              <a:off x="4857752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4" name="Line 1000"/>
            <p:cNvSpPr>
              <a:spLocks noChangeShapeType="1"/>
            </p:cNvSpPr>
            <p:nvPr/>
          </p:nvSpPr>
          <p:spPr bwMode="auto">
            <a:xfrm rot="16200000">
              <a:off x="5088733" y="5580076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75" name="Oval 1001"/>
            <p:cNvSpPr>
              <a:spLocks noChangeArrowheads="1"/>
            </p:cNvSpPr>
            <p:nvPr/>
          </p:nvSpPr>
          <p:spPr bwMode="auto">
            <a:xfrm rot="8100000">
              <a:off x="5318127" y="5543563"/>
              <a:ext cx="431800" cy="4318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6" name="Line 1002"/>
            <p:cNvSpPr>
              <a:spLocks noChangeShapeType="1"/>
            </p:cNvSpPr>
            <p:nvPr/>
          </p:nvSpPr>
          <p:spPr bwMode="auto">
            <a:xfrm rot="13500000">
              <a:off x="5543552" y="5578488"/>
              <a:ext cx="6350" cy="36195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grpSp>
          <p:nvGrpSpPr>
            <p:cNvPr id="7" name="Group 1003"/>
            <p:cNvGrpSpPr>
              <a:grpSpLocks/>
            </p:cNvGrpSpPr>
            <p:nvPr/>
          </p:nvGrpSpPr>
          <p:grpSpPr bwMode="auto">
            <a:xfrm>
              <a:off x="5773766" y="5543562"/>
              <a:ext cx="457205" cy="457205"/>
              <a:chOff x="158" y="1298"/>
              <a:chExt cx="272" cy="272"/>
            </a:xfrm>
          </p:grpSpPr>
          <p:sp>
            <p:nvSpPr>
              <p:cNvPr id="81" name="Oval 1004"/>
              <p:cNvSpPr>
                <a:spLocks noChangeArrowheads="1"/>
              </p:cNvSpPr>
              <p:nvPr/>
            </p:nvSpPr>
            <p:spPr bwMode="auto">
              <a:xfrm>
                <a:off x="158" y="1298"/>
                <a:ext cx="272" cy="272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2" name="Line 1005"/>
              <p:cNvSpPr>
                <a:spLocks noChangeShapeType="1"/>
              </p:cNvSpPr>
              <p:nvPr/>
            </p:nvSpPr>
            <p:spPr bwMode="auto">
              <a:xfrm rot="10800000">
                <a:off x="294" y="1311"/>
                <a:ext cx="1" cy="22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87" name="Line 1006"/>
              <p:cNvSpPr>
                <a:spLocks noChangeShapeType="1"/>
              </p:cNvSpPr>
              <p:nvPr/>
            </p:nvSpPr>
            <p:spPr bwMode="auto">
              <a:xfrm rot="-5400000">
                <a:off x="308" y="1334"/>
                <a:ext cx="1" cy="20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88" name="Line 1007"/>
              <p:cNvSpPr>
                <a:spLocks noChangeShapeType="1"/>
              </p:cNvSpPr>
              <p:nvPr/>
            </p:nvSpPr>
            <p:spPr bwMode="auto">
              <a:xfrm rot="13500000">
                <a:off x="299" y="1317"/>
                <a:ext cx="0" cy="22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89" name="Line 1008"/>
              <p:cNvSpPr>
                <a:spLocks noChangeShapeType="1"/>
              </p:cNvSpPr>
              <p:nvPr/>
            </p:nvSpPr>
            <p:spPr bwMode="auto">
              <a:xfrm rot="8100000">
                <a:off x="284" y="1316"/>
                <a:ext cx="4" cy="228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79" name="Oval 999"/>
            <p:cNvSpPr>
              <a:spLocks noChangeArrowheads="1"/>
            </p:cNvSpPr>
            <p:nvPr/>
          </p:nvSpPr>
          <p:spPr bwMode="auto">
            <a:xfrm>
              <a:off x="6234125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80" name="Line 1000"/>
            <p:cNvSpPr>
              <a:spLocks noChangeShapeType="1"/>
            </p:cNvSpPr>
            <p:nvPr/>
          </p:nvSpPr>
          <p:spPr bwMode="auto">
            <a:xfrm rot="10800000">
              <a:off x="6465106" y="5580075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pic>
        <p:nvPicPr>
          <p:cNvPr id="22" name="Picture 2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914132" y="4714884"/>
            <a:ext cx="5443818" cy="4768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857488" y="1928802"/>
            <a:ext cx="3357586" cy="242889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j0141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072074"/>
            <a:ext cx="1166889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j00915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000240"/>
            <a:ext cx="768370" cy="1167261"/>
          </a:xfrm>
          <a:prstGeom prst="rect">
            <a:avLst/>
          </a:prstGeom>
          <a:noFill/>
        </p:spPr>
      </p:pic>
      <p:pic>
        <p:nvPicPr>
          <p:cNvPr id="1028" name="Picture 4" descr="j00916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928802"/>
            <a:ext cx="935688" cy="1060446"/>
          </a:xfrm>
          <a:prstGeom prst="rect">
            <a:avLst/>
          </a:prstGeom>
          <a:noFill/>
        </p:spPr>
      </p:pic>
      <p:pic>
        <p:nvPicPr>
          <p:cNvPr id="1029" name="Picture 5" descr="BS00996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57158" y="1428736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5" descr="BS00996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286776" y="1357298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2071670" y="2701349"/>
            <a:ext cx="1500198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5720" y="321468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=01101001…</a:t>
            </a:r>
            <a:endParaRPr lang="en-US" sz="3200" dirty="0">
              <a:latin typeface="+mj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857884" y="2772787"/>
            <a:ext cx="1285884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57620" y="528638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Z</a:t>
            </a:r>
            <a:r>
              <a:rPr lang="en-US" sz="3200" dirty="0" smtClean="0">
                <a:latin typeface="+mj-lt"/>
              </a:rPr>
              <a:t> =10011…</a:t>
            </a:r>
            <a:endParaRPr lang="en-US" sz="3200" dirty="0">
              <a:latin typeface="+mj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3821901" y="4464851"/>
            <a:ext cx="1428760" cy="7143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42976" y="135729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16" y="128586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57950" y="3286124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=01101001…</a:t>
            </a:r>
            <a:endParaRPr lang="en-US" sz="32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1802" y="1285860"/>
            <a:ext cx="30003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  <a:latin typeface="+mj-lt"/>
              </a:rPr>
              <a:t>random source</a:t>
            </a:r>
            <a:endParaRPr lang="en-US" sz="3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85786" y="296826"/>
            <a:ext cx="7772400" cy="917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Motivating Example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/>
      <p:bldP spid="26" grpId="0"/>
      <p:bldP spid="3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j0141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072074"/>
            <a:ext cx="1166889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j00915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000240"/>
            <a:ext cx="768370" cy="1167261"/>
          </a:xfrm>
          <a:prstGeom prst="rect">
            <a:avLst/>
          </a:prstGeom>
          <a:noFill/>
        </p:spPr>
      </p:pic>
      <p:pic>
        <p:nvPicPr>
          <p:cNvPr id="1028" name="Picture 4" descr="j00916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928802"/>
            <a:ext cx="935688" cy="1060446"/>
          </a:xfrm>
          <a:prstGeom prst="rect">
            <a:avLst/>
          </a:prstGeom>
          <a:noFill/>
        </p:spPr>
      </p:pic>
      <p:pic>
        <p:nvPicPr>
          <p:cNvPr id="1029" name="Picture 5" descr="BS00996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57158" y="1428736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5" descr="BS00996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286776" y="1357298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85720" y="321468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=01101001…</a:t>
            </a:r>
            <a:endParaRPr lang="en-US" sz="32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7620" y="528638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Z</a:t>
            </a:r>
            <a:r>
              <a:rPr lang="en-US" sz="3200" dirty="0" smtClean="0">
                <a:latin typeface="+mj-lt"/>
              </a:rPr>
              <a:t> =10011…</a:t>
            </a:r>
            <a:endParaRPr lang="en-US" sz="32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2976" y="135729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16" y="128586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57950" y="3286124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=01101001…</a:t>
            </a:r>
            <a:endParaRPr lang="en-US" sz="3200" dirty="0">
              <a:latin typeface="+mj-lt"/>
            </a:endParaRPr>
          </a:p>
        </p:txBody>
      </p:sp>
      <p:sp>
        <p:nvSpPr>
          <p:cNvPr id="24" name="Trapezoid 23"/>
          <p:cNvSpPr/>
          <p:nvPr/>
        </p:nvSpPr>
        <p:spPr>
          <a:xfrm rot="10800000">
            <a:off x="500034" y="3857628"/>
            <a:ext cx="1714512" cy="500066"/>
          </a:xfrm>
          <a:prstGeom prst="trapezoid">
            <a:avLst>
              <a:gd name="adj" fmla="val 7218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/>
          <p:cNvSpPr/>
          <p:nvPr/>
        </p:nvSpPr>
        <p:spPr>
          <a:xfrm rot="10800000">
            <a:off x="6858016" y="3857628"/>
            <a:ext cx="1714512" cy="500066"/>
          </a:xfrm>
          <a:prstGeom prst="trapezoid">
            <a:avLst>
              <a:gd name="adj" fmla="val 7218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572264" y="450057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1"/>
                </a:solidFill>
                <a:latin typeface="+mj-lt"/>
              </a:rPr>
              <a:t>F(X)=0011..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43240" y="164305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H</a:t>
            </a:r>
            <a:r>
              <a:rPr lang="en-US" sz="3200" baseline="-25000" dirty="0" smtClean="0">
                <a:solidFill>
                  <a:schemeClr val="accent2"/>
                </a:solidFill>
                <a:latin typeface="cmsy10"/>
              </a:rPr>
              <a:t>1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sz="3200" i="1" dirty="0" smtClean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|</a:t>
            </a:r>
            <a:r>
              <a:rPr lang="en-US" sz="3200" i="1" dirty="0" smtClean="0">
                <a:solidFill>
                  <a:schemeClr val="accent2"/>
                </a:solidFill>
                <a:latin typeface="+mj-lt"/>
              </a:rPr>
              <a:t>KZ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)</a:t>
            </a:r>
            <a:r>
              <a:rPr lang="en-US" sz="3200" i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cmsy10"/>
              </a:rPr>
              <a:t>¸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200" i="1" dirty="0" smtClean="0">
                <a:solidFill>
                  <a:schemeClr val="accent2"/>
                </a:solidFill>
              </a:rPr>
              <a:t>m</a:t>
            </a:r>
            <a:endParaRPr lang="en-US" sz="3200" dirty="0">
              <a:solidFill>
                <a:schemeClr val="accent2"/>
              </a:solidFill>
              <a:latin typeface="cmmi10"/>
            </a:endParaRPr>
          </a:p>
        </p:txBody>
      </p:sp>
      <p:pic>
        <p:nvPicPr>
          <p:cNvPr id="34" name="Picture 5" descr="BS00996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143504" y="5715016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857884" y="5643578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pic>
        <p:nvPicPr>
          <p:cNvPr id="36" name="Picture 252" descr="meda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3857628"/>
            <a:ext cx="720725" cy="720725"/>
          </a:xfrm>
          <a:prstGeom prst="rect">
            <a:avLst/>
          </a:prstGeom>
          <a:noFill/>
          <a:ln/>
        </p:spPr>
      </p:pic>
      <p:pic>
        <p:nvPicPr>
          <p:cNvPr id="37" name="Picture 252" descr="meda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8423275" y="3857628"/>
            <a:ext cx="720725" cy="720725"/>
          </a:xfrm>
          <a:prstGeom prst="rect">
            <a:avLst/>
          </a:prstGeom>
          <a:noFill/>
          <a:ln/>
        </p:spPr>
      </p:pic>
      <p:sp>
        <p:nvSpPr>
          <p:cNvPr id="38" name="TextBox 37"/>
          <p:cNvSpPr txBox="1"/>
          <p:nvPr/>
        </p:nvSpPr>
        <p:spPr>
          <a:xfrm>
            <a:off x="2214546" y="3786190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1"/>
                </a:solidFill>
                <a:latin typeface="+mj-lt"/>
              </a:rPr>
              <a:t>2-universal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178959" y="4643446"/>
            <a:ext cx="278608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loud Callout 43"/>
          <p:cNvSpPr/>
          <p:nvPr/>
        </p:nvSpPr>
        <p:spPr>
          <a:xfrm>
            <a:off x="3929058" y="2428868"/>
            <a:ext cx="2286016" cy="1785950"/>
          </a:xfrm>
          <a:prstGeom prst="cloudCallout">
            <a:avLst>
              <a:gd name="adj1" fmla="val -66916"/>
              <a:gd name="adj2" fmla="val 10048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</a:rPr>
              <a:t>F</a:t>
            </a:r>
            <a:r>
              <a:rPr lang="en-US" sz="3600" dirty="0" smtClean="0">
                <a:solidFill>
                  <a:schemeClr val="tx1"/>
                </a:solidFill>
              </a:rPr>
              <a:t>(</a:t>
            </a:r>
            <a:r>
              <a:rPr lang="en-US" sz="3600" i="1" dirty="0" smtClean="0">
                <a:solidFill>
                  <a:schemeClr val="tx1"/>
                </a:solidFill>
              </a:rPr>
              <a:t>X</a:t>
            </a:r>
            <a:r>
              <a:rPr lang="en-US" sz="3600" dirty="0" smtClean="0">
                <a:solidFill>
                  <a:schemeClr val="tx1"/>
                </a:solidFill>
              </a:rPr>
              <a:t>)=?</a:t>
            </a:r>
            <a:endParaRPr lang="en-US" sz="3600" dirty="0">
              <a:solidFill>
                <a:schemeClr val="tx1"/>
              </a:solidFill>
              <a:latin typeface="cmmi10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785786" y="296826"/>
            <a:ext cx="7772400" cy="917596"/>
          </a:xfrm>
        </p:spPr>
        <p:txBody>
          <a:bodyPr>
            <a:normAutofit/>
          </a:bodyPr>
          <a:lstStyle/>
          <a:p>
            <a:r>
              <a:rPr lang="en-US" dirty="0" smtClean="0"/>
              <a:t>Left-Over Hash Lemma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428596" y="4500570"/>
            <a:ext cx="2357454" cy="1227717"/>
            <a:chOff x="428596" y="4500570"/>
            <a:chExt cx="2357454" cy="1227717"/>
          </a:xfrm>
        </p:grpSpPr>
        <p:sp>
          <p:nvSpPr>
            <p:cNvPr id="25" name="TextBox 24"/>
            <p:cNvSpPr txBox="1"/>
            <p:nvPr/>
          </p:nvSpPr>
          <p:spPr>
            <a:xfrm>
              <a:off x="428596" y="4500570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chemeClr val="accent1"/>
                  </a:solidFill>
                  <a:latin typeface="+mj-lt"/>
                </a:rPr>
                <a:t>F(X)=0011..</a:t>
              </a:r>
              <a:endParaRPr lang="en-US" sz="32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7" name="Left Brace 26"/>
            <p:cNvSpPr/>
            <p:nvPr/>
          </p:nvSpPr>
          <p:spPr>
            <a:xfrm>
              <a:off x="1857356" y="4500570"/>
              <a:ext cx="214314" cy="1143008"/>
            </a:xfrm>
            <a:prstGeom prst="leftBrac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14480" y="5143512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chemeClr val="accent1"/>
                  </a:solidFill>
                </a:rPr>
                <a:t>m</a:t>
              </a:r>
              <a:endParaRPr lang="en-US" sz="3200" dirty="0">
                <a:solidFill>
                  <a:schemeClr val="accent1"/>
                </a:solidFill>
                <a:latin typeface="cmmi1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429124" y="414338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1"/>
                </a:solidFill>
                <a:latin typeface="+mj-lt"/>
              </a:rPr>
              <a:t>F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57290" y="607220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Key </a:t>
            </a:r>
            <a:r>
              <a:rPr lang="en-US" sz="3200" i="1" dirty="0" smtClean="0">
                <a:solidFill>
                  <a:schemeClr val="accent2"/>
                </a:solidFill>
                <a:latin typeface="+mj-lt"/>
              </a:rPr>
              <a:t>K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 can be reused!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/>
      <p:bldP spid="33" grpId="0"/>
      <p:bldP spid="35" grpId="0"/>
      <p:bldP spid="35" grpId="1"/>
      <p:bldP spid="38" grpId="0"/>
      <p:bldP spid="44" grpId="0" animBg="1"/>
      <p:bldP spid="41" grpId="0"/>
      <p:bldP spid="41" grpId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loud 32"/>
          <p:cNvSpPr/>
          <p:nvPr/>
        </p:nvSpPr>
        <p:spPr>
          <a:xfrm>
            <a:off x="2893207" y="1857364"/>
            <a:ext cx="3357586" cy="2214578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j0141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072074"/>
            <a:ext cx="1166889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2643174" y="2428868"/>
            <a:ext cx="1500198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14942" y="2357430"/>
            <a:ext cx="1285884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57620" y="528638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Z</a:t>
            </a:r>
            <a:r>
              <a:rPr lang="en-US" sz="3200" dirty="0" smtClean="0">
                <a:latin typeface="+mj-lt"/>
              </a:rPr>
              <a:t> =10011…</a:t>
            </a:r>
            <a:endParaRPr lang="en-US" sz="3200" dirty="0">
              <a:latin typeface="+mj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3821901" y="4464851"/>
            <a:ext cx="1428760" cy="7143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57554" y="836613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  <a:latin typeface="+mj-lt"/>
              </a:rPr>
              <a:t>imperfect random source</a:t>
            </a:r>
            <a:endParaRPr lang="en-US" sz="3200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36" name="Picture 3" descr="j00915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736"/>
            <a:ext cx="768370" cy="1167261"/>
          </a:xfrm>
          <a:prstGeom prst="rect">
            <a:avLst/>
          </a:prstGeom>
          <a:noFill/>
        </p:spPr>
      </p:pic>
      <p:pic>
        <p:nvPicPr>
          <p:cNvPr id="37" name="Picture 4" descr="j00916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558341"/>
            <a:ext cx="935688" cy="1060446"/>
          </a:xfrm>
          <a:prstGeom prst="rect">
            <a:avLst/>
          </a:prstGeom>
          <a:noFill/>
        </p:spPr>
      </p:pic>
      <p:pic>
        <p:nvPicPr>
          <p:cNvPr id="38" name="Picture 5" descr="BS00996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57158" y="1058275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39" name="Picture 5" descr="BS00996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072462" y="92867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285720" y="2629911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=01101011…</a:t>
            </a:r>
            <a:endParaRPr lang="en-US" sz="32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2976" y="986837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16" y="85723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29356" y="264318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X’</a:t>
            </a:r>
            <a:r>
              <a:rPr lang="en-US" sz="3200" dirty="0" smtClean="0">
                <a:latin typeface="+mj-lt"/>
              </a:rPr>
              <a:t>=011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3200" dirty="0" smtClean="0">
                <a:latin typeface="+mj-lt"/>
              </a:rPr>
              <a:t>10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0</a:t>
            </a:r>
            <a:r>
              <a:rPr lang="en-US" sz="3200" dirty="0" smtClean="0">
                <a:latin typeface="+mj-lt"/>
              </a:rPr>
              <a:t>1…</a:t>
            </a:r>
            <a:endParaRPr lang="en-US" sz="3200" dirty="0">
              <a:latin typeface="+mj-lt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914400" y="-24"/>
            <a:ext cx="7772400" cy="917596"/>
          </a:xfrm>
        </p:spPr>
        <p:txBody>
          <a:bodyPr>
            <a:normAutofit/>
          </a:bodyPr>
          <a:lstStyle/>
          <a:p>
            <a:r>
              <a:rPr lang="en-US" dirty="0" smtClean="0"/>
              <a:t>Imperfect Source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4"/>
            <a:ext cx="7772400" cy="917596"/>
          </a:xfrm>
        </p:spPr>
        <p:txBody>
          <a:bodyPr>
            <a:normAutofit/>
          </a:bodyPr>
          <a:lstStyle/>
          <a:p>
            <a:r>
              <a:rPr lang="en-US" dirty="0" smtClean="0"/>
              <a:t>Information Reconciliation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7" name="Picture 3" descr="j00915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428736"/>
            <a:ext cx="768370" cy="1167261"/>
          </a:xfrm>
          <a:prstGeom prst="rect">
            <a:avLst/>
          </a:prstGeom>
          <a:noFill/>
        </p:spPr>
      </p:pic>
      <p:pic>
        <p:nvPicPr>
          <p:cNvPr id="1028" name="Picture 4" descr="j00916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58341"/>
            <a:ext cx="935688" cy="1060446"/>
          </a:xfrm>
          <a:prstGeom prst="rect">
            <a:avLst/>
          </a:prstGeom>
          <a:noFill/>
        </p:spPr>
      </p:pic>
      <p:pic>
        <p:nvPicPr>
          <p:cNvPr id="1029" name="Picture 5" descr="BS0099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7158" y="1058275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85720" y="2629911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=01101011…</a:t>
            </a:r>
            <a:endParaRPr lang="en-US" sz="32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2976" y="986837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9356" y="264318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X’</a:t>
            </a:r>
            <a:r>
              <a:rPr lang="en-US" sz="3200" dirty="0" smtClean="0">
                <a:latin typeface="+mj-lt"/>
              </a:rPr>
              <a:t>=011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3200" dirty="0" smtClean="0">
                <a:latin typeface="+mj-lt"/>
              </a:rPr>
              <a:t>10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0</a:t>
            </a:r>
            <a:r>
              <a:rPr lang="en-US" sz="3200" dirty="0" smtClean="0">
                <a:latin typeface="+mj-lt"/>
              </a:rPr>
              <a:t>1…</a:t>
            </a:r>
            <a:endParaRPr lang="en-US" sz="3200" dirty="0">
              <a:latin typeface="+mj-lt"/>
            </a:endParaRPr>
          </a:p>
        </p:txBody>
      </p:sp>
      <p:pic>
        <p:nvPicPr>
          <p:cNvPr id="21" name="Picture 2" descr="j01412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5072074"/>
            <a:ext cx="1166889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857620" y="528638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Z</a:t>
            </a:r>
            <a:r>
              <a:rPr lang="en-US" sz="3200" dirty="0" smtClean="0">
                <a:latin typeface="+mj-lt"/>
              </a:rPr>
              <a:t> =10011…</a:t>
            </a:r>
            <a:endParaRPr lang="en-US" sz="3200" dirty="0">
              <a:latin typeface="+mj-lt"/>
            </a:endParaRPr>
          </a:p>
        </p:txBody>
      </p:sp>
      <p:sp>
        <p:nvSpPr>
          <p:cNvPr id="24" name="Trapezoid 23"/>
          <p:cNvSpPr/>
          <p:nvPr/>
        </p:nvSpPr>
        <p:spPr>
          <a:xfrm rot="10800000">
            <a:off x="642910" y="4214818"/>
            <a:ext cx="1714512" cy="500066"/>
          </a:xfrm>
          <a:prstGeom prst="trapezoid">
            <a:avLst>
              <a:gd name="adj" fmla="val 7218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28596" y="4915927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1"/>
                </a:solidFill>
                <a:latin typeface="+mj-lt"/>
              </a:rPr>
              <a:t>F(X)=0011..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Trapezoid 27"/>
          <p:cNvSpPr/>
          <p:nvPr/>
        </p:nvSpPr>
        <p:spPr>
          <a:xfrm rot="10800000">
            <a:off x="6858016" y="4272985"/>
            <a:ext cx="1714512" cy="500066"/>
          </a:xfrm>
          <a:prstGeom prst="trapezoid">
            <a:avLst>
              <a:gd name="adj" fmla="val 7218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572264" y="4915927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1"/>
                </a:solidFill>
                <a:latin typeface="+mj-lt"/>
              </a:rPr>
              <a:t>F(X)=0011..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4" name="Picture 252" descr="meda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142876" y="4214818"/>
            <a:ext cx="720725" cy="720725"/>
          </a:xfrm>
          <a:prstGeom prst="rect">
            <a:avLst/>
          </a:prstGeom>
          <a:noFill/>
          <a:ln/>
        </p:spPr>
      </p:pic>
      <p:pic>
        <p:nvPicPr>
          <p:cNvPr id="35" name="Picture 252" descr="meda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8423275" y="4272985"/>
            <a:ext cx="720725" cy="720725"/>
          </a:xfrm>
          <a:prstGeom prst="rect">
            <a:avLst/>
          </a:prstGeom>
          <a:noFill/>
          <a:ln/>
        </p:spPr>
      </p:pic>
      <p:cxnSp>
        <p:nvCxnSpPr>
          <p:cNvPr id="36" name="Straight Arrow Connector 35"/>
          <p:cNvCxnSpPr/>
          <p:nvPr/>
        </p:nvCxnSpPr>
        <p:spPr>
          <a:xfrm>
            <a:off x="3428992" y="4498982"/>
            <a:ext cx="221457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393273" y="3429000"/>
            <a:ext cx="2178859" cy="1588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00760" y="314324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decode C’ = Y</a:t>
            </a:r>
            <a:r>
              <a:rPr lang="en-US" sz="3200" dirty="0" smtClean="0">
                <a:solidFill>
                  <a:schemeClr val="accent5"/>
                </a:solidFill>
                <a:latin typeface="cmsy10"/>
              </a:rPr>
              <a:t>©</a:t>
            </a:r>
            <a:r>
              <a:rPr lang="en-US" sz="3200" i="1" dirty="0" smtClean="0">
                <a:solidFill>
                  <a:schemeClr val="accent5"/>
                </a:solidFill>
              </a:rPr>
              <a:t>X’</a:t>
            </a:r>
            <a:endParaRPr lang="en-US" sz="3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71868" y="278605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Y = X</a:t>
            </a:r>
            <a:r>
              <a:rPr lang="en-US" sz="32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accent5"/>
                </a:solidFill>
                <a:latin typeface="cmsy10"/>
              </a:rPr>
              <a:t>©</a:t>
            </a:r>
            <a:r>
              <a:rPr lang="en-US" sz="32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C</a:t>
            </a:r>
            <a:endParaRPr lang="en-US" sz="3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3786182" y="4000504"/>
            <a:ext cx="2286016" cy="1357322"/>
          </a:xfrm>
          <a:prstGeom prst="cloudCallout">
            <a:avLst>
              <a:gd name="adj1" fmla="val -59175"/>
              <a:gd name="adj2" fmla="val 5819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</a:rPr>
              <a:t>F</a:t>
            </a:r>
            <a:r>
              <a:rPr lang="en-US" sz="3600" dirty="0" smtClean="0">
                <a:solidFill>
                  <a:schemeClr val="tx1"/>
                </a:solidFill>
              </a:rPr>
              <a:t>(</a:t>
            </a:r>
            <a:r>
              <a:rPr lang="en-US" sz="3600" i="1" dirty="0" smtClean="0">
                <a:solidFill>
                  <a:schemeClr val="tx1"/>
                </a:solidFill>
              </a:rPr>
              <a:t>X</a:t>
            </a:r>
            <a:r>
              <a:rPr lang="en-US" sz="3600" dirty="0" smtClean="0">
                <a:solidFill>
                  <a:schemeClr val="tx1"/>
                </a:solidFill>
              </a:rPr>
              <a:t>)=?</a:t>
            </a:r>
            <a:endParaRPr lang="en-US" sz="3600" dirty="0">
              <a:solidFill>
                <a:schemeClr val="tx1"/>
              </a:solidFill>
              <a:latin typeface="cmmi1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472" y="321468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C </a:t>
            </a:r>
            <a:r>
              <a:rPr lang="en-US" sz="3200" dirty="0" smtClean="0">
                <a:solidFill>
                  <a:schemeClr val="accent5"/>
                </a:solidFill>
                <a:latin typeface="cmsy9" pitchFamily="34" charset="0"/>
              </a:rPr>
              <a:t>2</a:t>
            </a:r>
            <a:r>
              <a:rPr lang="en-US" sz="3200" i="1" baseline="-25000" dirty="0" smtClean="0">
                <a:solidFill>
                  <a:schemeClr val="accent5"/>
                </a:solidFill>
                <a:latin typeface="Calibri"/>
              </a:rPr>
              <a:t>R</a:t>
            </a:r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accent5"/>
                </a:solidFill>
                <a:latin typeface="cmsy5" pitchFamily="34" charset="0"/>
              </a:rPr>
              <a:t>C</a:t>
            </a:r>
            <a:endParaRPr lang="en-US" sz="3200" dirty="0">
              <a:solidFill>
                <a:schemeClr val="accent5"/>
              </a:solidFill>
              <a:latin typeface="cmsy5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00826" y="3630043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=01101011…</a:t>
            </a:r>
            <a:endParaRPr lang="en-US" sz="3200" dirty="0">
              <a:latin typeface="+mj-lt"/>
            </a:endParaRPr>
          </a:p>
        </p:txBody>
      </p:sp>
      <p:pic>
        <p:nvPicPr>
          <p:cNvPr id="50" name="Picture 5" descr="BS0099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72462" y="92867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6858016" y="85723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28860" y="1643050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H</a:t>
            </a:r>
            <a:r>
              <a:rPr lang="en-US" sz="3200" baseline="-25000" dirty="0" smtClean="0">
                <a:latin typeface="cmsy10"/>
              </a:rPr>
              <a:t>1</a:t>
            </a:r>
            <a:r>
              <a:rPr lang="en-US" sz="3200" dirty="0" smtClean="0">
                <a:latin typeface="+mj-lt"/>
              </a:rPr>
              <a:t>(</a:t>
            </a:r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|</a:t>
            </a:r>
            <a:r>
              <a:rPr lang="en-US" sz="3200" i="1" dirty="0" smtClean="0">
                <a:latin typeface="+mj-lt"/>
              </a:rPr>
              <a:t>KZ</a:t>
            </a:r>
            <a:r>
              <a:rPr lang="en-US" sz="3200" dirty="0" smtClean="0">
                <a:latin typeface="+mj-lt"/>
              </a:rPr>
              <a:t>)</a:t>
            </a:r>
            <a:r>
              <a:rPr lang="en-US" sz="3200" i="1" dirty="0" smtClean="0">
                <a:latin typeface="+mj-lt"/>
              </a:rPr>
              <a:t> </a:t>
            </a:r>
            <a:r>
              <a:rPr lang="en-US" sz="3200" dirty="0" smtClean="0">
                <a:latin typeface="cmsy10"/>
              </a:rPr>
              <a:t>¸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i="1" dirty="0" smtClean="0">
                <a:latin typeface="+mj-lt"/>
              </a:rPr>
              <a:t>m</a:t>
            </a:r>
            <a:r>
              <a:rPr lang="en-US" sz="3200" dirty="0" smtClean="0">
                <a:latin typeface="+mj-lt"/>
              </a:rPr>
              <a:t> + </a:t>
            </a:r>
            <a:r>
              <a:rPr lang="en-US" sz="3200" dirty="0" smtClean="0">
                <a:latin typeface="Calibri"/>
              </a:rPr>
              <a:t>|</a:t>
            </a:r>
            <a:r>
              <a:rPr lang="en-US" sz="3200" dirty="0" err="1" smtClean="0">
                <a:solidFill>
                  <a:schemeClr val="accent5"/>
                </a:solidFill>
                <a:latin typeface="Calibri"/>
              </a:rPr>
              <a:t>syn</a:t>
            </a:r>
            <a:r>
              <a:rPr lang="en-US" sz="3200" dirty="0" smtClean="0">
                <a:solidFill>
                  <a:schemeClr val="accent5"/>
                </a:solidFill>
                <a:latin typeface="Calibri"/>
              </a:rPr>
              <a:t>(</a:t>
            </a:r>
            <a:r>
              <a:rPr lang="en-US" sz="3200" i="1" dirty="0" smtClean="0">
                <a:solidFill>
                  <a:schemeClr val="accent5"/>
                </a:solidFill>
                <a:latin typeface="Calibri"/>
              </a:rPr>
              <a:t>X</a:t>
            </a:r>
            <a:r>
              <a:rPr lang="en-US" sz="3200" dirty="0" smtClean="0">
                <a:solidFill>
                  <a:schemeClr val="accent5"/>
                </a:solidFill>
                <a:latin typeface="Calibri"/>
              </a:rPr>
              <a:t>)</a:t>
            </a:r>
            <a:r>
              <a:rPr lang="en-US" sz="3200" dirty="0" smtClean="0">
                <a:latin typeface="+mj-lt"/>
              </a:rPr>
              <a:t>|</a:t>
            </a:r>
            <a:endParaRPr lang="en-US" sz="3200" dirty="0">
              <a:latin typeface="cmmi1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 animBg="1"/>
      <p:bldP spid="29" grpId="0"/>
      <p:bldP spid="38" grpId="0"/>
      <p:bldP spid="39" grpId="0"/>
      <p:bldP spid="40" grpId="0" animBg="1"/>
      <p:bldP spid="48" grpId="0"/>
      <p:bldP spid="49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3357554" y="2714620"/>
            <a:ext cx="2143140" cy="7143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71538" y="928670"/>
            <a:ext cx="1214446" cy="7143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4"/>
            <a:ext cx="7772400" cy="917596"/>
          </a:xfrm>
        </p:spPr>
        <p:txBody>
          <a:bodyPr>
            <a:normAutofit/>
          </a:bodyPr>
          <a:lstStyle/>
          <a:p>
            <a:r>
              <a:rPr lang="en-US" dirty="0" smtClean="0"/>
              <a:t>Reusability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 descr="j00915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428736"/>
            <a:ext cx="768370" cy="1167261"/>
          </a:xfrm>
          <a:prstGeom prst="rect">
            <a:avLst/>
          </a:prstGeom>
          <a:noFill/>
        </p:spPr>
      </p:pic>
      <p:pic>
        <p:nvPicPr>
          <p:cNvPr id="1028" name="Picture 4" descr="j00916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58341"/>
            <a:ext cx="935688" cy="1060446"/>
          </a:xfrm>
          <a:prstGeom prst="rect">
            <a:avLst/>
          </a:prstGeom>
          <a:noFill/>
        </p:spPr>
      </p:pic>
      <p:pic>
        <p:nvPicPr>
          <p:cNvPr id="1029" name="Picture 5" descr="BS0099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7158" y="1058275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85720" y="2629911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=01101011…</a:t>
            </a:r>
            <a:endParaRPr lang="en-US" sz="32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2976" y="986837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9356" y="264318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X’</a:t>
            </a:r>
            <a:r>
              <a:rPr lang="en-US" sz="3200" dirty="0" smtClean="0">
                <a:latin typeface="+mj-lt"/>
              </a:rPr>
              <a:t>=011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3200" dirty="0" smtClean="0">
                <a:latin typeface="+mj-lt"/>
              </a:rPr>
              <a:t>10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0</a:t>
            </a:r>
            <a:r>
              <a:rPr lang="en-US" sz="3200" dirty="0" smtClean="0">
                <a:latin typeface="+mj-lt"/>
              </a:rPr>
              <a:t>1…</a:t>
            </a:r>
            <a:endParaRPr lang="en-US" sz="3200" dirty="0">
              <a:latin typeface="+mj-lt"/>
            </a:endParaRPr>
          </a:p>
        </p:txBody>
      </p:sp>
      <p:pic>
        <p:nvPicPr>
          <p:cNvPr id="21" name="Picture 2" descr="j01412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5072074"/>
            <a:ext cx="1166889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857620" y="528638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Z</a:t>
            </a:r>
            <a:r>
              <a:rPr lang="en-US" sz="3200" dirty="0" smtClean="0">
                <a:latin typeface="+mj-lt"/>
              </a:rPr>
              <a:t> =10011…</a:t>
            </a:r>
            <a:endParaRPr lang="en-US" sz="3200" dirty="0">
              <a:latin typeface="+mj-lt"/>
            </a:endParaRPr>
          </a:p>
        </p:txBody>
      </p:sp>
      <p:sp>
        <p:nvSpPr>
          <p:cNvPr id="24" name="Trapezoid 23"/>
          <p:cNvSpPr/>
          <p:nvPr/>
        </p:nvSpPr>
        <p:spPr>
          <a:xfrm rot="10800000">
            <a:off x="642910" y="4214818"/>
            <a:ext cx="1714512" cy="500066"/>
          </a:xfrm>
          <a:prstGeom prst="trapezoid">
            <a:avLst>
              <a:gd name="adj" fmla="val 7218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28596" y="4915927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1"/>
                </a:solidFill>
                <a:latin typeface="+mj-lt"/>
              </a:rPr>
              <a:t>F(X)=0011..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Trapezoid 27"/>
          <p:cNvSpPr/>
          <p:nvPr/>
        </p:nvSpPr>
        <p:spPr>
          <a:xfrm rot="10800000">
            <a:off x="6858016" y="4272985"/>
            <a:ext cx="1714512" cy="500066"/>
          </a:xfrm>
          <a:prstGeom prst="trapezoid">
            <a:avLst>
              <a:gd name="adj" fmla="val 7218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572264" y="4915927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1"/>
                </a:solidFill>
                <a:latin typeface="+mj-lt"/>
              </a:rPr>
              <a:t>F(X)=0011..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4" name="Picture 252" descr="meda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142876" y="4214818"/>
            <a:ext cx="720725" cy="720725"/>
          </a:xfrm>
          <a:prstGeom prst="rect">
            <a:avLst/>
          </a:prstGeom>
          <a:noFill/>
          <a:ln/>
        </p:spPr>
      </p:pic>
      <p:pic>
        <p:nvPicPr>
          <p:cNvPr id="35" name="Picture 252" descr="meda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8423275" y="4272985"/>
            <a:ext cx="720725" cy="720725"/>
          </a:xfrm>
          <a:prstGeom prst="rect">
            <a:avLst/>
          </a:prstGeom>
          <a:noFill/>
          <a:ln/>
        </p:spPr>
      </p:pic>
      <p:cxnSp>
        <p:nvCxnSpPr>
          <p:cNvPr id="36" name="Straight Arrow Connector 35"/>
          <p:cNvCxnSpPr/>
          <p:nvPr/>
        </p:nvCxnSpPr>
        <p:spPr>
          <a:xfrm>
            <a:off x="3428992" y="4498982"/>
            <a:ext cx="221457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393273" y="3429000"/>
            <a:ext cx="2178859" cy="1588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00760" y="314324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decode C’ = Y</a:t>
            </a:r>
            <a:r>
              <a:rPr lang="en-US" sz="3200" dirty="0" smtClean="0">
                <a:solidFill>
                  <a:schemeClr val="accent5"/>
                </a:solidFill>
                <a:latin typeface="cmsy10"/>
              </a:rPr>
              <a:t>©</a:t>
            </a:r>
            <a:r>
              <a:rPr lang="en-US" sz="3200" i="1" dirty="0" smtClean="0">
                <a:solidFill>
                  <a:schemeClr val="accent5"/>
                </a:solidFill>
              </a:rPr>
              <a:t>X’</a:t>
            </a:r>
            <a:endParaRPr lang="en-US" sz="3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71868" y="278605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Y = X</a:t>
            </a:r>
            <a:r>
              <a:rPr lang="en-US" sz="32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accent5"/>
                </a:solidFill>
                <a:latin typeface="cmsy10"/>
              </a:rPr>
              <a:t>©</a:t>
            </a:r>
            <a:r>
              <a:rPr lang="en-US" sz="32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C</a:t>
            </a:r>
            <a:endParaRPr lang="en-US" sz="3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3786182" y="4000504"/>
            <a:ext cx="2286016" cy="1357322"/>
          </a:xfrm>
          <a:prstGeom prst="cloudCallout">
            <a:avLst>
              <a:gd name="adj1" fmla="val -59175"/>
              <a:gd name="adj2" fmla="val 5819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</a:rPr>
              <a:t>F</a:t>
            </a:r>
            <a:r>
              <a:rPr lang="en-US" sz="3600" dirty="0" smtClean="0">
                <a:solidFill>
                  <a:schemeClr val="tx1"/>
                </a:solidFill>
              </a:rPr>
              <a:t>(</a:t>
            </a:r>
            <a:r>
              <a:rPr lang="en-US" sz="3600" i="1" dirty="0" smtClean="0">
                <a:solidFill>
                  <a:schemeClr val="tx1"/>
                </a:solidFill>
              </a:rPr>
              <a:t>X</a:t>
            </a:r>
            <a:r>
              <a:rPr lang="en-US" sz="3600" dirty="0" smtClean="0">
                <a:solidFill>
                  <a:schemeClr val="tx1"/>
                </a:solidFill>
              </a:rPr>
              <a:t>)=?</a:t>
            </a:r>
            <a:endParaRPr lang="en-US" sz="3600" dirty="0">
              <a:solidFill>
                <a:schemeClr val="tx1"/>
              </a:solidFill>
              <a:latin typeface="cmmi1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472" y="321468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C </a:t>
            </a:r>
            <a:r>
              <a:rPr lang="en-US" sz="3200" dirty="0" smtClean="0">
                <a:solidFill>
                  <a:schemeClr val="accent5"/>
                </a:solidFill>
                <a:latin typeface="cmsy9" pitchFamily="34" charset="0"/>
              </a:rPr>
              <a:t>2</a:t>
            </a:r>
            <a:r>
              <a:rPr lang="en-US" sz="3200" i="1" baseline="-25000" dirty="0" smtClean="0">
                <a:solidFill>
                  <a:schemeClr val="accent5"/>
                </a:solidFill>
                <a:latin typeface="Calibri"/>
              </a:rPr>
              <a:t>R</a:t>
            </a:r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accent5"/>
                </a:solidFill>
                <a:latin typeface="cmsy5" pitchFamily="34" charset="0"/>
              </a:rPr>
              <a:t>C</a:t>
            </a:r>
            <a:endParaRPr lang="en-US" sz="3200" dirty="0">
              <a:solidFill>
                <a:schemeClr val="accent5"/>
              </a:solidFill>
              <a:latin typeface="cmsy5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00826" y="3630043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=01101011…</a:t>
            </a:r>
            <a:endParaRPr lang="en-US" sz="3200" dirty="0">
              <a:latin typeface="+mj-lt"/>
            </a:endParaRPr>
          </a:p>
        </p:txBody>
      </p:sp>
      <p:pic>
        <p:nvPicPr>
          <p:cNvPr id="50" name="Picture 5" descr="BS0099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72462" y="92867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6858016" y="85723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28860" y="1643050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H</a:t>
            </a:r>
            <a:r>
              <a:rPr lang="en-US" sz="3200" baseline="-25000" dirty="0" smtClean="0">
                <a:latin typeface="cmsy10"/>
              </a:rPr>
              <a:t>1</a:t>
            </a:r>
            <a:r>
              <a:rPr lang="en-US" sz="3200" dirty="0" smtClean="0">
                <a:latin typeface="+mj-lt"/>
              </a:rPr>
              <a:t>(</a:t>
            </a:r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|</a:t>
            </a:r>
            <a:r>
              <a:rPr lang="en-US" sz="3200" i="1" dirty="0" smtClean="0">
                <a:latin typeface="+mj-lt"/>
              </a:rPr>
              <a:t>KZ</a:t>
            </a:r>
            <a:r>
              <a:rPr lang="en-US" sz="3200" dirty="0" smtClean="0">
                <a:latin typeface="+mj-lt"/>
              </a:rPr>
              <a:t>)</a:t>
            </a:r>
            <a:r>
              <a:rPr lang="en-US" sz="3200" i="1" dirty="0" smtClean="0">
                <a:latin typeface="+mj-lt"/>
              </a:rPr>
              <a:t> </a:t>
            </a:r>
            <a:r>
              <a:rPr lang="en-US" sz="3200" dirty="0" smtClean="0">
                <a:latin typeface="cmsy10"/>
              </a:rPr>
              <a:t>¸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i="1" dirty="0" smtClean="0">
                <a:latin typeface="+mj-lt"/>
              </a:rPr>
              <a:t>m</a:t>
            </a:r>
            <a:r>
              <a:rPr lang="en-US" sz="3200" dirty="0" smtClean="0">
                <a:latin typeface="+mj-lt"/>
              </a:rPr>
              <a:t> + </a:t>
            </a:r>
            <a:r>
              <a:rPr lang="en-US" sz="3200" dirty="0" smtClean="0">
                <a:latin typeface="Calibri"/>
              </a:rPr>
              <a:t>|</a:t>
            </a:r>
            <a:r>
              <a:rPr lang="en-US" sz="3200" dirty="0" err="1" smtClean="0">
                <a:solidFill>
                  <a:schemeClr val="accent5"/>
                </a:solidFill>
                <a:latin typeface="Calibri"/>
              </a:rPr>
              <a:t>syn</a:t>
            </a:r>
            <a:r>
              <a:rPr lang="en-US" sz="3200" dirty="0" smtClean="0">
                <a:solidFill>
                  <a:schemeClr val="accent5"/>
                </a:solidFill>
                <a:latin typeface="Calibri"/>
              </a:rPr>
              <a:t>(</a:t>
            </a:r>
            <a:r>
              <a:rPr lang="en-US" sz="3200" i="1" dirty="0" smtClean="0">
                <a:solidFill>
                  <a:schemeClr val="accent5"/>
                </a:solidFill>
                <a:latin typeface="Calibri"/>
              </a:rPr>
              <a:t>X</a:t>
            </a:r>
            <a:r>
              <a:rPr lang="en-US" sz="3200" dirty="0" smtClean="0">
                <a:solidFill>
                  <a:schemeClr val="accent5"/>
                </a:solidFill>
                <a:latin typeface="Calibri"/>
              </a:rPr>
              <a:t>)</a:t>
            </a:r>
            <a:r>
              <a:rPr lang="en-US" sz="3200" dirty="0" smtClean="0">
                <a:latin typeface="+mj-lt"/>
              </a:rPr>
              <a:t>|</a:t>
            </a:r>
            <a:endParaRPr lang="en-US" sz="3200" dirty="0">
              <a:latin typeface="cmmi1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7356" y="6072206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Problem: </a:t>
            </a:r>
            <a:r>
              <a:rPr lang="en-US" sz="3200" i="1" dirty="0" smtClean="0">
                <a:solidFill>
                  <a:schemeClr val="accent2"/>
                </a:solidFill>
                <a:latin typeface="+mj-lt"/>
              </a:rPr>
              <a:t>K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 cannot be reused!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143108" y="1571612"/>
            <a:ext cx="1428760" cy="1214446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3357554" y="2714620"/>
            <a:ext cx="2143140" cy="7143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71538" y="928670"/>
            <a:ext cx="1214446" cy="7143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4"/>
            <a:ext cx="7772400" cy="917596"/>
          </a:xfrm>
        </p:spPr>
        <p:txBody>
          <a:bodyPr>
            <a:norm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7" name="Picture 3" descr="j00915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428736"/>
            <a:ext cx="768370" cy="1167261"/>
          </a:xfrm>
          <a:prstGeom prst="rect">
            <a:avLst/>
          </a:prstGeom>
          <a:noFill/>
        </p:spPr>
      </p:pic>
      <p:pic>
        <p:nvPicPr>
          <p:cNvPr id="1028" name="Picture 4" descr="j00916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58341"/>
            <a:ext cx="935688" cy="1060446"/>
          </a:xfrm>
          <a:prstGeom prst="rect">
            <a:avLst/>
          </a:prstGeom>
          <a:noFill/>
        </p:spPr>
      </p:pic>
      <p:pic>
        <p:nvPicPr>
          <p:cNvPr id="1029" name="Picture 5" descr="BS0099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7158" y="1058275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85720" y="2629911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=01101011…</a:t>
            </a:r>
            <a:endParaRPr lang="en-US" sz="32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2976" y="986837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9356" y="264318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X’</a:t>
            </a:r>
            <a:r>
              <a:rPr lang="en-US" sz="3200" dirty="0" smtClean="0">
                <a:latin typeface="+mj-lt"/>
              </a:rPr>
              <a:t>=011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3200" dirty="0" smtClean="0">
                <a:latin typeface="+mj-lt"/>
              </a:rPr>
              <a:t>10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0</a:t>
            </a:r>
            <a:r>
              <a:rPr lang="en-US" sz="3200" dirty="0" smtClean="0">
                <a:latin typeface="+mj-lt"/>
              </a:rPr>
              <a:t>1…</a:t>
            </a:r>
            <a:endParaRPr lang="en-US" sz="3200" dirty="0">
              <a:latin typeface="+mj-lt"/>
            </a:endParaRPr>
          </a:p>
        </p:txBody>
      </p:sp>
      <p:pic>
        <p:nvPicPr>
          <p:cNvPr id="21" name="Picture 2" descr="j01412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5072074"/>
            <a:ext cx="1166889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857620" y="528638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Z</a:t>
            </a:r>
            <a:r>
              <a:rPr lang="en-US" sz="3200" dirty="0" smtClean="0">
                <a:latin typeface="+mj-lt"/>
              </a:rPr>
              <a:t> =10011…</a:t>
            </a:r>
            <a:endParaRPr lang="en-US" sz="3200" dirty="0">
              <a:latin typeface="+mj-lt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393273" y="3429000"/>
            <a:ext cx="2178859" cy="1588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00760" y="314324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decode C’ = Y</a:t>
            </a:r>
            <a:r>
              <a:rPr lang="en-US" sz="3200" dirty="0" smtClean="0">
                <a:solidFill>
                  <a:schemeClr val="accent5"/>
                </a:solidFill>
                <a:latin typeface="cmsy10"/>
              </a:rPr>
              <a:t>©</a:t>
            </a:r>
            <a:r>
              <a:rPr lang="en-US" sz="3200" i="1" dirty="0" smtClean="0">
                <a:solidFill>
                  <a:schemeClr val="accent5"/>
                </a:solidFill>
              </a:rPr>
              <a:t>X’</a:t>
            </a:r>
            <a:endParaRPr lang="en-US" sz="3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71868" y="278605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Y = X</a:t>
            </a:r>
            <a:r>
              <a:rPr lang="en-US" sz="32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accent5"/>
                </a:solidFill>
                <a:latin typeface="cmsy10"/>
              </a:rPr>
              <a:t>©</a:t>
            </a:r>
            <a:r>
              <a:rPr lang="en-US" sz="3200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C</a:t>
            </a:r>
            <a:endParaRPr lang="en-US" sz="3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472" y="321468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C </a:t>
            </a:r>
            <a:r>
              <a:rPr lang="en-US" sz="3200" dirty="0" smtClean="0">
                <a:solidFill>
                  <a:schemeClr val="accent5"/>
                </a:solidFill>
                <a:latin typeface="cmsy9" pitchFamily="34" charset="0"/>
              </a:rPr>
              <a:t>2</a:t>
            </a:r>
            <a:r>
              <a:rPr lang="en-US" sz="3200" i="1" baseline="-25000" dirty="0" smtClean="0">
                <a:solidFill>
                  <a:schemeClr val="accent5"/>
                </a:solidFill>
                <a:latin typeface="Calibri"/>
              </a:rPr>
              <a:t>R</a:t>
            </a:r>
            <a:r>
              <a:rPr lang="en-US" sz="3200" i="1" dirty="0" smtClean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chemeClr val="accent5"/>
                </a:solidFill>
                <a:latin typeface="cmsy5" pitchFamily="34" charset="0"/>
              </a:rPr>
              <a:t>C</a:t>
            </a:r>
            <a:endParaRPr lang="en-US" sz="3200" dirty="0">
              <a:solidFill>
                <a:schemeClr val="accent5"/>
              </a:solidFill>
              <a:latin typeface="cmsy5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00826" y="3630043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=01101011…</a:t>
            </a:r>
            <a:endParaRPr lang="en-US" sz="3200" dirty="0">
              <a:latin typeface="+mj-lt"/>
            </a:endParaRPr>
          </a:p>
        </p:txBody>
      </p:sp>
      <p:pic>
        <p:nvPicPr>
          <p:cNvPr id="50" name="Picture 5" descr="BS0099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72462" y="92867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6858016" y="85723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28860" y="1643050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H</a:t>
            </a:r>
            <a:r>
              <a:rPr lang="en-US" sz="3200" baseline="-25000" dirty="0" smtClean="0">
                <a:latin typeface="cmsy10"/>
              </a:rPr>
              <a:t>1</a:t>
            </a:r>
            <a:r>
              <a:rPr lang="en-US" sz="3200" dirty="0" smtClean="0">
                <a:latin typeface="+mj-lt"/>
              </a:rPr>
              <a:t>(</a:t>
            </a:r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|</a:t>
            </a:r>
            <a:r>
              <a:rPr lang="en-US" sz="3200" i="1" dirty="0" smtClean="0">
                <a:latin typeface="+mj-lt"/>
              </a:rPr>
              <a:t>KZ</a:t>
            </a:r>
            <a:r>
              <a:rPr lang="en-US" sz="3200" dirty="0" smtClean="0">
                <a:latin typeface="+mj-lt"/>
              </a:rPr>
              <a:t>)</a:t>
            </a:r>
            <a:r>
              <a:rPr lang="en-US" sz="3200" i="1" dirty="0" smtClean="0">
                <a:latin typeface="+mj-lt"/>
              </a:rPr>
              <a:t> </a:t>
            </a:r>
            <a:r>
              <a:rPr lang="en-US" sz="3200" dirty="0" smtClean="0">
                <a:latin typeface="cmsy10"/>
              </a:rPr>
              <a:t>¸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i="1" dirty="0" smtClean="0">
                <a:latin typeface="+mj-lt"/>
              </a:rPr>
              <a:t>m</a:t>
            </a:r>
            <a:r>
              <a:rPr lang="en-US" sz="3200" dirty="0" smtClean="0">
                <a:latin typeface="+mj-lt"/>
              </a:rPr>
              <a:t> + </a:t>
            </a:r>
            <a:r>
              <a:rPr lang="en-US" sz="3200" dirty="0" smtClean="0">
                <a:latin typeface="Calibri"/>
              </a:rPr>
              <a:t>|</a:t>
            </a:r>
            <a:r>
              <a:rPr lang="en-US" sz="3200" dirty="0" err="1" smtClean="0">
                <a:solidFill>
                  <a:schemeClr val="accent5"/>
                </a:solidFill>
                <a:latin typeface="Calibri"/>
              </a:rPr>
              <a:t>syn</a:t>
            </a:r>
            <a:r>
              <a:rPr lang="en-US" sz="3200" dirty="0" smtClean="0">
                <a:solidFill>
                  <a:schemeClr val="accent5"/>
                </a:solidFill>
                <a:latin typeface="Calibri"/>
              </a:rPr>
              <a:t>(</a:t>
            </a:r>
            <a:r>
              <a:rPr lang="en-US" sz="3200" i="1" dirty="0" smtClean="0">
                <a:solidFill>
                  <a:schemeClr val="accent5"/>
                </a:solidFill>
                <a:latin typeface="Calibri"/>
              </a:rPr>
              <a:t>X</a:t>
            </a:r>
            <a:r>
              <a:rPr lang="en-US" sz="3200" dirty="0" smtClean="0">
                <a:solidFill>
                  <a:schemeClr val="accent5"/>
                </a:solidFill>
                <a:latin typeface="Calibri"/>
              </a:rPr>
              <a:t>)</a:t>
            </a:r>
            <a:r>
              <a:rPr lang="en-US" sz="3200" dirty="0" smtClean="0">
                <a:latin typeface="+mj-lt"/>
              </a:rPr>
              <a:t>|</a:t>
            </a:r>
            <a:endParaRPr lang="en-US" sz="3200" dirty="0">
              <a:latin typeface="cmmi1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71736" y="6072206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2"/>
                </a:solidFill>
                <a:latin typeface="+mj-lt"/>
              </a:rPr>
              <a:t>K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 can be safely reused!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143108" y="1571612"/>
            <a:ext cx="1428760" cy="1214446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49996"/>
            <a:ext cx="888281" cy="120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/>
          <a:srcRect l="41379" t="1562" r="15517" b="45312"/>
          <a:stretch>
            <a:fillRect/>
          </a:stretch>
        </p:blipFill>
        <p:spPr bwMode="auto">
          <a:xfrm>
            <a:off x="1500166" y="4079355"/>
            <a:ext cx="857256" cy="11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52" descr="meda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857356" y="3214686"/>
            <a:ext cx="720725" cy="720725"/>
          </a:xfrm>
          <a:prstGeom prst="rect">
            <a:avLst/>
          </a:prstGeom>
          <a:noFill/>
          <a:ln/>
        </p:spPr>
      </p:pic>
      <p:sp>
        <p:nvSpPr>
          <p:cNvPr id="45" name="Cloud Callout 44"/>
          <p:cNvSpPr/>
          <p:nvPr/>
        </p:nvSpPr>
        <p:spPr>
          <a:xfrm>
            <a:off x="3500430" y="3857628"/>
            <a:ext cx="2143140" cy="1071570"/>
          </a:xfrm>
          <a:prstGeom prst="cloudCallout">
            <a:avLst>
              <a:gd name="adj1" fmla="val -47476"/>
              <a:gd name="adj2" fmla="val 93981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</a:rPr>
              <a:t>Y </a:t>
            </a:r>
            <a:r>
              <a:rPr lang="en-US" sz="3600" dirty="0" smtClean="0">
                <a:solidFill>
                  <a:schemeClr val="tx1"/>
                </a:solidFill>
              </a:rPr>
              <a:t>= ?</a:t>
            </a:r>
            <a:endParaRPr lang="en-US" sz="3600" dirty="0">
              <a:solidFill>
                <a:schemeClr val="tx1"/>
              </a:solidFill>
              <a:latin typeface="cmmi1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4282" y="5324789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[</a:t>
            </a:r>
            <a:r>
              <a:rPr lang="en-US" sz="2400" dirty="0" err="1" smtClean="0">
                <a:latin typeface="+mj-lt"/>
              </a:rPr>
              <a:t>Dodis</a:t>
            </a:r>
            <a:r>
              <a:rPr lang="en-US" sz="2400" dirty="0" smtClean="0">
                <a:latin typeface="+mj-lt"/>
              </a:rPr>
              <a:t>, Smith 05]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5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loud 32"/>
          <p:cNvSpPr/>
          <p:nvPr/>
        </p:nvSpPr>
        <p:spPr>
          <a:xfrm>
            <a:off x="2893207" y="1857364"/>
            <a:ext cx="3357586" cy="2214578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4"/>
            <a:ext cx="7772400" cy="917596"/>
          </a:xfrm>
        </p:spPr>
        <p:txBody>
          <a:bodyPr>
            <a:normAutofit/>
          </a:bodyPr>
          <a:lstStyle/>
          <a:p>
            <a:r>
              <a:rPr lang="en-US" dirty="0" smtClean="0"/>
              <a:t>The Quantum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FDC9DA-2731-4F2B-8AD0-0ACA7F7FD09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j0141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072074"/>
            <a:ext cx="1166889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2643174" y="2428868"/>
            <a:ext cx="1500198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14942" y="2357430"/>
            <a:ext cx="1285884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43372" y="5357826"/>
            <a:ext cx="64294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i="1" dirty="0" smtClean="0">
                <a:solidFill>
                  <a:schemeClr val="accent2"/>
                </a:solidFill>
                <a:latin typeface="+mj-lt"/>
              </a:rPr>
              <a:t>ρ</a:t>
            </a:r>
            <a:r>
              <a:rPr lang="en-US" sz="4000" i="1" baseline="-25000" dirty="0" smtClean="0">
                <a:solidFill>
                  <a:schemeClr val="accent2"/>
                </a:solidFill>
                <a:latin typeface="+mj-lt"/>
              </a:rPr>
              <a:t>Z </a:t>
            </a:r>
            <a:endParaRPr lang="en-US" sz="4000" baseline="-250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3821901" y="4464851"/>
            <a:ext cx="1428760" cy="71438"/>
          </a:xfrm>
          <a:prstGeom prst="straightConnector1">
            <a:avLst/>
          </a:prstGeom>
          <a:ln w="3810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57554" y="836613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  <a:latin typeface="+mj-lt"/>
              </a:rPr>
              <a:t>imperfect random source</a:t>
            </a:r>
            <a:endParaRPr lang="en-US" sz="3200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36" name="Picture 3" descr="j00915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428736"/>
            <a:ext cx="768370" cy="1167261"/>
          </a:xfrm>
          <a:prstGeom prst="rect">
            <a:avLst/>
          </a:prstGeom>
          <a:noFill/>
        </p:spPr>
      </p:pic>
      <p:pic>
        <p:nvPicPr>
          <p:cNvPr id="37" name="Picture 4" descr="j00916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558341"/>
            <a:ext cx="935688" cy="1060446"/>
          </a:xfrm>
          <a:prstGeom prst="rect">
            <a:avLst/>
          </a:prstGeom>
          <a:noFill/>
        </p:spPr>
      </p:pic>
      <p:pic>
        <p:nvPicPr>
          <p:cNvPr id="38" name="Picture 5" descr="BS00996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57158" y="1058275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39" name="Picture 5" descr="BS00996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072462" y="92867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285720" y="2629911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</a:t>
            </a:r>
            <a:r>
              <a:rPr lang="en-US" sz="3200" dirty="0" smtClean="0">
                <a:latin typeface="+mj-lt"/>
              </a:rPr>
              <a:t>=01101011…</a:t>
            </a:r>
            <a:endParaRPr lang="en-US" sz="32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2976" y="986837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16" y="85723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Key</a:t>
            </a:r>
            <a:r>
              <a:rPr lang="en-US" sz="3200" i="1" dirty="0" smtClean="0">
                <a:latin typeface="+mj-lt"/>
              </a:rPr>
              <a:t> K</a:t>
            </a:r>
            <a:endParaRPr lang="en-US" sz="320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29356" y="264318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+mj-lt"/>
              </a:rPr>
              <a:t>X’</a:t>
            </a:r>
            <a:r>
              <a:rPr lang="en-US" sz="3200" dirty="0" smtClean="0">
                <a:latin typeface="+mj-lt"/>
              </a:rPr>
              <a:t>=011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3200" dirty="0" smtClean="0">
                <a:latin typeface="+mj-lt"/>
              </a:rPr>
              <a:t>10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0</a:t>
            </a:r>
            <a:r>
              <a:rPr lang="en-US" sz="3200" dirty="0" smtClean="0">
                <a:latin typeface="+mj-lt"/>
              </a:rPr>
              <a:t>1…</a:t>
            </a:r>
            <a:endParaRPr lang="en-US" sz="3200" dirty="0">
              <a:latin typeface="+mj-lt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835529" y="5572140"/>
            <a:ext cx="1808173" cy="457205"/>
            <a:chOff x="4857752" y="5543562"/>
            <a:chExt cx="1808173" cy="457205"/>
          </a:xfrm>
        </p:grpSpPr>
        <p:sp>
          <p:nvSpPr>
            <p:cNvPr id="48" name="Oval 999"/>
            <p:cNvSpPr>
              <a:spLocks noChangeArrowheads="1"/>
            </p:cNvSpPr>
            <p:nvPr/>
          </p:nvSpPr>
          <p:spPr bwMode="auto">
            <a:xfrm rot="5400000">
              <a:off x="4857752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49" name="Line 1000"/>
            <p:cNvSpPr>
              <a:spLocks noChangeShapeType="1"/>
            </p:cNvSpPr>
            <p:nvPr/>
          </p:nvSpPr>
          <p:spPr bwMode="auto">
            <a:xfrm rot="16200000">
              <a:off x="5088733" y="5580076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50" name="Oval 1001"/>
            <p:cNvSpPr>
              <a:spLocks noChangeArrowheads="1"/>
            </p:cNvSpPr>
            <p:nvPr/>
          </p:nvSpPr>
          <p:spPr bwMode="auto">
            <a:xfrm rot="8100000">
              <a:off x="5318127" y="5543563"/>
              <a:ext cx="431800" cy="4318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51" name="Line 1002"/>
            <p:cNvSpPr>
              <a:spLocks noChangeShapeType="1"/>
            </p:cNvSpPr>
            <p:nvPr/>
          </p:nvSpPr>
          <p:spPr bwMode="auto">
            <a:xfrm rot="13500000">
              <a:off x="5543552" y="5578488"/>
              <a:ext cx="6350" cy="36195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grpSp>
          <p:nvGrpSpPr>
            <p:cNvPr id="52" name="Group 1003"/>
            <p:cNvGrpSpPr>
              <a:grpSpLocks/>
            </p:cNvGrpSpPr>
            <p:nvPr/>
          </p:nvGrpSpPr>
          <p:grpSpPr bwMode="auto">
            <a:xfrm>
              <a:off x="5773766" y="5543562"/>
              <a:ext cx="457205" cy="457205"/>
              <a:chOff x="158" y="1298"/>
              <a:chExt cx="272" cy="272"/>
            </a:xfrm>
          </p:grpSpPr>
          <p:sp>
            <p:nvSpPr>
              <p:cNvPr id="55" name="Oval 1004"/>
              <p:cNvSpPr>
                <a:spLocks noChangeArrowheads="1"/>
              </p:cNvSpPr>
              <p:nvPr/>
            </p:nvSpPr>
            <p:spPr bwMode="auto">
              <a:xfrm>
                <a:off x="158" y="1298"/>
                <a:ext cx="272" cy="272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58" name="Line 1005"/>
              <p:cNvSpPr>
                <a:spLocks noChangeShapeType="1"/>
              </p:cNvSpPr>
              <p:nvPr/>
            </p:nvSpPr>
            <p:spPr bwMode="auto">
              <a:xfrm rot="10800000">
                <a:off x="294" y="1311"/>
                <a:ext cx="1" cy="22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0" name="Line 1006"/>
              <p:cNvSpPr>
                <a:spLocks noChangeShapeType="1"/>
              </p:cNvSpPr>
              <p:nvPr/>
            </p:nvSpPr>
            <p:spPr bwMode="auto">
              <a:xfrm rot="-5400000">
                <a:off x="308" y="1334"/>
                <a:ext cx="1" cy="20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1" name="Line 1007"/>
              <p:cNvSpPr>
                <a:spLocks noChangeShapeType="1"/>
              </p:cNvSpPr>
              <p:nvPr/>
            </p:nvSpPr>
            <p:spPr bwMode="auto">
              <a:xfrm rot="13500000">
                <a:off x="299" y="1317"/>
                <a:ext cx="0" cy="22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2" name="Line 1008"/>
              <p:cNvSpPr>
                <a:spLocks noChangeShapeType="1"/>
              </p:cNvSpPr>
              <p:nvPr/>
            </p:nvSpPr>
            <p:spPr bwMode="auto">
              <a:xfrm rot="8100000">
                <a:off x="284" y="1316"/>
                <a:ext cx="4" cy="228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53" name="Oval 999"/>
            <p:cNvSpPr>
              <a:spLocks noChangeArrowheads="1"/>
            </p:cNvSpPr>
            <p:nvPr/>
          </p:nvSpPr>
          <p:spPr bwMode="auto">
            <a:xfrm>
              <a:off x="6234125" y="5543563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54" name="Line 1000"/>
            <p:cNvSpPr>
              <a:spLocks noChangeShapeType="1"/>
            </p:cNvSpPr>
            <p:nvPr/>
          </p:nvSpPr>
          <p:spPr bwMode="auto">
            <a:xfrm rot="10800000">
              <a:off x="6465106" y="5580075"/>
              <a:ext cx="1587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572264" y="550070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101…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/>
      <p:bldP spid="43" grpId="0"/>
      <p:bldP spid="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HRISTIAN@YFUFNITFUVWXY5MI" val="2989"/>
  <p:tag name="PREAMBLE" val="\documentclass{article}&#10;\pagestyle{empty}&#10;\usepackage{xspace,amssymb,amsfonts,amsmath}&#10;\usepackage{color}&#10;\usepackage{TeX4PPT}&#10;"/>
  <p:tag name="MAGPC" val="200"/>
  <p:tag name="FONTSIZE" val="10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latexsym}&#10;\usepackage{amssymb}&#10;\usepackage{amsmath}&#10;\usepackage{bbm}&#10;&#10;\renewcommand{\H}{\operatorname{H}}&#10;\newcommand{\id}{\ensuremath{\mathbbm{1}}}&#10;&#10;\pagestyle{empty}&#10;\begin{document}&#10;&#10;&#10;\setcounter{equation}{0}&#10;\addtocounter{equation}{-1}&#10;&#10;$\Delta(\rho_{(K \oplus X) Z}, \mathbb{I} \otimes \rho_Z) \leq \delta \cdot 2^{-(\H_\infty(\rho_{XZ} | Z) -n ) /2}$&#10;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1"/>
  <p:tag name="PICTUREFILESIZE" val="95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amsmath,amssymb}&#10;\usepackage[usenames]{color}&#10;\newcommand{\red}{\color[rgb]{1,0,0.501960}}&#10;&#10;&#10;\renewcommand{\H}{\operatorname{H}}&#10;\newcommand{\negl}{\operatorname{negl}}&#10;&#10;\pagestyle{empty}&#10;\begin{document}&#10;&#10;&#10;\setcounter{equation}{0}&#10;\addtocounter{equation}{-1}&#10;&#10;&#10;&#10;$\Delta({\red \rho_{(C_I \oplus X) I Z}},  {\red \mathbb{I} \otimes \rho_Z}) \leq \negl(n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112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C_i\}  template TPT1  env TPENV1  fore 33023  back 16777215  eqnno 1"/>
  <p:tag name="FILENAME" val="TP_tmp"/>
  <p:tag name="ORIGWIDTH" val="22"/>
  <p:tag name="PICTUREFILESIZE" val="24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amsmath,amssymb}&#10;\usepackage[usenames]{color}&#10;\newcommand{\red}{\color[rgb]{1,0,0.501960}}&#10;&#10;&#10;\renewcommand{\H}{\operatorname{H}}&#10;\newcommand{\negl}{\operatorname{negl}}&#10;&#10;\pagestyle{empty}&#10;\begin{document}&#10;&#10;&#10;\setcounter{equation}{0}&#10;\addtocounter{equation}{-1}&#10;&#10;&#10;&#10;$\Delta({\red \rho_{(C_I \oplus X) I Z}},  {\red \mathbb{I} \otimes \rho_Z}) \leq \negl(n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112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amsmath,amssymb}&#10;\renewcommand{\H}{\operatorname{H}}&#10;&#10;\pagestyle{empty}&#10;\begin{document}&#10;&#10;&#10;\setcounter{equation}{0}&#10;\addtocounter{equation}{-1}&#10;&#10;$\Delta(P_{(A_I \oplus X) I Z}, P_U \cdot P_Z) \leq \delta \cdot 2^{-(\H_\infty(X | Z) -n ) /2}$&#10;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6"/>
  <p:tag name="PICTUREFILESIZE" val="91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symb}&#10;\usepackage{amsmath}&#10;\usepackage{latexsym}&#10;\usepackage{bbm}&#10;\newcommand{\E}{\operatorname{E}}&#10;\pagestyle{empty}&#10;\begin{document}&#10;$\alpha \neq 0: \E[ (-1)^{\alpha \cdot A} ] \leq \delta$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8"/>
  <p:tag name="PICTUREFILESIZE" val="39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amsmath,amssymb}&#10;\usepackage[usenames]{color}&#10;\newcommand{\red}{\color[rgb]{1,0,0.501960}}&#10;&#10;&#10;\renewcommand{\H}{\operatorname{H}}&#10;&#10;&#10;\pagestyle{empty}&#10;\begin{document}&#10;&#10;&#10;\setcounter{equation}{0}&#10;\addtocounter{equation}{-1}&#10;&#10;&#10;&#10;$\Delta({\red \rho_{(A_I \oplus X) I Z}},  {\red \mathbb{I} \otimes \rho_Z}) \leq \delta \cdot 2^{-({\red \H_\infty(\rho_{XZ} | Z)} -n ) /2}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8"/>
  <p:tag name="PICTUREFILESIZE" val="150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symb}&#10;\usepackage{amsmath}&#10;\usepackage{latexsym}&#10;\usepackage{bbm}&#10;\newcommand{\E}{\operatorname{E}}&#10;\pagestyle{empty}&#10;\begin{document}&#10;$\alpha \neq 0: \E[ (-1)^{\alpha \cdot A} ] \leq \delta$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8"/>
  <p:tag name="PICTUREFILESIZE" val="39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amsmath,amssymb}&#10;\usepackage[usenames]{color}&#10;\newcommand{\red}{\color[rgb]{1,0,0.501960}}&#10;&#10;&#10;\renewcommand{\H}{\operatorname{H}}&#10;&#10;&#10;\pagestyle{empty}&#10;\begin{document}&#10;&#10;&#10;\setcounter{equation}{0}&#10;\addtocounter{equation}{-1}&#10;&#10;&#10;&#10;$\Delta({\red \rho_{(A_I \oplus X) I Z}},  {\red \mathbb{I} \otimes \rho_Z}) \leq \delta \cdot 2^{-({\red \H_\infty(\rho_{XZ} | Z)} -n ) /2}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8"/>
  <p:tag name="PICTUREFILESIZE" val="150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symb}&#10;\usepackage{amsmath}&#10;\usepackage{latexsym}&#10;\usepackage{bbm}&#10;\newcommand{\E}{\operatorname{E}}&#10;\pagestyle{empty}&#10;\begin{document}&#10;$\alpha \neq 0: \E[ (-1)^{\alpha \cdot A} ] \leq \delta$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8"/>
  <p:tag name="PICTUREFILESIZE" val="39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{latexsym}&#10;\usepackage{amssymb}&#10;\usepackage{amsmath}&#10;\usepackage{bbm}&#10;&#10;\renewcommand{\H}{\operatorname{H}}&#10;\newcommand{\id}{\ensuremath{\mathbbm{1}}}&#10;&#10;\pagestyle{empty}&#10;\begin{document}&#10;&#10;&#10;\setcounter{equation}{0}&#10;\addtocounter{equation}{-1}&#10;&#10;$\Delta(\rho_{(K \oplus X) Z}, \mathbb{I} \otimes \rho_Z) \leq \delta \cdot 2^{-(\H_\infty(\rho_{XZ} | Z) -n ) /2}$&#10;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1"/>
  <p:tag name="PICTUREFILESIZE" val="954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2653</TotalTime>
  <Words>853</Words>
  <Application>Microsoft Office PowerPoint</Application>
  <PresentationFormat>On-screen Show (4:3)</PresentationFormat>
  <Paragraphs>255</Paragraphs>
  <Slides>23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Arial</vt:lpstr>
      <vt:lpstr>Calibri</vt:lpstr>
      <vt:lpstr>Wingdings 2</vt:lpstr>
      <vt:lpstr>cmmi10</vt:lpstr>
      <vt:lpstr>CMSY10</vt:lpstr>
      <vt:lpstr>CMR10</vt:lpstr>
      <vt:lpstr>CMMI7</vt:lpstr>
      <vt:lpstr>CMR7</vt:lpstr>
      <vt:lpstr>CMMI5</vt:lpstr>
      <vt:lpstr>CMSY7</vt:lpstr>
      <vt:lpstr>CMSY5</vt:lpstr>
      <vt:lpstr>CMR5</vt:lpstr>
      <vt:lpstr>MSBM10</vt:lpstr>
      <vt:lpstr>cmsy9</vt:lpstr>
      <vt:lpstr>Wingdings</vt:lpstr>
      <vt:lpstr>Times New Roman</vt:lpstr>
      <vt:lpstr>MT Extra</vt:lpstr>
      <vt:lpstr>Equity</vt:lpstr>
      <vt:lpstr>Randomness Extraction via  ±-Biased Masking in the  Presence of a Quantum Attacker</vt:lpstr>
      <vt:lpstr>Agenda</vt:lpstr>
      <vt:lpstr>Slide 3</vt:lpstr>
      <vt:lpstr>Left-Over Hash Lemma</vt:lpstr>
      <vt:lpstr>Imperfect Source</vt:lpstr>
      <vt:lpstr>Information Reconciliation</vt:lpstr>
      <vt:lpstr>Reusability Problem</vt:lpstr>
      <vt:lpstr>Solution</vt:lpstr>
      <vt:lpstr>The Quantum Case</vt:lpstr>
      <vt:lpstr>Two-Universal Hashing</vt:lpstr>
      <vt:lpstr>Problem</vt:lpstr>
      <vt:lpstr>Agenda</vt:lpstr>
      <vt:lpstr>Classical Theorem </vt:lpstr>
      <vt:lpstr>Main Theorem </vt:lpstr>
      <vt:lpstr>Proof Technique</vt:lpstr>
      <vt:lpstr>Application: Entropic Encryption</vt:lpstr>
      <vt:lpstr>Weak Extractor</vt:lpstr>
      <vt:lpstr>Application: Private Error Correction</vt:lpstr>
      <vt:lpstr>Agenda</vt:lpstr>
      <vt:lpstr>Randomness Extraction against Q-Memory</vt:lpstr>
      <vt:lpstr>Related work</vt:lpstr>
      <vt:lpstr>Conclusions</vt:lpstr>
      <vt:lpstr>Strong Extractor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Randomness Extraction via  ±-Biased Masking in the  Presence of a Quantum Attacker</dc:title>
  <dc:creator>Christian</dc:creator>
  <cp:lastModifiedBy>Christian</cp:lastModifiedBy>
  <cp:revision>125</cp:revision>
  <dcterms:created xsi:type="dcterms:W3CDTF">2008-03-11T20:17:33Z</dcterms:created>
  <dcterms:modified xsi:type="dcterms:W3CDTF">2008-03-21T15:50:49Z</dcterms:modified>
</cp:coreProperties>
</file>