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8"/>
  </p:notesMasterIdLst>
  <p:handoutMasterIdLst>
    <p:handoutMasterId r:id="rId29"/>
  </p:handoutMasterIdLst>
  <p:sldIdLst>
    <p:sldId id="381" r:id="rId3"/>
    <p:sldId id="388" r:id="rId4"/>
    <p:sldId id="360" r:id="rId5"/>
    <p:sldId id="356" r:id="rId6"/>
    <p:sldId id="357" r:id="rId7"/>
    <p:sldId id="358" r:id="rId8"/>
    <p:sldId id="392" r:id="rId9"/>
    <p:sldId id="359" r:id="rId10"/>
    <p:sldId id="363" r:id="rId11"/>
    <p:sldId id="366" r:id="rId12"/>
    <p:sldId id="375" r:id="rId13"/>
    <p:sldId id="361" r:id="rId14"/>
    <p:sldId id="271" r:id="rId15"/>
    <p:sldId id="352" r:id="rId16"/>
    <p:sldId id="403" r:id="rId17"/>
    <p:sldId id="382" r:id="rId18"/>
    <p:sldId id="384" r:id="rId19"/>
    <p:sldId id="385" r:id="rId20"/>
    <p:sldId id="373" r:id="rId21"/>
    <p:sldId id="402" r:id="rId22"/>
    <p:sldId id="404" r:id="rId23"/>
    <p:sldId id="407" r:id="rId24"/>
    <p:sldId id="408" r:id="rId25"/>
    <p:sldId id="409" r:id="rId26"/>
    <p:sldId id="394" r:id="rId27"/>
  </p:sldIdLst>
  <p:sldSz cx="9144000" cy="6858000" type="screen4x3"/>
  <p:notesSz cx="7102475" cy="10234613"/>
  <p:embeddedFontLst>
    <p:embeddedFont>
      <p:font typeface="Calibri" pitchFamily="34" charset="0"/>
      <p:regular r:id="rId30"/>
      <p:bold r:id="rId31"/>
      <p:italic r:id="rId32"/>
      <p:boldItalic r:id="rId33"/>
    </p:embeddedFont>
    <p:embeddedFont>
      <p:font typeface="Lucida Sans Unicode" pitchFamily="34" charset="0"/>
      <p:regular r:id="rId34"/>
    </p:embeddedFont>
    <p:embeddedFont>
      <p:font typeface="cmmi10" pitchFamily="34" charset="0"/>
      <p:regular r:id="rId35"/>
    </p:embeddedFont>
    <p:embeddedFont>
      <p:font typeface="Comic Sans MS" pitchFamily="66" charset="0"/>
      <p:regular r:id="rId36"/>
      <p:bold r:id="rId37"/>
    </p:embeddedFont>
  </p:embeddedFontLst>
  <p:custDataLst>
    <p:tags r:id="rId38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0000FF"/>
    <a:srgbClr val="CB3A13"/>
    <a:srgbClr val="B3A6FE"/>
    <a:srgbClr val="D1C8DE"/>
    <a:srgbClr val="CCC1DA"/>
    <a:srgbClr val="4F81BD"/>
    <a:srgbClr val="B9CDE5"/>
    <a:srgbClr val="ED68FF"/>
    <a:srgbClr val="F5A8FF"/>
    <a:srgbClr val="F8A4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07" autoAdjust="0"/>
    <p:restoredTop sz="96014" autoAdjust="0"/>
  </p:normalViewPr>
  <p:slideViewPr>
    <p:cSldViewPr>
      <p:cViewPr varScale="1">
        <p:scale>
          <a:sx n="66" d="100"/>
          <a:sy n="66" d="100"/>
        </p:scale>
        <p:origin x="-558" y="-108"/>
      </p:cViewPr>
      <p:guideLst>
        <p:guide orient="horz"/>
        <p:guide pos="385"/>
      </p:guideLst>
    </p:cSldViewPr>
  </p:slideViewPr>
  <p:outlineViewPr>
    <p:cViewPr>
      <p:scale>
        <a:sx n="33" d="100"/>
        <a:sy n="33" d="100"/>
      </p:scale>
      <p:origin x="0" y="30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1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5253BB7A-AB84-447A-8A52-A6E534AB0A3F}" type="datetimeFigureOut">
              <a:rPr lang="de-DE" smtClean="0"/>
              <a:pPr/>
              <a:t>21.06.2010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9721107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96F97FC2-EACC-4989-A7F1-799486D7DADB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1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0C0CCFA-FE42-460C-A8EB-CC5209EDF7AA}" type="datetimeFigureOut">
              <a:rPr lang="de-DE" smtClean="0"/>
              <a:pPr/>
              <a:t>21.06.2010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9721107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7122273A-84D1-44AD-B2F4-5DC40384FCDA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3DCC8-1BFB-4D97-B364-1036AC453082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3DCC8-1BFB-4D97-B364-1036AC453082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20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22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23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24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3DCC8-1BFB-4D97-B364-1036AC453082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3DCC8-1BFB-4D97-B364-1036AC453082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3DCC8-1BFB-4D97-B364-1036AC453082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3DCC8-1BFB-4D97-B364-1036AC453082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8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9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10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11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57256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21.06.2010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43108" y="2500306"/>
            <a:ext cx="6400800" cy="7143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Clicks to edit Master subtitle style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21.06.2010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21.06.2010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21.06.2010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21.06.2010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21.06.2010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21.06.2010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21.06.2010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21.06.2010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21.06.2010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21.06.2010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29222"/>
          </a:xfrm>
          <a:prstGeom prst="rect">
            <a:avLst/>
          </a:prstGeom>
        </p:spPr>
        <p:txBody>
          <a:bodyPr/>
          <a:lstStyle>
            <a:lvl1pPr>
              <a:buClr>
                <a:srgbClr val="70AD1A"/>
              </a:buClr>
              <a:buSzPct val="100000"/>
              <a:buFont typeface="Wingdings" charset="2"/>
              <a:buChar char="Ø"/>
              <a:defRPr sz="2800">
                <a:latin typeface="+mn-lt"/>
              </a:defRPr>
            </a:lvl1pPr>
            <a:lvl2pPr>
              <a:buClr>
                <a:srgbClr val="F8A30E"/>
              </a:buClr>
              <a:buFont typeface="Wingdings" charset="2"/>
              <a:buChar char="Ø"/>
              <a:defRPr sz="2400">
                <a:latin typeface="+mn-lt"/>
              </a:defRPr>
            </a:lvl2pPr>
            <a:lvl3pPr>
              <a:buClr>
                <a:srgbClr val="F8A30E"/>
              </a:buClr>
              <a:buFont typeface="Wingdings" charset="2"/>
              <a:buChar char="Ø"/>
              <a:defRPr sz="2000">
                <a:latin typeface="+mn-lt"/>
              </a:defRPr>
            </a:lvl3pPr>
            <a:lvl4pPr>
              <a:buClr>
                <a:srgbClr val="F8A30E"/>
              </a:buClr>
              <a:buFont typeface="Wingdings" charset="2"/>
              <a:buChar char="Ø"/>
              <a:defRPr sz="1800">
                <a:latin typeface="+mn-lt"/>
              </a:defRPr>
            </a:lvl4pPr>
            <a:lvl5pPr>
              <a:buClr>
                <a:srgbClr val="F8A30E"/>
              </a:buClr>
              <a:buFont typeface="Wingdings" charset="2"/>
              <a:buChar char="Ø"/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21.06.2010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5956" y="142852"/>
            <a:ext cx="7572428" cy="928694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9" name="Slide Number Placeholder 15"/>
          <p:cNvSpPr txBox="1">
            <a:spLocks/>
          </p:cNvSpPr>
          <p:nvPr userDrawn="1"/>
        </p:nvSpPr>
        <p:spPr>
          <a:xfrm>
            <a:off x="0" y="761236"/>
            <a:ext cx="533400" cy="244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BB5E19-F10A-4C2F-BF6F-11C513378A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21.06.2010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21.06.2010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21.06.2010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21.06.2010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596" y="1571612"/>
            <a:ext cx="4038600" cy="4525963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2400">
                <a:latin typeface="Comic Sans MS" pitchFamily="66" charset="0"/>
              </a:defRPr>
            </a:lvl1pPr>
            <a:lvl2pPr>
              <a:buFontTx/>
              <a:buBlip>
                <a:blip r:embed="rId3"/>
              </a:buBlip>
              <a:defRPr sz="2000">
                <a:latin typeface="Comic Sans MS" pitchFamily="66" charset="0"/>
              </a:defRPr>
            </a:lvl2pPr>
            <a:lvl3pPr>
              <a:defRPr sz="1800">
                <a:latin typeface="Comic Sans MS" pitchFamily="66" charset="0"/>
              </a:defRPr>
            </a:lvl3pPr>
            <a:lvl4pPr>
              <a:defRPr sz="1600">
                <a:latin typeface="Comic Sans MS" pitchFamily="66" charset="0"/>
              </a:defRPr>
            </a:lvl4pPr>
            <a:lvl5pPr>
              <a:defRPr sz="1400"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21.06.2010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4876" y="1571612"/>
            <a:ext cx="4038600" cy="4525963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2400">
                <a:latin typeface="Comic Sans MS" pitchFamily="66" charset="0"/>
              </a:defRPr>
            </a:lvl1pPr>
            <a:lvl2pPr>
              <a:buFontTx/>
              <a:buBlip>
                <a:blip r:embed="rId3"/>
              </a:buBlip>
              <a:defRPr sz="2000">
                <a:latin typeface="Comic Sans MS" pitchFamily="66" charset="0"/>
              </a:defRPr>
            </a:lvl2pPr>
            <a:lvl3pPr>
              <a:defRPr sz="1800">
                <a:latin typeface="Comic Sans MS" pitchFamily="66" charset="0"/>
              </a:defRPr>
            </a:lvl3pPr>
            <a:lvl4pPr>
              <a:defRPr sz="1600">
                <a:latin typeface="Comic Sans MS" pitchFamily="66" charset="0"/>
              </a:defRPr>
            </a:lvl4pPr>
            <a:lvl5pPr>
              <a:defRPr sz="1400"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95536" y="142852"/>
            <a:ext cx="7572428" cy="928694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21.06.2010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21.06.2010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3528" y="142852"/>
            <a:ext cx="7572428" cy="928694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21.06.2010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21.06.2010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21.06.2010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1B856-4A37-4E2C-BC39-5564AF927A60}" type="datetimeFigureOut">
              <a:rPr lang="de-DE" smtClean="0"/>
              <a:pPr/>
              <a:t>21.06.2010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0E5AA-39C7-4B8A-8B6C-7C5389F208B5}" type="datetimeFigureOut">
              <a:rPr lang="de-DE" smtClean="0"/>
              <a:pPr/>
              <a:t>21.06.2010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0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21.png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21.png"/><Relationship Id="rId5" Type="http://schemas.openxmlformats.org/officeDocument/2006/relationships/image" Target="../media/image22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1.png"/><Relationship Id="rId3" Type="http://schemas.openxmlformats.org/officeDocument/2006/relationships/tags" Target="../tags/tag13.xml"/><Relationship Id="rId7" Type="http://schemas.openxmlformats.org/officeDocument/2006/relationships/image" Target="../media/image24.png"/><Relationship Id="rId12" Type="http://schemas.openxmlformats.org/officeDocument/2006/relationships/image" Target="../media/image10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notesSlide" Target="../notesSlides/notesSlide11.xml"/><Relationship Id="rId10" Type="http://schemas.openxmlformats.org/officeDocument/2006/relationships/image" Target="../media/image1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28.png"/><Relationship Id="rId9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7.gif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2171728" y="3500438"/>
            <a:ext cx="6400800" cy="121444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Christian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Schaffner</a:t>
            </a:r>
            <a:endParaRPr lang="en-US" sz="2800" dirty="0" smtClean="0"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CWI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Amsterdam, Netherlands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71472" y="785794"/>
            <a:ext cx="8143932" cy="2500330"/>
          </a:xfrm>
        </p:spPr>
        <p:txBody>
          <a:bodyPr/>
          <a:lstStyle/>
          <a:p>
            <a:r>
              <a:rPr lang="de-DE" sz="4800" dirty="0" smtClean="0">
                <a:latin typeface="+mj-lt"/>
              </a:rPr>
              <a:t>Quantum </a:t>
            </a:r>
            <a:r>
              <a:rPr lang="de-DE" sz="4800" dirty="0" err="1" smtClean="0">
                <a:latin typeface="+mj-lt"/>
              </a:rPr>
              <a:t>Cryptography</a:t>
            </a:r>
            <a:r>
              <a:rPr lang="de-DE" sz="4800" dirty="0" smtClean="0">
                <a:latin typeface="+mj-lt"/>
              </a:rPr>
              <a:t> </a:t>
            </a:r>
            <a:br>
              <a:rPr lang="de-DE" sz="4800" dirty="0" smtClean="0">
                <a:latin typeface="+mj-lt"/>
              </a:rPr>
            </a:br>
            <a:r>
              <a:rPr lang="de-DE" dirty="0" err="1" smtClean="0">
                <a:latin typeface="+mj-lt"/>
              </a:rPr>
              <a:t>beyond</a:t>
            </a:r>
            <a:r>
              <a:rPr lang="de-DE" dirty="0" smtClean="0">
                <a:latin typeface="+mj-lt"/>
              </a:rPr>
              <a:t/>
            </a:r>
            <a:br>
              <a:rPr lang="de-DE" dirty="0" smtClean="0">
                <a:latin typeface="+mj-lt"/>
              </a:rPr>
            </a:br>
            <a:r>
              <a:rPr lang="de-DE" sz="4800" dirty="0" smtClean="0">
                <a:latin typeface="+mj-lt"/>
              </a:rPr>
              <a:t>Key Distribution</a:t>
            </a:r>
            <a:endParaRPr lang="de-DE" sz="4800" dirty="0">
              <a:latin typeface="+mj-lt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28596" y="5357826"/>
            <a:ext cx="8143932" cy="1214446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Tropical QKD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smtClean="0">
                <a:latin typeface="+mj-lt"/>
              </a:rPr>
              <a:t>Waterloo, ON, Canada</a:t>
            </a:r>
            <a:endParaRPr lang="en-US" sz="2000" baseline="0" dirty="0" smtClean="0">
              <a:latin typeface="+mj-lt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baseline="0" dirty="0" smtClean="0">
                <a:latin typeface="+mj-lt"/>
              </a:rPr>
              <a:t>Wednesday,</a:t>
            </a:r>
            <a:r>
              <a:rPr lang="en-US" sz="2000" dirty="0" smtClean="0">
                <a:latin typeface="+mj-lt"/>
              </a:rPr>
              <a:t> 16 June 2010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1" name="Picture 10" descr="CWI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3643314"/>
            <a:ext cx="1934054" cy="857256"/>
          </a:xfrm>
          <a:prstGeom prst="rect">
            <a:avLst/>
          </a:prstGeom>
        </p:spPr>
      </p:pic>
      <p:pic>
        <p:nvPicPr>
          <p:cNvPr id="6" name="Picture 41" descr="qaplogo140x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8456" y="5373216"/>
            <a:ext cx="1778000" cy="1016000"/>
          </a:xfrm>
          <a:prstGeom prst="rect">
            <a:avLst/>
          </a:prstGeom>
          <a:noFill/>
        </p:spPr>
      </p:pic>
      <p:pic>
        <p:nvPicPr>
          <p:cNvPr id="8" name="Picture 43" descr="nwo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70264" y="5229200"/>
            <a:ext cx="1498468" cy="11531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1214414" y="3857628"/>
            <a:ext cx="7143800" cy="207170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0" name="Rounded Rectangle 29"/>
          <p:cNvSpPr/>
          <p:nvPr/>
        </p:nvSpPr>
        <p:spPr>
          <a:xfrm>
            <a:off x="142844" y="1428736"/>
            <a:ext cx="8786874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9" name="Rounded Rectangle 128"/>
          <p:cNvSpPr/>
          <p:nvPr/>
        </p:nvSpPr>
        <p:spPr>
          <a:xfrm>
            <a:off x="3643306" y="1857364"/>
            <a:ext cx="1500198" cy="121444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 smtClean="0"/>
              <a:t>f</a:t>
            </a:r>
            <a:endParaRPr lang="de-DE" sz="3600" baseline="-25000" dirty="0"/>
          </a:p>
        </p:txBody>
      </p:sp>
      <p:sp>
        <p:nvSpPr>
          <p:cNvPr id="459816" name="Rectangle 40"/>
          <p:cNvSpPr>
            <a:spLocks noChangeArrowheads="1"/>
          </p:cNvSpPr>
          <p:nvPr/>
        </p:nvSpPr>
        <p:spPr bwMode="auto">
          <a:xfrm>
            <a:off x="285720" y="3357562"/>
            <a:ext cx="407196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err="1" smtClean="0">
                <a:cs typeface="Arial" charset="0"/>
              </a:rPr>
              <a:t>we</a:t>
            </a:r>
            <a:r>
              <a:rPr lang="de-CH" sz="2400" b="0" dirty="0" smtClean="0">
                <a:cs typeface="Arial" charset="0"/>
              </a:rPr>
              <a:t> </a:t>
            </a:r>
            <a:r>
              <a:rPr lang="de-CH" sz="2400" b="0" dirty="0" err="1" smtClean="0">
                <a:cs typeface="Arial" charset="0"/>
              </a:rPr>
              <a:t>have</a:t>
            </a:r>
            <a:r>
              <a:rPr lang="de-CH" sz="2400" b="0" dirty="0" smtClean="0">
                <a:cs typeface="Arial" charset="0"/>
              </a:rPr>
              <a:t>: </a:t>
            </a:r>
            <a:r>
              <a:rPr lang="de-CH" sz="2400" b="0" dirty="0" err="1" smtClean="0">
                <a:solidFill>
                  <a:srgbClr val="FF0000"/>
                </a:solidFill>
                <a:cs typeface="Arial" charset="0"/>
              </a:rPr>
              <a:t>protocol</a:t>
            </a:r>
            <a:endParaRPr lang="de-CH" sz="2400" b="0" dirty="0" smtClean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42" name="Line 4"/>
          <p:cNvSpPr>
            <a:spLocks noChangeShapeType="1"/>
          </p:cNvSpPr>
          <p:nvPr/>
        </p:nvSpPr>
        <p:spPr bwMode="auto">
          <a:xfrm>
            <a:off x="2984148" y="2177913"/>
            <a:ext cx="55129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43" name="Line 5"/>
          <p:cNvSpPr>
            <a:spLocks noChangeShapeType="1"/>
          </p:cNvSpPr>
          <p:nvPr/>
        </p:nvSpPr>
        <p:spPr bwMode="auto">
          <a:xfrm>
            <a:off x="5296349" y="2774249"/>
            <a:ext cx="552821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44" name="Line 6"/>
          <p:cNvSpPr>
            <a:spLocks noChangeShapeType="1"/>
          </p:cNvSpPr>
          <p:nvPr/>
        </p:nvSpPr>
        <p:spPr bwMode="auto">
          <a:xfrm>
            <a:off x="5252105" y="2197987"/>
            <a:ext cx="552821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45" name="Rectangle 298"/>
          <p:cNvSpPr>
            <a:spLocks noChangeArrowheads="1"/>
          </p:cNvSpPr>
          <p:nvPr/>
        </p:nvSpPr>
        <p:spPr bwMode="auto">
          <a:xfrm>
            <a:off x="2566722" y="1898879"/>
            <a:ext cx="480130" cy="4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3200" b="0" dirty="0" smtClean="0">
                <a:solidFill>
                  <a:srgbClr val="0000FF"/>
                </a:solidFill>
                <a:latin typeface="Lucida Sans Unicode"/>
                <a:cs typeface="Arial" charset="0"/>
              </a:rPr>
              <a:t>x</a:t>
            </a:r>
            <a:endParaRPr lang="de-CH" sz="3200" b="0" baseline="-25000" dirty="0">
              <a:solidFill>
                <a:srgbClr val="0000FF"/>
              </a:solidFill>
              <a:latin typeface="Lucida Sans Unicode"/>
              <a:cs typeface="Arial" charset="0"/>
            </a:endParaRPr>
          </a:p>
        </p:txBody>
      </p:sp>
      <p:sp>
        <p:nvSpPr>
          <p:cNvPr id="47" name="Rectangle 298"/>
          <p:cNvSpPr>
            <a:spLocks noChangeArrowheads="1"/>
          </p:cNvSpPr>
          <p:nvPr/>
        </p:nvSpPr>
        <p:spPr bwMode="auto">
          <a:xfrm>
            <a:off x="5886803" y="2547808"/>
            <a:ext cx="1757031" cy="4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3200" b="0" dirty="0" smtClean="0">
                <a:latin typeface="Lucida Sans Unicode"/>
                <a:cs typeface="Arial" charset="0"/>
              </a:rPr>
              <a:t>f(</a:t>
            </a:r>
            <a:r>
              <a:rPr lang="de-CH" sz="3200" b="0" dirty="0" err="1" smtClean="0">
                <a:solidFill>
                  <a:srgbClr val="0000FF"/>
                </a:solidFill>
                <a:latin typeface="Lucida Sans Unicode"/>
                <a:cs typeface="Arial" charset="0"/>
              </a:rPr>
              <a:t>x</a:t>
            </a:r>
            <a:r>
              <a:rPr lang="de-CH" sz="3200" b="0" dirty="0" err="1" smtClean="0">
                <a:latin typeface="Lucida Sans Unicode"/>
                <a:cs typeface="Arial" charset="0"/>
              </a:rPr>
              <a:t>,</a:t>
            </a:r>
            <a:r>
              <a:rPr lang="de-CH" sz="3200" b="0" dirty="0" err="1" smtClean="0">
                <a:solidFill>
                  <a:srgbClr val="FF0000"/>
                </a:solidFill>
                <a:latin typeface="Lucida Sans Unicode"/>
                <a:cs typeface="Arial" charset="0"/>
              </a:rPr>
              <a:t>y</a:t>
            </a:r>
            <a:r>
              <a:rPr lang="de-CH" sz="3200" b="0" dirty="0" smtClean="0">
                <a:latin typeface="Lucida Sans Unicode"/>
                <a:cs typeface="Arial" charset="0"/>
              </a:rPr>
              <a:t>)</a:t>
            </a:r>
            <a:endParaRPr lang="de-CH" sz="3200" b="0" baseline="-25000" dirty="0">
              <a:latin typeface="Lucida Sans Unicode"/>
              <a:cs typeface="Arial" charset="0"/>
            </a:endParaRPr>
          </a:p>
        </p:txBody>
      </p:sp>
      <p:sp>
        <p:nvSpPr>
          <p:cNvPr id="50" name="Rectangle 298"/>
          <p:cNvSpPr>
            <a:spLocks noChangeArrowheads="1"/>
          </p:cNvSpPr>
          <p:nvPr/>
        </p:nvSpPr>
        <p:spPr bwMode="auto">
          <a:xfrm>
            <a:off x="5857306" y="1913626"/>
            <a:ext cx="548019" cy="4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3200" b="0" dirty="0" smtClean="0">
                <a:solidFill>
                  <a:srgbClr val="FF0000"/>
                </a:solidFill>
                <a:latin typeface="Lucida Sans Unicode"/>
                <a:cs typeface="Arial" charset="0"/>
              </a:rPr>
              <a:t>y</a:t>
            </a:r>
            <a:endParaRPr lang="de-CH" sz="3200" b="0" baseline="-25000" dirty="0">
              <a:solidFill>
                <a:srgbClr val="FF0000"/>
              </a:solidFill>
              <a:latin typeface="Lucida Sans Unicode"/>
              <a:cs typeface="Arial" charset="0"/>
            </a:endParaRPr>
          </a:p>
        </p:txBody>
      </p:sp>
      <p:sp>
        <p:nvSpPr>
          <p:cNvPr id="121" name="Line 5"/>
          <p:cNvSpPr>
            <a:spLocks noChangeShapeType="1"/>
          </p:cNvSpPr>
          <p:nvPr/>
        </p:nvSpPr>
        <p:spPr bwMode="auto">
          <a:xfrm>
            <a:off x="2968396" y="2759734"/>
            <a:ext cx="552821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22" name="Rectangle 298"/>
          <p:cNvSpPr>
            <a:spLocks noChangeArrowheads="1"/>
          </p:cNvSpPr>
          <p:nvPr/>
        </p:nvSpPr>
        <p:spPr bwMode="auto">
          <a:xfrm>
            <a:off x="1785918" y="2500306"/>
            <a:ext cx="1428760" cy="4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3200" b="0" dirty="0" smtClean="0">
                <a:latin typeface="Lucida Sans Unicode"/>
                <a:cs typeface="Arial" charset="0"/>
              </a:rPr>
              <a:t>f(</a:t>
            </a:r>
            <a:r>
              <a:rPr lang="de-CH" sz="3200" dirty="0" err="1" smtClean="0">
                <a:solidFill>
                  <a:srgbClr val="0000FF"/>
                </a:solidFill>
                <a:latin typeface="Lucida Sans Unicode"/>
                <a:cs typeface="Arial" charset="0"/>
              </a:rPr>
              <a:t>x</a:t>
            </a:r>
            <a:r>
              <a:rPr lang="de-CH" sz="3200" b="0" dirty="0" err="1" smtClean="0">
                <a:latin typeface="Lucida Sans Unicode"/>
                <a:cs typeface="Arial" charset="0"/>
              </a:rPr>
              <a:t>,</a:t>
            </a:r>
            <a:r>
              <a:rPr lang="de-CH" sz="3200" dirty="0" err="1" smtClean="0">
                <a:solidFill>
                  <a:srgbClr val="FF0000"/>
                </a:solidFill>
                <a:latin typeface="Lucida Sans Unicode"/>
                <a:cs typeface="Arial" charset="0"/>
              </a:rPr>
              <a:t>y</a:t>
            </a:r>
            <a:r>
              <a:rPr lang="de-CH" sz="3200" b="0" dirty="0" smtClean="0">
                <a:latin typeface="Lucida Sans Unicode"/>
                <a:cs typeface="Arial" charset="0"/>
              </a:rPr>
              <a:t>)</a:t>
            </a:r>
            <a:endParaRPr lang="de-CH" sz="3200" b="0" baseline="-25000" dirty="0">
              <a:latin typeface="Lucida Sans Unicode"/>
              <a:cs typeface="Arial" charset="0"/>
            </a:endParaRPr>
          </a:p>
        </p:txBody>
      </p:sp>
      <p:sp>
        <p:nvSpPr>
          <p:cNvPr id="26" name="Rectangle 40"/>
          <p:cNvSpPr>
            <a:spLocks noChangeArrowheads="1"/>
          </p:cNvSpPr>
          <p:nvPr/>
        </p:nvSpPr>
        <p:spPr bwMode="auto">
          <a:xfrm>
            <a:off x="214282" y="928670"/>
            <a:ext cx="578647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err="1" smtClean="0">
                <a:cs typeface="Arial" charset="0"/>
              </a:rPr>
              <a:t>we</a:t>
            </a:r>
            <a:r>
              <a:rPr lang="de-CH" sz="2400" b="0" dirty="0" smtClean="0">
                <a:cs typeface="Arial" charset="0"/>
              </a:rPr>
              <a:t> </a:t>
            </a:r>
            <a:r>
              <a:rPr lang="de-CH" sz="2400" b="0" dirty="0" err="1" smtClean="0">
                <a:cs typeface="Arial" charset="0"/>
              </a:rPr>
              <a:t>want</a:t>
            </a:r>
            <a:r>
              <a:rPr lang="de-CH" sz="2400" b="0" dirty="0" smtClean="0">
                <a:cs typeface="Arial" charset="0"/>
              </a:rPr>
              <a:t>: </a:t>
            </a:r>
            <a:r>
              <a:rPr lang="de-CH" sz="2400" b="0" dirty="0" smtClean="0">
                <a:solidFill>
                  <a:srgbClr val="0000FF"/>
                </a:solidFill>
                <a:cs typeface="Arial" charset="0"/>
              </a:rPr>
              <a:t>ideal </a:t>
            </a:r>
            <a:r>
              <a:rPr lang="de-CH" sz="2400" b="0" dirty="0" err="1" smtClean="0">
                <a:solidFill>
                  <a:srgbClr val="0000FF"/>
                </a:solidFill>
                <a:cs typeface="Arial" charset="0"/>
              </a:rPr>
              <a:t>functionality</a:t>
            </a:r>
            <a:r>
              <a:rPr lang="de-CH" sz="2400" b="0" dirty="0" smtClean="0">
                <a:solidFill>
                  <a:srgbClr val="0000FF"/>
                </a:solidFill>
                <a:cs typeface="Arial" charset="0"/>
              </a:rPr>
              <a:t> </a:t>
            </a:r>
          </a:p>
        </p:txBody>
      </p:sp>
      <p:sp>
        <p:nvSpPr>
          <p:cNvPr id="29" name="Rectangle 40"/>
          <p:cNvSpPr>
            <a:spLocks noChangeArrowheads="1"/>
          </p:cNvSpPr>
          <p:nvPr/>
        </p:nvSpPr>
        <p:spPr bwMode="auto">
          <a:xfrm>
            <a:off x="285720" y="6072206"/>
            <a:ext cx="857256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err="1" smtClean="0">
                <a:cs typeface="Arial" charset="0"/>
              </a:rPr>
              <a:t>security</a:t>
            </a:r>
            <a:r>
              <a:rPr lang="de-CH" sz="2400" b="0" dirty="0" smtClean="0">
                <a:cs typeface="Arial" charset="0"/>
              </a:rPr>
              <a:t>: </a:t>
            </a:r>
            <a:r>
              <a:rPr lang="de-CH" sz="2400" b="0" dirty="0" err="1" smtClean="0">
                <a:cs typeface="Arial" charset="0"/>
              </a:rPr>
              <a:t>if</a:t>
            </a:r>
            <a:r>
              <a:rPr lang="de-CH" sz="2400" b="0" dirty="0" smtClean="0">
                <a:cs typeface="Arial" charset="0"/>
              </a:rPr>
              <a:t> </a:t>
            </a:r>
            <a:r>
              <a:rPr lang="de-CH" sz="2400" b="0" dirty="0" smtClean="0">
                <a:solidFill>
                  <a:srgbClr val="FF0000"/>
                </a:solidFill>
                <a:cs typeface="Arial" charset="0"/>
              </a:rPr>
              <a:t>REAL</a:t>
            </a:r>
            <a:r>
              <a:rPr lang="de-CH" sz="2400" b="0" dirty="0" smtClean="0">
                <a:cs typeface="Arial" charset="0"/>
              </a:rPr>
              <a:t>  </a:t>
            </a:r>
            <a:r>
              <a:rPr lang="de-CH" sz="2400" b="0" dirty="0" err="1" smtClean="0">
                <a:cs typeface="Arial" charset="0"/>
              </a:rPr>
              <a:t>looks</a:t>
            </a:r>
            <a:r>
              <a:rPr lang="de-CH" sz="2400" b="0" dirty="0" smtClean="0">
                <a:cs typeface="Arial" charset="0"/>
              </a:rPr>
              <a:t> </a:t>
            </a:r>
            <a:r>
              <a:rPr lang="de-CH" sz="2400" b="0" dirty="0" err="1" smtClean="0">
                <a:cs typeface="Arial" charset="0"/>
              </a:rPr>
              <a:t>like</a:t>
            </a:r>
            <a:r>
              <a:rPr lang="de-CH" sz="2400" b="0" dirty="0" smtClean="0">
                <a:cs typeface="Arial" charset="0"/>
              </a:rPr>
              <a:t> </a:t>
            </a:r>
            <a:r>
              <a:rPr lang="de-CH" sz="2400" b="0" dirty="0" smtClean="0">
                <a:solidFill>
                  <a:srgbClr val="0000FF"/>
                </a:solidFill>
                <a:cs typeface="Arial" charset="0"/>
              </a:rPr>
              <a:t>IDEAL</a:t>
            </a:r>
            <a:r>
              <a:rPr lang="de-CH" sz="2400" b="0" dirty="0" smtClean="0">
                <a:cs typeface="Arial" charset="0"/>
              </a:rPr>
              <a:t> </a:t>
            </a:r>
            <a:r>
              <a:rPr lang="de-CH" sz="2400" b="0" dirty="0" err="1" smtClean="0">
                <a:cs typeface="Arial" charset="0"/>
              </a:rPr>
              <a:t>to</a:t>
            </a:r>
            <a:r>
              <a:rPr lang="de-CH" sz="2400" b="0" dirty="0" smtClean="0">
                <a:cs typeface="Arial" charset="0"/>
              </a:rPr>
              <a:t> </a:t>
            </a:r>
            <a:r>
              <a:rPr lang="de-CH" sz="2400" b="0" dirty="0" err="1" smtClean="0">
                <a:cs typeface="Arial" charset="0"/>
              </a:rPr>
              <a:t>the</a:t>
            </a:r>
            <a:r>
              <a:rPr lang="de-CH" sz="2400" b="0" dirty="0" smtClean="0">
                <a:cs typeface="Arial" charset="0"/>
              </a:rPr>
              <a:t> outside </a:t>
            </a:r>
            <a:r>
              <a:rPr lang="de-CH" sz="2400" b="0" dirty="0" err="1" smtClean="0">
                <a:cs typeface="Arial" charset="0"/>
              </a:rPr>
              <a:t>world</a:t>
            </a:r>
            <a:endParaRPr lang="de-CH" sz="2400" b="0" dirty="0" smtClean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32" name="Rectangle 298"/>
          <p:cNvSpPr>
            <a:spLocks noChangeArrowheads="1"/>
          </p:cNvSpPr>
          <p:nvPr/>
        </p:nvSpPr>
        <p:spPr bwMode="auto">
          <a:xfrm>
            <a:off x="6429388" y="956787"/>
            <a:ext cx="1357322" cy="4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3200" b="0" dirty="0" smtClean="0">
                <a:solidFill>
                  <a:srgbClr val="0000FF"/>
                </a:solidFill>
                <a:latin typeface="Lucida Sans Unicode"/>
                <a:cs typeface="Arial" charset="0"/>
              </a:rPr>
              <a:t>IDEAL</a:t>
            </a:r>
            <a:endParaRPr lang="de-CH" sz="3200" b="0" baseline="-25000" dirty="0">
              <a:solidFill>
                <a:srgbClr val="0000FF"/>
              </a:solidFill>
              <a:latin typeface="Lucida Sans Unicode"/>
              <a:cs typeface="Arial" charset="0"/>
            </a:endParaRPr>
          </a:p>
        </p:txBody>
      </p:sp>
      <p:sp>
        <p:nvSpPr>
          <p:cNvPr id="33" name="Rectangle 298"/>
          <p:cNvSpPr>
            <a:spLocks noChangeArrowheads="1"/>
          </p:cNvSpPr>
          <p:nvPr/>
        </p:nvSpPr>
        <p:spPr bwMode="auto">
          <a:xfrm>
            <a:off x="6643702" y="3429000"/>
            <a:ext cx="1357322" cy="4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3200" b="0" dirty="0" smtClean="0">
                <a:solidFill>
                  <a:srgbClr val="FF0000"/>
                </a:solidFill>
                <a:latin typeface="Lucida Sans Unicode"/>
                <a:cs typeface="Arial" charset="0"/>
              </a:rPr>
              <a:t>REAL</a:t>
            </a:r>
            <a:endParaRPr lang="de-CH" sz="3200" b="0" baseline="-25000" dirty="0">
              <a:solidFill>
                <a:srgbClr val="FF0000"/>
              </a:solidFill>
              <a:latin typeface="Lucida Sans Unicode"/>
              <a:cs typeface="Arial" charset="0"/>
            </a:endParaRPr>
          </a:p>
        </p:txBody>
      </p:sp>
      <p:pic>
        <p:nvPicPr>
          <p:cNvPr id="34" name="Picture 33" descr="dishonestAlice_transparent.png"/>
          <p:cNvPicPr>
            <a:picLocks noChangeAspect="1"/>
          </p:cNvPicPr>
          <p:nvPr/>
        </p:nvPicPr>
        <p:blipFill>
          <a:blip r:embed="rId3" cstate="print"/>
          <a:srcRect l="5796" r="12372" b="32224"/>
          <a:stretch>
            <a:fillRect/>
          </a:stretch>
        </p:blipFill>
        <p:spPr>
          <a:xfrm>
            <a:off x="1928794" y="3857628"/>
            <a:ext cx="1143008" cy="2000264"/>
          </a:xfrm>
          <a:prstGeom prst="rect">
            <a:avLst/>
          </a:prstGeom>
        </p:spPr>
      </p:pic>
      <p:pic>
        <p:nvPicPr>
          <p:cNvPr id="35" name="Picture 34" descr="dishonestAlice_transparent.png"/>
          <p:cNvPicPr>
            <a:picLocks noChangeAspect="1"/>
          </p:cNvPicPr>
          <p:nvPr/>
        </p:nvPicPr>
        <p:blipFill>
          <a:blip r:embed="rId3" cstate="print"/>
          <a:srcRect l="5796" r="12372" b="34644"/>
          <a:stretch>
            <a:fillRect/>
          </a:stretch>
        </p:blipFill>
        <p:spPr>
          <a:xfrm>
            <a:off x="571472" y="1428736"/>
            <a:ext cx="1143008" cy="1928826"/>
          </a:xfrm>
          <a:prstGeom prst="rect">
            <a:avLst/>
          </a:prstGeom>
        </p:spPr>
      </p:pic>
      <p:pic>
        <p:nvPicPr>
          <p:cNvPr id="36" name="Picture 35" descr="honestBob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9454" y="1857363"/>
            <a:ext cx="1710488" cy="1214446"/>
          </a:xfrm>
          <a:prstGeom prst="rect">
            <a:avLst/>
          </a:prstGeom>
        </p:spPr>
      </p:pic>
      <p:pic>
        <p:nvPicPr>
          <p:cNvPr id="37" name="Picture 36" descr="honestBob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17247" y="4260153"/>
            <a:ext cx="1726587" cy="1225876"/>
          </a:xfrm>
          <a:prstGeom prst="rect">
            <a:avLst/>
          </a:prstGeom>
        </p:spPr>
      </p:pic>
      <p:sp>
        <p:nvSpPr>
          <p:cNvPr id="27" name="Line 6"/>
          <p:cNvSpPr>
            <a:spLocks noChangeShapeType="1"/>
          </p:cNvSpPr>
          <p:nvPr/>
        </p:nvSpPr>
        <p:spPr bwMode="auto">
          <a:xfrm>
            <a:off x="3786182" y="4825081"/>
            <a:ext cx="150019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none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28" name="Line 7"/>
          <p:cNvSpPr>
            <a:spLocks noChangeShapeType="1"/>
          </p:cNvSpPr>
          <p:nvPr/>
        </p:nvSpPr>
        <p:spPr bwMode="auto">
          <a:xfrm>
            <a:off x="3786182" y="4617343"/>
            <a:ext cx="1571636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38" name="Line 8"/>
          <p:cNvSpPr>
            <a:spLocks noChangeShapeType="1"/>
          </p:cNvSpPr>
          <p:nvPr/>
        </p:nvSpPr>
        <p:spPr bwMode="auto">
          <a:xfrm>
            <a:off x="3786182" y="5032819"/>
            <a:ext cx="157163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41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14290"/>
            <a:ext cx="8353300" cy="857232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Secure Function Evaluation: Dishonest Alice</a:t>
            </a:r>
            <a:endParaRPr lang="en-US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1214414" y="3857628"/>
            <a:ext cx="7143800" cy="207170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0" name="Rounded Rectangle 29"/>
          <p:cNvSpPr/>
          <p:nvPr/>
        </p:nvSpPr>
        <p:spPr>
          <a:xfrm>
            <a:off x="142844" y="1428736"/>
            <a:ext cx="8786874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9" name="Rounded Rectangle 128"/>
          <p:cNvSpPr/>
          <p:nvPr/>
        </p:nvSpPr>
        <p:spPr>
          <a:xfrm>
            <a:off x="3643306" y="1857364"/>
            <a:ext cx="1500198" cy="121444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 smtClean="0"/>
              <a:t>f</a:t>
            </a:r>
            <a:endParaRPr lang="de-DE" sz="3600" baseline="-25000" dirty="0"/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14290"/>
            <a:ext cx="8209284" cy="857232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Secure Function Evaluation: Dishonest Bob</a:t>
            </a:r>
            <a:endParaRPr lang="en-US" sz="4000" dirty="0"/>
          </a:p>
        </p:txBody>
      </p:sp>
      <p:sp>
        <p:nvSpPr>
          <p:cNvPr id="459816" name="Rectangle 40"/>
          <p:cNvSpPr>
            <a:spLocks noChangeArrowheads="1"/>
          </p:cNvSpPr>
          <p:nvPr/>
        </p:nvSpPr>
        <p:spPr bwMode="auto">
          <a:xfrm>
            <a:off x="285720" y="3357562"/>
            <a:ext cx="407196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err="1" smtClean="0">
                <a:cs typeface="Arial" charset="0"/>
              </a:rPr>
              <a:t>we</a:t>
            </a:r>
            <a:r>
              <a:rPr lang="de-CH" sz="2400" b="0" dirty="0" smtClean="0">
                <a:cs typeface="Arial" charset="0"/>
              </a:rPr>
              <a:t> </a:t>
            </a:r>
            <a:r>
              <a:rPr lang="de-CH" sz="2400" b="0" dirty="0" err="1" smtClean="0">
                <a:cs typeface="Arial" charset="0"/>
              </a:rPr>
              <a:t>have</a:t>
            </a:r>
            <a:r>
              <a:rPr lang="de-CH" sz="2400" b="0" dirty="0" smtClean="0">
                <a:cs typeface="Arial" charset="0"/>
              </a:rPr>
              <a:t>: </a:t>
            </a:r>
            <a:r>
              <a:rPr lang="de-CH" sz="2400" b="0" dirty="0" err="1" smtClean="0">
                <a:solidFill>
                  <a:srgbClr val="FF0000"/>
                </a:solidFill>
                <a:cs typeface="Arial" charset="0"/>
              </a:rPr>
              <a:t>protocol</a:t>
            </a:r>
            <a:endParaRPr lang="de-CH" sz="2400" b="0" dirty="0" smtClean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42" name="Line 4"/>
          <p:cNvSpPr>
            <a:spLocks noChangeShapeType="1"/>
          </p:cNvSpPr>
          <p:nvPr/>
        </p:nvSpPr>
        <p:spPr bwMode="auto">
          <a:xfrm>
            <a:off x="2984148" y="2177913"/>
            <a:ext cx="55129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43" name="Line 5"/>
          <p:cNvSpPr>
            <a:spLocks noChangeShapeType="1"/>
          </p:cNvSpPr>
          <p:nvPr/>
        </p:nvSpPr>
        <p:spPr bwMode="auto">
          <a:xfrm>
            <a:off x="5296349" y="2774249"/>
            <a:ext cx="552821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44" name="Line 6"/>
          <p:cNvSpPr>
            <a:spLocks noChangeShapeType="1"/>
          </p:cNvSpPr>
          <p:nvPr/>
        </p:nvSpPr>
        <p:spPr bwMode="auto">
          <a:xfrm>
            <a:off x="5252105" y="2197987"/>
            <a:ext cx="552821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45" name="Rectangle 298"/>
          <p:cNvSpPr>
            <a:spLocks noChangeArrowheads="1"/>
          </p:cNvSpPr>
          <p:nvPr/>
        </p:nvSpPr>
        <p:spPr bwMode="auto">
          <a:xfrm>
            <a:off x="2566722" y="1898879"/>
            <a:ext cx="480130" cy="4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3200" b="0" dirty="0" smtClean="0">
                <a:solidFill>
                  <a:srgbClr val="0000FF"/>
                </a:solidFill>
                <a:latin typeface="Lucida Sans Unicode"/>
                <a:cs typeface="Arial" charset="0"/>
              </a:rPr>
              <a:t>x</a:t>
            </a:r>
            <a:endParaRPr lang="de-CH" sz="3200" b="0" baseline="-25000" dirty="0">
              <a:solidFill>
                <a:srgbClr val="0000FF"/>
              </a:solidFill>
              <a:latin typeface="Lucida Sans Unicode"/>
              <a:cs typeface="Arial" charset="0"/>
            </a:endParaRPr>
          </a:p>
        </p:txBody>
      </p:sp>
      <p:sp>
        <p:nvSpPr>
          <p:cNvPr id="47" name="Rectangle 298"/>
          <p:cNvSpPr>
            <a:spLocks noChangeArrowheads="1"/>
          </p:cNvSpPr>
          <p:nvPr/>
        </p:nvSpPr>
        <p:spPr bwMode="auto">
          <a:xfrm>
            <a:off x="5886803" y="2547808"/>
            <a:ext cx="1757031" cy="4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3200" b="0" dirty="0" smtClean="0">
                <a:latin typeface="Lucida Sans Unicode"/>
                <a:cs typeface="Arial" charset="0"/>
              </a:rPr>
              <a:t>f(</a:t>
            </a:r>
            <a:r>
              <a:rPr lang="de-CH" sz="3200" b="0" dirty="0" err="1" smtClean="0">
                <a:solidFill>
                  <a:srgbClr val="0000FF"/>
                </a:solidFill>
                <a:latin typeface="Lucida Sans Unicode"/>
                <a:cs typeface="Arial" charset="0"/>
              </a:rPr>
              <a:t>x</a:t>
            </a:r>
            <a:r>
              <a:rPr lang="de-CH" sz="3200" b="0" dirty="0" err="1" smtClean="0">
                <a:latin typeface="Lucida Sans Unicode"/>
                <a:cs typeface="Arial" charset="0"/>
              </a:rPr>
              <a:t>,</a:t>
            </a:r>
            <a:r>
              <a:rPr lang="de-CH" sz="3200" b="0" dirty="0" err="1" smtClean="0">
                <a:solidFill>
                  <a:srgbClr val="FF0000"/>
                </a:solidFill>
                <a:latin typeface="Lucida Sans Unicode"/>
                <a:cs typeface="Arial" charset="0"/>
              </a:rPr>
              <a:t>y</a:t>
            </a:r>
            <a:r>
              <a:rPr lang="de-CH" sz="3200" b="0" dirty="0" smtClean="0">
                <a:latin typeface="Lucida Sans Unicode"/>
                <a:cs typeface="Arial" charset="0"/>
              </a:rPr>
              <a:t>)</a:t>
            </a:r>
            <a:endParaRPr lang="de-CH" sz="3200" b="0" baseline="-25000" dirty="0">
              <a:latin typeface="Lucida Sans Unicode"/>
              <a:cs typeface="Arial" charset="0"/>
            </a:endParaRPr>
          </a:p>
        </p:txBody>
      </p:sp>
      <p:sp>
        <p:nvSpPr>
          <p:cNvPr id="50" name="Rectangle 298"/>
          <p:cNvSpPr>
            <a:spLocks noChangeArrowheads="1"/>
          </p:cNvSpPr>
          <p:nvPr/>
        </p:nvSpPr>
        <p:spPr bwMode="auto">
          <a:xfrm>
            <a:off x="5857306" y="1913626"/>
            <a:ext cx="548019" cy="4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3200" b="0" dirty="0" smtClean="0">
                <a:solidFill>
                  <a:srgbClr val="FF0000"/>
                </a:solidFill>
                <a:latin typeface="Lucida Sans Unicode"/>
                <a:cs typeface="Arial" charset="0"/>
              </a:rPr>
              <a:t>y</a:t>
            </a:r>
            <a:endParaRPr lang="de-CH" sz="3200" b="0" baseline="-25000" dirty="0">
              <a:solidFill>
                <a:srgbClr val="FF0000"/>
              </a:solidFill>
              <a:latin typeface="Lucida Sans Unicode"/>
              <a:cs typeface="Arial" charset="0"/>
            </a:endParaRPr>
          </a:p>
        </p:txBody>
      </p:sp>
      <p:sp>
        <p:nvSpPr>
          <p:cNvPr id="121" name="Line 5"/>
          <p:cNvSpPr>
            <a:spLocks noChangeShapeType="1"/>
          </p:cNvSpPr>
          <p:nvPr/>
        </p:nvSpPr>
        <p:spPr bwMode="auto">
          <a:xfrm>
            <a:off x="2968396" y="2759734"/>
            <a:ext cx="552821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22" name="Rectangle 298"/>
          <p:cNvSpPr>
            <a:spLocks noChangeArrowheads="1"/>
          </p:cNvSpPr>
          <p:nvPr/>
        </p:nvSpPr>
        <p:spPr bwMode="auto">
          <a:xfrm>
            <a:off x="1785918" y="2500306"/>
            <a:ext cx="1428760" cy="4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3200" b="0" dirty="0" smtClean="0">
                <a:latin typeface="Lucida Sans Unicode"/>
                <a:cs typeface="Arial" charset="0"/>
              </a:rPr>
              <a:t>f(</a:t>
            </a:r>
            <a:r>
              <a:rPr lang="de-CH" sz="3200" dirty="0" err="1" smtClean="0">
                <a:solidFill>
                  <a:srgbClr val="0000FF"/>
                </a:solidFill>
                <a:latin typeface="Lucida Sans Unicode"/>
                <a:cs typeface="Arial" charset="0"/>
              </a:rPr>
              <a:t>x</a:t>
            </a:r>
            <a:r>
              <a:rPr lang="de-CH" sz="3200" b="0" dirty="0" err="1" smtClean="0">
                <a:latin typeface="Lucida Sans Unicode"/>
                <a:cs typeface="Arial" charset="0"/>
              </a:rPr>
              <a:t>,</a:t>
            </a:r>
            <a:r>
              <a:rPr lang="de-CH" sz="3200" dirty="0" err="1" smtClean="0">
                <a:solidFill>
                  <a:srgbClr val="FF0000"/>
                </a:solidFill>
                <a:latin typeface="Lucida Sans Unicode"/>
                <a:cs typeface="Arial" charset="0"/>
              </a:rPr>
              <a:t>y</a:t>
            </a:r>
            <a:r>
              <a:rPr lang="de-CH" sz="3200" b="0" dirty="0" smtClean="0">
                <a:latin typeface="Lucida Sans Unicode"/>
                <a:cs typeface="Arial" charset="0"/>
              </a:rPr>
              <a:t>)</a:t>
            </a:r>
            <a:endParaRPr lang="de-CH" sz="3200" b="0" baseline="-25000" dirty="0">
              <a:latin typeface="Lucida Sans Unicode"/>
              <a:cs typeface="Arial" charset="0"/>
            </a:endParaRPr>
          </a:p>
        </p:txBody>
      </p:sp>
      <p:sp>
        <p:nvSpPr>
          <p:cNvPr id="26" name="Rectangle 40"/>
          <p:cNvSpPr>
            <a:spLocks noChangeArrowheads="1"/>
          </p:cNvSpPr>
          <p:nvPr/>
        </p:nvSpPr>
        <p:spPr bwMode="auto">
          <a:xfrm>
            <a:off x="214282" y="928670"/>
            <a:ext cx="578647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err="1" smtClean="0">
                <a:cs typeface="Arial" charset="0"/>
              </a:rPr>
              <a:t>we</a:t>
            </a:r>
            <a:r>
              <a:rPr lang="de-CH" sz="2400" b="0" dirty="0" smtClean="0">
                <a:cs typeface="Arial" charset="0"/>
              </a:rPr>
              <a:t> </a:t>
            </a:r>
            <a:r>
              <a:rPr lang="de-CH" sz="2400" b="0" dirty="0" err="1" smtClean="0">
                <a:cs typeface="Arial" charset="0"/>
              </a:rPr>
              <a:t>want</a:t>
            </a:r>
            <a:r>
              <a:rPr lang="de-CH" sz="2400" b="0" dirty="0" smtClean="0">
                <a:cs typeface="Arial" charset="0"/>
              </a:rPr>
              <a:t>: </a:t>
            </a:r>
            <a:r>
              <a:rPr lang="de-CH" sz="2400" b="0" dirty="0" smtClean="0">
                <a:solidFill>
                  <a:srgbClr val="0000FF"/>
                </a:solidFill>
                <a:cs typeface="Arial" charset="0"/>
              </a:rPr>
              <a:t>ideal </a:t>
            </a:r>
            <a:r>
              <a:rPr lang="de-CH" sz="2400" b="0" dirty="0" err="1" smtClean="0">
                <a:solidFill>
                  <a:srgbClr val="0000FF"/>
                </a:solidFill>
                <a:cs typeface="Arial" charset="0"/>
              </a:rPr>
              <a:t>functionality</a:t>
            </a:r>
            <a:r>
              <a:rPr lang="de-CH" sz="2400" b="0" dirty="0" smtClean="0">
                <a:solidFill>
                  <a:srgbClr val="0000FF"/>
                </a:solidFill>
                <a:cs typeface="Arial" charset="0"/>
              </a:rPr>
              <a:t> </a:t>
            </a:r>
          </a:p>
        </p:txBody>
      </p:sp>
      <p:sp>
        <p:nvSpPr>
          <p:cNvPr id="29" name="Rectangle 40"/>
          <p:cNvSpPr>
            <a:spLocks noChangeArrowheads="1"/>
          </p:cNvSpPr>
          <p:nvPr/>
        </p:nvSpPr>
        <p:spPr bwMode="auto">
          <a:xfrm>
            <a:off x="285720" y="6072206"/>
            <a:ext cx="857256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err="1" smtClean="0">
                <a:cs typeface="Arial" charset="0"/>
              </a:rPr>
              <a:t>security</a:t>
            </a:r>
            <a:r>
              <a:rPr lang="de-CH" sz="2400" b="0" dirty="0" smtClean="0">
                <a:cs typeface="Arial" charset="0"/>
              </a:rPr>
              <a:t>: </a:t>
            </a:r>
            <a:r>
              <a:rPr lang="de-CH" sz="2400" b="0" dirty="0" err="1" smtClean="0">
                <a:cs typeface="Arial" charset="0"/>
              </a:rPr>
              <a:t>if</a:t>
            </a:r>
            <a:r>
              <a:rPr lang="de-CH" sz="2400" b="0" dirty="0" smtClean="0">
                <a:cs typeface="Arial" charset="0"/>
              </a:rPr>
              <a:t> </a:t>
            </a:r>
            <a:r>
              <a:rPr lang="de-CH" sz="2400" b="0" dirty="0" smtClean="0">
                <a:solidFill>
                  <a:srgbClr val="FF0000"/>
                </a:solidFill>
                <a:cs typeface="Arial" charset="0"/>
              </a:rPr>
              <a:t>REAL</a:t>
            </a:r>
            <a:r>
              <a:rPr lang="de-CH" sz="2400" b="0" dirty="0" smtClean="0">
                <a:cs typeface="Arial" charset="0"/>
              </a:rPr>
              <a:t>  </a:t>
            </a:r>
            <a:r>
              <a:rPr lang="de-CH" sz="2400" b="0" dirty="0" err="1" smtClean="0">
                <a:cs typeface="Arial" charset="0"/>
              </a:rPr>
              <a:t>looks</a:t>
            </a:r>
            <a:r>
              <a:rPr lang="de-CH" sz="2400" b="0" dirty="0" smtClean="0">
                <a:cs typeface="Arial" charset="0"/>
              </a:rPr>
              <a:t> </a:t>
            </a:r>
            <a:r>
              <a:rPr lang="de-CH" sz="2400" b="0" dirty="0" err="1" smtClean="0">
                <a:cs typeface="Arial" charset="0"/>
              </a:rPr>
              <a:t>like</a:t>
            </a:r>
            <a:r>
              <a:rPr lang="de-CH" sz="2400" b="0" dirty="0" smtClean="0">
                <a:cs typeface="Arial" charset="0"/>
              </a:rPr>
              <a:t> </a:t>
            </a:r>
            <a:r>
              <a:rPr lang="de-CH" sz="2400" b="0" dirty="0" smtClean="0">
                <a:solidFill>
                  <a:srgbClr val="0000FF"/>
                </a:solidFill>
                <a:cs typeface="Arial" charset="0"/>
              </a:rPr>
              <a:t>IDEAL</a:t>
            </a:r>
            <a:r>
              <a:rPr lang="de-CH" sz="2400" b="0" dirty="0" smtClean="0">
                <a:cs typeface="Arial" charset="0"/>
              </a:rPr>
              <a:t> </a:t>
            </a:r>
            <a:r>
              <a:rPr lang="de-CH" sz="2400" b="0" dirty="0" err="1" smtClean="0">
                <a:cs typeface="Arial" charset="0"/>
              </a:rPr>
              <a:t>to</a:t>
            </a:r>
            <a:r>
              <a:rPr lang="de-CH" sz="2400" b="0" dirty="0" smtClean="0">
                <a:cs typeface="Arial" charset="0"/>
              </a:rPr>
              <a:t> </a:t>
            </a:r>
            <a:r>
              <a:rPr lang="de-CH" sz="2400" b="0" dirty="0" err="1" smtClean="0">
                <a:cs typeface="Arial" charset="0"/>
              </a:rPr>
              <a:t>the</a:t>
            </a:r>
            <a:r>
              <a:rPr lang="de-CH" sz="2400" b="0" dirty="0" smtClean="0">
                <a:cs typeface="Arial" charset="0"/>
              </a:rPr>
              <a:t> outside </a:t>
            </a:r>
            <a:r>
              <a:rPr lang="de-CH" sz="2400" b="0" dirty="0" err="1" smtClean="0">
                <a:cs typeface="Arial" charset="0"/>
              </a:rPr>
              <a:t>world</a:t>
            </a:r>
            <a:endParaRPr lang="de-CH" sz="2400" b="0" dirty="0" smtClean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32" name="Rectangle 298"/>
          <p:cNvSpPr>
            <a:spLocks noChangeArrowheads="1"/>
          </p:cNvSpPr>
          <p:nvPr/>
        </p:nvSpPr>
        <p:spPr bwMode="auto">
          <a:xfrm>
            <a:off x="6429388" y="956787"/>
            <a:ext cx="1357322" cy="4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3200" b="0" dirty="0" smtClean="0">
                <a:solidFill>
                  <a:srgbClr val="0000FF"/>
                </a:solidFill>
                <a:latin typeface="Lucida Sans Unicode"/>
                <a:cs typeface="Arial" charset="0"/>
              </a:rPr>
              <a:t>IDEAL</a:t>
            </a:r>
            <a:endParaRPr lang="de-CH" sz="3200" b="0" baseline="-25000" dirty="0">
              <a:solidFill>
                <a:srgbClr val="0000FF"/>
              </a:solidFill>
              <a:latin typeface="Lucida Sans Unicode"/>
              <a:cs typeface="Arial" charset="0"/>
            </a:endParaRPr>
          </a:p>
        </p:txBody>
      </p:sp>
      <p:sp>
        <p:nvSpPr>
          <p:cNvPr id="33" name="Rectangle 298"/>
          <p:cNvSpPr>
            <a:spLocks noChangeArrowheads="1"/>
          </p:cNvSpPr>
          <p:nvPr/>
        </p:nvSpPr>
        <p:spPr bwMode="auto">
          <a:xfrm>
            <a:off x="6643702" y="3429000"/>
            <a:ext cx="1357322" cy="4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3200" b="0" dirty="0" smtClean="0">
                <a:solidFill>
                  <a:srgbClr val="FF0000"/>
                </a:solidFill>
                <a:latin typeface="Lucida Sans Unicode"/>
                <a:cs typeface="Arial" charset="0"/>
              </a:rPr>
              <a:t>REAL</a:t>
            </a:r>
            <a:endParaRPr lang="de-CH" sz="3200" b="0" baseline="-25000" dirty="0">
              <a:solidFill>
                <a:srgbClr val="FF0000"/>
              </a:solidFill>
              <a:latin typeface="Lucida Sans Unicode"/>
              <a:cs typeface="Arial" charset="0"/>
            </a:endParaRPr>
          </a:p>
        </p:txBody>
      </p:sp>
      <p:pic>
        <p:nvPicPr>
          <p:cNvPr id="27" name="Picture 26" descr="AliceBlue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28596" y="1714488"/>
            <a:ext cx="1331712" cy="1357322"/>
          </a:xfrm>
          <a:prstGeom prst="rect">
            <a:avLst/>
          </a:prstGeom>
        </p:spPr>
      </p:pic>
      <p:pic>
        <p:nvPicPr>
          <p:cNvPr id="38" name="Picture 37" descr="AliceBlue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988157" y="4188715"/>
            <a:ext cx="1357322" cy="1383425"/>
          </a:xfrm>
          <a:prstGeom prst="rect">
            <a:avLst/>
          </a:prstGeom>
        </p:spPr>
      </p:pic>
      <p:pic>
        <p:nvPicPr>
          <p:cNvPr id="40" name="Picture 2" descr="D:\presentations\Noisy Storage\EvilCatTransparen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215206" y="1714488"/>
            <a:ext cx="1357322" cy="1350501"/>
          </a:xfrm>
          <a:prstGeom prst="rect">
            <a:avLst/>
          </a:prstGeom>
          <a:noFill/>
        </p:spPr>
      </p:pic>
      <p:pic>
        <p:nvPicPr>
          <p:cNvPr id="41" name="Picture 2" descr="D:\presentations\Noisy Storage\EvilCatTransparen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143636" y="4143380"/>
            <a:ext cx="1357322" cy="1350501"/>
          </a:xfrm>
          <a:prstGeom prst="rect">
            <a:avLst/>
          </a:prstGeom>
          <a:noFill/>
        </p:spPr>
      </p:pic>
      <p:sp>
        <p:nvSpPr>
          <p:cNvPr id="28" name="Line 6"/>
          <p:cNvSpPr>
            <a:spLocks noChangeShapeType="1"/>
          </p:cNvSpPr>
          <p:nvPr/>
        </p:nvSpPr>
        <p:spPr bwMode="auto">
          <a:xfrm>
            <a:off x="3786182" y="4825081"/>
            <a:ext cx="150019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none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34" name="Line 7"/>
          <p:cNvSpPr>
            <a:spLocks noChangeShapeType="1"/>
          </p:cNvSpPr>
          <p:nvPr/>
        </p:nvSpPr>
        <p:spPr bwMode="auto">
          <a:xfrm>
            <a:off x="3786182" y="4617343"/>
            <a:ext cx="1571636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35" name="Line 8"/>
          <p:cNvSpPr>
            <a:spLocks noChangeShapeType="1"/>
          </p:cNvSpPr>
          <p:nvPr/>
        </p:nvSpPr>
        <p:spPr bwMode="auto">
          <a:xfrm>
            <a:off x="3786182" y="5032819"/>
            <a:ext cx="1571636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4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44624"/>
            <a:ext cx="4888046" cy="81957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Modern Cryptography</a:t>
            </a:r>
            <a:endParaRPr lang="en-US" sz="4000" dirty="0"/>
          </a:p>
        </p:txBody>
      </p:sp>
      <p:sp>
        <p:nvSpPr>
          <p:cNvPr id="7" name="Rectangle 298"/>
          <p:cNvSpPr>
            <a:spLocks noChangeArrowheads="1"/>
          </p:cNvSpPr>
          <p:nvPr/>
        </p:nvSpPr>
        <p:spPr bwMode="auto">
          <a:xfrm>
            <a:off x="285720" y="1436384"/>
            <a:ext cx="8351838" cy="544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solidFill>
                  <a:srgbClr val="FF0000"/>
                </a:solidFill>
              </a:rPr>
              <a:t>two-party</a:t>
            </a:r>
            <a:r>
              <a:rPr lang="en-US" sz="2800" dirty="0" smtClean="0"/>
              <a:t> scenarios:</a:t>
            </a:r>
            <a:endParaRPr lang="en-US" sz="2800" b="0" dirty="0" smtClean="0"/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endParaRPr lang="en-US" sz="1200" b="0" dirty="0" smtClean="0">
              <a:solidFill>
                <a:srgbClr val="0000FF"/>
              </a:solidFill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b="0" dirty="0" smtClean="0">
                <a:solidFill>
                  <a:srgbClr val="0000FF"/>
                </a:solidFill>
                <a:cs typeface="Arial" charset="0"/>
              </a:rPr>
              <a:t>password-based identification (=)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b="0" dirty="0" smtClean="0">
                <a:cs typeface="Arial" charset="0"/>
              </a:rPr>
              <a:t>millionaire‘s problem (&lt;)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b="0" dirty="0" smtClean="0">
                <a:cs typeface="Arial" charset="0"/>
              </a:rPr>
              <a:t>dating problem (AND)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endParaRPr lang="en-US" sz="2400" dirty="0" smtClean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solidFill>
                  <a:srgbClr val="FF0000"/>
                </a:solidFill>
                <a:cs typeface="Arial" charset="0"/>
              </a:rPr>
              <a:t>multi-party</a:t>
            </a:r>
            <a:r>
              <a:rPr lang="en-US" sz="2800" dirty="0" smtClean="0">
                <a:cs typeface="Arial" charset="0"/>
              </a:rPr>
              <a:t> scenarios: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endParaRPr lang="en-US" sz="1200" dirty="0" smtClean="0">
              <a:solidFill>
                <a:srgbClr val="0000FF"/>
              </a:solidFill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b="0" dirty="0" smtClean="0">
                <a:cs typeface="Arial" charset="0"/>
              </a:rPr>
              <a:t>sealed-bid auctions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cs typeface="Arial" charset="0"/>
              </a:rPr>
              <a:t>e-voting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b="0" dirty="0" smtClean="0">
                <a:cs typeface="Arial" charset="0"/>
              </a:rPr>
              <a:t>…</a:t>
            </a:r>
          </a:p>
        </p:txBody>
      </p:sp>
      <p:grpSp>
        <p:nvGrpSpPr>
          <p:cNvPr id="143" name="Group 142"/>
          <p:cNvGrpSpPr/>
          <p:nvPr/>
        </p:nvGrpSpPr>
        <p:grpSpPr>
          <a:xfrm>
            <a:off x="5643570" y="1579260"/>
            <a:ext cx="3155347" cy="886049"/>
            <a:chOff x="5715008" y="1500174"/>
            <a:chExt cx="3155347" cy="886049"/>
          </a:xfrm>
        </p:grpSpPr>
        <p:sp>
          <p:nvSpPr>
            <p:cNvPr id="20" name="Line 6"/>
            <p:cNvSpPr>
              <a:spLocks noChangeShapeType="1"/>
            </p:cNvSpPr>
            <p:nvPr/>
          </p:nvSpPr>
          <p:spPr bwMode="auto">
            <a:xfrm>
              <a:off x="6635981" y="2082830"/>
              <a:ext cx="122374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 type="none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21" name="Line 7"/>
            <p:cNvSpPr>
              <a:spLocks noChangeShapeType="1"/>
            </p:cNvSpPr>
            <p:nvPr/>
          </p:nvSpPr>
          <p:spPr bwMode="auto">
            <a:xfrm>
              <a:off x="6650495" y="1910017"/>
              <a:ext cx="122374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22" name="Line 8"/>
            <p:cNvSpPr>
              <a:spLocks noChangeShapeType="1"/>
            </p:cNvSpPr>
            <p:nvPr/>
          </p:nvSpPr>
          <p:spPr bwMode="auto">
            <a:xfrm>
              <a:off x="6650495" y="2254055"/>
              <a:ext cx="122374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133" name="Picture 132" descr="AliceBlue.eps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H="1">
              <a:off x="5715008" y="1500174"/>
              <a:ext cx="869331" cy="886049"/>
            </a:xfrm>
            <a:prstGeom prst="rect">
              <a:avLst/>
            </a:prstGeom>
          </p:spPr>
        </p:pic>
        <p:pic>
          <p:nvPicPr>
            <p:cNvPr id="134" name="Picture 2" descr="D:\presentations\Noisy Storage\EvilCatTransparent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8001024" y="1500174"/>
              <a:ext cx="869331" cy="864962"/>
            </a:xfrm>
            <a:prstGeom prst="rect">
              <a:avLst/>
            </a:prstGeom>
            <a:noFill/>
          </p:spPr>
        </p:pic>
      </p:grpSp>
      <p:grpSp>
        <p:nvGrpSpPr>
          <p:cNvPr id="142" name="Group 141"/>
          <p:cNvGrpSpPr/>
          <p:nvPr/>
        </p:nvGrpSpPr>
        <p:grpSpPr>
          <a:xfrm>
            <a:off x="5357818" y="2436516"/>
            <a:ext cx="3714744" cy="1143008"/>
            <a:chOff x="5429256" y="2357430"/>
            <a:chExt cx="3714744" cy="1143008"/>
          </a:xfrm>
        </p:grpSpPr>
        <p:sp>
          <p:nvSpPr>
            <p:cNvPr id="79" name="Line 6"/>
            <p:cNvSpPr>
              <a:spLocks noChangeShapeType="1"/>
            </p:cNvSpPr>
            <p:nvPr/>
          </p:nvSpPr>
          <p:spPr bwMode="auto">
            <a:xfrm>
              <a:off x="6650495" y="2953688"/>
              <a:ext cx="122374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 type="none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80" name="Line 7"/>
            <p:cNvSpPr>
              <a:spLocks noChangeShapeType="1"/>
            </p:cNvSpPr>
            <p:nvPr/>
          </p:nvSpPr>
          <p:spPr bwMode="auto">
            <a:xfrm>
              <a:off x="6665009" y="2780875"/>
              <a:ext cx="122374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81" name="Line 8"/>
            <p:cNvSpPr>
              <a:spLocks noChangeShapeType="1"/>
            </p:cNvSpPr>
            <p:nvPr/>
          </p:nvSpPr>
          <p:spPr bwMode="auto">
            <a:xfrm>
              <a:off x="6665009" y="3124913"/>
              <a:ext cx="122374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135" name="Picture 134" descr="dishonestAlice_transparent.png"/>
            <p:cNvPicPr>
              <a:picLocks noChangeAspect="1"/>
            </p:cNvPicPr>
            <p:nvPr/>
          </p:nvPicPr>
          <p:blipFill>
            <a:blip r:embed="rId5" cstate="print"/>
            <a:srcRect l="20117" t="194" r="21373" b="73961"/>
            <a:stretch>
              <a:fillRect/>
            </a:stretch>
          </p:blipFill>
          <p:spPr>
            <a:xfrm>
              <a:off x="5429256" y="2357430"/>
              <a:ext cx="1224651" cy="1143008"/>
            </a:xfrm>
            <a:prstGeom prst="rect">
              <a:avLst/>
            </a:prstGeom>
          </p:spPr>
        </p:pic>
        <p:pic>
          <p:nvPicPr>
            <p:cNvPr id="136" name="Picture 135" descr="honestBob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01024" y="2571744"/>
              <a:ext cx="1142976" cy="811512"/>
            </a:xfrm>
            <a:prstGeom prst="rect">
              <a:avLst/>
            </a:prstGeom>
          </p:spPr>
        </p:pic>
      </p:grpSp>
      <p:grpSp>
        <p:nvGrpSpPr>
          <p:cNvPr id="144" name="Group 143"/>
          <p:cNvGrpSpPr/>
          <p:nvPr/>
        </p:nvGrpSpPr>
        <p:grpSpPr>
          <a:xfrm>
            <a:off x="5286380" y="4151028"/>
            <a:ext cx="2975332" cy="2363722"/>
            <a:chOff x="5286380" y="3929066"/>
            <a:chExt cx="2975332" cy="2363722"/>
          </a:xfrm>
        </p:grpSpPr>
        <p:sp>
          <p:nvSpPr>
            <p:cNvPr id="85" name="Line 6"/>
            <p:cNvSpPr>
              <a:spLocks noChangeShapeType="1"/>
            </p:cNvSpPr>
            <p:nvPr/>
          </p:nvSpPr>
          <p:spPr bwMode="auto">
            <a:xfrm>
              <a:off x="6010956" y="4689281"/>
              <a:ext cx="914401" cy="53702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 type="none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86" name="Line 7"/>
            <p:cNvSpPr>
              <a:spLocks noChangeShapeType="1"/>
            </p:cNvSpPr>
            <p:nvPr/>
          </p:nvSpPr>
          <p:spPr bwMode="auto">
            <a:xfrm>
              <a:off x="6156099" y="4558652"/>
              <a:ext cx="841829" cy="1451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87" name="Line 8"/>
            <p:cNvSpPr>
              <a:spLocks noChangeShapeType="1"/>
            </p:cNvSpPr>
            <p:nvPr/>
          </p:nvSpPr>
          <p:spPr bwMode="auto">
            <a:xfrm>
              <a:off x="5846763" y="4846672"/>
              <a:ext cx="338366" cy="37963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13" name="Line 8"/>
            <p:cNvSpPr>
              <a:spLocks noChangeShapeType="1"/>
            </p:cNvSpPr>
            <p:nvPr/>
          </p:nvSpPr>
          <p:spPr bwMode="auto">
            <a:xfrm flipV="1">
              <a:off x="6557962" y="5516595"/>
              <a:ext cx="381909" cy="1791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14" name="Line 8"/>
            <p:cNvSpPr>
              <a:spLocks noChangeShapeType="1"/>
            </p:cNvSpPr>
            <p:nvPr/>
          </p:nvSpPr>
          <p:spPr bwMode="auto">
            <a:xfrm flipV="1">
              <a:off x="6325734" y="4732823"/>
              <a:ext cx="788309" cy="55494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15" name="Line 6"/>
            <p:cNvSpPr>
              <a:spLocks noChangeShapeType="1"/>
            </p:cNvSpPr>
            <p:nvPr/>
          </p:nvSpPr>
          <p:spPr bwMode="auto">
            <a:xfrm flipH="1">
              <a:off x="7534958" y="4834423"/>
              <a:ext cx="29029" cy="33382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 type="none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16" name="Line 7"/>
            <p:cNvSpPr>
              <a:spLocks noChangeShapeType="1"/>
            </p:cNvSpPr>
            <p:nvPr/>
          </p:nvSpPr>
          <p:spPr bwMode="auto">
            <a:xfrm flipH="1">
              <a:off x="6243186" y="4703795"/>
              <a:ext cx="725713" cy="52251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137" name="Picture 136" descr="AliceBlue.eps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H="1">
              <a:off x="5286380" y="3929066"/>
              <a:ext cx="869331" cy="886049"/>
            </a:xfrm>
            <a:prstGeom prst="rect">
              <a:avLst/>
            </a:prstGeom>
          </p:spPr>
        </p:pic>
        <p:pic>
          <p:nvPicPr>
            <p:cNvPr id="138" name="Picture 137" descr="honestBob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00892" y="4071942"/>
              <a:ext cx="1142976" cy="811512"/>
            </a:xfrm>
            <a:prstGeom prst="rect">
              <a:avLst/>
            </a:prstGeom>
          </p:spPr>
        </p:pic>
        <p:pic>
          <p:nvPicPr>
            <p:cNvPr id="139" name="Picture 2" descr="D:\presentations\Noisy Storage\EvilCatTransparent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5500694" y="5214950"/>
              <a:ext cx="869331" cy="864962"/>
            </a:xfrm>
            <a:prstGeom prst="rect">
              <a:avLst/>
            </a:prstGeom>
            <a:noFill/>
          </p:spPr>
        </p:pic>
        <p:pic>
          <p:nvPicPr>
            <p:cNvPr id="140" name="Picture 139" descr="QueenOfHearts.png"/>
            <p:cNvPicPr>
              <a:picLocks noChangeAspect="1"/>
            </p:cNvPicPr>
            <p:nvPr/>
          </p:nvPicPr>
          <p:blipFill>
            <a:blip r:embed="rId7" cstate="print"/>
            <a:srcRect l="6597" r="7636"/>
            <a:stretch>
              <a:fillRect/>
            </a:stretch>
          </p:blipFill>
          <p:spPr>
            <a:xfrm>
              <a:off x="7072330" y="5286388"/>
              <a:ext cx="1189382" cy="1006400"/>
            </a:xfrm>
            <a:prstGeom prst="rect">
              <a:avLst/>
            </a:prstGeom>
          </p:spPr>
        </p:pic>
      </p:grpSp>
      <p:sp>
        <p:nvSpPr>
          <p:cNvPr id="29" name="Rounded Rectangle 28"/>
          <p:cNvSpPr/>
          <p:nvPr/>
        </p:nvSpPr>
        <p:spPr>
          <a:xfrm>
            <a:off x="323528" y="116632"/>
            <a:ext cx="8568952" cy="136815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3200" dirty="0" err="1" smtClean="0"/>
              <a:t>use</a:t>
            </a:r>
            <a:r>
              <a:rPr lang="de-CH" sz="3200" dirty="0" smtClean="0"/>
              <a:t> </a:t>
            </a:r>
            <a:r>
              <a:rPr lang="de-CH" sz="3200" b="1" dirty="0" smtClean="0">
                <a:solidFill>
                  <a:srgbClr val="FFFF00"/>
                </a:solidFill>
              </a:rPr>
              <a:t>QKD </a:t>
            </a:r>
            <a:r>
              <a:rPr lang="de-CH" sz="3200" b="1" dirty="0" err="1" smtClean="0">
                <a:solidFill>
                  <a:srgbClr val="FFFF00"/>
                </a:solidFill>
              </a:rPr>
              <a:t>hardware</a:t>
            </a:r>
            <a:r>
              <a:rPr lang="de-CH" sz="3200" b="1" dirty="0" smtClean="0">
                <a:solidFill>
                  <a:srgbClr val="FFFF00"/>
                </a:solidFill>
              </a:rPr>
              <a:t> </a:t>
            </a:r>
            <a:r>
              <a:rPr lang="de-CH" sz="3200" dirty="0" err="1" smtClean="0"/>
              <a:t>for</a:t>
            </a:r>
            <a:r>
              <a:rPr lang="de-CH" sz="3200" dirty="0" smtClean="0"/>
              <a:t> </a:t>
            </a:r>
            <a:br>
              <a:rPr lang="de-CH" sz="3200" dirty="0" smtClean="0"/>
            </a:br>
            <a:r>
              <a:rPr lang="de-CH" sz="3200" dirty="0" err="1" smtClean="0"/>
              <a:t>applications</a:t>
            </a:r>
            <a:r>
              <a:rPr lang="de-CH" sz="3200" dirty="0" smtClean="0"/>
              <a:t> in</a:t>
            </a:r>
            <a:r>
              <a:rPr lang="de-CH" sz="3200" b="1" dirty="0" smtClean="0"/>
              <a:t> </a:t>
            </a:r>
            <a:r>
              <a:rPr lang="de-CH" sz="3200" b="1" dirty="0" err="1" smtClean="0">
                <a:solidFill>
                  <a:srgbClr val="FFFF00"/>
                </a:solidFill>
              </a:rPr>
              <a:t>two</a:t>
            </a:r>
            <a:r>
              <a:rPr lang="de-CH" sz="3200" b="1" dirty="0" smtClean="0">
                <a:solidFill>
                  <a:srgbClr val="FFFF00"/>
                </a:solidFill>
              </a:rPr>
              <a:t>- </a:t>
            </a:r>
            <a:r>
              <a:rPr lang="de-CH" sz="3200" b="1" dirty="0" err="1" smtClean="0">
                <a:solidFill>
                  <a:srgbClr val="FFFF00"/>
                </a:solidFill>
              </a:rPr>
              <a:t>and</a:t>
            </a:r>
            <a:r>
              <a:rPr lang="de-CH" sz="3200" b="1" dirty="0" smtClean="0">
                <a:solidFill>
                  <a:srgbClr val="FFFF00"/>
                </a:solidFill>
              </a:rPr>
              <a:t> multi-</a:t>
            </a:r>
            <a:r>
              <a:rPr lang="de-CH" sz="3200" b="1" dirty="0" err="1" smtClean="0">
                <a:solidFill>
                  <a:srgbClr val="FFFF00"/>
                </a:solidFill>
              </a:rPr>
              <a:t>party</a:t>
            </a:r>
            <a:r>
              <a:rPr lang="de-CH" sz="3200" b="1" dirty="0" smtClean="0">
                <a:solidFill>
                  <a:srgbClr val="FFFF00"/>
                </a:solidFill>
              </a:rPr>
              <a:t> </a:t>
            </a:r>
            <a:r>
              <a:rPr lang="de-CH" sz="3200" b="1" dirty="0" err="1" smtClean="0">
                <a:solidFill>
                  <a:srgbClr val="FFFF00"/>
                </a:solidFill>
              </a:rPr>
              <a:t>scenarios</a:t>
            </a:r>
            <a:endParaRPr lang="de-CH" sz="32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5720" y="1071546"/>
            <a:ext cx="8643998" cy="5500726"/>
          </a:xfrm>
        </p:spPr>
        <p:txBody>
          <a:bodyPr/>
          <a:lstStyle/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 smtClean="0">
                <a:cs typeface="Arial" charset="0"/>
              </a:rPr>
              <a:t>In the plain model (no restrictions on adversaries, </a:t>
            </a:r>
            <a:br>
              <a:rPr lang="en-US" dirty="0" smtClean="0">
                <a:cs typeface="Arial" charset="0"/>
              </a:rPr>
            </a:br>
            <a:r>
              <a:rPr lang="en-US" dirty="0" smtClean="0">
                <a:cs typeface="Arial" charset="0"/>
              </a:rPr>
              <a:t>using quantum communication, as in QKD):</a:t>
            </a:r>
          </a:p>
          <a:p>
            <a:pPr lvl="1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800" dirty="0" smtClean="0">
              <a:solidFill>
                <a:srgbClr val="0000FF"/>
              </a:solidFill>
              <a:cs typeface="Arial" charset="0"/>
            </a:endParaRPr>
          </a:p>
          <a:p>
            <a:pPr lvl="1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800" dirty="0" smtClean="0">
              <a:solidFill>
                <a:srgbClr val="0000FF"/>
              </a:solidFill>
              <a:cs typeface="Arial" charset="0"/>
            </a:endParaRPr>
          </a:p>
          <a:p>
            <a:pPr lvl="1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solidFill>
                  <a:srgbClr val="0000FF"/>
                </a:solidFill>
                <a:cs typeface="Arial" charset="0"/>
              </a:rPr>
              <a:t>Secure function evaluation </a:t>
            </a:r>
            <a:r>
              <a:rPr lang="en-US" sz="2800" dirty="0" smtClean="0">
                <a:cs typeface="Arial" charset="0"/>
              </a:rPr>
              <a:t>is </a:t>
            </a:r>
            <a:r>
              <a:rPr lang="en-US" sz="2800" dirty="0" smtClean="0">
                <a:solidFill>
                  <a:srgbClr val="FF0000"/>
                </a:solidFill>
                <a:cs typeface="Arial" charset="0"/>
              </a:rPr>
              <a:t>impossible</a:t>
            </a:r>
            <a:r>
              <a:rPr lang="en-US" sz="2800" dirty="0" smtClean="0">
                <a:cs typeface="Arial" charset="0"/>
              </a:rPr>
              <a:t> (Lo ‘97)</a:t>
            </a:r>
          </a:p>
          <a:p>
            <a:pPr lvl="1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dirty="0" smtClean="0">
              <a:solidFill>
                <a:srgbClr val="FF0000"/>
              </a:solidFill>
              <a:cs typeface="Arial" charset="0"/>
            </a:endParaRP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 smtClean="0">
                <a:solidFill>
                  <a:srgbClr val="FF0000"/>
                </a:solidFill>
                <a:cs typeface="Arial" charset="0"/>
              </a:rPr>
              <a:t>Restrict</a:t>
            </a:r>
            <a:r>
              <a:rPr lang="en-US" dirty="0" smtClean="0">
                <a:cs typeface="Arial" charset="0"/>
              </a:rPr>
              <a:t> the adversary:</a:t>
            </a:r>
          </a:p>
          <a:p>
            <a:pPr lvl="1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solidFill>
                  <a:srgbClr val="0000FF"/>
                </a:solidFill>
                <a:cs typeface="Arial" charset="0"/>
              </a:rPr>
              <a:t>Computational</a:t>
            </a:r>
            <a:r>
              <a:rPr lang="en-US" sz="2800" dirty="0" smtClean="0">
                <a:cs typeface="Arial" charset="0"/>
              </a:rPr>
              <a:t> assumptions (e.g. factoring or discrete logarithms are hard)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285728"/>
            <a:ext cx="7572428" cy="928694"/>
          </a:xfrm>
        </p:spPr>
        <p:txBody>
          <a:bodyPr/>
          <a:lstStyle/>
          <a:p>
            <a:r>
              <a:rPr lang="en-US" dirty="0" smtClean="0"/>
              <a:t>Can we implement these primitives?		</a:t>
            </a:r>
            <a:endParaRPr lang="de-DE" dirty="0"/>
          </a:p>
        </p:txBody>
      </p:sp>
      <p:sp>
        <p:nvSpPr>
          <p:cNvPr id="5" name="Rectangle 4"/>
          <p:cNvSpPr/>
          <p:nvPr/>
        </p:nvSpPr>
        <p:spPr>
          <a:xfrm rot="21126419">
            <a:off x="5341509" y="5211283"/>
            <a:ext cx="29489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unproven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 t="19951"/>
          <a:stretch>
            <a:fillRect/>
          </a:stretch>
        </p:blipFill>
        <p:spPr bwMode="auto">
          <a:xfrm>
            <a:off x="3275856" y="2132856"/>
            <a:ext cx="1728192" cy="865609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259632" y="2157023"/>
            <a:ext cx="1689150" cy="85428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/>
          <a:srcRect l="6301" t="26974" r="8710" b="29644"/>
          <a:stretch>
            <a:fillRect/>
          </a:stretch>
        </p:blipFill>
        <p:spPr bwMode="auto">
          <a:xfrm>
            <a:off x="5364088" y="2204864"/>
            <a:ext cx="2828223" cy="74427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908720"/>
            <a:ext cx="8472518" cy="5760640"/>
          </a:xfrm>
        </p:spPr>
        <p:txBody>
          <a:bodyPr/>
          <a:lstStyle/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 smtClean="0">
                <a:cs typeface="Arial" charset="0"/>
              </a:rPr>
              <a:t>use the </a:t>
            </a:r>
            <a:r>
              <a:rPr lang="en-US" dirty="0" smtClean="0">
                <a:solidFill>
                  <a:srgbClr val="0000FF"/>
                </a:solidFill>
                <a:cs typeface="Arial" charset="0"/>
              </a:rPr>
              <a:t>technical difficulties </a:t>
            </a:r>
            <a:r>
              <a:rPr lang="en-US" dirty="0" smtClean="0">
                <a:cs typeface="Arial" charset="0"/>
              </a:rPr>
              <a:t>in building a quantum computer to our advantage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 smtClean="0">
                <a:solidFill>
                  <a:srgbClr val="FF0000"/>
                </a:solidFill>
                <a:cs typeface="Arial" charset="0"/>
              </a:rPr>
              <a:t>storing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cs typeface="Arial" charset="0"/>
              </a:rPr>
              <a:t>quantum information </a:t>
            </a:r>
            <a:r>
              <a:rPr lang="en-US" dirty="0" smtClean="0">
                <a:cs typeface="Arial" charset="0"/>
              </a:rPr>
              <a:t>is a technical challenge</a:t>
            </a:r>
          </a:p>
          <a:p>
            <a:pPr lvl="1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800" dirty="0" smtClean="0">
              <a:solidFill>
                <a:srgbClr val="0000FF"/>
              </a:solidFill>
              <a:cs typeface="Arial" charset="0"/>
            </a:endParaRPr>
          </a:p>
          <a:p>
            <a:pPr lvl="1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800" dirty="0" smtClean="0">
              <a:solidFill>
                <a:srgbClr val="0000FF"/>
              </a:solidFill>
              <a:cs typeface="Arial" charset="0"/>
            </a:endParaRPr>
          </a:p>
          <a:p>
            <a:pPr lvl="1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800" dirty="0" smtClean="0">
              <a:solidFill>
                <a:srgbClr val="0000FF"/>
              </a:solidFill>
              <a:cs typeface="Arial" charset="0"/>
            </a:endParaRPr>
          </a:p>
          <a:p>
            <a:pPr lvl="1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solidFill>
                  <a:srgbClr val="0000FF"/>
                </a:solidFill>
                <a:cs typeface="Arial" charset="0"/>
              </a:rPr>
              <a:t>Bounded-Quantum-Storage Model </a:t>
            </a:r>
            <a:r>
              <a:rPr lang="en-US" sz="2800" dirty="0" smtClean="0">
                <a:cs typeface="Arial" charset="0"/>
              </a:rPr>
              <a:t>:</a:t>
            </a:r>
            <a:br>
              <a:rPr lang="en-US" sz="2800" dirty="0" smtClean="0">
                <a:cs typeface="Arial" charset="0"/>
              </a:rPr>
            </a:br>
            <a:r>
              <a:rPr lang="en-US" sz="2800" dirty="0" smtClean="0">
                <a:cs typeface="Arial" charset="0"/>
              </a:rPr>
              <a:t>bound the number of </a:t>
            </a:r>
            <a:r>
              <a:rPr lang="en-US" sz="2800" dirty="0" err="1" smtClean="0">
                <a:cs typeface="Arial" charset="0"/>
              </a:rPr>
              <a:t>qubits</a:t>
            </a:r>
            <a:r>
              <a:rPr lang="en-US" sz="2800" dirty="0" smtClean="0">
                <a:cs typeface="Arial" charset="0"/>
              </a:rPr>
              <a:t> an adversary can store </a:t>
            </a:r>
            <a:br>
              <a:rPr lang="en-US" sz="2800" dirty="0" smtClean="0">
                <a:cs typeface="Arial" charset="0"/>
              </a:rPr>
            </a:br>
            <a:r>
              <a:rPr lang="en-US" sz="2800" dirty="0" smtClean="0">
                <a:cs typeface="Arial" charset="0"/>
              </a:rPr>
              <a:t>  </a:t>
            </a:r>
            <a:r>
              <a:rPr lang="en-US" dirty="0" smtClean="0">
                <a:cs typeface="Arial" charset="0"/>
              </a:rPr>
              <a:t>(</a:t>
            </a:r>
            <a:r>
              <a:rPr lang="en-US" dirty="0" err="1" smtClean="0">
                <a:cs typeface="Arial" charset="0"/>
              </a:rPr>
              <a:t>Damgaard</a:t>
            </a:r>
            <a:r>
              <a:rPr lang="en-US" dirty="0" smtClean="0">
                <a:cs typeface="Arial" charset="0"/>
              </a:rPr>
              <a:t>, Fehr, </a:t>
            </a:r>
            <a:r>
              <a:rPr lang="en-US" dirty="0" err="1" smtClean="0">
                <a:cs typeface="Arial" charset="0"/>
              </a:rPr>
              <a:t>Salvail</a:t>
            </a:r>
            <a:r>
              <a:rPr lang="en-US" dirty="0" smtClean="0">
                <a:cs typeface="Arial" charset="0"/>
              </a:rPr>
              <a:t>, S ‘05)</a:t>
            </a:r>
          </a:p>
          <a:p>
            <a:pPr lvl="1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solidFill>
                  <a:srgbClr val="0000FF"/>
                </a:solidFill>
                <a:cs typeface="Arial" charset="0"/>
              </a:rPr>
              <a:t>Noisy-(Quantum-)Storage Model</a:t>
            </a:r>
            <a:r>
              <a:rPr lang="en-US" sz="2800" dirty="0" smtClean="0">
                <a:cs typeface="Arial" charset="0"/>
              </a:rPr>
              <a:t>:</a:t>
            </a:r>
            <a:br>
              <a:rPr lang="en-US" sz="2800" dirty="0" smtClean="0">
                <a:cs typeface="Arial" charset="0"/>
              </a:rPr>
            </a:br>
            <a:r>
              <a:rPr lang="en-US" sz="2800" dirty="0" smtClean="0">
                <a:cs typeface="Arial" charset="0"/>
              </a:rPr>
              <a:t>more general and realistic model</a:t>
            </a:r>
            <a:br>
              <a:rPr lang="en-US" sz="2800" dirty="0" smtClean="0">
                <a:cs typeface="Arial" charset="0"/>
              </a:rPr>
            </a:br>
            <a:r>
              <a:rPr lang="en-US" dirty="0" smtClean="0">
                <a:cs typeface="Arial" charset="0"/>
              </a:rPr>
              <a:t> (</a:t>
            </a:r>
            <a:r>
              <a:rPr lang="en-US" dirty="0" err="1" smtClean="0">
                <a:cs typeface="Arial" charset="0"/>
              </a:rPr>
              <a:t>Wehner</a:t>
            </a:r>
            <a:r>
              <a:rPr lang="en-US" dirty="0" smtClean="0">
                <a:cs typeface="Arial" charset="0"/>
              </a:rPr>
              <a:t>, S, </a:t>
            </a:r>
            <a:r>
              <a:rPr lang="en-US" dirty="0" err="1" smtClean="0">
                <a:cs typeface="Arial" charset="0"/>
              </a:rPr>
              <a:t>Terhal</a:t>
            </a:r>
            <a:r>
              <a:rPr lang="en-US" dirty="0" smtClean="0">
                <a:cs typeface="Arial" charset="0"/>
              </a:rPr>
              <a:t> ’07; K</a:t>
            </a:r>
            <a:r>
              <a:rPr lang="de-CH" dirty="0" smtClean="0">
                <a:cs typeface="Arial" charset="0"/>
              </a:rPr>
              <a:t>ö</a:t>
            </a:r>
            <a:r>
              <a:rPr lang="en-US" dirty="0" smtClean="0">
                <a:cs typeface="Arial" charset="0"/>
              </a:rPr>
              <a:t>nig, </a:t>
            </a:r>
            <a:r>
              <a:rPr lang="en-US" dirty="0" err="1" smtClean="0">
                <a:cs typeface="Arial" charset="0"/>
              </a:rPr>
              <a:t>Wehner</a:t>
            </a:r>
            <a:r>
              <a:rPr lang="en-US" dirty="0" smtClean="0">
                <a:cs typeface="Arial" charset="0"/>
              </a:rPr>
              <a:t>, </a:t>
            </a:r>
            <a:r>
              <a:rPr lang="en-US" dirty="0" err="1" smtClean="0">
                <a:cs typeface="Arial" charset="0"/>
              </a:rPr>
              <a:t>Wullschleger</a:t>
            </a:r>
            <a:r>
              <a:rPr lang="en-US" dirty="0" smtClean="0">
                <a:cs typeface="Arial" charset="0"/>
              </a:rPr>
              <a:t> ‘09)</a:t>
            </a:r>
          </a:p>
          <a:p>
            <a:pPr lvl="1">
              <a:buClr>
                <a:schemeClr val="accent1"/>
              </a:buClr>
              <a:buSzPct val="65000"/>
              <a:buNone/>
            </a:pPr>
            <a:endParaRPr lang="en-US" sz="2800" dirty="0" smtClean="0"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9972" y="260648"/>
            <a:ext cx="7572428" cy="928694"/>
          </a:xfrm>
        </p:spPr>
        <p:txBody>
          <a:bodyPr/>
          <a:lstStyle/>
          <a:p>
            <a:r>
              <a:rPr lang="en-US" dirty="0" smtClean="0"/>
              <a:t>Exploit Quantum-Storage Imperfections	</a:t>
            </a:r>
            <a:endParaRPr lang="de-DE" dirty="0"/>
          </a:p>
        </p:txBody>
      </p:sp>
      <p:grpSp>
        <p:nvGrpSpPr>
          <p:cNvPr id="54" name="Group 53"/>
          <p:cNvGrpSpPr/>
          <p:nvPr/>
        </p:nvGrpSpPr>
        <p:grpSpPr>
          <a:xfrm>
            <a:off x="1331640" y="2348880"/>
            <a:ext cx="6096000" cy="1447800"/>
            <a:chOff x="762000" y="3657600"/>
            <a:chExt cx="7696200" cy="2362200"/>
          </a:xfrm>
        </p:grpSpPr>
        <p:cxnSp>
          <p:nvCxnSpPr>
            <p:cNvPr id="28" name="Straight Arrow Connector 27"/>
            <p:cNvCxnSpPr/>
            <p:nvPr/>
          </p:nvCxnSpPr>
          <p:spPr>
            <a:xfrm>
              <a:off x="3810000" y="5334000"/>
              <a:ext cx="1905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1219200" y="5334000"/>
              <a:ext cx="609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Sun 29"/>
            <p:cNvSpPr/>
            <p:nvPr/>
          </p:nvSpPr>
          <p:spPr>
            <a:xfrm>
              <a:off x="762000" y="5181600"/>
              <a:ext cx="304800" cy="304800"/>
            </a:xfrm>
            <a:prstGeom prst="sun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iamond 30"/>
            <p:cNvSpPr/>
            <p:nvPr/>
          </p:nvSpPr>
          <p:spPr>
            <a:xfrm>
              <a:off x="1828800" y="4648200"/>
              <a:ext cx="1905000" cy="1371600"/>
            </a:xfrm>
            <a:prstGeom prst="diamond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3366FF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4648200" y="4648200"/>
              <a:ext cx="304800" cy="304800"/>
            </a:xfrm>
            <a:prstGeom prst="ellipse">
              <a:avLst/>
            </a:prstGeom>
            <a:solidFill>
              <a:srgbClr val="33CC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4419600" y="4876800"/>
              <a:ext cx="304800" cy="304800"/>
            </a:xfrm>
            <a:prstGeom prst="ellipse">
              <a:avLst/>
            </a:prstGeom>
            <a:solidFill>
              <a:srgbClr val="33CC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4876800" y="4876800"/>
              <a:ext cx="304800" cy="304800"/>
            </a:xfrm>
            <a:prstGeom prst="ellipse">
              <a:avLst/>
            </a:prstGeom>
            <a:solidFill>
              <a:srgbClr val="33CC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4495800" y="5105400"/>
              <a:ext cx="304800" cy="304800"/>
            </a:xfrm>
            <a:prstGeom prst="ellipse">
              <a:avLst/>
            </a:prstGeom>
            <a:solidFill>
              <a:srgbClr val="33CC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4800600" y="5486400"/>
              <a:ext cx="304800" cy="304800"/>
            </a:xfrm>
            <a:prstGeom prst="ellipse">
              <a:avLst/>
            </a:prstGeom>
            <a:solidFill>
              <a:srgbClr val="33CC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4572000" y="5334000"/>
              <a:ext cx="304800" cy="304800"/>
            </a:xfrm>
            <a:prstGeom prst="ellipse">
              <a:avLst/>
            </a:prstGeom>
            <a:solidFill>
              <a:srgbClr val="33CC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4800600" y="5257800"/>
              <a:ext cx="304800" cy="304800"/>
            </a:xfrm>
            <a:prstGeom prst="ellipse">
              <a:avLst/>
            </a:prstGeom>
            <a:solidFill>
              <a:srgbClr val="33CC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Lightning Bolt 41"/>
            <p:cNvSpPr/>
            <p:nvPr/>
          </p:nvSpPr>
          <p:spPr>
            <a:xfrm>
              <a:off x="2209800" y="4276902"/>
              <a:ext cx="685800" cy="1142999"/>
            </a:xfrm>
            <a:prstGeom prst="lightningBol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524000" y="3657600"/>
              <a:ext cx="19409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3A3A"/>
                  </a:solidFill>
                </a:rPr>
                <a:t>Conversion can fail</a:t>
              </a:r>
              <a:endParaRPr lang="en-US" dirty="0">
                <a:solidFill>
                  <a:srgbClr val="FF3A3A"/>
                </a:solidFill>
              </a:endParaRPr>
            </a:p>
          </p:txBody>
        </p:sp>
        <p:sp>
          <p:nvSpPr>
            <p:cNvPr id="44" name="Lightning Bolt 43"/>
            <p:cNvSpPr/>
            <p:nvPr/>
          </p:nvSpPr>
          <p:spPr>
            <a:xfrm>
              <a:off x="4191001" y="4276902"/>
              <a:ext cx="685800" cy="1142999"/>
            </a:xfrm>
            <a:prstGeom prst="lightningBol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962400" y="3657600"/>
              <a:ext cx="16278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3333"/>
                  </a:solidFill>
                </a:rPr>
                <a:t>Error in storage</a:t>
              </a:r>
              <a:endParaRPr lang="en-US" dirty="0">
                <a:solidFill>
                  <a:srgbClr val="FF3333"/>
                </a:solidFill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>
              <a:off x="7620000" y="5334000"/>
              <a:ext cx="838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Diamond 46"/>
            <p:cNvSpPr/>
            <p:nvPr/>
          </p:nvSpPr>
          <p:spPr>
            <a:xfrm>
              <a:off x="5715000" y="4648200"/>
              <a:ext cx="2057400" cy="1371600"/>
            </a:xfrm>
            <a:prstGeom prst="diamond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3366FF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932669" y="3657600"/>
              <a:ext cx="1687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3333"/>
                  </a:solidFill>
                </a:rPr>
                <a:t>Readout can fail</a:t>
              </a:r>
              <a:endParaRPr lang="en-US" dirty="0">
                <a:solidFill>
                  <a:srgbClr val="FF3333"/>
                </a:solidFill>
              </a:endParaRPr>
            </a:p>
          </p:txBody>
        </p:sp>
        <p:sp>
          <p:nvSpPr>
            <p:cNvPr id="49" name="Lightning Bolt 48"/>
            <p:cNvSpPr/>
            <p:nvPr/>
          </p:nvSpPr>
          <p:spPr>
            <a:xfrm>
              <a:off x="6172200" y="4276902"/>
              <a:ext cx="685800" cy="1142999"/>
            </a:xfrm>
            <a:prstGeom prst="lightningBol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72428" cy="928694"/>
          </a:xfrm>
        </p:spPr>
        <p:txBody>
          <a:bodyPr/>
          <a:lstStyle/>
          <a:p>
            <a:r>
              <a:rPr lang="en-US" sz="4000" dirty="0" smtClean="0"/>
              <a:t>Outline</a:t>
            </a:r>
            <a:endParaRPr lang="de-DE" sz="40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50924" y="1628775"/>
            <a:ext cx="7625531" cy="39608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buSzPct val="150000"/>
              <a:buFont typeface="Wingdings" pitchFamily="2" charset="2"/>
              <a:buChar char=""/>
              <a:tabLst/>
              <a:defRPr/>
            </a:pPr>
            <a:r>
              <a:rPr kumimoji="0" lang="fr-CH" sz="3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Cryptographic</a:t>
            </a:r>
            <a:r>
              <a:rPr kumimoji="0" lang="fr-CH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Primitives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70AD1A"/>
              </a:buClr>
              <a:buSzPct val="100000"/>
              <a:buFont typeface="Wingdings" charset="2"/>
              <a:buChar char="Ø"/>
              <a:tabLst/>
              <a:defRPr/>
            </a:pPr>
            <a:r>
              <a:rPr kumimoji="0" lang="fr-CH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CH" sz="3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Noisy</a:t>
            </a:r>
            <a:r>
              <a:rPr kumimoji="0" lang="fr-CH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-Storage Model</a:t>
            </a:r>
          </a:p>
          <a:p>
            <a:pPr marL="342900" lvl="0" indent="-342900">
              <a:spcBef>
                <a:spcPct val="50000"/>
              </a:spcBef>
              <a:buClr>
                <a:srgbClr val="70AD1A"/>
              </a:buClr>
              <a:buSzPct val="100000"/>
              <a:buFont typeface="Wingdings" charset="2"/>
              <a:buChar char="Ø"/>
              <a:defRPr/>
            </a:pPr>
            <a:r>
              <a:rPr kumimoji="0" lang="de-CH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de-CH" sz="3300" dirty="0" smtClean="0"/>
              <a:t>Position-</a:t>
            </a:r>
            <a:r>
              <a:rPr lang="de-CH" sz="3300" dirty="0" err="1" smtClean="0"/>
              <a:t>Based</a:t>
            </a:r>
            <a:r>
              <a:rPr lang="de-CH" sz="3300" dirty="0" smtClean="0"/>
              <a:t> Quantum </a:t>
            </a:r>
            <a:r>
              <a:rPr lang="de-CH" sz="3300" dirty="0" err="1" smtClean="0"/>
              <a:t>Cryptography</a:t>
            </a:r>
            <a:endParaRPr kumimoji="0" lang="fr-CH" sz="3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70AD1A"/>
              </a:buClr>
              <a:buSzPct val="100000"/>
              <a:buFont typeface="Wingdings" charset="2"/>
              <a:buChar char="Ø"/>
              <a:tabLst/>
              <a:defRPr/>
            </a:pPr>
            <a:r>
              <a:rPr kumimoji="0" lang="fr-CH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Conclusion</a:t>
            </a:r>
            <a:endParaRPr kumimoji="0" lang="fr-CH" sz="3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86082" y="2292197"/>
            <a:ext cx="7502342" cy="71913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92696"/>
            <a:ext cx="61118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188" y="71414"/>
            <a:ext cx="7572428" cy="928694"/>
          </a:xfrm>
        </p:spPr>
        <p:txBody>
          <a:bodyPr/>
          <a:lstStyle/>
          <a:p>
            <a:r>
              <a:rPr lang="en-US" dirty="0" smtClean="0"/>
              <a:t>The Noisy-Storage Model </a:t>
            </a:r>
            <a:br>
              <a:rPr lang="en-US" dirty="0" smtClean="0"/>
            </a:br>
            <a:r>
              <a:rPr lang="en-US" sz="2400" dirty="0" smtClean="0">
                <a:cs typeface="Arial" charset="0"/>
              </a:rPr>
              <a:t>(</a:t>
            </a:r>
            <a:r>
              <a:rPr lang="en-US" sz="2400" dirty="0" err="1" smtClean="0">
                <a:cs typeface="Arial" charset="0"/>
              </a:rPr>
              <a:t>Wehner</a:t>
            </a:r>
            <a:r>
              <a:rPr lang="en-US" sz="2400" dirty="0" smtClean="0">
                <a:cs typeface="Arial" charset="0"/>
              </a:rPr>
              <a:t>, S, </a:t>
            </a:r>
            <a:r>
              <a:rPr lang="en-US" sz="2400" dirty="0" err="1" smtClean="0">
                <a:cs typeface="Arial" charset="0"/>
              </a:rPr>
              <a:t>Terhal</a:t>
            </a:r>
            <a:r>
              <a:rPr lang="en-US" sz="2400" dirty="0" smtClean="0">
                <a:cs typeface="Arial" charset="0"/>
              </a:rPr>
              <a:t> ’07)</a:t>
            </a:r>
            <a:endParaRPr lang="de-DE" sz="2400" dirty="0"/>
          </a:p>
        </p:txBody>
      </p:sp>
      <p:sp>
        <p:nvSpPr>
          <p:cNvPr id="23" name="Line 6"/>
          <p:cNvSpPr>
            <a:spLocks noChangeShapeType="1"/>
          </p:cNvSpPr>
          <p:nvPr/>
        </p:nvSpPr>
        <p:spPr bwMode="auto">
          <a:xfrm>
            <a:off x="4143372" y="2500306"/>
            <a:ext cx="1500198" cy="0"/>
          </a:xfrm>
          <a:prstGeom prst="line">
            <a:avLst/>
          </a:prstGeom>
          <a:noFill/>
          <a:ln w="44450">
            <a:solidFill>
              <a:srgbClr val="000000"/>
            </a:solidFill>
            <a:round/>
            <a:headEnd type="triangle" w="med" len="med"/>
            <a:tailEnd type="none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25" name="Line 8"/>
          <p:cNvSpPr>
            <a:spLocks noChangeShapeType="1"/>
          </p:cNvSpPr>
          <p:nvPr/>
        </p:nvSpPr>
        <p:spPr bwMode="auto">
          <a:xfrm>
            <a:off x="4143372" y="2285992"/>
            <a:ext cx="1571636" cy="0"/>
          </a:xfrm>
          <a:prstGeom prst="line">
            <a:avLst/>
          </a:prstGeom>
          <a:noFill/>
          <a:ln w="44450">
            <a:solidFill>
              <a:srgbClr val="000000"/>
            </a:solidFill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pic>
        <p:nvPicPr>
          <p:cNvPr id="26" name="Picture 25" descr="AliceBlue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643042" y="1188319"/>
            <a:ext cx="1357322" cy="1383425"/>
          </a:xfrm>
          <a:prstGeom prst="rect">
            <a:avLst/>
          </a:prstGeom>
        </p:spPr>
      </p:pic>
      <p:sp>
        <p:nvSpPr>
          <p:cNvPr id="24" name="Line 7"/>
          <p:cNvSpPr>
            <a:spLocks noChangeShapeType="1"/>
          </p:cNvSpPr>
          <p:nvPr/>
        </p:nvSpPr>
        <p:spPr bwMode="auto">
          <a:xfrm>
            <a:off x="4143372" y="1838082"/>
            <a:ext cx="1571636" cy="0"/>
          </a:xfrm>
          <a:prstGeom prst="line">
            <a:avLst/>
          </a:prstGeom>
          <a:noFill/>
          <a:ln w="44450">
            <a:solidFill>
              <a:srgbClr val="000000"/>
            </a:solidFill>
            <a:prstDash val="sys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60" name="Group 59"/>
          <p:cNvGrpSpPr/>
          <p:nvPr/>
        </p:nvGrpSpPr>
        <p:grpSpPr>
          <a:xfrm>
            <a:off x="2928926" y="1221243"/>
            <a:ext cx="1457823" cy="460694"/>
            <a:chOff x="4000496" y="1221243"/>
            <a:chExt cx="1457823" cy="460694"/>
          </a:xfrm>
        </p:grpSpPr>
        <p:grpSp>
          <p:nvGrpSpPr>
            <p:cNvPr id="4" name="Group 28"/>
            <p:cNvGrpSpPr/>
            <p:nvPr/>
          </p:nvGrpSpPr>
          <p:grpSpPr>
            <a:xfrm>
              <a:off x="4000496" y="1221243"/>
              <a:ext cx="457692" cy="460694"/>
              <a:chOff x="4214810" y="2000240"/>
              <a:chExt cx="457692" cy="460694"/>
            </a:xfrm>
          </p:grpSpPr>
          <p:sp>
            <p:nvSpPr>
              <p:cNvPr id="29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bg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5" name="Group 30"/>
            <p:cNvGrpSpPr/>
            <p:nvPr/>
          </p:nvGrpSpPr>
          <p:grpSpPr>
            <a:xfrm>
              <a:off x="4500562" y="1221243"/>
              <a:ext cx="457691" cy="460694"/>
              <a:chOff x="3929058" y="2571744"/>
              <a:chExt cx="457691" cy="460694"/>
            </a:xfrm>
          </p:grpSpPr>
          <p:sp>
            <p:nvSpPr>
              <p:cNvPr id="32" name="Oval 35"/>
              <p:cNvSpPr>
                <a:spLocks noChangeArrowheads="1"/>
              </p:cNvSpPr>
              <p:nvPr/>
            </p:nvSpPr>
            <p:spPr bwMode="auto">
              <a:xfrm>
                <a:off x="3929058" y="2571744"/>
                <a:ext cx="457691" cy="46069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3" name="Line 39"/>
              <p:cNvSpPr>
                <a:spLocks noChangeShapeType="1"/>
              </p:cNvSpPr>
              <p:nvPr/>
            </p:nvSpPr>
            <p:spPr bwMode="auto">
              <a:xfrm rot="18900000">
                <a:off x="4155153" y="2614168"/>
                <a:ext cx="1010" cy="368352"/>
              </a:xfrm>
              <a:prstGeom prst="line">
                <a:avLst/>
              </a:prstGeom>
              <a:noFill/>
              <a:ln w="44450">
                <a:solidFill>
                  <a:schemeClr val="bg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6" name="Group 33"/>
            <p:cNvGrpSpPr/>
            <p:nvPr/>
          </p:nvGrpSpPr>
          <p:grpSpPr>
            <a:xfrm>
              <a:off x="5000628" y="1221243"/>
              <a:ext cx="457691" cy="460694"/>
              <a:chOff x="3929058" y="1928802"/>
              <a:chExt cx="457691" cy="460694"/>
            </a:xfrm>
          </p:grpSpPr>
          <p:sp>
            <p:nvSpPr>
              <p:cNvPr id="35" name="Oval 35"/>
              <p:cNvSpPr>
                <a:spLocks noChangeArrowheads="1"/>
              </p:cNvSpPr>
              <p:nvPr/>
            </p:nvSpPr>
            <p:spPr bwMode="auto">
              <a:xfrm>
                <a:off x="3929058" y="1928802"/>
                <a:ext cx="457691" cy="46069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" name="Line 38"/>
              <p:cNvSpPr>
                <a:spLocks noChangeShapeType="1"/>
              </p:cNvSpPr>
              <p:nvPr/>
            </p:nvSpPr>
            <p:spPr bwMode="auto">
              <a:xfrm rot="13500000">
                <a:off x="4158912" y="1975767"/>
                <a:ext cx="1014" cy="365749"/>
              </a:xfrm>
              <a:prstGeom prst="line">
                <a:avLst/>
              </a:prstGeom>
              <a:noFill/>
              <a:ln w="44450">
                <a:solidFill>
                  <a:schemeClr val="bg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sp>
        <p:nvSpPr>
          <p:cNvPr id="28" name="Line 7"/>
          <p:cNvSpPr>
            <a:spLocks noChangeShapeType="1"/>
          </p:cNvSpPr>
          <p:nvPr/>
        </p:nvSpPr>
        <p:spPr bwMode="auto">
          <a:xfrm>
            <a:off x="4143372" y="2071678"/>
            <a:ext cx="1571636" cy="0"/>
          </a:xfrm>
          <a:prstGeom prst="line">
            <a:avLst/>
          </a:prstGeom>
          <a:noFill/>
          <a:ln w="44450">
            <a:solidFill>
              <a:srgbClr val="000000"/>
            </a:solidFill>
            <a:prstDash val="sysDash"/>
            <a:round/>
            <a:headEnd type="triangle"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49" name="Line 7"/>
          <p:cNvSpPr>
            <a:spLocks noChangeShapeType="1"/>
          </p:cNvSpPr>
          <p:nvPr/>
        </p:nvSpPr>
        <p:spPr bwMode="auto">
          <a:xfrm>
            <a:off x="4143372" y="2714620"/>
            <a:ext cx="1571636" cy="0"/>
          </a:xfrm>
          <a:prstGeom prst="line">
            <a:avLst/>
          </a:prstGeom>
          <a:noFill/>
          <a:ln w="44450">
            <a:solidFill>
              <a:srgbClr val="000000"/>
            </a:solidFill>
            <a:prstDash val="sys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pic>
        <p:nvPicPr>
          <p:cNvPr id="61" name="Picture 60" descr="honestBob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3065" y="928670"/>
            <a:ext cx="1726587" cy="1225876"/>
          </a:xfrm>
          <a:prstGeom prst="rect">
            <a:avLst/>
          </a:prstGeom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5" cstate="print"/>
          <a:srcRect t="19951"/>
          <a:stretch>
            <a:fillRect/>
          </a:stretch>
        </p:blipFill>
        <p:spPr bwMode="auto">
          <a:xfrm>
            <a:off x="7020272" y="2132856"/>
            <a:ext cx="1728192" cy="865609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1208" y="1628800"/>
            <a:ext cx="1520014" cy="76874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64662E-6 L 0.3441 1.64662E-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4" grpId="0" animBg="1"/>
      <p:bldP spid="28" grpId="0" animBg="1"/>
      <p:bldP spid="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/>
          <p:cNvSpPr/>
          <p:nvPr/>
        </p:nvSpPr>
        <p:spPr>
          <a:xfrm>
            <a:off x="1214414" y="5711026"/>
            <a:ext cx="4429156" cy="51679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1">
              <a:buFont typeface="Wingdings" pitchFamily="2" charset="2"/>
              <a:buChar char="Ø"/>
            </a:pPr>
            <a:endParaRPr lang="en-US" sz="2800" dirty="0" smtClean="0"/>
          </a:p>
        </p:txBody>
      </p:sp>
      <p:sp>
        <p:nvSpPr>
          <p:cNvPr id="39" name="Rounded Rectangle 38"/>
          <p:cNvSpPr/>
          <p:nvPr/>
        </p:nvSpPr>
        <p:spPr>
          <a:xfrm>
            <a:off x="1071538" y="3425010"/>
            <a:ext cx="4572032" cy="177109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1">
              <a:buFont typeface="Wingdings" pitchFamily="2" charset="2"/>
              <a:buChar char="Ø"/>
            </a:pPr>
            <a:endParaRPr lang="en-US" sz="2800" dirty="0" smtClean="0"/>
          </a:p>
        </p:txBody>
      </p:sp>
      <p:sp>
        <p:nvSpPr>
          <p:cNvPr id="43" name="Content Placeholder 1"/>
          <p:cNvSpPr>
            <a:spLocks noGrp="1"/>
          </p:cNvSpPr>
          <p:nvPr>
            <p:ph idx="1"/>
          </p:nvPr>
        </p:nvSpPr>
        <p:spPr>
          <a:xfrm>
            <a:off x="714348" y="2924944"/>
            <a:ext cx="6000792" cy="3500462"/>
          </a:xfrm>
        </p:spPr>
        <p:txBody>
          <a:bodyPr/>
          <a:lstStyle/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 smtClean="0">
                <a:cs typeface="Arial" charset="0"/>
              </a:rPr>
              <a:t>what an (active) adversary can do: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change messages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computationally all-powerful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unlimited classical storage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actions are ‘instantaneous’ 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 smtClean="0">
                <a:cs typeface="Arial" charset="0"/>
              </a:rPr>
              <a:t>restriction:</a:t>
            </a:r>
          </a:p>
          <a:p>
            <a:pPr lvl="1">
              <a:buSzPct val="65000"/>
              <a:buFont typeface="Wingdings" pitchFamily="2" charset="2"/>
              <a:buChar char="Ø"/>
            </a:pPr>
            <a:r>
              <a:rPr lang="en-US" sz="2800" dirty="0" smtClean="0"/>
              <a:t>noisy quantum storage</a:t>
            </a:r>
            <a:endParaRPr lang="en-US" dirty="0" smtClean="0">
              <a:cs typeface="Arial" charset="0"/>
            </a:endParaRPr>
          </a:p>
          <a:p>
            <a:pPr lvl="1">
              <a:buClr>
                <a:schemeClr val="accent1"/>
              </a:buClr>
              <a:buSzPct val="65000"/>
              <a:buNone/>
            </a:pPr>
            <a:endParaRPr lang="en-US" sz="2800" dirty="0" smtClean="0"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188" y="71414"/>
            <a:ext cx="7572428" cy="928694"/>
          </a:xfrm>
        </p:spPr>
        <p:txBody>
          <a:bodyPr/>
          <a:lstStyle/>
          <a:p>
            <a:r>
              <a:rPr lang="en-US" dirty="0" smtClean="0"/>
              <a:t>The Noisy-Storage Model </a:t>
            </a:r>
            <a:br>
              <a:rPr lang="en-US" dirty="0" smtClean="0"/>
            </a:br>
            <a:r>
              <a:rPr lang="en-US" sz="2400" dirty="0" smtClean="0">
                <a:cs typeface="Arial" charset="0"/>
              </a:rPr>
              <a:t>(</a:t>
            </a:r>
            <a:r>
              <a:rPr lang="en-US" sz="2400" dirty="0" err="1" smtClean="0">
                <a:cs typeface="Arial" charset="0"/>
              </a:rPr>
              <a:t>Wehner</a:t>
            </a:r>
            <a:r>
              <a:rPr lang="en-US" sz="2400" dirty="0" smtClean="0">
                <a:cs typeface="Arial" charset="0"/>
              </a:rPr>
              <a:t>, S, </a:t>
            </a:r>
            <a:r>
              <a:rPr lang="en-US" sz="2400" dirty="0" err="1" smtClean="0">
                <a:cs typeface="Arial" charset="0"/>
              </a:rPr>
              <a:t>Terhal</a:t>
            </a:r>
            <a:r>
              <a:rPr lang="en-US" sz="2400" dirty="0" smtClean="0">
                <a:cs typeface="Arial" charset="0"/>
              </a:rPr>
              <a:t> ’07)</a:t>
            </a:r>
            <a:endParaRPr lang="de-DE" sz="2400" dirty="0"/>
          </a:p>
        </p:txBody>
      </p:sp>
      <p:sp>
        <p:nvSpPr>
          <p:cNvPr id="23" name="Line 6"/>
          <p:cNvSpPr>
            <a:spLocks noChangeShapeType="1"/>
          </p:cNvSpPr>
          <p:nvPr/>
        </p:nvSpPr>
        <p:spPr bwMode="auto">
          <a:xfrm>
            <a:off x="4143372" y="2162398"/>
            <a:ext cx="1500198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 type="triangle" w="med" len="med"/>
            <a:tailEnd type="none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25" name="Line 8"/>
          <p:cNvSpPr>
            <a:spLocks noChangeShapeType="1"/>
          </p:cNvSpPr>
          <p:nvPr/>
        </p:nvSpPr>
        <p:spPr bwMode="auto">
          <a:xfrm>
            <a:off x="4143372" y="1948084"/>
            <a:ext cx="1571636" cy="0"/>
          </a:xfrm>
          <a:prstGeom prst="line">
            <a:avLst/>
          </a:prstGeom>
          <a:noFill/>
          <a:ln w="44450">
            <a:solidFill>
              <a:srgbClr val="000000"/>
            </a:solidFill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pic>
        <p:nvPicPr>
          <p:cNvPr id="26" name="Picture 25" descr="AliceBlue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643042" y="1188319"/>
            <a:ext cx="1357322" cy="1383425"/>
          </a:xfrm>
          <a:prstGeom prst="rect">
            <a:avLst/>
          </a:prstGeom>
        </p:spPr>
      </p:pic>
      <p:sp>
        <p:nvSpPr>
          <p:cNvPr id="24" name="Line 7"/>
          <p:cNvSpPr>
            <a:spLocks noChangeShapeType="1"/>
          </p:cNvSpPr>
          <p:nvPr/>
        </p:nvSpPr>
        <p:spPr bwMode="auto">
          <a:xfrm>
            <a:off x="4143372" y="1500174"/>
            <a:ext cx="1571636" cy="0"/>
          </a:xfrm>
          <a:prstGeom prst="line">
            <a:avLst/>
          </a:prstGeom>
          <a:noFill/>
          <a:ln w="44450">
            <a:solidFill>
              <a:srgbClr val="000000"/>
            </a:solidFill>
            <a:prstDash val="sys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28" name="Line 7"/>
          <p:cNvSpPr>
            <a:spLocks noChangeShapeType="1"/>
          </p:cNvSpPr>
          <p:nvPr/>
        </p:nvSpPr>
        <p:spPr bwMode="auto">
          <a:xfrm>
            <a:off x="4143372" y="1733770"/>
            <a:ext cx="1571636" cy="0"/>
          </a:xfrm>
          <a:prstGeom prst="line">
            <a:avLst/>
          </a:prstGeom>
          <a:noFill/>
          <a:ln w="44450">
            <a:solidFill>
              <a:srgbClr val="FF0000"/>
            </a:solidFill>
            <a:prstDash val="sysDash"/>
            <a:round/>
            <a:headEnd type="triangle"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49" name="Line 7"/>
          <p:cNvSpPr>
            <a:spLocks noChangeShapeType="1"/>
          </p:cNvSpPr>
          <p:nvPr/>
        </p:nvSpPr>
        <p:spPr bwMode="auto">
          <a:xfrm>
            <a:off x="4143372" y="2376712"/>
            <a:ext cx="1571636" cy="0"/>
          </a:xfrm>
          <a:prstGeom prst="line">
            <a:avLst/>
          </a:prstGeom>
          <a:noFill/>
          <a:ln w="44450">
            <a:solidFill>
              <a:srgbClr val="000000"/>
            </a:solidFill>
            <a:prstDash val="sys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pic>
        <p:nvPicPr>
          <p:cNvPr id="27" name="Picture 2" descr="D:\presentations\Noisy Storage\EvilCatTransparen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858016" y="714356"/>
            <a:ext cx="1357322" cy="1350501"/>
          </a:xfrm>
          <a:prstGeom prst="rect">
            <a:avLst/>
          </a:prstGeom>
          <a:noFill/>
        </p:spPr>
      </p:pic>
      <p:cxnSp>
        <p:nvCxnSpPr>
          <p:cNvPr id="34" name="Straight Connector 33"/>
          <p:cNvCxnSpPr/>
          <p:nvPr/>
        </p:nvCxnSpPr>
        <p:spPr>
          <a:xfrm>
            <a:off x="3214678" y="2285992"/>
            <a:ext cx="3357586" cy="0"/>
          </a:xfrm>
          <a:prstGeom prst="line">
            <a:avLst/>
          </a:prstGeom>
          <a:ln w="635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698928" y="2405714"/>
            <a:ext cx="3087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waiting time: </a:t>
            </a:r>
            <a:r>
              <a:rPr lang="en-US" sz="2800" dirty="0" smtClean="0">
                <a:solidFill>
                  <a:srgbClr val="0000FF"/>
                </a:solidFill>
                <a:latin typeface="cmmi10"/>
              </a:rPr>
              <a:t>¢</a:t>
            </a:r>
            <a:r>
              <a:rPr lang="en-US" sz="2800" i="1" dirty="0" smtClean="0">
                <a:solidFill>
                  <a:srgbClr val="0000FF"/>
                </a:solidFill>
              </a:rPr>
              <a:t>t</a:t>
            </a:r>
            <a:endParaRPr lang="en-US" sz="2800" i="1" dirty="0">
              <a:solidFill>
                <a:srgbClr val="0000FF"/>
              </a:solidFill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1208" y="1628800"/>
            <a:ext cx="1520014" cy="76874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01319E-6 L 5.55556E-7 0.0707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69951E-6 L -2.5E-6 0.0707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9" grpId="0" animBg="1"/>
      <p:bldP spid="43" grpId="0" uiExpand="1" build="p"/>
      <p:bldP spid="23" grpId="0" animBg="1"/>
      <p:bldP spid="23" grpId="1" animBg="1"/>
      <p:bldP spid="25" grpId="0" animBg="1"/>
      <p:bldP spid="24" grpId="0" animBg="1"/>
      <p:bldP spid="28" grpId="0" animBg="1"/>
      <p:bldP spid="49" grpId="0" animBg="1"/>
      <p:bldP spid="49" grpId="1" animBg="1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ounded Rectangle 73"/>
          <p:cNvSpPr/>
          <p:nvPr/>
        </p:nvSpPr>
        <p:spPr>
          <a:xfrm>
            <a:off x="3143240" y="1071546"/>
            <a:ext cx="1071570" cy="8572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188" y="71414"/>
            <a:ext cx="7572428" cy="928694"/>
          </a:xfrm>
        </p:spPr>
        <p:txBody>
          <a:bodyPr/>
          <a:lstStyle/>
          <a:p>
            <a:r>
              <a:rPr lang="en-US" dirty="0" smtClean="0"/>
              <a:t>The Noisy-Storage Model </a:t>
            </a:r>
            <a:br>
              <a:rPr lang="en-US" dirty="0" smtClean="0"/>
            </a:br>
            <a:r>
              <a:rPr lang="en-US" sz="2400" dirty="0" smtClean="0">
                <a:cs typeface="Arial" charset="0"/>
              </a:rPr>
              <a:t>(</a:t>
            </a:r>
            <a:r>
              <a:rPr lang="en-US" sz="2400" dirty="0" err="1" smtClean="0">
                <a:cs typeface="Arial" charset="0"/>
              </a:rPr>
              <a:t>Wehner</a:t>
            </a:r>
            <a:r>
              <a:rPr lang="en-US" sz="2400" dirty="0" smtClean="0">
                <a:cs typeface="Arial" charset="0"/>
              </a:rPr>
              <a:t>, S, </a:t>
            </a:r>
            <a:r>
              <a:rPr lang="en-US" sz="2400" dirty="0" err="1" smtClean="0">
                <a:cs typeface="Arial" charset="0"/>
              </a:rPr>
              <a:t>Terhal</a:t>
            </a:r>
            <a:r>
              <a:rPr lang="en-US" sz="2400" dirty="0" smtClean="0">
                <a:cs typeface="Arial" charset="0"/>
              </a:rPr>
              <a:t> ’07)</a:t>
            </a:r>
            <a:endParaRPr lang="de-DE" sz="2400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144960" y="3603630"/>
            <a:ext cx="42704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071670" y="4184040"/>
            <a:ext cx="428628" cy="1588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2571736" y="3255346"/>
            <a:ext cx="1428760" cy="17145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Arbitrary </a:t>
            </a:r>
          </a:p>
          <a:p>
            <a:pPr algn="ctr"/>
            <a:r>
              <a:rPr lang="en-US" sz="2000" dirty="0" smtClean="0"/>
              <a:t>encoding</a:t>
            </a:r>
          </a:p>
          <a:p>
            <a:pPr algn="ctr"/>
            <a:r>
              <a:rPr lang="en-US" sz="2000" dirty="0" smtClean="0"/>
              <a:t>attack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4143372" y="4501336"/>
            <a:ext cx="428628" cy="1588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4710815" y="3319466"/>
            <a:ext cx="3004457" cy="609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Unlimited classical storage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7788298" y="3603630"/>
            <a:ext cx="42704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7786710" y="4501336"/>
            <a:ext cx="428628" cy="1588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5500662" y="642918"/>
            <a:ext cx="3643338" cy="14287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en-US" sz="2000" dirty="0" smtClean="0"/>
              <a:t> change messages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 computationally all-powerful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 unlimited classical storage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 actions are ‘instantaneous’ </a:t>
            </a:r>
          </a:p>
        </p:txBody>
      </p:sp>
      <p:sp>
        <p:nvSpPr>
          <p:cNvPr id="35" name="Line 6"/>
          <p:cNvSpPr>
            <a:spLocks noChangeShapeType="1"/>
          </p:cNvSpPr>
          <p:nvPr/>
        </p:nvSpPr>
        <p:spPr bwMode="auto">
          <a:xfrm>
            <a:off x="1857356" y="2393149"/>
            <a:ext cx="1500198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 type="triangle" w="med" len="med"/>
            <a:tailEnd type="none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36" name="Line 8"/>
          <p:cNvSpPr>
            <a:spLocks noChangeShapeType="1"/>
          </p:cNvSpPr>
          <p:nvPr/>
        </p:nvSpPr>
        <p:spPr bwMode="auto">
          <a:xfrm>
            <a:off x="1857356" y="1785926"/>
            <a:ext cx="1571636" cy="0"/>
          </a:xfrm>
          <a:prstGeom prst="line">
            <a:avLst/>
          </a:prstGeom>
          <a:noFill/>
          <a:ln w="44450">
            <a:solidFill>
              <a:srgbClr val="000000"/>
            </a:solidFill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39" name="Line 7"/>
          <p:cNvSpPr>
            <a:spLocks noChangeShapeType="1"/>
          </p:cNvSpPr>
          <p:nvPr/>
        </p:nvSpPr>
        <p:spPr bwMode="auto">
          <a:xfrm>
            <a:off x="1857356" y="1338016"/>
            <a:ext cx="1571636" cy="0"/>
          </a:xfrm>
          <a:prstGeom prst="line">
            <a:avLst/>
          </a:prstGeom>
          <a:noFill/>
          <a:ln w="44450">
            <a:solidFill>
              <a:srgbClr val="000000"/>
            </a:solidFill>
            <a:prstDash val="sys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43" name="Line 7"/>
          <p:cNvSpPr>
            <a:spLocks noChangeShapeType="1"/>
          </p:cNvSpPr>
          <p:nvPr/>
        </p:nvSpPr>
        <p:spPr bwMode="auto">
          <a:xfrm>
            <a:off x="1857356" y="1571612"/>
            <a:ext cx="1571636" cy="0"/>
          </a:xfrm>
          <a:prstGeom prst="line">
            <a:avLst/>
          </a:prstGeom>
          <a:noFill/>
          <a:ln w="44450">
            <a:solidFill>
              <a:srgbClr val="FF0000"/>
            </a:solidFill>
            <a:prstDash val="sysDash"/>
            <a:round/>
            <a:headEnd type="triangle"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47" name="Line 7"/>
          <p:cNvSpPr>
            <a:spLocks noChangeShapeType="1"/>
          </p:cNvSpPr>
          <p:nvPr/>
        </p:nvSpPr>
        <p:spPr bwMode="auto">
          <a:xfrm>
            <a:off x="1857356" y="2571744"/>
            <a:ext cx="1571636" cy="0"/>
          </a:xfrm>
          <a:prstGeom prst="line">
            <a:avLst/>
          </a:prstGeom>
          <a:noFill/>
          <a:ln w="44450">
            <a:solidFill>
              <a:srgbClr val="000000"/>
            </a:solidFill>
            <a:prstDash val="sys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cxnSp>
        <p:nvCxnSpPr>
          <p:cNvPr id="48" name="Straight Connector 47"/>
          <p:cNvCxnSpPr/>
          <p:nvPr/>
        </p:nvCxnSpPr>
        <p:spPr>
          <a:xfrm>
            <a:off x="928662" y="2000240"/>
            <a:ext cx="3357586" cy="0"/>
          </a:xfrm>
          <a:prstGeom prst="line">
            <a:avLst/>
          </a:prstGeom>
          <a:ln w="635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412912" y="2071678"/>
            <a:ext cx="3087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waiting time: </a:t>
            </a:r>
            <a:r>
              <a:rPr lang="en-US" sz="2800" dirty="0" smtClean="0">
                <a:solidFill>
                  <a:srgbClr val="0000FF"/>
                </a:solidFill>
                <a:latin typeface="cmmi10"/>
              </a:rPr>
              <a:t>¢</a:t>
            </a:r>
            <a:r>
              <a:rPr lang="en-US" sz="2800" i="1" dirty="0" smtClean="0">
                <a:solidFill>
                  <a:srgbClr val="0000FF"/>
                </a:solidFill>
              </a:rPr>
              <a:t>t</a:t>
            </a:r>
            <a:endParaRPr lang="en-US" sz="2800" i="1" dirty="0">
              <a:solidFill>
                <a:srgbClr val="0000FF"/>
              </a:solidFill>
            </a:endParaRPr>
          </a:p>
        </p:txBody>
      </p:sp>
      <p:pic>
        <p:nvPicPr>
          <p:cNvPr id="58" name="Picture 57" descr="AliceBlue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42844" y="1071546"/>
            <a:ext cx="1006872" cy="1026235"/>
          </a:xfrm>
          <a:prstGeom prst="rect">
            <a:avLst/>
          </a:prstGeom>
        </p:spPr>
      </p:pic>
      <p:pic>
        <p:nvPicPr>
          <p:cNvPr id="62" name="Picture 2" descr="D:\presentations\Noisy Storage\EvilCatTransparen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279508" y="928670"/>
            <a:ext cx="1006872" cy="1001812"/>
          </a:xfrm>
          <a:prstGeom prst="rect">
            <a:avLst/>
          </a:prstGeom>
          <a:noFill/>
        </p:spPr>
      </p:pic>
      <p:sp>
        <p:nvSpPr>
          <p:cNvPr id="63" name="Line 8"/>
          <p:cNvSpPr>
            <a:spLocks noChangeShapeType="1"/>
          </p:cNvSpPr>
          <p:nvPr/>
        </p:nvSpPr>
        <p:spPr bwMode="auto">
          <a:xfrm>
            <a:off x="1857356" y="2214554"/>
            <a:ext cx="1571636" cy="0"/>
          </a:xfrm>
          <a:prstGeom prst="line">
            <a:avLst/>
          </a:prstGeom>
          <a:noFill/>
          <a:ln w="44450">
            <a:solidFill>
              <a:srgbClr val="000000"/>
            </a:solidFill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73" name="Rounded Rectangle 72"/>
          <p:cNvSpPr/>
          <p:nvPr/>
        </p:nvSpPr>
        <p:spPr>
          <a:xfrm>
            <a:off x="428596" y="3255346"/>
            <a:ext cx="1571636" cy="17452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Adversary’s state</a:t>
            </a:r>
          </a:p>
        </p:txBody>
      </p:sp>
      <p:sp>
        <p:nvSpPr>
          <p:cNvPr id="75" name="Left Brace 74"/>
          <p:cNvSpPr/>
          <p:nvPr/>
        </p:nvSpPr>
        <p:spPr>
          <a:xfrm rot="5400000">
            <a:off x="5143504" y="-71462"/>
            <a:ext cx="500066" cy="6072230"/>
          </a:xfrm>
          <a:prstGeom prst="leftBrace">
            <a:avLst>
              <a:gd name="adj1" fmla="val 88125"/>
              <a:gd name="adj2" fmla="val 54498"/>
            </a:avLst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pSp>
        <p:nvGrpSpPr>
          <p:cNvPr id="88" name="Group 87"/>
          <p:cNvGrpSpPr/>
          <p:nvPr/>
        </p:nvGrpSpPr>
        <p:grpSpPr>
          <a:xfrm>
            <a:off x="4710815" y="4071942"/>
            <a:ext cx="3004457" cy="914400"/>
            <a:chOff x="4710815" y="4071942"/>
            <a:chExt cx="3004457" cy="914400"/>
          </a:xfrm>
        </p:grpSpPr>
        <p:sp>
          <p:nvSpPr>
            <p:cNvPr id="44" name="Rounded Rectangle 43"/>
            <p:cNvSpPr/>
            <p:nvPr/>
          </p:nvSpPr>
          <p:spPr>
            <a:xfrm>
              <a:off x="4710815" y="4071942"/>
              <a:ext cx="3004457" cy="9144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/>
                <a:t>Noisy quantum storage</a:t>
              </a:r>
            </a:p>
            <a:p>
              <a:pPr algn="ctr"/>
              <a:endParaRPr lang="de-DE" dirty="0" smtClean="0"/>
            </a:p>
            <a:p>
              <a:pPr algn="ctr"/>
              <a:endParaRPr lang="en-US" sz="1000" dirty="0" smtClean="0"/>
            </a:p>
          </p:txBody>
        </p:sp>
        <p:pic>
          <p:nvPicPr>
            <p:cNvPr id="85" name="Picture 84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929190" y="4572008"/>
              <a:ext cx="2571768" cy="263956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80" name="Rounded Rectangular Callout 79"/>
          <p:cNvSpPr/>
          <p:nvPr/>
        </p:nvSpPr>
        <p:spPr>
          <a:xfrm>
            <a:off x="1000100" y="5286388"/>
            <a:ext cx="7929618" cy="1357322"/>
          </a:xfrm>
          <a:prstGeom prst="wedgeRoundRectCallout">
            <a:avLst>
              <a:gd name="adj1" fmla="val 4949"/>
              <a:gd name="adj2" fmla="val -8188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accent1"/>
              </a:buClr>
              <a:buSzPct val="65000"/>
            </a:pPr>
            <a:r>
              <a:rPr lang="en-US" sz="2400" dirty="0" smtClean="0">
                <a:solidFill>
                  <a:schemeClr val="tx1"/>
                </a:solidFill>
                <a:cs typeface="Arial" charset="0"/>
              </a:rPr>
              <a:t> models: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cs typeface="Arial" charset="0"/>
              </a:rPr>
              <a:t>decoherence</a:t>
            </a:r>
            <a:r>
              <a:rPr lang="en-US" sz="2400" dirty="0" smtClean="0">
                <a:solidFill>
                  <a:schemeClr val="tx1"/>
                </a:solidFill>
                <a:cs typeface="Arial" charset="0"/>
              </a:rPr>
              <a:t> in memory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cs typeface="Arial" charset="0"/>
              </a:rPr>
              <a:t>transfer</a:t>
            </a:r>
            <a:r>
              <a:rPr lang="en-US" sz="2400" dirty="0" smtClean="0">
                <a:solidFill>
                  <a:schemeClr val="tx1"/>
                </a:solidFill>
                <a:cs typeface="Arial" charset="0"/>
              </a:rPr>
              <a:t> into storage (photonic states onto different carrier)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34" grpId="0" animBg="1"/>
      <p:bldP spid="54" grpId="0" animBg="1"/>
      <p:bldP spid="35" grpId="0" animBg="1"/>
      <p:bldP spid="36" grpId="0" animBg="1"/>
      <p:bldP spid="39" grpId="0" animBg="1"/>
      <p:bldP spid="43" grpId="0" animBg="1"/>
      <p:bldP spid="47" grpId="0" animBg="1"/>
      <p:bldP spid="49" grpId="0"/>
      <p:bldP spid="63" grpId="0" animBg="1"/>
      <p:bldP spid="73" grpId="0" animBg="1"/>
      <p:bldP spid="75" grpId="0" animBg="1"/>
      <p:bldP spid="80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1"/>
          <p:cNvSpPr>
            <a:spLocks noGrp="1"/>
          </p:cNvSpPr>
          <p:nvPr>
            <p:ph idx="1"/>
          </p:nvPr>
        </p:nvSpPr>
        <p:spPr>
          <a:xfrm>
            <a:off x="357158" y="3714776"/>
            <a:ext cx="8429684" cy="3000372"/>
          </a:xfrm>
        </p:spPr>
        <p:txBody>
          <a:bodyPr/>
          <a:lstStyle/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 smtClean="0">
                <a:cs typeface="Arial" charset="0"/>
              </a:rPr>
              <a:t>natural conditions on the storage channel: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dirty="0" smtClean="0">
              <a:solidFill>
                <a:srgbClr val="0000FF"/>
              </a:solidFill>
              <a:cs typeface="Arial" charset="0"/>
            </a:endParaRP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 smtClean="0">
                <a:solidFill>
                  <a:srgbClr val="0000FF"/>
                </a:solidFill>
                <a:cs typeface="Arial" charset="0"/>
              </a:rPr>
              <a:t>waiting does not help</a:t>
            </a:r>
            <a:r>
              <a:rPr lang="en-US" dirty="0" smtClean="0">
                <a:cs typeface="Arial" charset="0"/>
              </a:rPr>
              <a:t>:</a:t>
            </a:r>
            <a:r>
              <a:rPr lang="en-US" sz="2800" dirty="0" smtClean="0">
                <a:cs typeface="Arial" charset="0"/>
              </a:rPr>
              <a:t/>
            </a:r>
            <a:br>
              <a:rPr lang="en-US" sz="2800" dirty="0" smtClean="0">
                <a:cs typeface="Arial" charset="0"/>
              </a:rPr>
            </a:br>
            <a:endParaRPr lang="en-US" sz="2800" dirty="0" smtClean="0"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188" y="214290"/>
            <a:ext cx="7572428" cy="928694"/>
          </a:xfrm>
        </p:spPr>
        <p:txBody>
          <a:bodyPr/>
          <a:lstStyle/>
          <a:p>
            <a:r>
              <a:rPr lang="en-US" dirty="0" smtClean="0"/>
              <a:t>The Noisy-Storage Model </a:t>
            </a:r>
            <a:endParaRPr lang="de-DE" sz="2400" dirty="0"/>
          </a:p>
        </p:txBody>
      </p:sp>
      <p:pic>
        <p:nvPicPr>
          <p:cNvPr id="53" name="Picture 52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283968" y="4509120"/>
            <a:ext cx="3043467" cy="1013710"/>
          </a:xfrm>
          <a:prstGeom prst="rect">
            <a:avLst/>
          </a:prstGeom>
          <a:noFill/>
          <a:ln/>
          <a:effectLst/>
        </p:spPr>
      </p:pic>
      <p:cxnSp>
        <p:nvCxnSpPr>
          <p:cNvPr id="26" name="Straight Arrow Connector 25"/>
          <p:cNvCxnSpPr/>
          <p:nvPr/>
        </p:nvCxnSpPr>
        <p:spPr>
          <a:xfrm>
            <a:off x="4144960" y="1889118"/>
            <a:ext cx="42704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071670" y="2469528"/>
            <a:ext cx="428628" cy="1588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2571736" y="1540834"/>
            <a:ext cx="1428760" cy="17145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Arbitrary </a:t>
            </a:r>
          </a:p>
          <a:p>
            <a:pPr algn="ctr"/>
            <a:r>
              <a:rPr lang="en-US" sz="2000" dirty="0" smtClean="0"/>
              <a:t>encoding</a:t>
            </a:r>
          </a:p>
          <a:p>
            <a:pPr algn="ctr"/>
            <a:r>
              <a:rPr lang="en-US" sz="2000" dirty="0" smtClean="0"/>
              <a:t>attack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4143372" y="2786824"/>
            <a:ext cx="428628" cy="1588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4710815" y="2357430"/>
            <a:ext cx="336164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Noisy quantum storage</a:t>
            </a:r>
          </a:p>
          <a:p>
            <a:pPr algn="ctr"/>
            <a:endParaRPr lang="de-DE" dirty="0" smtClean="0"/>
          </a:p>
          <a:p>
            <a:pPr algn="ctr"/>
            <a:endParaRPr lang="en-US" sz="1000" dirty="0" smtClean="0"/>
          </a:p>
        </p:txBody>
      </p:sp>
      <p:sp>
        <p:nvSpPr>
          <p:cNvPr id="35" name="Rounded Rectangle 34"/>
          <p:cNvSpPr/>
          <p:nvPr/>
        </p:nvSpPr>
        <p:spPr>
          <a:xfrm>
            <a:off x="4710815" y="1604954"/>
            <a:ext cx="3361647" cy="609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Unlimited classical storage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8216926" y="1928802"/>
            <a:ext cx="42704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8215338" y="2826508"/>
            <a:ext cx="428628" cy="1588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428596" y="1540834"/>
            <a:ext cx="1571636" cy="17452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Adversary’s state</a:t>
            </a:r>
          </a:p>
        </p:txBody>
      </p:sp>
      <p:sp>
        <p:nvSpPr>
          <p:cNvPr id="41" name="Left Brace 40"/>
          <p:cNvSpPr/>
          <p:nvPr/>
        </p:nvSpPr>
        <p:spPr>
          <a:xfrm rot="5400000">
            <a:off x="5214942" y="-1643098"/>
            <a:ext cx="357190" cy="6072230"/>
          </a:xfrm>
          <a:prstGeom prst="leftBrace">
            <a:avLst>
              <a:gd name="adj1" fmla="val 88125"/>
              <a:gd name="adj2" fmla="val 54498"/>
            </a:avLst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43" name="Picture 42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929189" y="2857496"/>
            <a:ext cx="2936007" cy="301340"/>
          </a:xfrm>
          <a:prstGeom prst="rect">
            <a:avLst/>
          </a:prstGeom>
          <a:noFill/>
          <a:ln/>
          <a:effectLst/>
        </p:spPr>
      </p:pic>
      <p:sp>
        <p:nvSpPr>
          <p:cNvPr id="47" name="TextBox 46"/>
          <p:cNvSpPr txBox="1"/>
          <p:nvPr/>
        </p:nvSpPr>
        <p:spPr>
          <a:xfrm>
            <a:off x="2769970" y="785794"/>
            <a:ext cx="423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during waiting time: </a:t>
            </a:r>
            <a:r>
              <a:rPr lang="en-US" sz="2400" dirty="0" smtClean="0">
                <a:solidFill>
                  <a:srgbClr val="0000FF"/>
                </a:solidFill>
                <a:latin typeface="cmmi10"/>
              </a:rPr>
              <a:t>¢</a:t>
            </a:r>
            <a:r>
              <a:rPr lang="en-US" sz="2400" i="1" dirty="0" smtClean="0">
                <a:solidFill>
                  <a:srgbClr val="0000FF"/>
                </a:solidFill>
              </a:rPr>
              <a:t>t</a:t>
            </a:r>
            <a:endParaRPr lang="en-US" sz="2400" i="1" dirty="0">
              <a:solidFill>
                <a:srgbClr val="0000FF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72428" cy="928694"/>
          </a:xfrm>
        </p:spPr>
        <p:txBody>
          <a:bodyPr/>
          <a:lstStyle/>
          <a:p>
            <a:r>
              <a:rPr lang="en-US" sz="4000" dirty="0" smtClean="0"/>
              <a:t>Outline</a:t>
            </a:r>
            <a:endParaRPr lang="de-DE" sz="40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50924" y="1628775"/>
            <a:ext cx="7625531" cy="39608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50000"/>
              </a:spcBef>
              <a:buClr>
                <a:srgbClr val="70AD1A"/>
              </a:buClr>
              <a:buSzPct val="100000"/>
              <a:buFont typeface="Wingdings" charset="2"/>
              <a:buChar char="Ø"/>
            </a:pPr>
            <a:r>
              <a:rPr lang="fr-CH" sz="3300" dirty="0" err="1" smtClean="0"/>
              <a:t>Cryptographic</a:t>
            </a:r>
            <a:r>
              <a:rPr lang="fr-CH" sz="3300" dirty="0" smtClean="0"/>
              <a:t> Primitives</a:t>
            </a:r>
            <a:endParaRPr kumimoji="0" lang="fr-CH" sz="3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70AD1A"/>
              </a:buClr>
              <a:buSzPct val="100000"/>
              <a:buFont typeface="Wingdings" charset="2"/>
              <a:buChar char="Ø"/>
              <a:tabLst/>
              <a:defRPr/>
            </a:pPr>
            <a:r>
              <a:rPr kumimoji="0" lang="fr-CH" sz="3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Noisy</a:t>
            </a:r>
            <a:r>
              <a:rPr kumimoji="0" lang="fr-CH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-Storage Model</a:t>
            </a:r>
          </a:p>
          <a:p>
            <a:pPr marL="342900" lvl="0" indent="-342900">
              <a:spcBef>
                <a:spcPct val="50000"/>
              </a:spcBef>
              <a:buClr>
                <a:srgbClr val="70AD1A"/>
              </a:buClr>
              <a:buSzPct val="100000"/>
              <a:buFont typeface="Wingdings" charset="2"/>
              <a:buChar char="Ø"/>
              <a:defRPr/>
            </a:pPr>
            <a:r>
              <a:rPr lang="de-CH" sz="3300" dirty="0" smtClean="0"/>
              <a:t>Position-</a:t>
            </a:r>
            <a:r>
              <a:rPr lang="de-CH" sz="3300" dirty="0" err="1" smtClean="0"/>
              <a:t>Based</a:t>
            </a:r>
            <a:r>
              <a:rPr lang="de-CH" sz="3300" dirty="0" smtClean="0"/>
              <a:t> Quantum </a:t>
            </a:r>
            <a:r>
              <a:rPr lang="de-CH" sz="3300" dirty="0" err="1" smtClean="0"/>
              <a:t>Cryptography</a:t>
            </a:r>
            <a:r>
              <a:rPr lang="de-CH" sz="3300" dirty="0" smtClean="0"/>
              <a:t> </a:t>
            </a:r>
          </a:p>
          <a:p>
            <a:pPr marL="342900" lvl="0" indent="-342900">
              <a:spcBef>
                <a:spcPct val="50000"/>
              </a:spcBef>
              <a:buClr>
                <a:srgbClr val="70AD1A"/>
              </a:buClr>
              <a:buSzPct val="100000"/>
              <a:buFont typeface="Wingdings" charset="2"/>
              <a:buChar char="Ø"/>
              <a:defRPr/>
            </a:pPr>
            <a:r>
              <a:rPr kumimoji="0" lang="fr-CH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</a:t>
            </a:r>
            <a:endParaRPr kumimoji="0" lang="fr-CH" sz="3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86082" y="1556792"/>
            <a:ext cx="7200900" cy="71913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Content Placeholder 1"/>
          <p:cNvSpPr txBox="1">
            <a:spLocks/>
          </p:cNvSpPr>
          <p:nvPr/>
        </p:nvSpPr>
        <p:spPr>
          <a:xfrm>
            <a:off x="107504" y="4797152"/>
            <a:ext cx="8429684" cy="2060848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General case [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König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Wehner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Wullschleger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r>
              <a:rPr lang="de-DE" sz="2400" dirty="0" smtClean="0"/>
              <a:t>arxiv:0906.1030]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Storage channels with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“strong converse” property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, e.g. depolarizing channel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cs typeface="Arial" charset="0"/>
              </a:rPr>
              <a:t>Some simplifications </a:t>
            </a:r>
            <a:r>
              <a:rPr lang="en-US" sz="2400" dirty="0" smtClean="0">
                <a:cs typeface="Arial" charset="0"/>
              </a:rPr>
              <a:t>[S  </a:t>
            </a:r>
            <a:r>
              <a:rPr lang="de-DE" sz="2400" dirty="0" smtClean="0"/>
              <a:t>arxiv:1002.1495]</a:t>
            </a:r>
            <a:endParaRPr lang="en-US" sz="2400" dirty="0" smtClean="0">
              <a:cs typeface="Arial" charset="0"/>
            </a:endParaRP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grpSp>
        <p:nvGrpSpPr>
          <p:cNvPr id="65" name="Group 204"/>
          <p:cNvGrpSpPr/>
          <p:nvPr/>
        </p:nvGrpSpPr>
        <p:grpSpPr>
          <a:xfrm>
            <a:off x="5652120" y="1628800"/>
            <a:ext cx="865187" cy="792163"/>
            <a:chOff x="5177248" y="2526481"/>
            <a:chExt cx="865187" cy="792163"/>
          </a:xfrm>
        </p:grpSpPr>
        <p:sp>
          <p:nvSpPr>
            <p:cNvPr id="66" name="Oval 91"/>
            <p:cNvSpPr>
              <a:spLocks noChangeArrowheads="1"/>
            </p:cNvSpPr>
            <p:nvPr/>
          </p:nvSpPr>
          <p:spPr bwMode="auto">
            <a:xfrm>
              <a:off x="5321710" y="2670944"/>
              <a:ext cx="576262" cy="576263"/>
            </a:xfrm>
            <a:prstGeom prst="ellips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 useBgFill="1">
          <p:nvSpPr>
            <p:cNvPr id="67" name="Rectangle 92"/>
            <p:cNvSpPr>
              <a:spLocks noChangeArrowheads="1"/>
            </p:cNvSpPr>
            <p:nvPr/>
          </p:nvSpPr>
          <p:spPr bwMode="auto">
            <a:xfrm>
              <a:off x="5177248" y="2886844"/>
              <a:ext cx="865187" cy="431800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>
                <a:cs typeface="Arial" charset="0"/>
              </a:endParaRPr>
            </a:p>
          </p:txBody>
        </p:sp>
        <p:sp>
          <p:nvSpPr>
            <p:cNvPr id="68" name="Line 93"/>
            <p:cNvSpPr>
              <a:spLocks noChangeShapeType="1"/>
            </p:cNvSpPr>
            <p:nvPr/>
          </p:nvSpPr>
          <p:spPr bwMode="auto">
            <a:xfrm flipV="1">
              <a:off x="5609048" y="2526481"/>
              <a:ext cx="215900" cy="2889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78349" y="-201"/>
            <a:ext cx="7572428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Protocol Structure</a:t>
            </a:r>
            <a:endParaRPr lang="en-US" sz="4000" dirty="0"/>
          </a:p>
        </p:txBody>
      </p:sp>
      <p:sp>
        <p:nvSpPr>
          <p:cNvPr id="6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0" y="761236"/>
            <a:ext cx="533400" cy="244476"/>
          </a:xfrm>
        </p:spPr>
        <p:txBody>
          <a:bodyPr>
            <a:normAutofit fontScale="92500" lnSpcReduction="10000"/>
          </a:bodyPr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20</a:t>
            </a:fld>
            <a:endParaRPr kumimoji="0" lang="en-US" dirty="0"/>
          </a:p>
        </p:txBody>
      </p:sp>
      <p:sp>
        <p:nvSpPr>
          <p:cNvPr id="79" name="Rounded Rectangle 78"/>
          <p:cNvSpPr/>
          <p:nvPr/>
        </p:nvSpPr>
        <p:spPr>
          <a:xfrm>
            <a:off x="3585908" y="3646677"/>
            <a:ext cx="2111693" cy="1078467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weak</a:t>
            </a:r>
            <a:r>
              <a:rPr lang="de-DE" sz="2800" b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2800" b="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string</a:t>
            </a:r>
            <a:r>
              <a:rPr lang="de-DE" sz="2800" b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2800" b="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erasure</a:t>
            </a:r>
            <a:endParaRPr lang="de-DE" sz="2800" b="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6" name="Group 79"/>
          <p:cNvGrpSpPr/>
          <p:nvPr/>
        </p:nvGrpSpPr>
        <p:grpSpPr>
          <a:xfrm>
            <a:off x="403909" y="4087412"/>
            <a:ext cx="3059392" cy="342818"/>
            <a:chOff x="428679" y="1943174"/>
            <a:chExt cx="3059392" cy="342818"/>
          </a:xfrm>
        </p:grpSpPr>
        <p:sp>
          <p:nvSpPr>
            <p:cNvPr id="81" name="Line 4"/>
            <p:cNvSpPr>
              <a:spLocks noChangeShapeType="1"/>
            </p:cNvSpPr>
            <p:nvPr/>
          </p:nvSpPr>
          <p:spPr bwMode="auto">
            <a:xfrm>
              <a:off x="2936773" y="2106570"/>
              <a:ext cx="551298" cy="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 type="triangle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pic>
          <p:nvPicPr>
            <p:cNvPr id="82" name="Picture 81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28679" y="1943174"/>
              <a:ext cx="2428469" cy="342818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7" name="Group 103"/>
          <p:cNvGrpSpPr/>
          <p:nvPr/>
        </p:nvGrpSpPr>
        <p:grpSpPr>
          <a:xfrm>
            <a:off x="5768654" y="3843941"/>
            <a:ext cx="2835794" cy="842884"/>
            <a:chOff x="5808172" y="1714488"/>
            <a:chExt cx="2835794" cy="842884"/>
          </a:xfrm>
        </p:grpSpPr>
        <p:sp>
          <p:nvSpPr>
            <p:cNvPr id="105" name="Line 5"/>
            <p:cNvSpPr>
              <a:spLocks noChangeShapeType="1"/>
            </p:cNvSpPr>
            <p:nvPr/>
          </p:nvSpPr>
          <p:spPr bwMode="auto">
            <a:xfrm>
              <a:off x="5808172" y="2143116"/>
              <a:ext cx="552821" cy="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pic>
          <p:nvPicPr>
            <p:cNvPr id="106" name="Picture 105" descr="TP_tmp.emf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488520" y="1714488"/>
              <a:ext cx="2155446" cy="37566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07" name="Picture 106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417082" y="2214554"/>
              <a:ext cx="513201" cy="342818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35" name="Line 7"/>
          <p:cNvSpPr>
            <a:spLocks noChangeShapeType="1"/>
          </p:cNvSpPr>
          <p:nvPr/>
        </p:nvSpPr>
        <p:spPr bwMode="auto">
          <a:xfrm>
            <a:off x="3698214" y="2029615"/>
            <a:ext cx="1571636" cy="0"/>
          </a:xfrm>
          <a:prstGeom prst="line">
            <a:avLst/>
          </a:prstGeom>
          <a:noFill/>
          <a:ln w="44450">
            <a:solidFill>
              <a:srgbClr val="000000"/>
            </a:solidFill>
            <a:prstDash val="sys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2483768" y="1412776"/>
            <a:ext cx="1457823" cy="460694"/>
            <a:chOff x="4000496" y="1221243"/>
            <a:chExt cx="1457823" cy="460694"/>
          </a:xfrm>
        </p:grpSpPr>
        <p:grpSp>
          <p:nvGrpSpPr>
            <p:cNvPr id="37" name="Group 28"/>
            <p:cNvGrpSpPr/>
            <p:nvPr/>
          </p:nvGrpSpPr>
          <p:grpSpPr>
            <a:xfrm>
              <a:off x="4000496" y="1221243"/>
              <a:ext cx="457692" cy="460694"/>
              <a:chOff x="4214810" y="2000240"/>
              <a:chExt cx="457692" cy="460694"/>
            </a:xfrm>
          </p:grpSpPr>
          <p:sp>
            <p:nvSpPr>
              <p:cNvPr id="44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bg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38" name="Group 30"/>
            <p:cNvGrpSpPr/>
            <p:nvPr/>
          </p:nvGrpSpPr>
          <p:grpSpPr>
            <a:xfrm>
              <a:off x="4500562" y="1221243"/>
              <a:ext cx="457691" cy="460694"/>
              <a:chOff x="3929058" y="2571744"/>
              <a:chExt cx="457691" cy="460694"/>
            </a:xfrm>
          </p:grpSpPr>
          <p:sp>
            <p:nvSpPr>
              <p:cNvPr id="42" name="Oval 35"/>
              <p:cNvSpPr>
                <a:spLocks noChangeArrowheads="1"/>
              </p:cNvSpPr>
              <p:nvPr/>
            </p:nvSpPr>
            <p:spPr bwMode="auto">
              <a:xfrm>
                <a:off x="3929058" y="2571744"/>
                <a:ext cx="457691" cy="46069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3" name="Line 39"/>
              <p:cNvSpPr>
                <a:spLocks noChangeShapeType="1"/>
              </p:cNvSpPr>
              <p:nvPr/>
            </p:nvSpPr>
            <p:spPr bwMode="auto">
              <a:xfrm rot="18900000">
                <a:off x="4155153" y="2614168"/>
                <a:ext cx="1010" cy="368352"/>
              </a:xfrm>
              <a:prstGeom prst="line">
                <a:avLst/>
              </a:prstGeom>
              <a:noFill/>
              <a:ln w="44450">
                <a:solidFill>
                  <a:schemeClr val="bg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39" name="Group 33"/>
            <p:cNvGrpSpPr/>
            <p:nvPr/>
          </p:nvGrpSpPr>
          <p:grpSpPr>
            <a:xfrm>
              <a:off x="5000628" y="1221243"/>
              <a:ext cx="457691" cy="460694"/>
              <a:chOff x="3929058" y="1928802"/>
              <a:chExt cx="457691" cy="460694"/>
            </a:xfrm>
          </p:grpSpPr>
          <p:sp>
            <p:nvSpPr>
              <p:cNvPr id="40" name="Oval 35"/>
              <p:cNvSpPr>
                <a:spLocks noChangeArrowheads="1"/>
              </p:cNvSpPr>
              <p:nvPr/>
            </p:nvSpPr>
            <p:spPr bwMode="auto">
              <a:xfrm>
                <a:off x="3929058" y="1928802"/>
                <a:ext cx="457691" cy="46069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1" name="Line 38"/>
              <p:cNvSpPr>
                <a:spLocks noChangeShapeType="1"/>
              </p:cNvSpPr>
              <p:nvPr/>
            </p:nvSpPr>
            <p:spPr bwMode="auto">
              <a:xfrm rot="13500000">
                <a:off x="4158912" y="1975767"/>
                <a:ext cx="1014" cy="365749"/>
              </a:xfrm>
              <a:prstGeom prst="line">
                <a:avLst/>
              </a:prstGeom>
              <a:noFill/>
              <a:ln w="44450">
                <a:solidFill>
                  <a:schemeClr val="bg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pic>
        <p:nvPicPr>
          <p:cNvPr id="47" name="Picture 46" descr="AliceBlue.eps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971600" y="1352738"/>
            <a:ext cx="1006872" cy="1026235"/>
          </a:xfrm>
          <a:prstGeom prst="rect">
            <a:avLst/>
          </a:prstGeom>
        </p:spPr>
      </p:pic>
      <p:pic>
        <p:nvPicPr>
          <p:cNvPr id="48" name="Picture 2" descr="D:\presentations\Noisy Storage\EvilCatTransparent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7596336" y="836712"/>
            <a:ext cx="1006872" cy="1001812"/>
          </a:xfrm>
          <a:prstGeom prst="rect">
            <a:avLst/>
          </a:prstGeom>
          <a:noFill/>
        </p:spPr>
      </p:pic>
      <p:grpSp>
        <p:nvGrpSpPr>
          <p:cNvPr id="53" name="Group 52"/>
          <p:cNvGrpSpPr/>
          <p:nvPr/>
        </p:nvGrpSpPr>
        <p:grpSpPr>
          <a:xfrm>
            <a:off x="2221266" y="1887215"/>
            <a:ext cx="6959246" cy="461665"/>
            <a:chOff x="2221266" y="1887215"/>
            <a:chExt cx="6959246" cy="461665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2221266" y="2281432"/>
              <a:ext cx="5159046" cy="0"/>
            </a:xfrm>
            <a:prstGeom prst="line">
              <a:avLst/>
            </a:prstGeom>
            <a:ln w="6350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6092598" y="1887215"/>
              <a:ext cx="30879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FF"/>
                  </a:solidFill>
                </a:rPr>
                <a:t>waiting time: </a:t>
              </a:r>
              <a:r>
                <a:rPr lang="en-US" sz="2400" dirty="0" smtClean="0">
                  <a:solidFill>
                    <a:srgbClr val="0000FF"/>
                  </a:solidFill>
                  <a:latin typeface="cmmi10"/>
                </a:rPr>
                <a:t>¢</a:t>
              </a:r>
              <a:r>
                <a:rPr lang="en-US" sz="2400" i="1" dirty="0" smtClean="0">
                  <a:solidFill>
                    <a:srgbClr val="0000FF"/>
                  </a:solidFill>
                </a:rPr>
                <a:t>t</a:t>
              </a:r>
              <a:endParaRPr lang="en-US" sz="2400" i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64" name="Content Placeholder 1"/>
          <p:cNvSpPr>
            <a:spLocks noGrp="1"/>
          </p:cNvSpPr>
          <p:nvPr>
            <p:ph idx="1"/>
          </p:nvPr>
        </p:nvSpPr>
        <p:spPr>
          <a:xfrm>
            <a:off x="357158" y="692696"/>
            <a:ext cx="6015042" cy="576064"/>
          </a:xfrm>
        </p:spPr>
        <p:txBody>
          <a:bodyPr/>
          <a:lstStyle/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 smtClean="0">
                <a:cs typeface="Arial" charset="0"/>
              </a:rPr>
              <a:t>quantum part as in BB84</a:t>
            </a:r>
          </a:p>
          <a:p>
            <a:pPr>
              <a:buClr>
                <a:schemeClr val="accent1"/>
              </a:buClr>
              <a:buSzPct val="65000"/>
              <a:buNone/>
            </a:pPr>
            <a:endParaRPr lang="en-US" sz="2800" dirty="0" smtClean="0">
              <a:cs typeface="Arial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5527104" y="2420888"/>
            <a:ext cx="3581400" cy="1066439"/>
            <a:chOff x="5429256" y="2636912"/>
            <a:chExt cx="3581400" cy="1066439"/>
          </a:xfrm>
        </p:grpSpPr>
        <p:sp>
          <p:nvSpPr>
            <p:cNvPr id="71" name="Rounded Rectangle 70"/>
            <p:cNvSpPr/>
            <p:nvPr/>
          </p:nvSpPr>
          <p:spPr>
            <a:xfrm>
              <a:off x="5429256" y="2636912"/>
              <a:ext cx="3581400" cy="1066439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000" dirty="0" smtClean="0"/>
                <a:t> </a:t>
              </a:r>
            </a:p>
            <a:p>
              <a:pPr>
                <a:buFont typeface="Wingdings" charset="2"/>
                <a:buChar char="Ø"/>
              </a:pPr>
              <a:r>
                <a:rPr lang="en-US" sz="2400" dirty="0" smtClean="0"/>
                <a:t> Noisy quantum storage</a:t>
              </a:r>
            </a:p>
            <a:p>
              <a:pPr algn="ctr"/>
              <a:endParaRPr lang="en-US" sz="2400" dirty="0" smtClean="0"/>
            </a:p>
            <a:p>
              <a:pPr algn="ctr"/>
              <a:endParaRPr lang="en-US" sz="1200" dirty="0" smtClean="0"/>
            </a:p>
            <a:p>
              <a:pPr algn="ctr"/>
              <a:endParaRPr lang="en-US" sz="2000" dirty="0" smtClean="0"/>
            </a:p>
          </p:txBody>
        </p:sp>
        <p:pic>
          <p:nvPicPr>
            <p:cNvPr id="72" name="Picture 71" descr="latex-image-1.pdf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38763" y="3195893"/>
              <a:ext cx="2948079" cy="317357"/>
            </a:xfrm>
            <a:prstGeom prst="rect">
              <a:avLst/>
            </a:prstGeom>
          </p:spPr>
        </p:pic>
      </p:grpSp>
      <p:pic>
        <p:nvPicPr>
          <p:cNvPr id="50" name="Picture 6"/>
          <p:cNvPicPr>
            <a:picLocks noChangeAspect="1" noChangeArrowheads="1"/>
          </p:cNvPicPr>
          <p:nvPr/>
        </p:nvPicPr>
        <p:blipFill>
          <a:blip r:embed="rId12" cstate="print"/>
          <a:srcRect t="19951"/>
          <a:stretch>
            <a:fillRect/>
          </a:stretch>
        </p:blipFill>
        <p:spPr bwMode="auto">
          <a:xfrm>
            <a:off x="6012160" y="260648"/>
            <a:ext cx="1728192" cy="865609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0" y="2348880"/>
            <a:ext cx="1520014" cy="76874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grpSp>
        <p:nvGrpSpPr>
          <p:cNvPr id="99" name="Group 98"/>
          <p:cNvGrpSpPr/>
          <p:nvPr/>
        </p:nvGrpSpPr>
        <p:grpSpPr>
          <a:xfrm>
            <a:off x="3698214" y="2636912"/>
            <a:ext cx="1571636" cy="576064"/>
            <a:chOff x="3698214" y="2636912"/>
            <a:chExt cx="1571636" cy="576064"/>
          </a:xfrm>
        </p:grpSpPr>
        <p:sp>
          <p:nvSpPr>
            <p:cNvPr id="59" name="Oval 2"/>
            <p:cNvSpPr>
              <a:spLocks noChangeArrowheads="1"/>
            </p:cNvSpPr>
            <p:nvPr/>
          </p:nvSpPr>
          <p:spPr bwMode="auto">
            <a:xfrm>
              <a:off x="3707904" y="2636912"/>
              <a:ext cx="457692" cy="46069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57" name="Oval 35"/>
            <p:cNvSpPr>
              <a:spLocks noChangeArrowheads="1"/>
            </p:cNvSpPr>
            <p:nvPr/>
          </p:nvSpPr>
          <p:spPr bwMode="auto">
            <a:xfrm>
              <a:off x="4207970" y="2636912"/>
              <a:ext cx="457691" cy="46069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55" name="Oval 35"/>
            <p:cNvSpPr>
              <a:spLocks noChangeArrowheads="1"/>
            </p:cNvSpPr>
            <p:nvPr/>
          </p:nvSpPr>
          <p:spPr bwMode="auto">
            <a:xfrm>
              <a:off x="4708036" y="2636912"/>
              <a:ext cx="457691" cy="46069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7"/>
            <p:cNvSpPr>
              <a:spLocks noChangeShapeType="1"/>
            </p:cNvSpPr>
            <p:nvPr/>
          </p:nvSpPr>
          <p:spPr bwMode="auto">
            <a:xfrm>
              <a:off x="3698214" y="3212976"/>
              <a:ext cx="1571636" cy="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4754116" y="2683520"/>
              <a:ext cx="365749" cy="368352"/>
              <a:chOff x="4979534" y="593954"/>
              <a:chExt cx="365749" cy="368352"/>
            </a:xfrm>
          </p:grpSpPr>
          <p:sp>
            <p:nvSpPr>
              <p:cNvPr id="86" name="Line 38"/>
              <p:cNvSpPr>
                <a:spLocks noChangeShapeType="1"/>
              </p:cNvSpPr>
              <p:nvPr/>
            </p:nvSpPr>
            <p:spPr bwMode="auto">
              <a:xfrm rot="13500000">
                <a:off x="5161902" y="596175"/>
                <a:ext cx="1014" cy="365749"/>
              </a:xfrm>
              <a:prstGeom prst="line">
                <a:avLst/>
              </a:prstGeom>
              <a:noFill/>
              <a:ln w="44450">
                <a:solidFill>
                  <a:schemeClr val="bg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87" name="Line 39"/>
              <p:cNvSpPr>
                <a:spLocks noChangeShapeType="1"/>
              </p:cNvSpPr>
              <p:nvPr/>
            </p:nvSpPr>
            <p:spPr bwMode="auto">
              <a:xfrm rot="18900000">
                <a:off x="5160985" y="593954"/>
                <a:ext cx="1010" cy="368352"/>
              </a:xfrm>
              <a:prstGeom prst="line">
                <a:avLst/>
              </a:prstGeom>
              <a:noFill/>
              <a:ln w="44450">
                <a:solidFill>
                  <a:schemeClr val="bg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4256410" y="2677170"/>
              <a:ext cx="365749" cy="368352"/>
              <a:chOff x="4979534" y="593954"/>
              <a:chExt cx="365749" cy="368352"/>
            </a:xfrm>
          </p:grpSpPr>
          <p:sp>
            <p:nvSpPr>
              <p:cNvPr id="89" name="Line 38"/>
              <p:cNvSpPr>
                <a:spLocks noChangeShapeType="1"/>
              </p:cNvSpPr>
              <p:nvPr/>
            </p:nvSpPr>
            <p:spPr bwMode="auto">
              <a:xfrm rot="13500000">
                <a:off x="5161902" y="596175"/>
                <a:ext cx="1014" cy="365749"/>
              </a:xfrm>
              <a:prstGeom prst="line">
                <a:avLst/>
              </a:prstGeom>
              <a:noFill/>
              <a:ln w="44450">
                <a:solidFill>
                  <a:schemeClr val="bg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0" name="Line 39"/>
              <p:cNvSpPr>
                <a:spLocks noChangeShapeType="1"/>
              </p:cNvSpPr>
              <p:nvPr/>
            </p:nvSpPr>
            <p:spPr bwMode="auto">
              <a:xfrm rot="18900000">
                <a:off x="5160985" y="593954"/>
                <a:ext cx="1010" cy="368352"/>
              </a:xfrm>
              <a:prstGeom prst="line">
                <a:avLst/>
              </a:prstGeom>
              <a:noFill/>
              <a:ln w="44450">
                <a:solidFill>
                  <a:schemeClr val="bg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3760862" y="2676222"/>
              <a:ext cx="360040" cy="367338"/>
              <a:chOff x="-986264" y="2827606"/>
              <a:chExt cx="360040" cy="367338"/>
            </a:xfrm>
          </p:grpSpPr>
          <p:sp>
            <p:nvSpPr>
              <p:cNvPr id="97" name="Line 5"/>
              <p:cNvSpPr>
                <a:spLocks noChangeShapeType="1"/>
              </p:cNvSpPr>
              <p:nvPr/>
            </p:nvSpPr>
            <p:spPr bwMode="auto">
              <a:xfrm rot="10800000">
                <a:off x="-815273" y="2827606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bg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8" name="Line 5"/>
              <p:cNvSpPr>
                <a:spLocks noChangeShapeType="1"/>
              </p:cNvSpPr>
              <p:nvPr/>
            </p:nvSpPr>
            <p:spPr bwMode="auto">
              <a:xfrm rot="10800000">
                <a:off x="-986264" y="3003776"/>
                <a:ext cx="360040" cy="7298"/>
              </a:xfrm>
              <a:prstGeom prst="line">
                <a:avLst/>
              </a:prstGeom>
              <a:noFill/>
              <a:ln w="44450">
                <a:solidFill>
                  <a:schemeClr val="bg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64662E-6 L 0.3441 1.64662E-6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uiExpand="1" build="p"/>
      <p:bldP spid="79" grpId="0" animBg="1"/>
      <p:bldP spid="35" grpId="0" animBg="1"/>
      <p:bldP spid="6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72428" cy="928694"/>
          </a:xfrm>
        </p:spPr>
        <p:txBody>
          <a:bodyPr/>
          <a:lstStyle/>
          <a:p>
            <a:r>
              <a:rPr lang="en-US" sz="4000" dirty="0" smtClean="0"/>
              <a:t>Outline</a:t>
            </a:r>
            <a:endParaRPr lang="de-DE" sz="40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50924" y="1628775"/>
            <a:ext cx="7553523" cy="39608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buSzPct val="150000"/>
              <a:buFont typeface="Wingdings" pitchFamily="2" charset="2"/>
              <a:buChar char=""/>
              <a:tabLst/>
              <a:defRPr/>
            </a:pPr>
            <a:r>
              <a:rPr kumimoji="0" lang="fr-CH" sz="3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Cryptographic</a:t>
            </a:r>
            <a:r>
              <a:rPr kumimoji="0" lang="fr-CH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Primitives</a:t>
            </a:r>
          </a:p>
          <a:p>
            <a:pPr marL="342900" lvl="0" indent="-342900"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</a:pPr>
            <a:r>
              <a:rPr lang="fr-CH" sz="3300" dirty="0" err="1" smtClean="0"/>
              <a:t>Noisy</a:t>
            </a:r>
            <a:r>
              <a:rPr lang="fr-CH" sz="3300" dirty="0" smtClean="0"/>
              <a:t>-Storage Model</a:t>
            </a:r>
            <a:endParaRPr kumimoji="0" lang="fr-CH" sz="3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70AD1A"/>
              </a:buClr>
              <a:buSzPct val="100000"/>
              <a:buFont typeface="Wingdings" charset="2"/>
              <a:buChar char="Ø"/>
              <a:tabLst/>
              <a:defRPr/>
            </a:pPr>
            <a:r>
              <a:rPr kumimoji="0" lang="de-CH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Position-</a:t>
            </a:r>
            <a:r>
              <a:rPr kumimoji="0" lang="de-CH" sz="3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Based</a:t>
            </a:r>
            <a:r>
              <a:rPr kumimoji="0" lang="de-CH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Quantum </a:t>
            </a:r>
            <a:r>
              <a:rPr kumimoji="0" lang="de-CH" sz="3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Cryptography</a:t>
            </a:r>
            <a:endParaRPr kumimoji="0" lang="fr-CH" sz="3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70AD1A"/>
              </a:buClr>
              <a:buSzPct val="100000"/>
              <a:buFont typeface="Wingdings" charset="2"/>
              <a:buChar char="Ø"/>
              <a:tabLst/>
              <a:defRPr/>
            </a:pPr>
            <a:r>
              <a:rPr kumimoji="0" lang="fr-CH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Conclusion</a:t>
            </a:r>
            <a:endParaRPr kumimoji="0" lang="fr-CH" sz="3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86082" y="3069903"/>
            <a:ext cx="7574350" cy="71913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92696"/>
            <a:ext cx="61118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78348" y="51488"/>
            <a:ext cx="8386139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Position-Based Quantum Cryptography</a:t>
            </a:r>
            <a:endParaRPr lang="en-US" sz="4000" dirty="0"/>
          </a:p>
        </p:txBody>
      </p:sp>
      <p:sp>
        <p:nvSpPr>
          <p:cNvPr id="69" name="Content Placeholder 1"/>
          <p:cNvSpPr txBox="1">
            <a:spLocks/>
          </p:cNvSpPr>
          <p:nvPr/>
        </p:nvSpPr>
        <p:spPr>
          <a:xfrm>
            <a:off x="395536" y="2996952"/>
            <a:ext cx="8429684" cy="3861048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Prover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wants to convince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verifiers that she is at a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particular position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cs typeface="Arial" charset="0"/>
              </a:rPr>
              <a:t>assumptions:	</a:t>
            </a:r>
            <a:r>
              <a:rPr lang="en-US" sz="1600" dirty="0" smtClean="0">
                <a:solidFill>
                  <a:srgbClr val="0070C0"/>
                </a:solidFill>
                <a:cs typeface="Arial" charset="0"/>
                <a:sym typeface="Wingdings"/>
              </a:rPr>
              <a:t></a:t>
            </a:r>
            <a:r>
              <a:rPr lang="en-US" sz="2800" dirty="0" smtClean="0">
                <a:cs typeface="Arial" charset="0"/>
                <a:sym typeface="Wingdings"/>
              </a:rPr>
              <a:t>  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communication at speed of light</a:t>
            </a:r>
          </a:p>
          <a:p>
            <a:pPr marL="3086100" lvl="6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"/>
              <a:defRPr/>
            </a:pPr>
            <a:r>
              <a:rPr lang="en-US" sz="2600" dirty="0" smtClean="0">
                <a:cs typeface="Arial" charset="0"/>
              </a:rPr>
              <a:t>instantaneous computation</a:t>
            </a:r>
          </a:p>
          <a:p>
            <a:pPr marL="3086100" lvl="6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verifiers can coordinate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cs typeface="Arial" charset="0"/>
              </a:rPr>
              <a:t>no </a:t>
            </a:r>
            <a:r>
              <a:rPr lang="en-US" sz="2800" dirty="0" smtClean="0">
                <a:solidFill>
                  <a:srgbClr val="FF0000"/>
                </a:solidFill>
                <a:cs typeface="Arial" charset="0"/>
              </a:rPr>
              <a:t>coalition of (fake) </a:t>
            </a:r>
            <a:r>
              <a:rPr lang="en-US" sz="2800" dirty="0" err="1" smtClean="0">
                <a:solidFill>
                  <a:srgbClr val="FF0000"/>
                </a:solidFill>
                <a:cs typeface="Arial" charset="0"/>
              </a:rPr>
              <a:t>provers</a:t>
            </a:r>
            <a:r>
              <a:rPr lang="en-US" sz="2800" dirty="0" smtClean="0">
                <a:cs typeface="Arial" charset="0"/>
              </a:rPr>
              <a:t>, i.e. not at the claimed position, can convince verifiers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600" dirty="0" smtClean="0"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 smtClean="0">
              <a:cs typeface="Arial" charset="0"/>
            </a:endParaRP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53" name="Line 7"/>
          <p:cNvSpPr>
            <a:spLocks noChangeShapeType="1"/>
          </p:cNvSpPr>
          <p:nvPr/>
        </p:nvSpPr>
        <p:spPr bwMode="auto">
          <a:xfrm>
            <a:off x="899592" y="2424356"/>
            <a:ext cx="7416824" cy="0"/>
          </a:xfrm>
          <a:prstGeom prst="line">
            <a:avLst/>
          </a:prstGeom>
          <a:noFill/>
          <a:ln w="44450">
            <a:solidFill>
              <a:srgbClr val="000000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395536" y="912188"/>
            <a:ext cx="1656184" cy="2114381"/>
            <a:chOff x="395536" y="912188"/>
            <a:chExt cx="1656184" cy="2114381"/>
          </a:xfrm>
        </p:grpSpPr>
        <p:sp>
          <p:nvSpPr>
            <p:cNvPr id="61" name="Line 7"/>
            <p:cNvSpPr>
              <a:spLocks noChangeShapeType="1"/>
            </p:cNvSpPr>
            <p:nvPr/>
          </p:nvSpPr>
          <p:spPr bwMode="auto">
            <a:xfrm>
              <a:off x="1115616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5" name="Picture 64" descr="AliceBlue.eps"/>
            <p:cNvPicPr>
              <a:picLocks noChangeAspect="1"/>
            </p:cNvPicPr>
            <p:nvPr/>
          </p:nvPicPr>
          <p:blipFill>
            <a:blip r:embed="rId3" cstate="print"/>
            <a:srcRect b="23529"/>
            <a:stretch>
              <a:fillRect/>
            </a:stretch>
          </p:blipFill>
          <p:spPr>
            <a:xfrm>
              <a:off x="395536" y="912188"/>
              <a:ext cx="1150423" cy="1296144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683568" y="2564904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cs typeface="Arial" pitchFamily="34" charset="0"/>
                </a:rPr>
                <a:t>Verifier1</a:t>
              </a:r>
              <a:endParaRPr lang="en-US" sz="2400" dirty="0">
                <a:cs typeface="Arial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524328" y="912188"/>
            <a:ext cx="1368152" cy="2143998"/>
            <a:chOff x="7524328" y="912188"/>
            <a:chExt cx="1368152" cy="2143998"/>
          </a:xfrm>
        </p:grpSpPr>
        <p:sp>
          <p:nvSpPr>
            <p:cNvPr id="62" name="Line 7"/>
            <p:cNvSpPr>
              <a:spLocks noChangeShapeType="1"/>
            </p:cNvSpPr>
            <p:nvPr/>
          </p:nvSpPr>
          <p:spPr bwMode="auto">
            <a:xfrm>
              <a:off x="80283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70" name="Picture 69" descr="AliceBlue.eps"/>
            <p:cNvPicPr>
              <a:picLocks noChangeAspect="1"/>
            </p:cNvPicPr>
            <p:nvPr/>
          </p:nvPicPr>
          <p:blipFill>
            <a:blip r:embed="rId4" cstate="print"/>
            <a:srcRect b="22520"/>
            <a:stretch>
              <a:fillRect/>
            </a:stretch>
          </p:blipFill>
          <p:spPr>
            <a:xfrm flipH="1">
              <a:off x="7541017" y="912188"/>
              <a:ext cx="1135439" cy="1296144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7524328" y="2594521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cs typeface="Arial" pitchFamily="34" charset="0"/>
                </a:rPr>
                <a:t>Verifier2</a:t>
              </a:r>
              <a:endParaRPr lang="en-US" sz="2400" dirty="0">
                <a:cs typeface="Arial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211960" y="1211714"/>
            <a:ext cx="1368152" cy="1844472"/>
            <a:chOff x="4211960" y="1211714"/>
            <a:chExt cx="1368152" cy="1844472"/>
          </a:xfrm>
        </p:grpSpPr>
        <p:pic>
          <p:nvPicPr>
            <p:cNvPr id="47" name="Picture 46" descr="AliceBlue.eps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flipH="1">
              <a:off x="4211960" y="1211714"/>
              <a:ext cx="1006872" cy="1026235"/>
            </a:xfrm>
            <a:prstGeom prst="rect">
              <a:avLst/>
            </a:prstGeom>
          </p:spPr>
        </p:pic>
        <p:sp>
          <p:nvSpPr>
            <p:cNvPr id="54" name="Line 7"/>
            <p:cNvSpPr>
              <a:spLocks noChangeShapeType="1"/>
            </p:cNvSpPr>
            <p:nvPr/>
          </p:nvSpPr>
          <p:spPr bwMode="auto">
            <a:xfrm>
              <a:off x="4644008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211960" y="2594521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cs typeface="Arial" pitchFamily="34" charset="0"/>
                </a:rPr>
                <a:t>Prover</a:t>
              </a:r>
              <a:endParaRPr lang="en-US" sz="2400" dirty="0">
                <a:cs typeface="Arial" pitchFamily="34" charset="0"/>
              </a:endParaRPr>
            </a:p>
          </p:txBody>
        </p:sp>
      </p:grpSp>
      <p:sp>
        <p:nvSpPr>
          <p:cNvPr id="29" name="Content Placeholder 1"/>
          <p:cNvSpPr txBox="1">
            <a:spLocks/>
          </p:cNvSpPr>
          <p:nvPr/>
        </p:nvSpPr>
        <p:spPr>
          <a:xfrm>
            <a:off x="611188" y="620688"/>
            <a:ext cx="8064896" cy="36004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de-CH" sz="2000" noProof="0" dirty="0" smtClean="0">
                <a:cs typeface="Arial" charset="0"/>
              </a:rPr>
              <a:t>[</a:t>
            </a:r>
            <a:r>
              <a:rPr lang="en-US" sz="2000" dirty="0" err="1" smtClean="0">
                <a:cs typeface="Arial" charset="0"/>
              </a:rPr>
              <a:t>Malaney</a:t>
            </a:r>
            <a:r>
              <a:rPr lang="en-US" sz="2000" dirty="0" smtClean="0">
                <a:cs typeface="Arial" charset="0"/>
              </a:rPr>
              <a:t>: 1004.4689,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Chandran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Fehr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Gelles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Goyal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Ostrovsky</a:t>
            </a:r>
            <a:r>
              <a:rPr lang="en-US" sz="2000" dirty="0" smtClean="0">
                <a:cs typeface="Arial" charset="0"/>
              </a:rPr>
              <a:t>:  1005.1750]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2483768" y="1275060"/>
            <a:ext cx="1006872" cy="1293312"/>
            <a:chOff x="2483768" y="1275060"/>
            <a:chExt cx="1006872" cy="1293312"/>
          </a:xfrm>
        </p:grpSpPr>
        <p:pic>
          <p:nvPicPr>
            <p:cNvPr id="48" name="Picture 2" descr="D:\presentations\Noisy Storage\EvilCatTransparent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2483768" y="1275060"/>
              <a:ext cx="1006872" cy="1001812"/>
            </a:xfrm>
            <a:prstGeom prst="rect">
              <a:avLst/>
            </a:prstGeom>
            <a:noFill/>
          </p:spPr>
        </p:pic>
        <p:sp>
          <p:nvSpPr>
            <p:cNvPr id="31" name="Line 7"/>
            <p:cNvSpPr>
              <a:spLocks noChangeShapeType="1"/>
            </p:cNvSpPr>
            <p:nvPr/>
          </p:nvSpPr>
          <p:spPr bwMode="auto">
            <a:xfrm>
              <a:off x="298782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652120" y="1121238"/>
            <a:ext cx="1280649" cy="1447134"/>
            <a:chOff x="5652120" y="1121238"/>
            <a:chExt cx="1280649" cy="1447134"/>
          </a:xfrm>
        </p:grpSpPr>
        <p:pic>
          <p:nvPicPr>
            <p:cNvPr id="30" name="Picture 29" descr="QueenOfHearts.png"/>
            <p:cNvPicPr>
              <a:picLocks noChangeAspect="1"/>
            </p:cNvPicPr>
            <p:nvPr/>
          </p:nvPicPr>
          <p:blipFill>
            <a:blip r:embed="rId7" cstate="print"/>
            <a:srcRect l="6597" r="7636"/>
            <a:stretch>
              <a:fillRect/>
            </a:stretch>
          </p:blipFill>
          <p:spPr>
            <a:xfrm>
              <a:off x="5652120" y="1121238"/>
              <a:ext cx="1280649" cy="1083626"/>
            </a:xfrm>
            <a:prstGeom prst="rect">
              <a:avLst/>
            </a:prstGeom>
          </p:spPr>
        </p:pic>
        <p:sp>
          <p:nvSpPr>
            <p:cNvPr id="32" name="Line 7"/>
            <p:cNvSpPr>
              <a:spLocks noChangeShapeType="1"/>
            </p:cNvSpPr>
            <p:nvPr/>
          </p:nvSpPr>
          <p:spPr bwMode="auto">
            <a:xfrm>
              <a:off x="62281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sp>
        <p:nvSpPr>
          <p:cNvPr id="33" name="Rounded Rectangle 32"/>
          <p:cNvSpPr/>
          <p:nvPr/>
        </p:nvSpPr>
        <p:spPr>
          <a:xfrm>
            <a:off x="827584" y="3933056"/>
            <a:ext cx="7128792" cy="136815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3200" dirty="0" err="1" smtClean="0"/>
              <a:t>classically</a:t>
            </a:r>
            <a:r>
              <a:rPr lang="de-CH" sz="3200" dirty="0" smtClean="0"/>
              <a:t> </a:t>
            </a:r>
            <a:r>
              <a:rPr lang="de-CH" sz="3200" dirty="0" err="1" smtClean="0"/>
              <a:t>impossible</a:t>
            </a:r>
            <a:r>
              <a:rPr lang="de-CH" sz="3200" dirty="0" smtClean="0"/>
              <a:t> ! </a:t>
            </a:r>
            <a:br>
              <a:rPr lang="de-CH" sz="3200" dirty="0" smtClean="0"/>
            </a:br>
            <a:r>
              <a:rPr lang="de-CH" sz="3200" dirty="0" err="1" smtClean="0"/>
              <a:t>even</a:t>
            </a:r>
            <a:r>
              <a:rPr lang="de-CH" sz="3200" dirty="0" smtClean="0"/>
              <a:t> </a:t>
            </a:r>
            <a:r>
              <a:rPr lang="de-CH" sz="3200" dirty="0" err="1" smtClean="0"/>
              <a:t>using</a:t>
            </a:r>
            <a:r>
              <a:rPr lang="de-CH" sz="3200" dirty="0" smtClean="0"/>
              <a:t> </a:t>
            </a:r>
            <a:r>
              <a:rPr lang="de-CH" sz="3200" dirty="0" err="1" smtClean="0"/>
              <a:t>computational</a:t>
            </a:r>
            <a:r>
              <a:rPr lang="de-CH" sz="3200" dirty="0" smtClean="0"/>
              <a:t> </a:t>
            </a:r>
            <a:r>
              <a:rPr lang="de-CH" sz="3200" dirty="0" err="1" smtClean="0"/>
              <a:t>assumptions</a:t>
            </a:r>
            <a:endParaRPr lang="de-CH" sz="3200" b="1" dirty="0" smtClean="0"/>
          </a:p>
        </p:txBody>
      </p: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4644008" y="2276872"/>
            <a:ext cx="0" cy="288032"/>
          </a:xfrm>
          <a:prstGeom prst="line">
            <a:avLst/>
          </a:prstGeom>
          <a:noFill/>
          <a:ln w="44450">
            <a:solidFill>
              <a:srgbClr val="0000FF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uiExpand="1" build="p"/>
      <p:bldP spid="33" grpId="0" animBg="1"/>
      <p:bldP spid="4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78348" y="51488"/>
            <a:ext cx="8386139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Position-Based Quantum Cryptography</a:t>
            </a:r>
            <a:endParaRPr lang="en-US" sz="4000" dirty="0"/>
          </a:p>
        </p:txBody>
      </p:sp>
      <p:sp>
        <p:nvSpPr>
          <p:cNvPr id="69" name="Content Placeholder 1"/>
          <p:cNvSpPr txBox="1">
            <a:spLocks/>
          </p:cNvSpPr>
          <p:nvPr/>
        </p:nvSpPr>
        <p:spPr>
          <a:xfrm>
            <a:off x="395536" y="5040560"/>
            <a:ext cx="8429684" cy="1484784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intuitively: security follows from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no cloning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formally, usage of recently established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strong complementary information trade-off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 smtClean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600" dirty="0" smtClean="0"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 smtClean="0">
              <a:cs typeface="Arial" charset="0"/>
            </a:endParaRP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53" name="Line 7"/>
          <p:cNvSpPr>
            <a:spLocks noChangeShapeType="1"/>
          </p:cNvSpPr>
          <p:nvPr/>
        </p:nvSpPr>
        <p:spPr bwMode="auto">
          <a:xfrm>
            <a:off x="899592" y="2424356"/>
            <a:ext cx="7416824" cy="0"/>
          </a:xfrm>
          <a:prstGeom prst="line">
            <a:avLst/>
          </a:prstGeom>
          <a:noFill/>
          <a:ln w="44450">
            <a:solidFill>
              <a:srgbClr val="000000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54" name="Line 7"/>
          <p:cNvSpPr>
            <a:spLocks noChangeShapeType="1"/>
          </p:cNvSpPr>
          <p:nvPr/>
        </p:nvSpPr>
        <p:spPr bwMode="auto">
          <a:xfrm>
            <a:off x="4644008" y="2280340"/>
            <a:ext cx="0" cy="288032"/>
          </a:xfrm>
          <a:prstGeom prst="line">
            <a:avLst/>
          </a:prstGeom>
          <a:noFill/>
          <a:ln w="44450">
            <a:solidFill>
              <a:srgbClr val="0000FF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61" name="Line 7"/>
          <p:cNvSpPr>
            <a:spLocks noChangeShapeType="1"/>
          </p:cNvSpPr>
          <p:nvPr/>
        </p:nvSpPr>
        <p:spPr bwMode="auto">
          <a:xfrm>
            <a:off x="1115616" y="2280340"/>
            <a:ext cx="0" cy="288032"/>
          </a:xfrm>
          <a:prstGeom prst="line">
            <a:avLst/>
          </a:prstGeom>
          <a:noFill/>
          <a:ln w="44450">
            <a:solidFill>
              <a:srgbClr val="000000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62" name="Line 7"/>
          <p:cNvSpPr>
            <a:spLocks noChangeShapeType="1"/>
          </p:cNvSpPr>
          <p:nvPr/>
        </p:nvSpPr>
        <p:spPr bwMode="auto">
          <a:xfrm>
            <a:off x="8028384" y="2280340"/>
            <a:ext cx="0" cy="288032"/>
          </a:xfrm>
          <a:prstGeom prst="line">
            <a:avLst/>
          </a:prstGeom>
          <a:noFill/>
          <a:ln w="44450">
            <a:solidFill>
              <a:srgbClr val="000000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pic>
        <p:nvPicPr>
          <p:cNvPr id="65" name="Picture 64" descr="AliceBlue.eps"/>
          <p:cNvPicPr>
            <a:picLocks noChangeAspect="1"/>
          </p:cNvPicPr>
          <p:nvPr/>
        </p:nvPicPr>
        <p:blipFill>
          <a:blip r:embed="rId3" cstate="print"/>
          <a:srcRect b="23529"/>
          <a:stretch>
            <a:fillRect/>
          </a:stretch>
        </p:blipFill>
        <p:spPr>
          <a:xfrm>
            <a:off x="395536" y="912188"/>
            <a:ext cx="1150423" cy="1296144"/>
          </a:xfrm>
          <a:prstGeom prst="rect">
            <a:avLst/>
          </a:prstGeom>
        </p:spPr>
      </p:pic>
      <p:pic>
        <p:nvPicPr>
          <p:cNvPr id="70" name="Picture 69" descr="AliceBlue.eps"/>
          <p:cNvPicPr>
            <a:picLocks noChangeAspect="1"/>
          </p:cNvPicPr>
          <p:nvPr/>
        </p:nvPicPr>
        <p:blipFill>
          <a:blip r:embed="rId4" cstate="print"/>
          <a:srcRect b="22520"/>
          <a:stretch>
            <a:fillRect/>
          </a:stretch>
        </p:blipFill>
        <p:spPr>
          <a:xfrm flipH="1">
            <a:off x="7541017" y="912188"/>
            <a:ext cx="1135439" cy="1296144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683568" y="2564904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cs typeface="Arial" pitchFamily="34" charset="0"/>
              </a:rPr>
              <a:t>Verifier1</a:t>
            </a:r>
            <a:endParaRPr lang="en-US" sz="2400" dirty="0">
              <a:cs typeface="Arial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524328" y="2594521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cs typeface="Arial" pitchFamily="34" charset="0"/>
              </a:rPr>
              <a:t>Verifier2</a:t>
            </a:r>
            <a:endParaRPr lang="en-US" sz="2400" dirty="0">
              <a:cs typeface="Arial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4139952" y="1124744"/>
            <a:ext cx="1368152" cy="1844472"/>
            <a:chOff x="4211960" y="1211714"/>
            <a:chExt cx="1368152" cy="1844472"/>
          </a:xfrm>
        </p:grpSpPr>
        <p:pic>
          <p:nvPicPr>
            <p:cNvPr id="47" name="Picture 46" descr="AliceBlue.eps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flipH="1">
              <a:off x="4211960" y="1211714"/>
              <a:ext cx="1006872" cy="1026235"/>
            </a:xfrm>
            <a:prstGeom prst="rect">
              <a:avLst/>
            </a:prstGeom>
          </p:spPr>
        </p:pic>
        <p:sp>
          <p:nvSpPr>
            <p:cNvPr id="75" name="TextBox 74"/>
            <p:cNvSpPr txBox="1"/>
            <p:nvPr/>
          </p:nvSpPr>
          <p:spPr>
            <a:xfrm>
              <a:off x="4211960" y="2594521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cs typeface="Arial" pitchFamily="34" charset="0"/>
                </a:rPr>
                <a:t>Prover</a:t>
              </a:r>
              <a:endParaRPr lang="en-US" sz="2400" dirty="0">
                <a:cs typeface="Arial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115616" y="2780928"/>
            <a:ext cx="3024336" cy="936105"/>
            <a:chOff x="1115616" y="2780928"/>
            <a:chExt cx="3024336" cy="936105"/>
          </a:xfrm>
        </p:grpSpPr>
        <p:sp>
          <p:nvSpPr>
            <p:cNvPr id="20" name="Line 7"/>
            <p:cNvSpPr>
              <a:spLocks noChangeShapeType="1"/>
            </p:cNvSpPr>
            <p:nvPr/>
          </p:nvSpPr>
          <p:spPr bwMode="auto">
            <a:xfrm>
              <a:off x="1115616" y="3141663"/>
              <a:ext cx="3024336" cy="57537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grpSp>
          <p:nvGrpSpPr>
            <p:cNvPr id="21" name="Group 28"/>
            <p:cNvGrpSpPr/>
            <p:nvPr/>
          </p:nvGrpSpPr>
          <p:grpSpPr>
            <a:xfrm>
              <a:off x="1835696" y="2780928"/>
              <a:ext cx="457692" cy="460694"/>
              <a:chOff x="4214810" y="2000240"/>
              <a:chExt cx="457692" cy="460694"/>
            </a:xfrm>
          </p:grpSpPr>
          <p:sp>
            <p:nvSpPr>
              <p:cNvPr id="22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3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bg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71" name="Group 70"/>
          <p:cNvGrpSpPr/>
          <p:nvPr/>
        </p:nvGrpSpPr>
        <p:grpSpPr>
          <a:xfrm>
            <a:off x="5148064" y="2780928"/>
            <a:ext cx="2952328" cy="936104"/>
            <a:chOff x="5148064" y="2780928"/>
            <a:chExt cx="2952328" cy="936104"/>
          </a:xfrm>
        </p:grpSpPr>
        <p:sp>
          <p:nvSpPr>
            <p:cNvPr id="24" name="Line 7"/>
            <p:cNvSpPr>
              <a:spLocks noChangeShapeType="1"/>
            </p:cNvSpPr>
            <p:nvPr/>
          </p:nvSpPr>
          <p:spPr bwMode="auto">
            <a:xfrm flipH="1">
              <a:off x="5148064" y="3140967"/>
              <a:ext cx="2952328" cy="576065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25" name="Oval 2"/>
            <p:cNvSpPr>
              <a:spLocks noChangeArrowheads="1"/>
            </p:cNvSpPr>
            <p:nvPr/>
          </p:nvSpPr>
          <p:spPr bwMode="auto">
            <a:xfrm>
              <a:off x="6948264" y="2780928"/>
              <a:ext cx="457692" cy="46069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26" name="Group 204"/>
          <p:cNvGrpSpPr/>
          <p:nvPr/>
        </p:nvGrpSpPr>
        <p:grpSpPr>
          <a:xfrm>
            <a:off x="4211960" y="3356992"/>
            <a:ext cx="865187" cy="792163"/>
            <a:chOff x="5177248" y="2526481"/>
            <a:chExt cx="865187" cy="792163"/>
          </a:xfrm>
        </p:grpSpPr>
        <p:sp>
          <p:nvSpPr>
            <p:cNvPr id="27" name="Oval 91"/>
            <p:cNvSpPr>
              <a:spLocks noChangeArrowheads="1"/>
            </p:cNvSpPr>
            <p:nvPr/>
          </p:nvSpPr>
          <p:spPr bwMode="auto">
            <a:xfrm>
              <a:off x="5321710" y="2670944"/>
              <a:ext cx="576262" cy="576263"/>
            </a:xfrm>
            <a:prstGeom prst="ellips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 useBgFill="1">
          <p:nvSpPr>
            <p:cNvPr id="28" name="Rectangle 92"/>
            <p:cNvSpPr>
              <a:spLocks noChangeArrowheads="1"/>
            </p:cNvSpPr>
            <p:nvPr/>
          </p:nvSpPr>
          <p:spPr bwMode="auto">
            <a:xfrm>
              <a:off x="5177248" y="2886844"/>
              <a:ext cx="865187" cy="431800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>
                <a:cs typeface="Arial" charset="0"/>
              </a:endParaRPr>
            </a:p>
          </p:txBody>
        </p:sp>
        <p:sp>
          <p:nvSpPr>
            <p:cNvPr id="33" name="Line 93"/>
            <p:cNvSpPr>
              <a:spLocks noChangeShapeType="1"/>
            </p:cNvSpPr>
            <p:nvPr/>
          </p:nvSpPr>
          <p:spPr bwMode="auto">
            <a:xfrm flipV="1">
              <a:off x="5609048" y="2526481"/>
              <a:ext cx="215900" cy="2889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34" name="Line 7"/>
          <p:cNvSpPr>
            <a:spLocks noChangeShapeType="1"/>
          </p:cNvSpPr>
          <p:nvPr/>
        </p:nvSpPr>
        <p:spPr bwMode="auto">
          <a:xfrm flipH="1">
            <a:off x="1115616" y="3933056"/>
            <a:ext cx="3024336" cy="648072"/>
          </a:xfrm>
          <a:prstGeom prst="line">
            <a:avLst/>
          </a:prstGeom>
          <a:noFill/>
          <a:ln w="44450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35" name="Line 7"/>
          <p:cNvSpPr>
            <a:spLocks noChangeShapeType="1"/>
          </p:cNvSpPr>
          <p:nvPr/>
        </p:nvSpPr>
        <p:spPr bwMode="auto">
          <a:xfrm>
            <a:off x="5292080" y="3933056"/>
            <a:ext cx="2808312" cy="576064"/>
          </a:xfrm>
          <a:prstGeom prst="line">
            <a:avLst/>
          </a:prstGeom>
          <a:noFill/>
          <a:ln w="44450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2483768" y="1157829"/>
            <a:ext cx="1006872" cy="3495307"/>
            <a:chOff x="2483768" y="1157829"/>
            <a:chExt cx="1006872" cy="3495307"/>
          </a:xfrm>
        </p:grpSpPr>
        <p:pic>
          <p:nvPicPr>
            <p:cNvPr id="48" name="Picture 2" descr="D:\presentations\Noisy Storage\EvilCatTransparent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2483768" y="1157829"/>
              <a:ext cx="1006872" cy="1001812"/>
            </a:xfrm>
            <a:prstGeom prst="rect">
              <a:avLst/>
            </a:prstGeom>
            <a:noFill/>
          </p:spPr>
        </p:pic>
        <p:sp>
          <p:nvSpPr>
            <p:cNvPr id="31" name="Line 7"/>
            <p:cNvSpPr>
              <a:spLocks noChangeShapeType="1"/>
            </p:cNvSpPr>
            <p:nvPr/>
          </p:nvSpPr>
          <p:spPr bwMode="auto">
            <a:xfrm>
              <a:off x="298782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36" name="Line 7"/>
            <p:cNvSpPr>
              <a:spLocks noChangeShapeType="1"/>
            </p:cNvSpPr>
            <p:nvPr/>
          </p:nvSpPr>
          <p:spPr bwMode="auto">
            <a:xfrm>
              <a:off x="2987824" y="2708920"/>
              <a:ext cx="0" cy="1944216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dash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652120" y="1013813"/>
            <a:ext cx="1280649" cy="3639323"/>
            <a:chOff x="5652120" y="1013813"/>
            <a:chExt cx="1280649" cy="3639323"/>
          </a:xfrm>
        </p:grpSpPr>
        <p:pic>
          <p:nvPicPr>
            <p:cNvPr id="30" name="Picture 29" descr="QueenOfHearts.png"/>
            <p:cNvPicPr>
              <a:picLocks noChangeAspect="1"/>
            </p:cNvPicPr>
            <p:nvPr/>
          </p:nvPicPr>
          <p:blipFill>
            <a:blip r:embed="rId7" cstate="print"/>
            <a:srcRect l="6597" r="7636"/>
            <a:stretch>
              <a:fillRect/>
            </a:stretch>
          </p:blipFill>
          <p:spPr>
            <a:xfrm>
              <a:off x="5652120" y="1013813"/>
              <a:ext cx="1280649" cy="1083626"/>
            </a:xfrm>
            <a:prstGeom prst="rect">
              <a:avLst/>
            </a:prstGeom>
          </p:spPr>
        </p:pic>
        <p:sp>
          <p:nvSpPr>
            <p:cNvPr id="32" name="Line 7"/>
            <p:cNvSpPr>
              <a:spLocks noChangeShapeType="1"/>
            </p:cNvSpPr>
            <p:nvPr/>
          </p:nvSpPr>
          <p:spPr bwMode="auto">
            <a:xfrm>
              <a:off x="62281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37" name="Line 7"/>
            <p:cNvSpPr>
              <a:spLocks noChangeShapeType="1"/>
            </p:cNvSpPr>
            <p:nvPr/>
          </p:nvSpPr>
          <p:spPr bwMode="auto">
            <a:xfrm>
              <a:off x="6228184" y="2708920"/>
              <a:ext cx="0" cy="1944216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dash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sp>
        <p:nvSpPr>
          <p:cNvPr id="43" name="Line 7"/>
          <p:cNvSpPr>
            <a:spLocks noChangeShapeType="1"/>
          </p:cNvSpPr>
          <p:nvPr/>
        </p:nvSpPr>
        <p:spPr bwMode="auto">
          <a:xfrm>
            <a:off x="899592" y="2420888"/>
            <a:ext cx="7416824" cy="0"/>
          </a:xfrm>
          <a:prstGeom prst="line">
            <a:avLst/>
          </a:prstGeom>
          <a:noFill/>
          <a:ln w="44450">
            <a:solidFill>
              <a:srgbClr val="000000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44" name="Line 7"/>
          <p:cNvSpPr>
            <a:spLocks noChangeShapeType="1"/>
          </p:cNvSpPr>
          <p:nvPr/>
        </p:nvSpPr>
        <p:spPr bwMode="auto">
          <a:xfrm>
            <a:off x="1115616" y="2276872"/>
            <a:ext cx="0" cy="288032"/>
          </a:xfrm>
          <a:prstGeom prst="line">
            <a:avLst/>
          </a:prstGeom>
          <a:noFill/>
          <a:ln w="44450">
            <a:solidFill>
              <a:srgbClr val="000000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pic>
        <p:nvPicPr>
          <p:cNvPr id="45" name="Picture 44" descr="AliceBlue.eps"/>
          <p:cNvPicPr>
            <a:picLocks noChangeAspect="1"/>
          </p:cNvPicPr>
          <p:nvPr/>
        </p:nvPicPr>
        <p:blipFill>
          <a:blip r:embed="rId3" cstate="print"/>
          <a:srcRect b="23529"/>
          <a:stretch>
            <a:fillRect/>
          </a:stretch>
        </p:blipFill>
        <p:spPr>
          <a:xfrm>
            <a:off x="395536" y="908720"/>
            <a:ext cx="1150423" cy="1296144"/>
          </a:xfrm>
          <a:prstGeom prst="rect">
            <a:avLst/>
          </a:prstGeom>
        </p:spPr>
      </p:pic>
      <p:grpSp>
        <p:nvGrpSpPr>
          <p:cNvPr id="64" name="Group 63"/>
          <p:cNvGrpSpPr/>
          <p:nvPr/>
        </p:nvGrpSpPr>
        <p:grpSpPr>
          <a:xfrm>
            <a:off x="6991697" y="2814836"/>
            <a:ext cx="360040" cy="367338"/>
            <a:chOff x="-986264" y="2827606"/>
            <a:chExt cx="360040" cy="367338"/>
          </a:xfrm>
        </p:grpSpPr>
        <p:sp>
          <p:nvSpPr>
            <p:cNvPr id="66" name="Line 5"/>
            <p:cNvSpPr>
              <a:spLocks noChangeShapeType="1"/>
            </p:cNvSpPr>
            <p:nvPr/>
          </p:nvSpPr>
          <p:spPr bwMode="auto">
            <a:xfrm rot="10800000">
              <a:off x="-815273" y="2827606"/>
              <a:ext cx="0" cy="367338"/>
            </a:xfrm>
            <a:prstGeom prst="line">
              <a:avLst/>
            </a:prstGeom>
            <a:noFill/>
            <a:ln w="44450">
              <a:solidFill>
                <a:schemeClr val="bg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67" name="Line 5"/>
            <p:cNvSpPr>
              <a:spLocks noChangeShapeType="1"/>
            </p:cNvSpPr>
            <p:nvPr/>
          </p:nvSpPr>
          <p:spPr bwMode="auto">
            <a:xfrm rot="10800000">
              <a:off x="-986264" y="3003776"/>
              <a:ext cx="360040" cy="7298"/>
            </a:xfrm>
            <a:prstGeom prst="line">
              <a:avLst/>
            </a:prstGeom>
            <a:noFill/>
            <a:ln w="44450">
              <a:solidFill>
                <a:schemeClr val="bg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sp>
        <p:nvSpPr>
          <p:cNvPr id="72" name="Content Placeholder 1"/>
          <p:cNvSpPr txBox="1">
            <a:spLocks/>
          </p:cNvSpPr>
          <p:nvPr/>
        </p:nvSpPr>
        <p:spPr>
          <a:xfrm>
            <a:off x="611188" y="620688"/>
            <a:ext cx="8064896" cy="36004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de-CH" sz="2000" noProof="0" dirty="0" smtClean="0">
                <a:cs typeface="Arial" charset="0"/>
              </a:rPr>
              <a:t>[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Chandran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Fehr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Gelles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Goyal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Ostrovsky</a:t>
            </a:r>
            <a:r>
              <a:rPr lang="en-US" sz="2000" dirty="0" smtClean="0">
                <a:cs typeface="Arial" charset="0"/>
              </a:rPr>
              <a:t>:  1005.1750]</a:t>
            </a:r>
          </a:p>
        </p:txBody>
      </p:sp>
      <p:pic>
        <p:nvPicPr>
          <p:cNvPr id="76" name="Picture 6"/>
          <p:cNvPicPr>
            <a:picLocks noChangeAspect="1" noChangeArrowheads="1"/>
          </p:cNvPicPr>
          <p:nvPr/>
        </p:nvPicPr>
        <p:blipFill>
          <a:blip r:embed="rId8" cstate="print"/>
          <a:srcRect t="19951"/>
          <a:stretch>
            <a:fillRect/>
          </a:stretch>
        </p:blipFill>
        <p:spPr bwMode="auto">
          <a:xfrm>
            <a:off x="4211960" y="3861048"/>
            <a:ext cx="1152128" cy="577073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77" name="Picture 4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-108520" y="2916505"/>
            <a:ext cx="1013343" cy="51249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uiExpand="1" build="p"/>
      <p:bldP spid="54" grpId="0" animBg="1"/>
      <p:bldP spid="34" grpId="0" animBg="1"/>
      <p:bldP spid="3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78348" y="51488"/>
            <a:ext cx="8386139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Position-Based Quantum Cryptography</a:t>
            </a:r>
            <a:endParaRPr lang="en-US" sz="4000" dirty="0"/>
          </a:p>
        </p:txBody>
      </p:sp>
      <p:pic>
        <p:nvPicPr>
          <p:cNvPr id="47" name="Picture 46" descr="AliceBlue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211960" y="1211714"/>
            <a:ext cx="1006872" cy="1026235"/>
          </a:xfrm>
          <a:prstGeom prst="rect">
            <a:avLst/>
          </a:prstGeom>
        </p:spPr>
      </p:pic>
      <p:pic>
        <p:nvPicPr>
          <p:cNvPr id="48" name="Picture 2" descr="D:\presentations\Noisy Storage\EvilCatTransparen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483768" y="1157829"/>
            <a:ext cx="1006872" cy="1001812"/>
          </a:xfrm>
          <a:prstGeom prst="rect">
            <a:avLst/>
          </a:prstGeom>
          <a:noFill/>
        </p:spPr>
      </p:pic>
      <p:sp>
        <p:nvSpPr>
          <p:cNvPr id="69" name="Content Placeholder 1"/>
          <p:cNvSpPr txBox="1">
            <a:spLocks/>
          </p:cNvSpPr>
          <p:nvPr/>
        </p:nvSpPr>
        <p:spPr>
          <a:xfrm>
            <a:off x="395536" y="3212976"/>
            <a:ext cx="8496944" cy="3645024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can be generalized to more dimensions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basic scheme for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secure positioning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cs typeface="Arial" charset="0"/>
              </a:rPr>
              <a:t>more advanced schemes allow </a:t>
            </a:r>
            <a:r>
              <a:rPr lang="en-US" sz="2800" dirty="0" smtClean="0">
                <a:solidFill>
                  <a:srgbClr val="FF0000"/>
                </a:solidFill>
                <a:cs typeface="Arial" charset="0"/>
              </a:rPr>
              <a:t>message authentication</a:t>
            </a:r>
            <a:r>
              <a:rPr lang="en-US" sz="2800" dirty="0" smtClean="0">
                <a:cs typeface="Arial" charset="0"/>
              </a:rPr>
              <a:t> and </a:t>
            </a:r>
            <a:r>
              <a:rPr lang="en-US" sz="2800" dirty="0" smtClean="0">
                <a:solidFill>
                  <a:srgbClr val="FF0000"/>
                </a:solidFill>
                <a:cs typeface="Arial" charset="0"/>
              </a:rPr>
              <a:t>key distribution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cs typeface="Arial" charset="0"/>
              </a:rPr>
              <a:t>connections to </a:t>
            </a:r>
            <a:r>
              <a:rPr lang="en-US" sz="2800" dirty="0" smtClean="0">
                <a:solidFill>
                  <a:srgbClr val="0000FF"/>
                </a:solidFill>
                <a:cs typeface="Arial" charset="0"/>
              </a:rPr>
              <a:t>entropic uncertainty relations  </a:t>
            </a:r>
            <a:r>
              <a:rPr lang="en-US" sz="2800" dirty="0" smtClean="0">
                <a:cs typeface="Arial" charset="0"/>
              </a:rPr>
              <a:t>and </a:t>
            </a:r>
            <a:br>
              <a:rPr lang="en-US" sz="2800" dirty="0" smtClean="0">
                <a:cs typeface="Arial" charset="0"/>
              </a:rPr>
            </a:br>
            <a:r>
              <a:rPr lang="en-US" sz="2800" dirty="0" smtClean="0">
                <a:solidFill>
                  <a:srgbClr val="0000FF"/>
                </a:solidFill>
                <a:cs typeface="Arial" charset="0"/>
              </a:rPr>
              <a:t>non-local games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cs typeface="Arial" charset="0"/>
              </a:rPr>
              <a:t>many open questions</a:t>
            </a:r>
            <a:endParaRPr lang="en-US" sz="2600" dirty="0" smtClean="0">
              <a:cs typeface="Arial" charset="0"/>
            </a:endParaRPr>
          </a:p>
        </p:txBody>
      </p:sp>
      <p:sp>
        <p:nvSpPr>
          <p:cNvPr id="53" name="Line 7"/>
          <p:cNvSpPr>
            <a:spLocks noChangeShapeType="1"/>
          </p:cNvSpPr>
          <p:nvPr/>
        </p:nvSpPr>
        <p:spPr bwMode="auto">
          <a:xfrm>
            <a:off x="899592" y="2424356"/>
            <a:ext cx="7416824" cy="0"/>
          </a:xfrm>
          <a:prstGeom prst="line">
            <a:avLst/>
          </a:prstGeom>
          <a:noFill/>
          <a:ln w="44450">
            <a:solidFill>
              <a:srgbClr val="000000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54" name="Line 7"/>
          <p:cNvSpPr>
            <a:spLocks noChangeShapeType="1"/>
          </p:cNvSpPr>
          <p:nvPr/>
        </p:nvSpPr>
        <p:spPr bwMode="auto">
          <a:xfrm>
            <a:off x="4644008" y="2280340"/>
            <a:ext cx="0" cy="288032"/>
          </a:xfrm>
          <a:prstGeom prst="line">
            <a:avLst/>
          </a:prstGeom>
          <a:noFill/>
          <a:ln w="44450">
            <a:solidFill>
              <a:srgbClr val="0000FF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61" name="Line 7"/>
          <p:cNvSpPr>
            <a:spLocks noChangeShapeType="1"/>
          </p:cNvSpPr>
          <p:nvPr/>
        </p:nvSpPr>
        <p:spPr bwMode="auto">
          <a:xfrm>
            <a:off x="1115616" y="2280340"/>
            <a:ext cx="0" cy="288032"/>
          </a:xfrm>
          <a:prstGeom prst="line">
            <a:avLst/>
          </a:prstGeom>
          <a:noFill/>
          <a:ln w="44450">
            <a:solidFill>
              <a:srgbClr val="000000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62" name="Line 7"/>
          <p:cNvSpPr>
            <a:spLocks noChangeShapeType="1"/>
          </p:cNvSpPr>
          <p:nvPr/>
        </p:nvSpPr>
        <p:spPr bwMode="auto">
          <a:xfrm>
            <a:off x="8028384" y="2280340"/>
            <a:ext cx="0" cy="288032"/>
          </a:xfrm>
          <a:prstGeom prst="line">
            <a:avLst/>
          </a:prstGeom>
          <a:noFill/>
          <a:ln w="44450">
            <a:solidFill>
              <a:srgbClr val="000000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pic>
        <p:nvPicPr>
          <p:cNvPr id="65" name="Picture 64" descr="AliceBlue.eps"/>
          <p:cNvPicPr>
            <a:picLocks noChangeAspect="1"/>
          </p:cNvPicPr>
          <p:nvPr/>
        </p:nvPicPr>
        <p:blipFill>
          <a:blip r:embed="rId5" cstate="print"/>
          <a:srcRect b="23529"/>
          <a:stretch>
            <a:fillRect/>
          </a:stretch>
        </p:blipFill>
        <p:spPr>
          <a:xfrm>
            <a:off x="395536" y="912188"/>
            <a:ext cx="1150423" cy="1296144"/>
          </a:xfrm>
          <a:prstGeom prst="rect">
            <a:avLst/>
          </a:prstGeom>
        </p:spPr>
      </p:pic>
      <p:pic>
        <p:nvPicPr>
          <p:cNvPr id="70" name="Picture 69" descr="AliceBlue.eps"/>
          <p:cNvPicPr>
            <a:picLocks noChangeAspect="1"/>
          </p:cNvPicPr>
          <p:nvPr/>
        </p:nvPicPr>
        <p:blipFill>
          <a:blip r:embed="rId6" cstate="print"/>
          <a:srcRect b="22520"/>
          <a:stretch>
            <a:fillRect/>
          </a:stretch>
        </p:blipFill>
        <p:spPr>
          <a:xfrm flipH="1">
            <a:off x="7541017" y="912188"/>
            <a:ext cx="1135439" cy="1296144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683568" y="2564904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cs typeface="Arial" pitchFamily="34" charset="0"/>
              </a:rPr>
              <a:t>Verifier1</a:t>
            </a:r>
            <a:endParaRPr lang="en-US" sz="2400" dirty="0">
              <a:cs typeface="Arial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524328" y="2594521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cs typeface="Arial" pitchFamily="34" charset="0"/>
              </a:rPr>
              <a:t>Verifier2</a:t>
            </a:r>
            <a:endParaRPr lang="en-US" sz="2400" dirty="0"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211960" y="2594521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cs typeface="Arial" pitchFamily="34" charset="0"/>
              </a:rPr>
              <a:t>Prover</a:t>
            </a:r>
            <a:endParaRPr lang="en-US" sz="2400" dirty="0">
              <a:cs typeface="Arial" pitchFamily="34" charset="0"/>
            </a:endParaRPr>
          </a:p>
        </p:txBody>
      </p:sp>
      <p:pic>
        <p:nvPicPr>
          <p:cNvPr id="30" name="Picture 29" descr="QueenOfHearts.png"/>
          <p:cNvPicPr>
            <a:picLocks noChangeAspect="1"/>
          </p:cNvPicPr>
          <p:nvPr/>
        </p:nvPicPr>
        <p:blipFill>
          <a:blip r:embed="rId7" cstate="print"/>
          <a:srcRect l="6597" r="7636"/>
          <a:stretch>
            <a:fillRect/>
          </a:stretch>
        </p:blipFill>
        <p:spPr>
          <a:xfrm>
            <a:off x="5652120" y="1013813"/>
            <a:ext cx="1280649" cy="1083626"/>
          </a:xfrm>
          <a:prstGeom prst="rect">
            <a:avLst/>
          </a:prstGeom>
        </p:spPr>
      </p:pic>
      <p:sp>
        <p:nvSpPr>
          <p:cNvPr id="31" name="Line 7"/>
          <p:cNvSpPr>
            <a:spLocks noChangeShapeType="1"/>
          </p:cNvSpPr>
          <p:nvPr/>
        </p:nvSpPr>
        <p:spPr bwMode="auto">
          <a:xfrm>
            <a:off x="2987824" y="2280340"/>
            <a:ext cx="0" cy="288032"/>
          </a:xfrm>
          <a:prstGeom prst="line">
            <a:avLst/>
          </a:prstGeom>
          <a:noFill/>
          <a:ln w="44450">
            <a:solidFill>
              <a:srgbClr val="FF0000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32" name="Line 7"/>
          <p:cNvSpPr>
            <a:spLocks noChangeShapeType="1"/>
          </p:cNvSpPr>
          <p:nvPr/>
        </p:nvSpPr>
        <p:spPr bwMode="auto">
          <a:xfrm>
            <a:off x="6228184" y="2280340"/>
            <a:ext cx="0" cy="288032"/>
          </a:xfrm>
          <a:prstGeom prst="line">
            <a:avLst/>
          </a:prstGeom>
          <a:noFill/>
          <a:ln w="44450">
            <a:solidFill>
              <a:srgbClr val="FF0000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19" name="Content Placeholder 1"/>
          <p:cNvSpPr txBox="1">
            <a:spLocks/>
          </p:cNvSpPr>
          <p:nvPr/>
        </p:nvSpPr>
        <p:spPr>
          <a:xfrm>
            <a:off x="611188" y="620688"/>
            <a:ext cx="8064896" cy="36004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de-CH" sz="2000" noProof="0" dirty="0" smtClean="0">
                <a:cs typeface="Arial" charset="0"/>
              </a:rPr>
              <a:t>[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Chandran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Fehr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Gelles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Goyal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Ostrovsky</a:t>
            </a:r>
            <a:r>
              <a:rPr lang="en-US" sz="2000" dirty="0" smtClean="0">
                <a:cs typeface="Arial" charset="0"/>
              </a:rPr>
              <a:t>:  1005.1750]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188" y="285728"/>
            <a:ext cx="7572428" cy="714380"/>
          </a:xfrm>
        </p:spPr>
        <p:txBody>
          <a:bodyPr/>
          <a:lstStyle/>
          <a:p>
            <a:r>
              <a:rPr lang="en-US" sz="4000" dirty="0" smtClean="0"/>
              <a:t>Conclusion</a:t>
            </a:r>
            <a:endParaRPr lang="de-DE" sz="4000" dirty="0"/>
          </a:p>
        </p:txBody>
      </p:sp>
      <p:grpSp>
        <p:nvGrpSpPr>
          <p:cNvPr id="72" name="Group 71"/>
          <p:cNvGrpSpPr/>
          <p:nvPr/>
        </p:nvGrpSpPr>
        <p:grpSpPr>
          <a:xfrm>
            <a:off x="5143504" y="285728"/>
            <a:ext cx="4160528" cy="2000264"/>
            <a:chOff x="5143504" y="285728"/>
            <a:chExt cx="4160528" cy="2000264"/>
          </a:xfrm>
        </p:grpSpPr>
        <p:grpSp>
          <p:nvGrpSpPr>
            <p:cNvPr id="4" name="Group 214"/>
            <p:cNvGrpSpPr>
              <a:grpSpLocks/>
            </p:cNvGrpSpPr>
            <p:nvPr/>
          </p:nvGrpSpPr>
          <p:grpSpPr bwMode="auto">
            <a:xfrm>
              <a:off x="6286512" y="285728"/>
              <a:ext cx="3017520" cy="1615440"/>
              <a:chOff x="0" y="0"/>
              <a:chExt cx="3416" cy="2048"/>
            </a:xfrm>
          </p:grpSpPr>
          <p:grpSp>
            <p:nvGrpSpPr>
              <p:cNvPr id="5" name="Group 215"/>
              <p:cNvGrpSpPr>
                <a:grpSpLocks/>
              </p:cNvGrpSpPr>
              <p:nvPr/>
            </p:nvGrpSpPr>
            <p:grpSpPr bwMode="auto">
              <a:xfrm>
                <a:off x="0" y="0"/>
                <a:ext cx="3344" cy="1816"/>
                <a:chOff x="0" y="0"/>
                <a:chExt cx="3344" cy="1816"/>
              </a:xfrm>
            </p:grpSpPr>
            <p:grpSp>
              <p:nvGrpSpPr>
                <p:cNvPr id="19" name="Group 216"/>
                <p:cNvGrpSpPr>
                  <a:grpSpLocks/>
                </p:cNvGrpSpPr>
                <p:nvPr/>
              </p:nvGrpSpPr>
              <p:grpSpPr bwMode="auto">
                <a:xfrm>
                  <a:off x="928" y="0"/>
                  <a:ext cx="2416" cy="1168"/>
                  <a:chOff x="0" y="0"/>
                  <a:chExt cx="2416" cy="1168"/>
                </a:xfrm>
              </p:grpSpPr>
              <p:pic>
                <p:nvPicPr>
                  <p:cNvPr id="46" name="Picture 217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144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7" name="Picture 218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1608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8" name="Picture 219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952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9" name="Picture 220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1272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0" name="Picture 221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648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1" name="Picture 222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0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2" name="Picture 223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1032" y="608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3" name="Picture 224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384" y="608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4" name="Picture 225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816" y="43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5" name="Picture 226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648" y="2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6" name="Picture 227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888" y="11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7" name="Picture 228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648" y="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20" name="Group 229"/>
                <p:cNvGrpSpPr>
                  <a:grpSpLocks/>
                </p:cNvGrpSpPr>
                <p:nvPr/>
              </p:nvGrpSpPr>
              <p:grpSpPr bwMode="auto">
                <a:xfrm>
                  <a:off x="0" y="176"/>
                  <a:ext cx="2416" cy="1168"/>
                  <a:chOff x="0" y="0"/>
                  <a:chExt cx="2416" cy="1168"/>
                </a:xfrm>
              </p:grpSpPr>
              <p:pic>
                <p:nvPicPr>
                  <p:cNvPr id="34" name="Picture 230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144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5" name="Picture 231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1608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6" name="Picture 232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952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7" name="Picture 233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1272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8" name="Picture 234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648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9" name="Picture 235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0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0" name="Picture 236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1032" y="608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1" name="Picture 237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384" y="608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2" name="Picture 238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816" y="43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3" name="Picture 239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648" y="2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4" name="Picture 240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888" y="11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5" name="Picture 241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648" y="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21" name="Group 242"/>
                <p:cNvGrpSpPr>
                  <a:grpSpLocks/>
                </p:cNvGrpSpPr>
                <p:nvPr/>
              </p:nvGrpSpPr>
              <p:grpSpPr bwMode="auto">
                <a:xfrm>
                  <a:off x="448" y="648"/>
                  <a:ext cx="2416" cy="1168"/>
                  <a:chOff x="0" y="0"/>
                  <a:chExt cx="2416" cy="1168"/>
                </a:xfrm>
              </p:grpSpPr>
              <p:pic>
                <p:nvPicPr>
                  <p:cNvPr id="22" name="Picture 243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144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3" name="Picture 244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1608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4" name="Picture 245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952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5" name="Picture 246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1272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6" name="Picture 247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648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7" name="Picture 248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0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8" name="Picture 249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1032" y="608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9" name="Picture 250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384" y="608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0" name="Picture 251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816" y="43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1" name="Picture 252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648" y="2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2" name="Picture 253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888" y="11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3" name="Picture 254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648" y="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  <p:grpSp>
            <p:nvGrpSpPr>
              <p:cNvPr id="6" name="Group 255"/>
              <p:cNvGrpSpPr>
                <a:grpSpLocks/>
              </p:cNvGrpSpPr>
              <p:nvPr/>
            </p:nvGrpSpPr>
            <p:grpSpPr bwMode="auto">
              <a:xfrm>
                <a:off x="1000" y="880"/>
                <a:ext cx="2416" cy="1168"/>
                <a:chOff x="0" y="0"/>
                <a:chExt cx="2416" cy="1168"/>
              </a:xfrm>
            </p:grpSpPr>
            <p:pic>
              <p:nvPicPr>
                <p:cNvPr id="7" name="Picture 256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144" y="88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" name="Picture 257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1608" y="88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9" name="Picture 258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952" y="88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" name="Picture 259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1272" y="75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" name="Picture 260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648" y="75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" name="Picture 261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0" y="75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" name="Picture 26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1032" y="608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" name="Picture 263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384" y="608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" name="Picture 264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816" y="43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" name="Picture 265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648" y="28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" name="Picture 266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888" y="11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" name="Picture 267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648" y="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pic>
          <p:nvPicPr>
            <p:cNvPr id="6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28437" t="6250" r="33125" b="35000"/>
            <a:stretch>
              <a:fillRect/>
            </a:stretch>
          </p:blipFill>
          <p:spPr bwMode="auto">
            <a:xfrm>
              <a:off x="5143504" y="357166"/>
              <a:ext cx="1246365" cy="1428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" name="Rounded Rectangle 57"/>
            <p:cNvSpPr/>
            <p:nvPr/>
          </p:nvSpPr>
          <p:spPr>
            <a:xfrm>
              <a:off x="6286512" y="1571612"/>
              <a:ext cx="1143008" cy="714380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 dirty="0" smtClean="0"/>
                <a:t>=</a:t>
              </a:r>
              <a:endParaRPr lang="de-DE" sz="2800" dirty="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5364088" y="2204864"/>
            <a:ext cx="3815184" cy="1152128"/>
            <a:chOff x="5292080" y="4221088"/>
            <a:chExt cx="3815184" cy="1152128"/>
          </a:xfrm>
        </p:grpSpPr>
        <p:sp>
          <p:nvSpPr>
            <p:cNvPr id="66" name="Line 6"/>
            <p:cNvSpPr>
              <a:spLocks noChangeShapeType="1"/>
            </p:cNvSpPr>
            <p:nvPr/>
          </p:nvSpPr>
          <p:spPr bwMode="auto">
            <a:xfrm>
              <a:off x="6431668" y="5330057"/>
              <a:ext cx="1500198" cy="0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 type="triangle" w="med" len="med"/>
              <a:tailEnd type="none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68" name="Line 7"/>
            <p:cNvSpPr>
              <a:spLocks noChangeShapeType="1"/>
            </p:cNvSpPr>
            <p:nvPr/>
          </p:nvSpPr>
          <p:spPr bwMode="auto">
            <a:xfrm>
              <a:off x="6431668" y="4489238"/>
              <a:ext cx="1571636" cy="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69" name="Line 7"/>
            <p:cNvSpPr>
              <a:spLocks noChangeShapeType="1"/>
            </p:cNvSpPr>
            <p:nvPr/>
          </p:nvSpPr>
          <p:spPr bwMode="auto">
            <a:xfrm>
              <a:off x="6431668" y="4722834"/>
              <a:ext cx="1571636" cy="0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ysDash"/>
              <a:round/>
              <a:headEnd type="triangle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5502974" y="4937148"/>
              <a:ext cx="3357586" cy="0"/>
            </a:xfrm>
            <a:prstGeom prst="line">
              <a:avLst/>
            </a:prstGeom>
            <a:ln w="6350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3" name="Picture 72" descr="AliceBlue.eps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H="1">
              <a:off x="5292080" y="4346981"/>
              <a:ext cx="1006872" cy="1026235"/>
            </a:xfrm>
            <a:prstGeom prst="rect">
              <a:avLst/>
            </a:prstGeom>
          </p:spPr>
        </p:pic>
        <p:pic>
          <p:nvPicPr>
            <p:cNvPr id="74" name="Picture 2" descr="D:\presentations\Noisy Storage\EvilCatTransparent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8100392" y="4221088"/>
              <a:ext cx="1006872" cy="1001812"/>
            </a:xfrm>
            <a:prstGeom prst="rect">
              <a:avLst/>
            </a:prstGeom>
            <a:noFill/>
          </p:spPr>
        </p:pic>
        <p:sp>
          <p:nvSpPr>
            <p:cNvPr id="75" name="Line 8"/>
            <p:cNvSpPr>
              <a:spLocks noChangeShapeType="1"/>
            </p:cNvSpPr>
            <p:nvPr/>
          </p:nvSpPr>
          <p:spPr bwMode="auto">
            <a:xfrm>
              <a:off x="6431668" y="5151462"/>
              <a:ext cx="1571636" cy="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 type="none"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sp>
        <p:nvSpPr>
          <p:cNvPr id="82" name="Rectangle 298"/>
          <p:cNvSpPr>
            <a:spLocks noChangeArrowheads="1"/>
          </p:cNvSpPr>
          <p:nvPr/>
        </p:nvSpPr>
        <p:spPr bwMode="auto">
          <a:xfrm>
            <a:off x="107504" y="1206925"/>
            <a:ext cx="8666166" cy="48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800" b="0" dirty="0" err="1" smtClean="0">
                <a:latin typeface="Calibri" pitchFamily="34" charset="0"/>
                <a:cs typeface="Calibri" pitchFamily="34" charset="0"/>
              </a:rPr>
              <a:t>cryptographic</a:t>
            </a:r>
            <a:r>
              <a:rPr lang="de-CH" sz="2800" b="0" dirty="0" smtClean="0">
                <a:latin typeface="Calibri" pitchFamily="34" charset="0"/>
                <a:cs typeface="Calibri" pitchFamily="34" charset="0"/>
              </a:rPr>
              <a:t> primitives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de-CH" sz="28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800" b="0" dirty="0" err="1" smtClean="0">
                <a:latin typeface="Calibri" pitchFamily="34" charset="0"/>
                <a:cs typeface="Calibri" pitchFamily="34" charset="0"/>
              </a:rPr>
              <a:t>noisy-storage</a:t>
            </a:r>
            <a:r>
              <a:rPr lang="de-CH" sz="2800" b="0" dirty="0" smtClean="0">
                <a:latin typeface="Calibri" pitchFamily="34" charset="0"/>
                <a:cs typeface="Calibri" pitchFamily="34" charset="0"/>
              </a:rPr>
              <a:t> model: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800" dirty="0" smtClean="0">
                <a:latin typeface="Calibri" pitchFamily="34" charset="0"/>
                <a:cs typeface="Calibri" pitchFamily="34" charset="0"/>
              </a:rPr>
              <a:t>well-</a:t>
            </a:r>
            <a:r>
              <a:rPr lang="de-CH" sz="2800" dirty="0" err="1" smtClean="0">
                <a:latin typeface="Calibri" pitchFamily="34" charset="0"/>
                <a:cs typeface="Calibri" pitchFamily="34" charset="0"/>
              </a:rPr>
              <a:t>defined</a:t>
            </a:r>
            <a:r>
              <a:rPr lang="de-CH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800" dirty="0" err="1" smtClean="0">
                <a:latin typeface="Calibri" pitchFamily="34" charset="0"/>
                <a:cs typeface="Calibri" pitchFamily="34" charset="0"/>
              </a:rPr>
              <a:t>adversary</a:t>
            </a:r>
            <a:r>
              <a:rPr lang="de-CH" sz="2800" dirty="0" smtClean="0">
                <a:latin typeface="Calibri" pitchFamily="34" charset="0"/>
                <a:cs typeface="Calibri" pitchFamily="34" charset="0"/>
              </a:rPr>
              <a:t> model</a:t>
            </a:r>
            <a:endParaRPr lang="de-CH" sz="2800" b="0" dirty="0" smtClean="0"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800" dirty="0" err="1" smtClean="0">
                <a:latin typeface="Calibri" pitchFamily="34" charset="0"/>
                <a:cs typeface="Calibri" pitchFamily="34" charset="0"/>
              </a:rPr>
              <a:t>composable</a:t>
            </a:r>
            <a:r>
              <a:rPr lang="de-CH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800" dirty="0" err="1" smtClean="0">
                <a:latin typeface="Calibri" pitchFamily="34" charset="0"/>
                <a:cs typeface="Calibri" pitchFamily="34" charset="0"/>
              </a:rPr>
              <a:t>security</a:t>
            </a:r>
            <a:r>
              <a:rPr lang="de-CH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800" dirty="0" err="1" smtClean="0">
                <a:latin typeface="Calibri" pitchFamily="34" charset="0"/>
                <a:cs typeface="Calibri" pitchFamily="34" charset="0"/>
              </a:rPr>
              <a:t>definitions</a:t>
            </a:r>
            <a:endParaRPr lang="de-CH" sz="2800" dirty="0" smtClean="0"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de-CH" sz="28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800" dirty="0" err="1" smtClean="0">
                <a:latin typeface="Calibri" pitchFamily="34" charset="0"/>
                <a:cs typeface="Calibri" pitchFamily="34" charset="0"/>
              </a:rPr>
              <a:t>position-based</a:t>
            </a:r>
            <a:r>
              <a:rPr lang="de-CH" sz="2800" dirty="0" smtClean="0">
                <a:latin typeface="Calibri" pitchFamily="34" charset="0"/>
                <a:cs typeface="Calibri" pitchFamily="34" charset="0"/>
              </a:rPr>
              <a:t> q </a:t>
            </a:r>
            <a:r>
              <a:rPr lang="de-CH" sz="2800" dirty="0" err="1" smtClean="0">
                <a:latin typeface="Calibri" pitchFamily="34" charset="0"/>
                <a:cs typeface="Calibri" pitchFamily="34" charset="0"/>
              </a:rPr>
              <a:t>cryptography</a:t>
            </a:r>
            <a:endParaRPr lang="de-CH" sz="2800" dirty="0" smtClean="0"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de-CH" sz="2800" b="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de-CH" sz="28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de-CH" sz="2800" b="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611188" y="5301208"/>
            <a:ext cx="7921252" cy="1512168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3200" dirty="0" smtClean="0"/>
              <a:t>QKD </a:t>
            </a:r>
            <a:r>
              <a:rPr lang="de-CH" sz="3200" b="1" dirty="0" err="1" smtClean="0">
                <a:solidFill>
                  <a:srgbClr val="FFFF00"/>
                </a:solidFill>
              </a:rPr>
              <a:t>hardware</a:t>
            </a:r>
            <a:r>
              <a:rPr lang="de-CH" sz="3200" b="1" dirty="0" smtClean="0">
                <a:solidFill>
                  <a:srgbClr val="FFFF00"/>
                </a:solidFill>
              </a:rPr>
              <a:t>  </a:t>
            </a:r>
            <a:r>
              <a:rPr lang="de-CH" sz="3200" b="1" dirty="0" err="1" smtClean="0">
                <a:solidFill>
                  <a:srgbClr val="FFFF00"/>
                </a:solidFill>
              </a:rPr>
              <a:t>and</a:t>
            </a:r>
            <a:r>
              <a:rPr lang="de-CH" sz="3200" b="1" dirty="0" smtClean="0">
                <a:solidFill>
                  <a:srgbClr val="FFFF00"/>
                </a:solidFill>
              </a:rPr>
              <a:t> </a:t>
            </a:r>
            <a:r>
              <a:rPr lang="de-CH" sz="3200" b="1" dirty="0" err="1" smtClean="0">
                <a:solidFill>
                  <a:srgbClr val="FFFF00"/>
                </a:solidFill>
              </a:rPr>
              <a:t>know-how</a:t>
            </a:r>
            <a:r>
              <a:rPr lang="de-CH" sz="3200" b="1" dirty="0" smtClean="0">
                <a:solidFill>
                  <a:srgbClr val="FFFF00"/>
                </a:solidFill>
              </a:rPr>
              <a:t> </a:t>
            </a:r>
            <a:r>
              <a:rPr lang="de-CH" sz="3200" dirty="0" err="1" smtClean="0"/>
              <a:t>is</a:t>
            </a:r>
            <a:r>
              <a:rPr lang="de-CH" sz="3200" dirty="0" smtClean="0"/>
              <a:t> </a:t>
            </a:r>
            <a:r>
              <a:rPr lang="de-CH" sz="3200" dirty="0" err="1" smtClean="0"/>
              <a:t>useful</a:t>
            </a:r>
            <a:r>
              <a:rPr lang="de-CH" sz="3200" dirty="0" smtClean="0"/>
              <a:t> in </a:t>
            </a:r>
            <a:r>
              <a:rPr lang="de-CH" sz="3200" dirty="0" err="1" smtClean="0"/>
              <a:t>applications</a:t>
            </a:r>
            <a:r>
              <a:rPr lang="de-CH" sz="3200" dirty="0" smtClean="0"/>
              <a:t> </a:t>
            </a:r>
            <a:r>
              <a:rPr lang="de-CH" sz="3200" dirty="0" err="1" smtClean="0">
                <a:solidFill>
                  <a:srgbClr val="FFFF00"/>
                </a:solidFill>
              </a:rPr>
              <a:t>beyond</a:t>
            </a:r>
            <a:r>
              <a:rPr lang="de-CH" sz="3200" dirty="0" smtClean="0">
                <a:solidFill>
                  <a:srgbClr val="FFFF00"/>
                </a:solidFill>
              </a:rPr>
              <a:t> </a:t>
            </a:r>
            <a:r>
              <a:rPr lang="de-CH" sz="3200" dirty="0" err="1" smtClean="0">
                <a:solidFill>
                  <a:srgbClr val="FFFF00"/>
                </a:solidFill>
              </a:rPr>
              <a:t>key</a:t>
            </a:r>
            <a:r>
              <a:rPr lang="de-CH" sz="3200" dirty="0" smtClean="0">
                <a:solidFill>
                  <a:srgbClr val="FFFF00"/>
                </a:solidFill>
              </a:rPr>
              <a:t> </a:t>
            </a:r>
            <a:r>
              <a:rPr lang="de-CH" sz="3200" dirty="0" err="1" smtClean="0">
                <a:solidFill>
                  <a:srgbClr val="FFFF00"/>
                </a:solidFill>
              </a:rPr>
              <a:t>distribution</a:t>
            </a:r>
            <a:endParaRPr lang="de-CH" sz="3200" b="1" dirty="0" smtClean="0">
              <a:solidFill>
                <a:srgbClr val="FFFF00"/>
              </a:solidFill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5292080" y="3717032"/>
            <a:ext cx="3763889" cy="1475880"/>
            <a:chOff x="5380108" y="3933057"/>
            <a:chExt cx="3763889" cy="1475880"/>
          </a:xfrm>
        </p:grpSpPr>
        <p:sp>
          <p:nvSpPr>
            <p:cNvPr id="81" name="Line 7"/>
            <p:cNvSpPr>
              <a:spLocks noChangeShapeType="1"/>
            </p:cNvSpPr>
            <p:nvPr/>
          </p:nvSpPr>
          <p:spPr bwMode="auto">
            <a:xfrm>
              <a:off x="8532441" y="5120905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84" name="Picture 83" descr="AliceBlue.eps"/>
            <p:cNvPicPr>
              <a:picLocks noChangeAspect="1"/>
            </p:cNvPicPr>
            <p:nvPr/>
          </p:nvPicPr>
          <p:blipFill>
            <a:blip r:embed="rId6" cstate="print"/>
            <a:srcRect b="22520"/>
            <a:stretch>
              <a:fillRect/>
            </a:stretch>
          </p:blipFill>
          <p:spPr>
            <a:xfrm flipH="1">
              <a:off x="8172399" y="3943251"/>
              <a:ext cx="971598" cy="1109114"/>
            </a:xfrm>
            <a:prstGeom prst="rect">
              <a:avLst/>
            </a:prstGeom>
          </p:spPr>
        </p:pic>
        <p:sp>
          <p:nvSpPr>
            <p:cNvPr id="85" name="Line 7"/>
            <p:cNvSpPr>
              <a:spLocks noChangeShapeType="1"/>
            </p:cNvSpPr>
            <p:nvPr/>
          </p:nvSpPr>
          <p:spPr bwMode="auto">
            <a:xfrm>
              <a:off x="5796137" y="5264921"/>
              <a:ext cx="2915816" cy="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86" name="Line 7"/>
            <p:cNvSpPr>
              <a:spLocks noChangeShapeType="1"/>
            </p:cNvSpPr>
            <p:nvPr/>
          </p:nvSpPr>
          <p:spPr bwMode="auto">
            <a:xfrm>
              <a:off x="6012161" y="5120905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87" name="Picture 86" descr="AliceBlue.eps"/>
            <p:cNvPicPr>
              <a:picLocks noChangeAspect="1"/>
            </p:cNvPicPr>
            <p:nvPr/>
          </p:nvPicPr>
          <p:blipFill>
            <a:blip r:embed="rId7" cstate="print"/>
            <a:srcRect b="23529"/>
            <a:stretch>
              <a:fillRect/>
            </a:stretch>
          </p:blipFill>
          <p:spPr>
            <a:xfrm>
              <a:off x="5380108" y="3933057"/>
              <a:ext cx="990389" cy="1115840"/>
            </a:xfrm>
            <a:prstGeom prst="rect">
              <a:avLst/>
            </a:prstGeom>
          </p:spPr>
        </p:pic>
        <p:pic>
          <p:nvPicPr>
            <p:cNvPr id="89" name="Picture 88" descr="AliceBlue.eps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H="1">
              <a:off x="6948265" y="4114179"/>
              <a:ext cx="934864" cy="952842"/>
            </a:xfrm>
            <a:prstGeom prst="rect">
              <a:avLst/>
            </a:prstGeom>
          </p:spPr>
        </p:pic>
        <p:sp>
          <p:nvSpPr>
            <p:cNvPr id="91" name="Line 7"/>
            <p:cNvSpPr>
              <a:spLocks noChangeShapeType="1"/>
            </p:cNvSpPr>
            <p:nvPr/>
          </p:nvSpPr>
          <p:spPr bwMode="auto">
            <a:xfrm>
              <a:off x="7452321" y="5120905"/>
              <a:ext cx="0" cy="288032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sp>
        <p:nvSpPr>
          <p:cNvPr id="79" name="Rectangle 78"/>
          <p:cNvSpPr/>
          <p:nvPr/>
        </p:nvSpPr>
        <p:spPr>
          <a:xfrm>
            <a:off x="0" y="692696"/>
            <a:ext cx="61118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uiExpand="1" build="p"/>
      <p:bldP spid="8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214290"/>
            <a:ext cx="4888046" cy="81957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Cryptography</a:t>
            </a:r>
            <a:endParaRPr lang="en-US" sz="4000" dirty="0"/>
          </a:p>
        </p:txBody>
      </p:sp>
      <p:sp>
        <p:nvSpPr>
          <p:cNvPr id="7" name="Rectangle 298"/>
          <p:cNvSpPr>
            <a:spLocks noChangeArrowheads="1"/>
          </p:cNvSpPr>
          <p:nvPr/>
        </p:nvSpPr>
        <p:spPr bwMode="auto">
          <a:xfrm>
            <a:off x="298566" y="1071546"/>
            <a:ext cx="8351838" cy="150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b="0" dirty="0" smtClean="0"/>
              <a:t>settings where parties do </a:t>
            </a:r>
            <a:r>
              <a:rPr lang="en-US" sz="2400" b="0" dirty="0" smtClean="0">
                <a:solidFill>
                  <a:srgbClr val="FF0000"/>
                </a:solidFill>
              </a:rPr>
              <a:t>not trust</a:t>
            </a:r>
            <a:r>
              <a:rPr lang="en-US" sz="2400" b="0" dirty="0" smtClean="0"/>
              <a:t> each other:</a:t>
            </a:r>
            <a:endParaRPr lang="en-US" sz="2400" dirty="0" smtClean="0"/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dirty="0" err="1" smtClean="0">
                <a:solidFill>
                  <a:srgbClr val="0000FF"/>
                </a:solidFill>
                <a:cs typeface="Arial" charset="0"/>
              </a:rPr>
              <a:t>secure</a:t>
            </a:r>
            <a:r>
              <a:rPr lang="de-CH" sz="2400" dirty="0" smtClean="0">
                <a:solidFill>
                  <a:srgbClr val="0000FF"/>
                </a:solidFill>
                <a:cs typeface="Arial" charset="0"/>
              </a:rPr>
              <a:t> </a:t>
            </a:r>
            <a:r>
              <a:rPr lang="de-CH" sz="2400" dirty="0" err="1" smtClean="0">
                <a:solidFill>
                  <a:srgbClr val="0000FF"/>
                </a:solidFill>
                <a:cs typeface="Arial" charset="0"/>
              </a:rPr>
              <a:t>communication</a:t>
            </a:r>
            <a:endParaRPr lang="de-CH" sz="2400" dirty="0" smtClean="0">
              <a:solidFill>
                <a:srgbClr val="0000FF"/>
              </a:solidFill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dirty="0" err="1" smtClean="0">
                <a:cs typeface="Arial" charset="0"/>
              </a:rPr>
              <a:t>authentication</a:t>
            </a:r>
            <a:endParaRPr lang="de-CH" sz="2400" dirty="0" smtClean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400" b="0" dirty="0" smtClean="0"/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3488355" y="2973911"/>
            <a:ext cx="150019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none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3488355" y="2766173"/>
            <a:ext cx="1571636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3488355" y="3181649"/>
            <a:ext cx="1571636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15" name="Line 27"/>
          <p:cNvSpPr>
            <a:spLocks noChangeShapeType="1"/>
          </p:cNvSpPr>
          <p:nvPr/>
        </p:nvSpPr>
        <p:spPr bwMode="auto">
          <a:xfrm flipV="1">
            <a:off x="3916983" y="3038773"/>
            <a:ext cx="357190" cy="928694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132" name="Picture 131" descr="AliceBlue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773843" y="2538707"/>
            <a:ext cx="1357322" cy="1383425"/>
          </a:xfrm>
          <a:prstGeom prst="rect">
            <a:avLst/>
          </a:prstGeom>
        </p:spPr>
      </p:pic>
      <p:pic>
        <p:nvPicPr>
          <p:cNvPr id="133" name="Picture 132" descr="honestBob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02933" y="2610145"/>
            <a:ext cx="1726587" cy="1225876"/>
          </a:xfrm>
          <a:prstGeom prst="rect">
            <a:avLst/>
          </a:prstGeom>
        </p:spPr>
      </p:pic>
      <p:pic>
        <p:nvPicPr>
          <p:cNvPr id="134" name="Picture 133" descr="QueenOfHearts.png"/>
          <p:cNvPicPr>
            <a:picLocks noChangeAspect="1"/>
          </p:cNvPicPr>
          <p:nvPr/>
        </p:nvPicPr>
        <p:blipFill>
          <a:blip r:embed="rId5" cstate="print"/>
          <a:srcRect l="6597" r="7636"/>
          <a:stretch>
            <a:fillRect/>
          </a:stretch>
        </p:blipFill>
        <p:spPr>
          <a:xfrm>
            <a:off x="3131165" y="4038905"/>
            <a:ext cx="1857388" cy="1571636"/>
          </a:xfrm>
          <a:prstGeom prst="rect">
            <a:avLst/>
          </a:prstGeom>
        </p:spPr>
      </p:pic>
      <p:sp>
        <p:nvSpPr>
          <p:cNvPr id="135" name="TextBox 134"/>
          <p:cNvSpPr txBox="1"/>
          <p:nvPr/>
        </p:nvSpPr>
        <p:spPr>
          <a:xfrm>
            <a:off x="1702405" y="3967467"/>
            <a:ext cx="929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cs typeface="Arial" pitchFamily="34" charset="0"/>
              </a:rPr>
              <a:t>Alice</a:t>
            </a:r>
            <a:endParaRPr lang="en-US" sz="2400" b="0" dirty="0">
              <a:cs typeface="Arial" pitchFamily="34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5988685" y="3681715"/>
            <a:ext cx="1165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cs typeface="Arial" pitchFamily="34" charset="0"/>
              </a:rPr>
              <a:t>Bob</a:t>
            </a:r>
            <a:endParaRPr lang="en-US" sz="2400" dirty="0">
              <a:cs typeface="Arial" pitchFamily="34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5131429" y="5253351"/>
            <a:ext cx="1165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cs typeface="Arial" pitchFamily="34" charset="0"/>
              </a:rPr>
              <a:t>Eve</a:t>
            </a:r>
            <a:endParaRPr lang="en-US" sz="2400" dirty="0">
              <a:cs typeface="Arial" pitchFamily="34" charset="0"/>
            </a:endParaRPr>
          </a:p>
        </p:txBody>
      </p:sp>
      <p:sp>
        <p:nvSpPr>
          <p:cNvPr id="139" name="Rounded Rectangle 138"/>
          <p:cNvSpPr/>
          <p:nvPr/>
        </p:nvSpPr>
        <p:spPr>
          <a:xfrm>
            <a:off x="2411760" y="5949280"/>
            <a:ext cx="3888432" cy="64180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3200" dirty="0" err="1" smtClean="0"/>
              <a:t>three-party</a:t>
            </a:r>
            <a:r>
              <a:rPr lang="de-CH" sz="3200" dirty="0" smtClean="0"/>
              <a:t> </a:t>
            </a:r>
            <a:r>
              <a:rPr lang="de-CH" sz="3200" dirty="0" err="1" smtClean="0"/>
              <a:t>scenario</a:t>
            </a:r>
            <a:endParaRPr lang="de-CH" sz="3200" dirty="0" smtClean="0"/>
          </a:p>
        </p:txBody>
      </p:sp>
      <p:pic>
        <p:nvPicPr>
          <p:cNvPr id="16" name="Picture 24" descr="BS00996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7452320" y="3501008"/>
            <a:ext cx="647700" cy="4841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pic>
        <p:nvPicPr>
          <p:cNvPr id="17" name="Picture 25" descr="BS00996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899592" y="3501008"/>
            <a:ext cx="647700" cy="4841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7" cstate="print"/>
          <a:srcRect t="19951"/>
          <a:stretch>
            <a:fillRect/>
          </a:stretch>
        </p:blipFill>
        <p:spPr bwMode="auto">
          <a:xfrm>
            <a:off x="7164288" y="2204864"/>
            <a:ext cx="1728192" cy="865609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251520" y="2276872"/>
            <a:ext cx="1850932" cy="936103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21" name="Picture 39" descr="BS00996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940152" y="5157192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6660232" y="5199583"/>
            <a:ext cx="899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latin typeface="Arial" pitchFamily="34" charset="0"/>
                <a:cs typeface="Arial" pitchFamily="34" charset="0"/>
              </a:rPr>
              <a:t>= ?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23528" y="4365104"/>
            <a:ext cx="8568952" cy="1512168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3200" dirty="0" err="1" smtClean="0"/>
              <a:t>use</a:t>
            </a:r>
            <a:r>
              <a:rPr lang="de-CH" sz="3200" dirty="0" smtClean="0"/>
              <a:t> </a:t>
            </a:r>
            <a:r>
              <a:rPr lang="de-CH" sz="3200" b="1" dirty="0" err="1" smtClean="0">
                <a:solidFill>
                  <a:srgbClr val="FFFF00"/>
                </a:solidFill>
              </a:rPr>
              <a:t>the</a:t>
            </a:r>
            <a:r>
              <a:rPr lang="de-CH" sz="3200" b="1" dirty="0" smtClean="0">
                <a:solidFill>
                  <a:srgbClr val="FFFF00"/>
                </a:solidFill>
              </a:rPr>
              <a:t> same </a:t>
            </a:r>
            <a:r>
              <a:rPr lang="de-CH" sz="3200" b="1" dirty="0" err="1" smtClean="0">
                <a:solidFill>
                  <a:srgbClr val="FFFF00"/>
                </a:solidFill>
              </a:rPr>
              <a:t>quantum</a:t>
            </a:r>
            <a:r>
              <a:rPr lang="de-CH" sz="3200" b="1" dirty="0" smtClean="0">
                <a:solidFill>
                  <a:srgbClr val="FFFF00"/>
                </a:solidFill>
              </a:rPr>
              <a:t> </a:t>
            </a:r>
            <a:r>
              <a:rPr lang="de-CH" sz="3200" b="1" dirty="0" err="1" smtClean="0">
                <a:solidFill>
                  <a:srgbClr val="FFFF00"/>
                </a:solidFill>
              </a:rPr>
              <a:t>hardware</a:t>
            </a:r>
            <a:r>
              <a:rPr lang="de-CH" sz="3200" b="1" dirty="0" smtClean="0">
                <a:solidFill>
                  <a:srgbClr val="FFFF00"/>
                </a:solidFill>
              </a:rPr>
              <a:t> </a:t>
            </a:r>
            <a:r>
              <a:rPr lang="de-CH" sz="3200" dirty="0" err="1" smtClean="0"/>
              <a:t>for</a:t>
            </a:r>
            <a:r>
              <a:rPr lang="de-CH" sz="3200" dirty="0" smtClean="0"/>
              <a:t> </a:t>
            </a:r>
            <a:br>
              <a:rPr lang="de-CH" sz="3200" dirty="0" smtClean="0"/>
            </a:br>
            <a:r>
              <a:rPr lang="de-CH" sz="3200" dirty="0" err="1" smtClean="0"/>
              <a:t>applications</a:t>
            </a:r>
            <a:r>
              <a:rPr lang="de-CH" sz="3200" dirty="0" smtClean="0"/>
              <a:t> in</a:t>
            </a:r>
            <a:r>
              <a:rPr lang="de-CH" sz="3200" b="1" dirty="0" smtClean="0"/>
              <a:t> </a:t>
            </a:r>
            <a:r>
              <a:rPr lang="de-CH" sz="3200" b="1" dirty="0" err="1" smtClean="0">
                <a:solidFill>
                  <a:srgbClr val="FFFF00"/>
                </a:solidFill>
              </a:rPr>
              <a:t>two</a:t>
            </a:r>
            <a:r>
              <a:rPr lang="de-CH" sz="3200" b="1" dirty="0" smtClean="0">
                <a:solidFill>
                  <a:srgbClr val="FFFF00"/>
                </a:solidFill>
              </a:rPr>
              <a:t>- </a:t>
            </a:r>
            <a:r>
              <a:rPr lang="de-CH" sz="3200" b="1" dirty="0" err="1" smtClean="0">
                <a:solidFill>
                  <a:srgbClr val="FFFF00"/>
                </a:solidFill>
              </a:rPr>
              <a:t>and</a:t>
            </a:r>
            <a:r>
              <a:rPr lang="de-CH" sz="3200" b="1" dirty="0" smtClean="0">
                <a:solidFill>
                  <a:srgbClr val="FFFF00"/>
                </a:solidFill>
              </a:rPr>
              <a:t> multi-</a:t>
            </a:r>
            <a:r>
              <a:rPr lang="de-CH" sz="3200" b="1" dirty="0" err="1" smtClean="0">
                <a:solidFill>
                  <a:srgbClr val="FFFF00"/>
                </a:solidFill>
              </a:rPr>
              <a:t>party</a:t>
            </a:r>
            <a:r>
              <a:rPr lang="de-CH" sz="3200" b="1" dirty="0" smtClean="0">
                <a:solidFill>
                  <a:srgbClr val="FFFF00"/>
                </a:solidFill>
              </a:rPr>
              <a:t> </a:t>
            </a:r>
            <a:r>
              <a:rPr lang="de-CH" sz="3200" b="1" dirty="0" err="1" smtClean="0">
                <a:solidFill>
                  <a:srgbClr val="FFFF00"/>
                </a:solidFill>
              </a:rPr>
              <a:t>scenarios</a:t>
            </a:r>
            <a:endParaRPr lang="de-CH" sz="32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2" grpId="0" animBg="1"/>
      <p:bldP spid="13" grpId="0" animBg="1"/>
      <p:bldP spid="14" grpId="0" animBg="1"/>
      <p:bldP spid="15" grpId="0" animBg="1"/>
      <p:bldP spid="135" grpId="1"/>
      <p:bldP spid="136" grpId="1"/>
      <p:bldP spid="137" grpId="0"/>
      <p:bldP spid="139" grpId="0" animBg="1"/>
      <p:bldP spid="22" grpId="0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4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449690" y="1123857"/>
            <a:ext cx="2694310" cy="4480560"/>
          </a:xfrm>
          <a:noFill/>
          <a:ln/>
        </p:spPr>
      </p:pic>
      <p:sp>
        <p:nvSpPr>
          <p:cNvPr id="121" name="AutoShape 47"/>
          <p:cNvSpPr>
            <a:spLocks noChangeArrowheads="1"/>
          </p:cNvSpPr>
          <p:nvPr/>
        </p:nvSpPr>
        <p:spPr bwMode="auto">
          <a:xfrm>
            <a:off x="2701053" y="1270227"/>
            <a:ext cx="3384550" cy="1511300"/>
          </a:xfrm>
          <a:prstGeom prst="wedgeRoundRectCallout">
            <a:avLst>
              <a:gd name="adj1" fmla="val -86143"/>
              <a:gd name="adj2" fmla="val 60581"/>
              <a:gd name="adj3" fmla="val 16667"/>
            </a:avLst>
          </a:prstGeom>
          <a:solidFill>
            <a:srgbClr val="9B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US" sz="2600" b="0" dirty="0"/>
              <a:t>I’m </a:t>
            </a:r>
            <a:r>
              <a:rPr lang="en-US" sz="2600" b="0" dirty="0" smtClean="0"/>
              <a:t>Alice, </a:t>
            </a:r>
            <a:r>
              <a:rPr lang="en-US" sz="2600" b="0" dirty="0">
                <a:cs typeface="Arial" charset="0"/>
              </a:rPr>
              <a:t/>
            </a:r>
            <a:br>
              <a:rPr lang="en-US" sz="2600" b="0" dirty="0">
                <a:cs typeface="Arial" charset="0"/>
              </a:rPr>
            </a:br>
            <a:r>
              <a:rPr lang="en-US" sz="2600" b="0" dirty="0">
                <a:cs typeface="Arial" charset="0"/>
              </a:rPr>
              <a:t>my PIN is </a:t>
            </a:r>
            <a:r>
              <a:rPr lang="en-US" sz="2600" b="0" dirty="0" smtClean="0">
                <a:cs typeface="Arial" charset="0"/>
              </a:rPr>
              <a:t>4049</a:t>
            </a:r>
            <a:endParaRPr lang="en-US" sz="2600" b="0" dirty="0">
              <a:cs typeface="Arial" charset="0"/>
            </a:endParaRPr>
          </a:p>
          <a:p>
            <a:pPr algn="ctr"/>
            <a:r>
              <a:rPr lang="en-US" sz="2600" b="0" dirty="0"/>
              <a:t>I want </a:t>
            </a:r>
            <a:r>
              <a:rPr lang="en-US" sz="2600" b="0" dirty="0" smtClean="0">
                <a:cs typeface="Arial" charset="0"/>
              </a:rPr>
              <a:t>$50</a:t>
            </a:r>
            <a:endParaRPr lang="en-US" sz="2600" b="0" dirty="0">
              <a:cs typeface="Arial" charset="0"/>
            </a:endParaRPr>
          </a:p>
        </p:txBody>
      </p:sp>
      <p:grpSp>
        <p:nvGrpSpPr>
          <p:cNvPr id="3" name="Group 84"/>
          <p:cNvGrpSpPr>
            <a:grpSpLocks/>
          </p:cNvGrpSpPr>
          <p:nvPr/>
        </p:nvGrpSpPr>
        <p:grpSpPr bwMode="auto">
          <a:xfrm>
            <a:off x="973853" y="4654777"/>
            <a:ext cx="2273300" cy="685800"/>
            <a:chOff x="0" y="0"/>
            <a:chExt cx="1432" cy="432"/>
          </a:xfrm>
        </p:grpSpPr>
        <p:pic>
          <p:nvPicPr>
            <p:cNvPr id="124" name="Picture 8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4" y="144"/>
              <a:ext cx="8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5" name="Picture 8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144"/>
              <a:ext cx="8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6" name="Picture 8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4" y="0"/>
              <a:ext cx="8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27" name="AutoShape 88"/>
          <p:cNvCxnSpPr>
            <a:cxnSpLocks noChangeShapeType="1"/>
          </p:cNvCxnSpPr>
          <p:nvPr/>
        </p:nvCxnSpPr>
        <p:spPr bwMode="auto">
          <a:xfrm rot="5400000">
            <a:off x="5018803" y="1976664"/>
            <a:ext cx="1511300" cy="4562475"/>
          </a:xfrm>
          <a:prstGeom prst="bentConnector2">
            <a:avLst/>
          </a:prstGeom>
          <a:noFill/>
          <a:ln w="114300">
            <a:solidFill>
              <a:srgbClr val="00FF00"/>
            </a:solidFill>
            <a:miter lim="800000"/>
            <a:headEnd/>
            <a:tailEnd type="triangle" w="med" len="med"/>
          </a:ln>
          <a:effectLst/>
        </p:spPr>
      </p:cxnSp>
      <p:pic>
        <p:nvPicPr>
          <p:cNvPr id="15" name="Picture 14" descr="honestBob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31661" y="1428736"/>
            <a:ext cx="2012339" cy="1428760"/>
          </a:xfrm>
          <a:prstGeom prst="rect">
            <a:avLst/>
          </a:prstGeom>
        </p:spPr>
      </p:pic>
      <p:sp>
        <p:nvSpPr>
          <p:cNvPr id="122" name="AutoShape 48"/>
          <p:cNvSpPr>
            <a:spLocks noChangeArrowheads="1"/>
          </p:cNvSpPr>
          <p:nvPr/>
        </p:nvSpPr>
        <p:spPr bwMode="auto">
          <a:xfrm>
            <a:off x="2143108" y="3143248"/>
            <a:ext cx="5040312" cy="792162"/>
          </a:xfrm>
          <a:prstGeom prst="wedgeRoundRectCallout">
            <a:avLst>
              <a:gd name="adj1" fmla="val 61403"/>
              <a:gd name="adj2" fmla="val -176454"/>
              <a:gd name="adj3" fmla="val 16667"/>
            </a:avLst>
          </a:prstGeom>
          <a:solidFill>
            <a:srgbClr val="9B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US" sz="2600" b="0" dirty="0"/>
              <a:t>Alright Alice, here you go.</a:t>
            </a:r>
            <a:endParaRPr lang="en-US" sz="2600" b="0" dirty="0"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396335"/>
            <a:ext cx="4932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cs typeface="Arial" pitchFamily="34" charset="0"/>
              </a:rPr>
              <a:t>(example stolen from Louis </a:t>
            </a:r>
            <a:r>
              <a:rPr lang="en-US" sz="2400" b="0" dirty="0" err="1" smtClean="0">
                <a:cs typeface="Arial" pitchFamily="34" charset="0"/>
              </a:rPr>
              <a:t>Salvail</a:t>
            </a:r>
            <a:r>
              <a:rPr lang="en-US" sz="2400" b="0" dirty="0" smtClean="0">
                <a:cs typeface="Arial" pitchFamily="34" charset="0"/>
              </a:rPr>
              <a:t>)</a:t>
            </a:r>
            <a:endParaRPr lang="en-US" sz="2400" b="0" dirty="0">
              <a:cs typeface="Arial" pitchFamily="34" charset="0"/>
            </a:endParaRPr>
          </a:p>
        </p:txBody>
      </p:sp>
      <p:pic>
        <p:nvPicPr>
          <p:cNvPr id="16" name="Picture 15" descr="AliceBlue.eps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34" y="2428868"/>
            <a:ext cx="1559710" cy="2894388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11188" y="223822"/>
            <a:ext cx="6102492" cy="99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Modern-Day Cryptography</a:t>
            </a:r>
            <a:endParaRPr lang="en-US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223822"/>
            <a:ext cx="6102492" cy="99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Modern-Day Cryptography</a:t>
            </a:r>
            <a:endParaRPr lang="en-US" sz="4000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59974" y="1212518"/>
            <a:ext cx="2620442" cy="4357718"/>
          </a:xfrm>
          <a:prstGeom prst="rect">
            <a:avLst/>
          </a:prstGeom>
          <a:noFill/>
          <a:ln/>
        </p:spPr>
      </p:pic>
      <p:sp>
        <p:nvSpPr>
          <p:cNvPr id="46" name="AutoShape 6"/>
          <p:cNvSpPr>
            <a:spLocks noChangeArrowheads="1"/>
          </p:cNvSpPr>
          <p:nvPr/>
        </p:nvSpPr>
        <p:spPr bwMode="auto">
          <a:xfrm>
            <a:off x="2627313" y="1749185"/>
            <a:ext cx="3384550" cy="1511300"/>
          </a:xfrm>
          <a:prstGeom prst="wedgeRoundRectCallout">
            <a:avLst>
              <a:gd name="adj1" fmla="val -81991"/>
              <a:gd name="adj2" fmla="val 29412"/>
              <a:gd name="adj3" fmla="val 16667"/>
            </a:avLst>
          </a:prstGeom>
          <a:solidFill>
            <a:srgbClr val="9B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US" sz="2600" b="0" dirty="0"/>
              <a:t>I’m Alice </a:t>
            </a:r>
            <a:r>
              <a:rPr lang="en-US" sz="2600" b="0" dirty="0">
                <a:cs typeface="Arial" charset="0"/>
              </a:rPr>
              <a:t/>
            </a:r>
            <a:br>
              <a:rPr lang="en-US" sz="2600" b="0" dirty="0">
                <a:cs typeface="Arial" charset="0"/>
              </a:rPr>
            </a:br>
            <a:r>
              <a:rPr lang="en-US" sz="2600" b="0" dirty="0">
                <a:cs typeface="Arial" charset="0"/>
              </a:rPr>
              <a:t>my PIN is </a:t>
            </a:r>
            <a:r>
              <a:rPr lang="en-US" sz="2600" b="0" dirty="0" smtClean="0">
                <a:cs typeface="Arial" charset="0"/>
              </a:rPr>
              <a:t>4049</a:t>
            </a:r>
            <a:endParaRPr lang="en-US" sz="2600" b="0" dirty="0">
              <a:cs typeface="Arial" charset="0"/>
            </a:endParaRPr>
          </a:p>
          <a:p>
            <a:pPr algn="ctr"/>
            <a:r>
              <a:rPr lang="en-US" sz="2600" b="0" dirty="0"/>
              <a:t>I want </a:t>
            </a:r>
            <a:r>
              <a:rPr lang="en-US" sz="2600" b="0" dirty="0" smtClean="0">
                <a:cs typeface="Arial" charset="0"/>
              </a:rPr>
              <a:t>$</a:t>
            </a:r>
            <a:r>
              <a:rPr lang="en-US" sz="2600" dirty="0" smtClean="0">
                <a:cs typeface="Arial" charset="0"/>
              </a:rPr>
              <a:t>50</a:t>
            </a:r>
            <a:endParaRPr lang="en-US" sz="2600" b="0" dirty="0">
              <a:cs typeface="Arial" charset="0"/>
            </a:endParaRPr>
          </a:p>
        </p:txBody>
      </p:sp>
      <p:pic>
        <p:nvPicPr>
          <p:cNvPr id="1026" name="Picture 2" descr="D:\presentations\Noisy Storage\EvilCatTransparen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215206" y="2071678"/>
            <a:ext cx="1700451" cy="1691906"/>
          </a:xfrm>
          <a:prstGeom prst="rect">
            <a:avLst/>
          </a:prstGeom>
          <a:noFill/>
        </p:spPr>
      </p:pic>
      <p:pic>
        <p:nvPicPr>
          <p:cNvPr id="56" name="Picture 55" descr="AliceBlue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2428868"/>
            <a:ext cx="1559710" cy="2894388"/>
          </a:xfrm>
          <a:prstGeom prst="rect">
            <a:avLst/>
          </a:prstGeom>
        </p:spPr>
      </p:pic>
      <p:sp>
        <p:nvSpPr>
          <p:cNvPr id="47" name="AutoShape 13"/>
          <p:cNvSpPr>
            <a:spLocks noChangeArrowheads="1"/>
          </p:cNvSpPr>
          <p:nvPr/>
        </p:nvSpPr>
        <p:spPr bwMode="auto">
          <a:xfrm>
            <a:off x="2771775" y="3838335"/>
            <a:ext cx="4248150" cy="792162"/>
          </a:xfrm>
          <a:prstGeom prst="wedgeRoundRectCallout">
            <a:avLst>
              <a:gd name="adj1" fmla="val 64262"/>
              <a:gd name="adj2" fmla="val -116990"/>
              <a:gd name="adj3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US" sz="2600" b="0" dirty="0"/>
              <a:t>Sorry, I’m out of order</a:t>
            </a:r>
            <a:endParaRPr lang="en-US" sz="2600" b="0" dirty="0">
              <a:cs typeface="Arial" charset="0"/>
            </a:endParaRPr>
          </a:p>
        </p:txBody>
      </p:sp>
      <p:sp>
        <p:nvSpPr>
          <p:cNvPr id="48" name="AutoShape 14"/>
          <p:cNvSpPr>
            <a:spLocks noChangeArrowheads="1"/>
          </p:cNvSpPr>
          <p:nvPr/>
        </p:nvSpPr>
        <p:spPr bwMode="auto">
          <a:xfrm>
            <a:off x="5795963" y="957022"/>
            <a:ext cx="2087562" cy="1439863"/>
          </a:xfrm>
          <a:prstGeom prst="cloudCallout">
            <a:avLst>
              <a:gd name="adj1" fmla="val 39616"/>
              <a:gd name="adj2" fmla="val 75279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 anchorCtr="1"/>
          <a:lstStyle/>
          <a:p>
            <a:pPr algn="ctr"/>
            <a:r>
              <a:rPr lang="en-US" sz="2600" b="0" dirty="0"/>
              <a:t>Alice: </a:t>
            </a:r>
            <a:br>
              <a:rPr lang="en-US" sz="2600" b="0" dirty="0"/>
            </a:br>
            <a:r>
              <a:rPr lang="en-US" sz="2600" b="0" dirty="0" smtClean="0"/>
              <a:t>4049</a:t>
            </a:r>
            <a:endParaRPr lang="en-US" sz="2600" b="0" dirty="0"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4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449690" y="1243777"/>
            <a:ext cx="2694310" cy="4480560"/>
          </a:xfrm>
          <a:noFill/>
          <a:ln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52384"/>
            <a:ext cx="8153400" cy="99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Modern-Day Cryptography</a:t>
            </a:r>
            <a:endParaRPr lang="en-US" sz="4000" dirty="0"/>
          </a:p>
        </p:txBody>
      </p:sp>
      <p:cxnSp>
        <p:nvCxnSpPr>
          <p:cNvPr id="43" name="AutoShape 211"/>
          <p:cNvCxnSpPr>
            <a:cxnSpLocks noChangeShapeType="1"/>
          </p:cNvCxnSpPr>
          <p:nvPr/>
        </p:nvCxnSpPr>
        <p:spPr bwMode="auto">
          <a:xfrm rot="5400000">
            <a:off x="5097463" y="2031270"/>
            <a:ext cx="1511300" cy="4562475"/>
          </a:xfrm>
          <a:prstGeom prst="bentConnector2">
            <a:avLst/>
          </a:prstGeom>
          <a:noFill/>
          <a:ln w="114300">
            <a:solidFill>
              <a:srgbClr val="00FF00"/>
            </a:solidFill>
            <a:miter lim="800000"/>
            <a:headEnd/>
            <a:tailEnd type="triangle" w="med" len="med"/>
          </a:ln>
          <a:effectLst/>
        </p:spPr>
      </p:cxnSp>
      <p:grpSp>
        <p:nvGrpSpPr>
          <p:cNvPr id="4" name="Group 327"/>
          <p:cNvGrpSpPr/>
          <p:nvPr/>
        </p:nvGrpSpPr>
        <p:grpSpPr>
          <a:xfrm>
            <a:off x="-315913" y="3017635"/>
            <a:ext cx="6946901" cy="3679299"/>
            <a:chOff x="-315913" y="3017635"/>
            <a:chExt cx="6946901" cy="3679299"/>
          </a:xfrm>
        </p:grpSpPr>
        <p:grpSp>
          <p:nvGrpSpPr>
            <p:cNvPr id="5" name="Group 49"/>
            <p:cNvGrpSpPr>
              <a:grpSpLocks/>
            </p:cNvGrpSpPr>
            <p:nvPr/>
          </p:nvGrpSpPr>
          <p:grpSpPr bwMode="auto">
            <a:xfrm>
              <a:off x="-315913" y="3769583"/>
              <a:ext cx="4714876" cy="2782888"/>
              <a:chOff x="0" y="0"/>
              <a:chExt cx="3416" cy="2048"/>
            </a:xfrm>
          </p:grpSpPr>
          <p:grpSp>
            <p:nvGrpSpPr>
              <p:cNvPr id="6" name="Group 50"/>
              <p:cNvGrpSpPr>
                <a:grpSpLocks/>
              </p:cNvGrpSpPr>
              <p:nvPr/>
            </p:nvGrpSpPr>
            <p:grpSpPr bwMode="auto">
              <a:xfrm>
                <a:off x="0" y="0"/>
                <a:ext cx="3344" cy="1816"/>
                <a:chOff x="0" y="0"/>
                <a:chExt cx="3344" cy="1816"/>
              </a:xfrm>
            </p:grpSpPr>
            <p:grpSp>
              <p:nvGrpSpPr>
                <p:cNvPr id="7" name="Group 51"/>
                <p:cNvGrpSpPr>
                  <a:grpSpLocks/>
                </p:cNvGrpSpPr>
                <p:nvPr/>
              </p:nvGrpSpPr>
              <p:grpSpPr bwMode="auto">
                <a:xfrm>
                  <a:off x="928" y="0"/>
                  <a:ext cx="2416" cy="1168"/>
                  <a:chOff x="0" y="0"/>
                  <a:chExt cx="2416" cy="1168"/>
                </a:xfrm>
              </p:grpSpPr>
              <p:pic>
                <p:nvPicPr>
                  <p:cNvPr id="313" name="Picture 5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44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14" name="Picture 53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608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15" name="Picture 54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952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16" name="Picture 55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272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17" name="Picture 56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648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18" name="Picture 57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0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19" name="Picture 58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032" y="608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20" name="Picture 59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384" y="608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21" name="Picture 60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816" y="43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22" name="Picture 61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648" y="2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23" name="Picture 6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888" y="11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24" name="Picture 63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648" y="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8" name="Group 64"/>
                <p:cNvGrpSpPr>
                  <a:grpSpLocks/>
                </p:cNvGrpSpPr>
                <p:nvPr/>
              </p:nvGrpSpPr>
              <p:grpSpPr bwMode="auto">
                <a:xfrm>
                  <a:off x="0" y="176"/>
                  <a:ext cx="2416" cy="1168"/>
                  <a:chOff x="0" y="0"/>
                  <a:chExt cx="2416" cy="1168"/>
                </a:xfrm>
              </p:grpSpPr>
              <p:pic>
                <p:nvPicPr>
                  <p:cNvPr id="301" name="Picture 65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44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02" name="Picture 66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608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03" name="Picture 67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952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04" name="Picture 68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272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05" name="Picture 69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648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06" name="Picture 70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0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07" name="Picture 71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032" y="608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08" name="Picture 7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384" y="608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09" name="Picture 73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816" y="43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10" name="Picture 74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648" y="2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11" name="Picture 75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888" y="11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12" name="Picture 76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648" y="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9" name="Group 77"/>
                <p:cNvGrpSpPr>
                  <a:grpSpLocks/>
                </p:cNvGrpSpPr>
                <p:nvPr/>
              </p:nvGrpSpPr>
              <p:grpSpPr bwMode="auto">
                <a:xfrm>
                  <a:off x="448" y="648"/>
                  <a:ext cx="2416" cy="1168"/>
                  <a:chOff x="0" y="0"/>
                  <a:chExt cx="2416" cy="1168"/>
                </a:xfrm>
              </p:grpSpPr>
              <p:pic>
                <p:nvPicPr>
                  <p:cNvPr id="289" name="Picture 78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44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90" name="Picture 79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608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91" name="Picture 80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952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92" name="Picture 81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272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93" name="Picture 8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648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94" name="Picture 83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0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95" name="Picture 84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032" y="608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96" name="Picture 85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384" y="608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97" name="Picture 86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816" y="43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98" name="Picture 87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648" y="2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99" name="Picture 88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888" y="11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00" name="Picture 89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648" y="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  <p:grpSp>
            <p:nvGrpSpPr>
              <p:cNvPr id="10" name="Group 90"/>
              <p:cNvGrpSpPr>
                <a:grpSpLocks/>
              </p:cNvGrpSpPr>
              <p:nvPr/>
            </p:nvGrpSpPr>
            <p:grpSpPr bwMode="auto">
              <a:xfrm>
                <a:off x="1000" y="880"/>
                <a:ext cx="2416" cy="1168"/>
                <a:chOff x="0" y="0"/>
                <a:chExt cx="2416" cy="1168"/>
              </a:xfrm>
            </p:grpSpPr>
            <p:pic>
              <p:nvPicPr>
                <p:cNvPr id="274" name="Picture 91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44" y="88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5" name="Picture 92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608" y="88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6" name="Picture 93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952" y="88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7" name="Picture 94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272" y="75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8" name="Picture 95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648" y="75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9" name="Picture 9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0" y="75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0" name="Picture 97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032" y="608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1" name="Picture 98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84" y="608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2" name="Picture 99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816" y="43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3" name="Picture 100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648" y="28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4" name="Picture 101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888" y="11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5" name="Picture 102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648" y="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1" name="Group 103"/>
            <p:cNvGrpSpPr>
              <a:grpSpLocks/>
            </p:cNvGrpSpPr>
            <p:nvPr/>
          </p:nvGrpSpPr>
          <p:grpSpPr bwMode="auto">
            <a:xfrm>
              <a:off x="2272" y="3017635"/>
              <a:ext cx="4714876" cy="2782888"/>
              <a:chOff x="0" y="0"/>
              <a:chExt cx="3416" cy="2048"/>
            </a:xfrm>
          </p:grpSpPr>
          <p:grpSp>
            <p:nvGrpSpPr>
              <p:cNvPr id="12" name="Group 104"/>
              <p:cNvGrpSpPr>
                <a:grpSpLocks/>
              </p:cNvGrpSpPr>
              <p:nvPr/>
            </p:nvGrpSpPr>
            <p:grpSpPr bwMode="auto">
              <a:xfrm>
                <a:off x="0" y="0"/>
                <a:ext cx="3344" cy="1816"/>
                <a:chOff x="0" y="0"/>
                <a:chExt cx="3344" cy="1816"/>
              </a:xfrm>
            </p:grpSpPr>
            <p:grpSp>
              <p:nvGrpSpPr>
                <p:cNvPr id="13" name="Group 105"/>
                <p:cNvGrpSpPr>
                  <a:grpSpLocks/>
                </p:cNvGrpSpPr>
                <p:nvPr/>
              </p:nvGrpSpPr>
              <p:grpSpPr bwMode="auto">
                <a:xfrm>
                  <a:off x="928" y="0"/>
                  <a:ext cx="2416" cy="1168"/>
                  <a:chOff x="0" y="0"/>
                  <a:chExt cx="2416" cy="1168"/>
                </a:xfrm>
              </p:grpSpPr>
              <p:pic>
                <p:nvPicPr>
                  <p:cNvPr id="260" name="Picture 106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44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61" name="Picture 107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608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62" name="Picture 108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952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63" name="Picture 109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272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64" name="Picture 110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648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65" name="Picture 111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0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66" name="Picture 11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032" y="608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67" name="Picture 113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384" y="608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68" name="Picture 114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816" y="43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69" name="Picture 115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648" y="2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70" name="Picture 116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888" y="11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71" name="Picture 117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648" y="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14" name="Group 118"/>
                <p:cNvGrpSpPr>
                  <a:grpSpLocks/>
                </p:cNvGrpSpPr>
                <p:nvPr/>
              </p:nvGrpSpPr>
              <p:grpSpPr bwMode="auto">
                <a:xfrm>
                  <a:off x="0" y="176"/>
                  <a:ext cx="2416" cy="1168"/>
                  <a:chOff x="0" y="0"/>
                  <a:chExt cx="2416" cy="1168"/>
                </a:xfrm>
              </p:grpSpPr>
              <p:pic>
                <p:nvPicPr>
                  <p:cNvPr id="248" name="Picture 119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44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49" name="Picture 120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608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50" name="Picture 121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952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51" name="Picture 12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272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52" name="Picture 123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648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53" name="Picture 124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0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54" name="Picture 125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032" y="608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55" name="Picture 126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384" y="608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56" name="Picture 127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816" y="43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57" name="Picture 128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648" y="2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58" name="Picture 129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888" y="11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59" name="Picture 130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648" y="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45" name="Group 131"/>
                <p:cNvGrpSpPr>
                  <a:grpSpLocks/>
                </p:cNvGrpSpPr>
                <p:nvPr/>
              </p:nvGrpSpPr>
              <p:grpSpPr bwMode="auto">
                <a:xfrm>
                  <a:off x="448" y="648"/>
                  <a:ext cx="2416" cy="1168"/>
                  <a:chOff x="0" y="0"/>
                  <a:chExt cx="2416" cy="1168"/>
                </a:xfrm>
              </p:grpSpPr>
              <p:pic>
                <p:nvPicPr>
                  <p:cNvPr id="236" name="Picture 13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44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37" name="Picture 133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608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38" name="Picture 134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952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39" name="Picture 135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272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40" name="Picture 136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648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41" name="Picture 137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0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42" name="Picture 138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032" y="608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43" name="Picture 139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384" y="608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44" name="Picture 140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816" y="43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45" name="Picture 141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648" y="2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46" name="Picture 14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888" y="11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47" name="Picture 143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648" y="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  <p:grpSp>
            <p:nvGrpSpPr>
              <p:cNvPr id="46" name="Group 144"/>
              <p:cNvGrpSpPr>
                <a:grpSpLocks/>
              </p:cNvGrpSpPr>
              <p:nvPr/>
            </p:nvGrpSpPr>
            <p:grpSpPr bwMode="auto">
              <a:xfrm>
                <a:off x="1000" y="880"/>
                <a:ext cx="2416" cy="1168"/>
                <a:chOff x="0" y="0"/>
                <a:chExt cx="2416" cy="1168"/>
              </a:xfrm>
            </p:grpSpPr>
            <p:pic>
              <p:nvPicPr>
                <p:cNvPr id="221" name="Picture 145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44" y="88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2" name="Picture 14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608" y="88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3" name="Picture 147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952" y="88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4" name="Picture 148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272" y="75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5" name="Picture 149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648" y="75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6" name="Picture 150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0" y="75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7" name="Picture 151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032" y="608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8" name="Picture 152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84" y="608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9" name="Picture 153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816" y="43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0" name="Picture 154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648" y="28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1" name="Picture 155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888" y="11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2" name="Picture 15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648" y="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47" name="Group 157"/>
            <p:cNvGrpSpPr>
              <a:grpSpLocks/>
            </p:cNvGrpSpPr>
            <p:nvPr/>
          </p:nvGrpSpPr>
          <p:grpSpPr bwMode="auto">
            <a:xfrm>
              <a:off x="1916112" y="3914046"/>
              <a:ext cx="4714876" cy="2782888"/>
              <a:chOff x="0" y="0"/>
              <a:chExt cx="3416" cy="2048"/>
            </a:xfrm>
          </p:grpSpPr>
          <p:grpSp>
            <p:nvGrpSpPr>
              <p:cNvPr id="48" name="Group 158"/>
              <p:cNvGrpSpPr>
                <a:grpSpLocks/>
              </p:cNvGrpSpPr>
              <p:nvPr/>
            </p:nvGrpSpPr>
            <p:grpSpPr bwMode="auto">
              <a:xfrm>
                <a:off x="0" y="0"/>
                <a:ext cx="3344" cy="1816"/>
                <a:chOff x="0" y="0"/>
                <a:chExt cx="3344" cy="1816"/>
              </a:xfrm>
            </p:grpSpPr>
            <p:grpSp>
              <p:nvGrpSpPr>
                <p:cNvPr id="49" name="Group 159"/>
                <p:cNvGrpSpPr>
                  <a:grpSpLocks/>
                </p:cNvGrpSpPr>
                <p:nvPr/>
              </p:nvGrpSpPr>
              <p:grpSpPr bwMode="auto">
                <a:xfrm>
                  <a:off x="928" y="0"/>
                  <a:ext cx="2416" cy="1168"/>
                  <a:chOff x="0" y="0"/>
                  <a:chExt cx="2416" cy="1168"/>
                </a:xfrm>
              </p:grpSpPr>
              <p:pic>
                <p:nvPicPr>
                  <p:cNvPr id="207" name="Picture 160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44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08" name="Picture 161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608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09" name="Picture 16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952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10" name="Picture 163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272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11" name="Picture 164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648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12" name="Picture 165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0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13" name="Picture 166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032" y="608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14" name="Picture 167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384" y="608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15" name="Picture 168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816" y="43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16" name="Picture 169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648" y="2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17" name="Picture 170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888" y="11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18" name="Picture 171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648" y="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50" name="Group 172"/>
                <p:cNvGrpSpPr>
                  <a:grpSpLocks/>
                </p:cNvGrpSpPr>
                <p:nvPr/>
              </p:nvGrpSpPr>
              <p:grpSpPr bwMode="auto">
                <a:xfrm>
                  <a:off x="0" y="176"/>
                  <a:ext cx="2416" cy="1168"/>
                  <a:chOff x="0" y="0"/>
                  <a:chExt cx="2416" cy="1168"/>
                </a:xfrm>
              </p:grpSpPr>
              <p:pic>
                <p:nvPicPr>
                  <p:cNvPr id="195" name="Picture 173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44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96" name="Picture 174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608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97" name="Picture 175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952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98" name="Picture 176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272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99" name="Picture 177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648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00" name="Picture 178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0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01" name="Picture 179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032" y="608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02" name="Picture 180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384" y="608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03" name="Picture 181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816" y="43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04" name="Picture 18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648" y="2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05" name="Picture 183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888" y="11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06" name="Picture 184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648" y="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51" name="Group 185"/>
                <p:cNvGrpSpPr>
                  <a:grpSpLocks/>
                </p:cNvGrpSpPr>
                <p:nvPr/>
              </p:nvGrpSpPr>
              <p:grpSpPr bwMode="auto">
                <a:xfrm>
                  <a:off x="448" y="648"/>
                  <a:ext cx="2416" cy="1168"/>
                  <a:chOff x="0" y="0"/>
                  <a:chExt cx="2416" cy="1168"/>
                </a:xfrm>
              </p:grpSpPr>
              <p:pic>
                <p:nvPicPr>
                  <p:cNvPr id="183" name="Picture 186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44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84" name="Picture 187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608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85" name="Picture 188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952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86" name="Picture 189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272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87" name="Picture 190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648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88" name="Picture 191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0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89" name="Picture 19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032" y="608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90" name="Picture 193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384" y="608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91" name="Picture 194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816" y="43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92" name="Picture 195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648" y="2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93" name="Picture 196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888" y="11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94" name="Picture 197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648" y="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  <p:grpSp>
            <p:nvGrpSpPr>
              <p:cNvPr id="52" name="Group 198"/>
              <p:cNvGrpSpPr>
                <a:grpSpLocks/>
              </p:cNvGrpSpPr>
              <p:nvPr/>
            </p:nvGrpSpPr>
            <p:grpSpPr bwMode="auto">
              <a:xfrm>
                <a:off x="1000" y="880"/>
                <a:ext cx="2416" cy="1168"/>
                <a:chOff x="0" y="0"/>
                <a:chExt cx="2416" cy="1168"/>
              </a:xfrm>
            </p:grpSpPr>
            <p:pic>
              <p:nvPicPr>
                <p:cNvPr id="168" name="Picture 199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44" y="88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9" name="Picture 200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608" y="88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0" name="Picture 201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952" y="88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1" name="Picture 202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272" y="75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2" name="Picture 203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648" y="75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3" name="Picture 204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0" y="75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4" name="Picture 205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032" y="608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5" name="Picture 20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84" y="608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6" name="Picture 207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816" y="43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7" name="Picture 208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648" y="28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8" name="Picture 209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888" y="11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9" name="Picture 210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648" y="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sp>
        <p:nvSpPr>
          <p:cNvPr id="327" name="AutoShape 7"/>
          <p:cNvSpPr>
            <a:spLocks noChangeArrowheads="1"/>
          </p:cNvSpPr>
          <p:nvPr/>
        </p:nvSpPr>
        <p:spPr bwMode="auto">
          <a:xfrm>
            <a:off x="3492500" y="3253955"/>
            <a:ext cx="4319588" cy="792163"/>
          </a:xfrm>
          <a:prstGeom prst="wedgeRoundRectCallout">
            <a:avLst>
              <a:gd name="adj1" fmla="val 56653"/>
              <a:gd name="adj2" fmla="val -149000"/>
              <a:gd name="adj3" fmla="val 16667"/>
            </a:avLst>
          </a:prstGeom>
          <a:solidFill>
            <a:srgbClr val="9B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US" sz="2600" b="0" dirty="0"/>
              <a:t>Alright Alice, here you go.</a:t>
            </a:r>
            <a:endParaRPr lang="en-US" sz="2600" b="0" dirty="0">
              <a:cs typeface="Arial" charset="0"/>
            </a:endParaRPr>
          </a:p>
        </p:txBody>
      </p:sp>
      <p:pic>
        <p:nvPicPr>
          <p:cNvPr id="219" name="Picture 2" descr="D:\presentations\Noisy Storage\EvilCatTransparen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214422"/>
            <a:ext cx="1700451" cy="1691906"/>
          </a:xfrm>
          <a:prstGeom prst="rect">
            <a:avLst/>
          </a:prstGeom>
          <a:noFill/>
        </p:spPr>
      </p:pic>
      <p:pic>
        <p:nvPicPr>
          <p:cNvPr id="233" name="Picture 232" descr="honestBob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31661" y="1571612"/>
            <a:ext cx="2012339" cy="1428760"/>
          </a:xfrm>
          <a:prstGeom prst="rect">
            <a:avLst/>
          </a:prstGeom>
        </p:spPr>
      </p:pic>
      <p:sp>
        <p:nvSpPr>
          <p:cNvPr id="44" name="AutoShape 212"/>
          <p:cNvSpPr>
            <a:spLocks noChangeArrowheads="1"/>
          </p:cNvSpPr>
          <p:nvPr/>
        </p:nvSpPr>
        <p:spPr bwMode="auto">
          <a:xfrm>
            <a:off x="1628775" y="779487"/>
            <a:ext cx="2013835" cy="1097586"/>
          </a:xfrm>
          <a:prstGeom prst="cloudCallout">
            <a:avLst>
              <a:gd name="adj1" fmla="val -46896"/>
              <a:gd name="adj2" fmla="val 49378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 anchorCtr="1"/>
          <a:lstStyle/>
          <a:p>
            <a:pPr algn="ctr"/>
            <a:r>
              <a:rPr lang="en-US" sz="2600" b="0" dirty="0"/>
              <a:t>Alice: </a:t>
            </a:r>
            <a:br>
              <a:rPr lang="en-US" sz="2600" b="0" dirty="0"/>
            </a:br>
            <a:r>
              <a:rPr lang="en-US" sz="2600" b="0" dirty="0" smtClean="0">
                <a:cs typeface="Arial" charset="0"/>
              </a:rPr>
              <a:t>4049</a:t>
            </a:r>
            <a:endParaRPr lang="en-US" sz="2600" b="0" dirty="0">
              <a:cs typeface="Arial" charset="0"/>
            </a:endParaRPr>
          </a:p>
        </p:txBody>
      </p:sp>
      <p:sp>
        <p:nvSpPr>
          <p:cNvPr id="325" name="AutoShape 6"/>
          <p:cNvSpPr>
            <a:spLocks noChangeArrowheads="1"/>
          </p:cNvSpPr>
          <p:nvPr/>
        </p:nvSpPr>
        <p:spPr bwMode="auto">
          <a:xfrm>
            <a:off x="3132138" y="1268413"/>
            <a:ext cx="3343613" cy="1511300"/>
          </a:xfrm>
          <a:prstGeom prst="wedgeRoundRectCallout">
            <a:avLst>
              <a:gd name="adj1" fmla="val -96903"/>
              <a:gd name="adj2" fmla="val 15125"/>
              <a:gd name="adj3" fmla="val 16667"/>
            </a:avLst>
          </a:prstGeom>
          <a:gradFill rotWithShape="1">
            <a:gsLst>
              <a:gs pos="0">
                <a:srgbClr val="FFCC66"/>
              </a:gs>
              <a:gs pos="50000">
                <a:srgbClr val="9BFFFF"/>
              </a:gs>
              <a:gs pos="100000">
                <a:srgbClr val="FFCC66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US" sz="2600" b="0" dirty="0"/>
              <a:t>I’m </a:t>
            </a:r>
            <a:r>
              <a:rPr lang="en-US" sz="2600" b="0" dirty="0" smtClean="0"/>
              <a:t>Alice, </a:t>
            </a:r>
            <a:r>
              <a:rPr lang="en-US" sz="2600" b="0" dirty="0">
                <a:cs typeface="Arial" charset="0"/>
              </a:rPr>
              <a:t/>
            </a:r>
            <a:br>
              <a:rPr lang="en-US" sz="2600" b="0" dirty="0">
                <a:cs typeface="Arial" charset="0"/>
              </a:rPr>
            </a:br>
            <a:r>
              <a:rPr lang="en-US" sz="2600" b="0" dirty="0">
                <a:cs typeface="Arial" charset="0"/>
              </a:rPr>
              <a:t>my PIN is </a:t>
            </a:r>
            <a:r>
              <a:rPr lang="en-US" sz="2600" b="0" dirty="0" smtClean="0">
                <a:cs typeface="Arial" charset="0"/>
              </a:rPr>
              <a:t>4049</a:t>
            </a:r>
            <a:endParaRPr lang="en-US" sz="2600" b="0" dirty="0">
              <a:cs typeface="Arial" charset="0"/>
            </a:endParaRPr>
          </a:p>
          <a:p>
            <a:pPr algn="ctr"/>
            <a:r>
              <a:rPr lang="en-US" sz="2600" b="0" dirty="0"/>
              <a:t>I want </a:t>
            </a:r>
            <a:r>
              <a:rPr lang="en-US" sz="2600" b="0" dirty="0" smtClean="0">
                <a:cs typeface="Arial" charset="0"/>
              </a:rPr>
              <a:t>$</a:t>
            </a:r>
            <a:r>
              <a:rPr lang="en-US" sz="2600" dirty="0" smtClean="0">
                <a:cs typeface="Arial" charset="0"/>
              </a:rPr>
              <a:t>50</a:t>
            </a:r>
            <a:r>
              <a:rPr lang="en-US" sz="2600" b="0" dirty="0" smtClean="0">
                <a:cs typeface="Arial" charset="0"/>
              </a:rPr>
              <a:t>0.000</a:t>
            </a:r>
            <a:endParaRPr lang="en-US" sz="2600" b="0" dirty="0"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" grpId="0" animBg="1"/>
      <p:bldP spid="3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223822"/>
            <a:ext cx="6102492" cy="99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Where It Went Wrong</a:t>
            </a:r>
            <a:endParaRPr lang="en-US" sz="4000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23558" y="1428736"/>
            <a:ext cx="2620442" cy="4357718"/>
          </a:xfrm>
          <a:prstGeom prst="rect">
            <a:avLst/>
          </a:prstGeom>
          <a:noFill/>
          <a:ln/>
        </p:spPr>
      </p:pic>
      <p:sp>
        <p:nvSpPr>
          <p:cNvPr id="46" name="AutoShape 6"/>
          <p:cNvSpPr>
            <a:spLocks noChangeArrowheads="1"/>
          </p:cNvSpPr>
          <p:nvPr/>
        </p:nvSpPr>
        <p:spPr bwMode="auto">
          <a:xfrm>
            <a:off x="2627313" y="1749185"/>
            <a:ext cx="3384550" cy="1511300"/>
          </a:xfrm>
          <a:prstGeom prst="wedgeRoundRectCallout">
            <a:avLst>
              <a:gd name="adj1" fmla="val -81991"/>
              <a:gd name="adj2" fmla="val 29412"/>
              <a:gd name="adj3" fmla="val 16667"/>
            </a:avLst>
          </a:prstGeom>
          <a:solidFill>
            <a:srgbClr val="9B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US" sz="2600" b="0" dirty="0"/>
              <a:t>I’m Alice </a:t>
            </a:r>
            <a:r>
              <a:rPr lang="en-US" sz="2600" b="0" dirty="0">
                <a:cs typeface="Arial" charset="0"/>
              </a:rPr>
              <a:t/>
            </a:r>
            <a:br>
              <a:rPr lang="en-US" sz="2600" b="0" dirty="0">
                <a:cs typeface="Arial" charset="0"/>
              </a:rPr>
            </a:br>
            <a:r>
              <a:rPr lang="en-US" sz="2600" b="0" dirty="0">
                <a:cs typeface="Arial" charset="0"/>
              </a:rPr>
              <a:t>my PIN is </a:t>
            </a:r>
            <a:r>
              <a:rPr lang="en-US" sz="2600" b="0" dirty="0" smtClean="0">
                <a:cs typeface="Arial" charset="0"/>
              </a:rPr>
              <a:t>4049</a:t>
            </a:r>
            <a:endParaRPr lang="en-US" sz="2600" b="0" dirty="0">
              <a:cs typeface="Arial" charset="0"/>
            </a:endParaRPr>
          </a:p>
          <a:p>
            <a:pPr algn="ctr"/>
            <a:r>
              <a:rPr lang="en-US" sz="2600" b="0" dirty="0"/>
              <a:t>I want </a:t>
            </a:r>
            <a:r>
              <a:rPr lang="en-US" sz="2600" b="0" dirty="0" smtClean="0">
                <a:cs typeface="Arial" charset="0"/>
              </a:rPr>
              <a:t>$</a:t>
            </a:r>
            <a:r>
              <a:rPr lang="en-US" sz="2600" dirty="0" smtClean="0">
                <a:cs typeface="Arial" charset="0"/>
              </a:rPr>
              <a:t>50</a:t>
            </a:r>
            <a:endParaRPr lang="en-US" sz="2600" b="0" dirty="0">
              <a:cs typeface="Arial" charset="0"/>
            </a:endParaRPr>
          </a:p>
        </p:txBody>
      </p:sp>
      <p:pic>
        <p:nvPicPr>
          <p:cNvPr id="1026" name="Picture 2" descr="D:\presentations\Noisy Storage\EvilCatTransparen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215206" y="2071678"/>
            <a:ext cx="1700451" cy="1691906"/>
          </a:xfrm>
          <a:prstGeom prst="rect">
            <a:avLst/>
          </a:prstGeom>
          <a:noFill/>
        </p:spPr>
      </p:pic>
      <p:pic>
        <p:nvPicPr>
          <p:cNvPr id="56" name="Picture 55" descr="AliceBlue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2428868"/>
            <a:ext cx="1559710" cy="289438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071802" y="2071678"/>
            <a:ext cx="2571768" cy="78581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ounded Rectangle 128"/>
          <p:cNvSpPr/>
          <p:nvPr/>
        </p:nvSpPr>
        <p:spPr>
          <a:xfrm>
            <a:off x="3571868" y="1571612"/>
            <a:ext cx="1928826" cy="121444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 dirty="0" smtClean="0"/>
          </a:p>
          <a:p>
            <a:pPr algn="ctr"/>
            <a:r>
              <a:rPr lang="de-DE" sz="2800" dirty="0" smtClean="0"/>
              <a:t>=</a:t>
            </a:r>
            <a:endParaRPr lang="de-DE" sz="2800" dirty="0"/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14290"/>
            <a:ext cx="7000924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Secure Evaluation of the Equality</a:t>
            </a:r>
            <a:endParaRPr lang="en-US" sz="4000" dirty="0"/>
          </a:p>
        </p:txBody>
      </p:sp>
      <p:sp>
        <p:nvSpPr>
          <p:cNvPr id="459816" name="Rectangle 40"/>
          <p:cNvSpPr>
            <a:spLocks noChangeArrowheads="1"/>
          </p:cNvSpPr>
          <p:nvPr/>
        </p:nvSpPr>
        <p:spPr bwMode="auto">
          <a:xfrm>
            <a:off x="350326" y="3143248"/>
            <a:ext cx="8588958" cy="134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>
                <a:cs typeface="Arial" charset="0"/>
              </a:rPr>
              <a:t>PIN-based identification scheme should be a </a:t>
            </a:r>
            <a:br>
              <a:rPr lang="de-CH" sz="2400" b="0" dirty="0">
                <a:cs typeface="Arial" charset="0"/>
              </a:rPr>
            </a:br>
            <a:r>
              <a:rPr lang="de-CH" sz="2400" b="0" dirty="0">
                <a:solidFill>
                  <a:srgbClr val="0000FF"/>
                </a:solidFill>
                <a:cs typeface="Arial" charset="0"/>
              </a:rPr>
              <a:t>secure evaluation </a:t>
            </a:r>
            <a:r>
              <a:rPr lang="de-CH" sz="2400" b="0" dirty="0">
                <a:cs typeface="Arial" charset="0"/>
              </a:rPr>
              <a:t>of the </a:t>
            </a:r>
            <a:r>
              <a:rPr lang="de-CH" sz="2400" b="0" dirty="0">
                <a:solidFill>
                  <a:srgbClr val="0000FF"/>
                </a:solidFill>
                <a:cs typeface="Arial" charset="0"/>
              </a:rPr>
              <a:t>equality </a:t>
            </a:r>
            <a:r>
              <a:rPr lang="de-CH" sz="2400" b="0" dirty="0" smtClean="0">
                <a:solidFill>
                  <a:srgbClr val="0000FF"/>
                </a:solidFill>
                <a:cs typeface="Arial" charset="0"/>
              </a:rPr>
              <a:t>function</a:t>
            </a:r>
            <a:endParaRPr lang="de-CH" sz="2400" b="0" dirty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smtClean="0">
                <a:cs typeface="Arial" charset="0"/>
              </a:rPr>
              <a:t>dishonest </a:t>
            </a:r>
            <a:r>
              <a:rPr lang="de-CH" sz="2400" b="0" dirty="0">
                <a:cs typeface="Arial" charset="0"/>
              </a:rPr>
              <a:t>player can </a:t>
            </a:r>
            <a:r>
              <a:rPr lang="de-CH" sz="2400" b="0" dirty="0">
                <a:solidFill>
                  <a:srgbClr val="FF0000"/>
                </a:solidFill>
                <a:cs typeface="Arial" charset="0"/>
              </a:rPr>
              <a:t>exclude</a:t>
            </a:r>
            <a:r>
              <a:rPr lang="de-CH" sz="2400" b="0" dirty="0">
                <a:cs typeface="Arial" charset="0"/>
              </a:rPr>
              <a:t> </a:t>
            </a:r>
            <a:r>
              <a:rPr lang="de-CH" sz="2400" b="0" dirty="0">
                <a:solidFill>
                  <a:srgbClr val="FF0000"/>
                </a:solidFill>
                <a:cs typeface="Arial" charset="0"/>
              </a:rPr>
              <a:t>only one</a:t>
            </a:r>
            <a:r>
              <a:rPr lang="de-CH" sz="2400" b="0" dirty="0">
                <a:cs typeface="Arial" charset="0"/>
              </a:rPr>
              <a:t> possible </a:t>
            </a:r>
            <a:r>
              <a:rPr lang="de-CH" sz="2400" b="0" dirty="0" smtClean="0">
                <a:cs typeface="Arial" charset="0"/>
              </a:rPr>
              <a:t>password</a:t>
            </a:r>
          </a:p>
        </p:txBody>
      </p:sp>
      <p:sp>
        <p:nvSpPr>
          <p:cNvPr id="42" name="Line 4"/>
          <p:cNvSpPr>
            <a:spLocks noChangeShapeType="1"/>
          </p:cNvSpPr>
          <p:nvPr/>
        </p:nvSpPr>
        <p:spPr bwMode="auto">
          <a:xfrm>
            <a:off x="2912710" y="1892161"/>
            <a:ext cx="55129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43" name="Line 5"/>
          <p:cNvSpPr>
            <a:spLocks noChangeShapeType="1"/>
          </p:cNvSpPr>
          <p:nvPr/>
        </p:nvSpPr>
        <p:spPr bwMode="auto">
          <a:xfrm>
            <a:off x="5582101" y="2488497"/>
            <a:ext cx="552821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44" name="Line 6"/>
          <p:cNvSpPr>
            <a:spLocks noChangeShapeType="1"/>
          </p:cNvSpPr>
          <p:nvPr/>
        </p:nvSpPr>
        <p:spPr bwMode="auto">
          <a:xfrm>
            <a:off x="5537857" y="1912235"/>
            <a:ext cx="552821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45" name="Rectangle 298"/>
          <p:cNvSpPr>
            <a:spLocks noChangeArrowheads="1"/>
          </p:cNvSpPr>
          <p:nvPr/>
        </p:nvSpPr>
        <p:spPr bwMode="auto">
          <a:xfrm>
            <a:off x="2495284" y="1613127"/>
            <a:ext cx="480130" cy="4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3200" b="0" dirty="0" smtClean="0">
                <a:solidFill>
                  <a:srgbClr val="0000FF"/>
                </a:solidFill>
                <a:latin typeface="Lucida Sans Unicode"/>
                <a:cs typeface="Arial" charset="0"/>
              </a:rPr>
              <a:t>a</a:t>
            </a:r>
            <a:endParaRPr lang="de-CH" sz="3200" b="0" baseline="-25000" dirty="0">
              <a:solidFill>
                <a:srgbClr val="0000FF"/>
              </a:solidFill>
              <a:latin typeface="Lucida Sans Unicode"/>
              <a:cs typeface="Arial" charset="0"/>
            </a:endParaRPr>
          </a:p>
        </p:txBody>
      </p:sp>
      <p:sp>
        <p:nvSpPr>
          <p:cNvPr id="47" name="Rectangle 298"/>
          <p:cNvSpPr>
            <a:spLocks noChangeArrowheads="1"/>
          </p:cNvSpPr>
          <p:nvPr/>
        </p:nvSpPr>
        <p:spPr bwMode="auto">
          <a:xfrm>
            <a:off x="6172555" y="2262056"/>
            <a:ext cx="1961523" cy="4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3200" b="0" dirty="0" smtClean="0">
                <a:solidFill>
                  <a:srgbClr val="0000FF"/>
                </a:solidFill>
                <a:latin typeface="Lucida Sans Unicode"/>
                <a:cs typeface="Arial" charset="0"/>
              </a:rPr>
              <a:t>a</a:t>
            </a:r>
            <a:r>
              <a:rPr lang="de-CH" sz="3200" b="0" dirty="0" smtClean="0">
                <a:latin typeface="Lucida Sans Unicode"/>
                <a:cs typeface="Arial" charset="0"/>
              </a:rPr>
              <a:t> = </a:t>
            </a:r>
            <a:r>
              <a:rPr lang="de-CH" sz="3200" b="0" dirty="0" smtClean="0">
                <a:solidFill>
                  <a:srgbClr val="FF0000"/>
                </a:solidFill>
                <a:latin typeface="Lucida Sans Unicode"/>
                <a:cs typeface="Arial" charset="0"/>
              </a:rPr>
              <a:t>b</a:t>
            </a:r>
            <a:endParaRPr lang="de-CH" sz="3200" b="0" baseline="-25000" dirty="0">
              <a:solidFill>
                <a:srgbClr val="FF0000"/>
              </a:solidFill>
              <a:latin typeface="Lucida Sans Unicode"/>
              <a:cs typeface="Arial" charset="0"/>
            </a:endParaRPr>
          </a:p>
        </p:txBody>
      </p:sp>
      <p:sp>
        <p:nvSpPr>
          <p:cNvPr id="48" name="Rectangle 298"/>
          <p:cNvSpPr>
            <a:spLocks noChangeArrowheads="1"/>
          </p:cNvSpPr>
          <p:nvPr/>
        </p:nvSpPr>
        <p:spPr bwMode="auto">
          <a:xfrm>
            <a:off x="4357686" y="1714488"/>
            <a:ext cx="442438" cy="4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3200" b="0" dirty="0" smtClean="0">
                <a:solidFill>
                  <a:schemeClr val="bg1"/>
                </a:solidFill>
                <a:latin typeface="Lucida Sans Unicode"/>
                <a:cs typeface="Arial" charset="0"/>
              </a:rPr>
              <a:t>?</a:t>
            </a:r>
            <a:endParaRPr lang="de-CH" sz="3200" b="0" baseline="-25000" dirty="0">
              <a:solidFill>
                <a:schemeClr val="bg1"/>
              </a:solidFill>
              <a:latin typeface="Lucida Sans Unicode"/>
              <a:cs typeface="Arial" charset="0"/>
            </a:endParaRPr>
          </a:p>
        </p:txBody>
      </p:sp>
      <p:sp>
        <p:nvSpPr>
          <p:cNvPr id="49" name="Rectangle 298"/>
          <p:cNvSpPr>
            <a:spLocks noChangeArrowheads="1"/>
          </p:cNvSpPr>
          <p:nvPr/>
        </p:nvSpPr>
        <p:spPr bwMode="auto">
          <a:xfrm>
            <a:off x="6619925" y="2114560"/>
            <a:ext cx="442438" cy="4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2400" b="0" dirty="0" smtClean="0">
                <a:latin typeface="Lucida Sans Unicode"/>
                <a:cs typeface="Arial" charset="0"/>
              </a:rPr>
              <a:t>?</a:t>
            </a:r>
            <a:endParaRPr lang="de-CH" sz="2400" b="0" baseline="-25000" dirty="0">
              <a:latin typeface="Lucida Sans Unicode"/>
              <a:cs typeface="Arial" charset="0"/>
            </a:endParaRPr>
          </a:p>
        </p:txBody>
      </p:sp>
      <p:sp>
        <p:nvSpPr>
          <p:cNvPr id="50" name="Rectangle 298"/>
          <p:cNvSpPr>
            <a:spLocks noChangeArrowheads="1"/>
          </p:cNvSpPr>
          <p:nvPr/>
        </p:nvSpPr>
        <p:spPr bwMode="auto">
          <a:xfrm>
            <a:off x="6143058" y="1627874"/>
            <a:ext cx="548019" cy="4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3200" b="0" dirty="0" smtClean="0">
                <a:solidFill>
                  <a:srgbClr val="FF0000"/>
                </a:solidFill>
                <a:latin typeface="Lucida Sans Unicode"/>
                <a:cs typeface="Arial" charset="0"/>
              </a:rPr>
              <a:t>b</a:t>
            </a:r>
            <a:endParaRPr lang="de-CH" sz="3200" b="0" baseline="-25000" dirty="0">
              <a:solidFill>
                <a:srgbClr val="FF0000"/>
              </a:solidFill>
              <a:latin typeface="Lucida Sans Unicode"/>
              <a:cs typeface="Arial" charset="0"/>
            </a:endParaRPr>
          </a:p>
        </p:txBody>
      </p:sp>
      <p:sp>
        <p:nvSpPr>
          <p:cNvPr id="121" name="Line 5"/>
          <p:cNvSpPr>
            <a:spLocks noChangeShapeType="1"/>
          </p:cNvSpPr>
          <p:nvPr/>
        </p:nvSpPr>
        <p:spPr bwMode="auto">
          <a:xfrm>
            <a:off x="2896958" y="2473982"/>
            <a:ext cx="552821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22" name="Rectangle 298"/>
          <p:cNvSpPr>
            <a:spLocks noChangeArrowheads="1"/>
          </p:cNvSpPr>
          <p:nvPr/>
        </p:nvSpPr>
        <p:spPr bwMode="auto">
          <a:xfrm>
            <a:off x="1673125" y="2247541"/>
            <a:ext cx="1287779" cy="4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3200" b="0" dirty="0" smtClean="0">
                <a:solidFill>
                  <a:srgbClr val="0000FF"/>
                </a:solidFill>
                <a:latin typeface="Lucida Sans Unicode"/>
                <a:cs typeface="Arial" charset="0"/>
              </a:rPr>
              <a:t>a</a:t>
            </a:r>
            <a:r>
              <a:rPr lang="de-CH" sz="3200" b="0" dirty="0" smtClean="0">
                <a:latin typeface="Lucida Sans Unicode"/>
                <a:cs typeface="Arial" charset="0"/>
              </a:rPr>
              <a:t> = </a:t>
            </a:r>
            <a:r>
              <a:rPr lang="de-CH" sz="3200" b="0" dirty="0" smtClean="0">
                <a:solidFill>
                  <a:srgbClr val="FF0000"/>
                </a:solidFill>
                <a:latin typeface="Lucida Sans Unicode"/>
                <a:cs typeface="Arial" charset="0"/>
              </a:rPr>
              <a:t>b</a:t>
            </a:r>
            <a:endParaRPr lang="de-CH" sz="3200" b="0" baseline="-25000" dirty="0">
              <a:solidFill>
                <a:srgbClr val="FF0000"/>
              </a:solidFill>
              <a:latin typeface="Lucida Sans Unicode"/>
              <a:cs typeface="Arial" charset="0"/>
            </a:endParaRPr>
          </a:p>
        </p:txBody>
      </p:sp>
      <p:sp>
        <p:nvSpPr>
          <p:cNvPr id="123" name="Rectangle 298"/>
          <p:cNvSpPr>
            <a:spLocks noChangeArrowheads="1"/>
          </p:cNvSpPr>
          <p:nvPr/>
        </p:nvSpPr>
        <p:spPr bwMode="auto">
          <a:xfrm>
            <a:off x="2120495" y="2100045"/>
            <a:ext cx="442438" cy="4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2400" b="0" dirty="0" smtClean="0">
                <a:latin typeface="Lucida Sans Unicode"/>
                <a:cs typeface="Arial" charset="0"/>
              </a:rPr>
              <a:t>?</a:t>
            </a:r>
            <a:endParaRPr lang="de-CH" sz="2400" b="0" baseline="-25000" dirty="0">
              <a:latin typeface="Lucida Sans Unicode"/>
              <a:cs typeface="Arial" charset="0"/>
            </a:endParaRPr>
          </a:p>
        </p:txBody>
      </p:sp>
      <p:pic>
        <p:nvPicPr>
          <p:cNvPr id="126" name="Picture 125" descr="pinn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2166" y="4714884"/>
            <a:ext cx="2144478" cy="1643074"/>
          </a:xfrm>
          <a:prstGeom prst="rect">
            <a:avLst/>
          </a:prstGeom>
        </p:spPr>
      </p:pic>
      <p:pic>
        <p:nvPicPr>
          <p:cNvPr id="124" name="Picture 123" descr="AliceBlue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428596" y="1285860"/>
            <a:ext cx="1331712" cy="1357322"/>
          </a:xfrm>
          <a:prstGeom prst="rect">
            <a:avLst/>
          </a:prstGeom>
        </p:spPr>
      </p:pic>
      <p:pic>
        <p:nvPicPr>
          <p:cNvPr id="125" name="Picture 124" descr="honestBob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5206" y="1428735"/>
            <a:ext cx="1710488" cy="1214446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 l="28437" t="6250" r="33125" b="35000"/>
          <a:stretch>
            <a:fillRect/>
          </a:stretch>
        </p:blipFill>
        <p:spPr bwMode="auto">
          <a:xfrm>
            <a:off x="1857356" y="4500570"/>
            <a:ext cx="1857388" cy="212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81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>
          <a:xfrm>
            <a:off x="1214414" y="3857628"/>
            <a:ext cx="7143800" cy="207170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7" name="Rounded Rectangle 36"/>
          <p:cNvSpPr/>
          <p:nvPr/>
        </p:nvSpPr>
        <p:spPr>
          <a:xfrm>
            <a:off x="142844" y="1428736"/>
            <a:ext cx="8786874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8" name="Rectangle 298"/>
          <p:cNvSpPr>
            <a:spLocks noChangeArrowheads="1"/>
          </p:cNvSpPr>
          <p:nvPr/>
        </p:nvSpPr>
        <p:spPr bwMode="auto">
          <a:xfrm>
            <a:off x="6429388" y="956787"/>
            <a:ext cx="1357322" cy="4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3200" b="0" dirty="0" smtClean="0">
                <a:solidFill>
                  <a:srgbClr val="0000FF"/>
                </a:solidFill>
                <a:latin typeface="Lucida Sans Unicode"/>
                <a:cs typeface="Arial" charset="0"/>
              </a:rPr>
              <a:t>IDEAL</a:t>
            </a:r>
            <a:endParaRPr lang="de-CH" sz="3200" b="0" baseline="-25000" dirty="0">
              <a:solidFill>
                <a:srgbClr val="0000FF"/>
              </a:solidFill>
              <a:latin typeface="Lucida Sans Unicode"/>
              <a:cs typeface="Arial" charset="0"/>
            </a:endParaRPr>
          </a:p>
        </p:txBody>
      </p:sp>
      <p:sp>
        <p:nvSpPr>
          <p:cNvPr id="39" name="Rectangle 298"/>
          <p:cNvSpPr>
            <a:spLocks noChangeArrowheads="1"/>
          </p:cNvSpPr>
          <p:nvPr/>
        </p:nvSpPr>
        <p:spPr bwMode="auto">
          <a:xfrm>
            <a:off x="6643702" y="3429000"/>
            <a:ext cx="1357322" cy="4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3200" b="0" dirty="0" smtClean="0">
                <a:solidFill>
                  <a:srgbClr val="FF0000"/>
                </a:solidFill>
                <a:latin typeface="Lucida Sans Unicode"/>
                <a:cs typeface="Arial" charset="0"/>
              </a:rPr>
              <a:t>REAL</a:t>
            </a:r>
            <a:endParaRPr lang="de-CH" sz="3200" b="0" baseline="-25000" dirty="0">
              <a:solidFill>
                <a:srgbClr val="FF0000"/>
              </a:solidFill>
              <a:latin typeface="Lucida Sans Unicode"/>
              <a:cs typeface="Arial" charset="0"/>
            </a:endParaRPr>
          </a:p>
        </p:txBody>
      </p:sp>
      <p:sp>
        <p:nvSpPr>
          <p:cNvPr id="129" name="Rounded Rectangle 128"/>
          <p:cNvSpPr/>
          <p:nvPr/>
        </p:nvSpPr>
        <p:spPr>
          <a:xfrm>
            <a:off x="3643306" y="1857364"/>
            <a:ext cx="1500198" cy="121444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 smtClean="0"/>
              <a:t>f</a:t>
            </a:r>
            <a:endParaRPr lang="de-DE" sz="3600" baseline="-25000" dirty="0"/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14290"/>
            <a:ext cx="8353300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Secure Function Evaluation: Definition</a:t>
            </a:r>
            <a:endParaRPr lang="en-US" sz="4000" dirty="0"/>
          </a:p>
        </p:txBody>
      </p:sp>
      <p:sp>
        <p:nvSpPr>
          <p:cNvPr id="459816" name="Rectangle 40"/>
          <p:cNvSpPr>
            <a:spLocks noChangeArrowheads="1"/>
          </p:cNvSpPr>
          <p:nvPr/>
        </p:nvSpPr>
        <p:spPr bwMode="auto">
          <a:xfrm>
            <a:off x="285720" y="3429000"/>
            <a:ext cx="407196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err="1" smtClean="0">
                <a:cs typeface="Arial" charset="0"/>
              </a:rPr>
              <a:t>we</a:t>
            </a:r>
            <a:r>
              <a:rPr lang="de-CH" sz="2400" b="0" dirty="0" smtClean="0">
                <a:cs typeface="Arial" charset="0"/>
              </a:rPr>
              <a:t> </a:t>
            </a:r>
            <a:r>
              <a:rPr lang="de-CH" sz="2400" b="0" dirty="0" err="1" smtClean="0">
                <a:cs typeface="Arial" charset="0"/>
              </a:rPr>
              <a:t>have</a:t>
            </a:r>
            <a:r>
              <a:rPr lang="de-CH" sz="2400" b="0" dirty="0" smtClean="0">
                <a:cs typeface="Arial" charset="0"/>
              </a:rPr>
              <a:t>: </a:t>
            </a:r>
            <a:r>
              <a:rPr lang="de-CH" sz="2400" b="0" dirty="0" err="1" smtClean="0">
                <a:solidFill>
                  <a:srgbClr val="FF0000"/>
                </a:solidFill>
                <a:cs typeface="Arial" charset="0"/>
              </a:rPr>
              <a:t>protocol</a:t>
            </a:r>
            <a:endParaRPr lang="de-CH" sz="2400" b="0" dirty="0" smtClean="0">
              <a:solidFill>
                <a:srgbClr val="FF0000"/>
              </a:solidFill>
              <a:cs typeface="Arial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566722" y="1898879"/>
            <a:ext cx="968724" cy="471949"/>
            <a:chOff x="2566722" y="1898879"/>
            <a:chExt cx="968724" cy="471949"/>
          </a:xfrm>
        </p:grpSpPr>
        <p:sp>
          <p:nvSpPr>
            <p:cNvPr id="42" name="Line 4"/>
            <p:cNvSpPr>
              <a:spLocks noChangeShapeType="1"/>
            </p:cNvSpPr>
            <p:nvPr/>
          </p:nvSpPr>
          <p:spPr bwMode="auto">
            <a:xfrm>
              <a:off x="2984148" y="2177913"/>
              <a:ext cx="55129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45" name="Rectangle 298"/>
            <p:cNvSpPr>
              <a:spLocks noChangeArrowheads="1"/>
            </p:cNvSpPr>
            <p:nvPr/>
          </p:nvSpPr>
          <p:spPr bwMode="auto">
            <a:xfrm>
              <a:off x="2566722" y="1898879"/>
              <a:ext cx="480130" cy="471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de-CH" sz="3200" b="0" dirty="0" smtClean="0">
                  <a:solidFill>
                    <a:srgbClr val="0000FF"/>
                  </a:solidFill>
                  <a:latin typeface="Lucida Sans Unicode"/>
                  <a:cs typeface="Arial" charset="0"/>
                </a:rPr>
                <a:t>x</a:t>
              </a:r>
              <a:endParaRPr lang="de-CH" sz="3200" b="0" baseline="-25000" dirty="0">
                <a:solidFill>
                  <a:srgbClr val="0000FF"/>
                </a:solidFill>
                <a:latin typeface="Lucida Sans Unicode"/>
                <a:cs typeface="Arial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252105" y="1913626"/>
            <a:ext cx="1153220" cy="471949"/>
            <a:chOff x="5252105" y="1913626"/>
            <a:chExt cx="1153220" cy="471949"/>
          </a:xfrm>
        </p:grpSpPr>
        <p:sp>
          <p:nvSpPr>
            <p:cNvPr id="44" name="Line 6"/>
            <p:cNvSpPr>
              <a:spLocks noChangeShapeType="1"/>
            </p:cNvSpPr>
            <p:nvPr/>
          </p:nvSpPr>
          <p:spPr bwMode="auto">
            <a:xfrm>
              <a:off x="5252105" y="2197987"/>
              <a:ext cx="55282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50" name="Rectangle 298"/>
            <p:cNvSpPr>
              <a:spLocks noChangeArrowheads="1"/>
            </p:cNvSpPr>
            <p:nvPr/>
          </p:nvSpPr>
          <p:spPr bwMode="auto">
            <a:xfrm>
              <a:off x="5857306" y="1913626"/>
              <a:ext cx="548019" cy="471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de-CH" sz="3200" b="0" dirty="0" smtClean="0">
                  <a:solidFill>
                    <a:srgbClr val="FF0000"/>
                  </a:solidFill>
                  <a:latin typeface="Lucida Sans Unicode"/>
                  <a:cs typeface="Arial" charset="0"/>
                </a:rPr>
                <a:t>y</a:t>
              </a:r>
              <a:endParaRPr lang="de-CH" sz="3200" b="0" baseline="-25000" dirty="0">
                <a:solidFill>
                  <a:srgbClr val="FF0000"/>
                </a:solidFill>
                <a:latin typeface="Lucida Sans Unicode"/>
                <a:cs typeface="Arial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785918" y="2500306"/>
            <a:ext cx="1735299" cy="471949"/>
            <a:chOff x="1785918" y="2500306"/>
            <a:chExt cx="1735299" cy="471949"/>
          </a:xfrm>
        </p:grpSpPr>
        <p:sp>
          <p:nvSpPr>
            <p:cNvPr id="121" name="Line 5"/>
            <p:cNvSpPr>
              <a:spLocks noChangeShapeType="1"/>
            </p:cNvSpPr>
            <p:nvPr/>
          </p:nvSpPr>
          <p:spPr bwMode="auto">
            <a:xfrm>
              <a:off x="2968396" y="2759734"/>
              <a:ext cx="55282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122" name="Rectangle 298"/>
            <p:cNvSpPr>
              <a:spLocks noChangeArrowheads="1"/>
            </p:cNvSpPr>
            <p:nvPr/>
          </p:nvSpPr>
          <p:spPr bwMode="auto">
            <a:xfrm>
              <a:off x="1785918" y="2500306"/>
              <a:ext cx="1428760" cy="471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de-CH" sz="3200" b="0" dirty="0" smtClean="0">
                  <a:latin typeface="Lucida Sans Unicode"/>
                  <a:cs typeface="Arial" charset="0"/>
                </a:rPr>
                <a:t>f(</a:t>
              </a:r>
              <a:r>
                <a:rPr lang="de-CH" sz="3200" dirty="0" err="1" smtClean="0">
                  <a:solidFill>
                    <a:srgbClr val="0000FF"/>
                  </a:solidFill>
                  <a:latin typeface="Lucida Sans Unicode"/>
                  <a:cs typeface="Arial" charset="0"/>
                </a:rPr>
                <a:t>x</a:t>
              </a:r>
              <a:r>
                <a:rPr lang="de-CH" sz="3200" b="0" dirty="0" err="1" smtClean="0">
                  <a:latin typeface="Lucida Sans Unicode"/>
                  <a:cs typeface="Arial" charset="0"/>
                </a:rPr>
                <a:t>,</a:t>
              </a:r>
              <a:r>
                <a:rPr lang="de-CH" sz="3200" dirty="0" err="1" smtClean="0">
                  <a:solidFill>
                    <a:srgbClr val="FF0000"/>
                  </a:solidFill>
                  <a:latin typeface="Lucida Sans Unicode"/>
                  <a:cs typeface="Arial" charset="0"/>
                </a:rPr>
                <a:t>y</a:t>
              </a:r>
              <a:r>
                <a:rPr lang="de-CH" sz="3200" b="0" dirty="0" smtClean="0">
                  <a:latin typeface="Lucida Sans Unicode"/>
                  <a:cs typeface="Arial" charset="0"/>
                </a:rPr>
                <a:t>)</a:t>
              </a:r>
              <a:endParaRPr lang="de-CH" sz="3200" b="0" baseline="-25000" dirty="0">
                <a:latin typeface="Lucida Sans Unicode"/>
                <a:cs typeface="Arial" charset="0"/>
              </a:endParaRPr>
            </a:p>
          </p:txBody>
        </p:sp>
      </p:grpSp>
      <p:pic>
        <p:nvPicPr>
          <p:cNvPr id="124" name="Picture 123" descr="AliceBlue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28596" y="1714488"/>
            <a:ext cx="1331712" cy="1357322"/>
          </a:xfrm>
          <a:prstGeom prst="rect">
            <a:avLst/>
          </a:prstGeom>
        </p:spPr>
      </p:pic>
      <p:pic>
        <p:nvPicPr>
          <p:cNvPr id="125" name="Picture 124" descr="honestBob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9454" y="1857363"/>
            <a:ext cx="1710488" cy="1214446"/>
          </a:xfrm>
          <a:prstGeom prst="rect">
            <a:avLst/>
          </a:prstGeom>
        </p:spPr>
      </p:pic>
      <p:sp>
        <p:nvSpPr>
          <p:cNvPr id="21" name="Line 6"/>
          <p:cNvSpPr>
            <a:spLocks noChangeShapeType="1"/>
          </p:cNvSpPr>
          <p:nvPr/>
        </p:nvSpPr>
        <p:spPr bwMode="auto">
          <a:xfrm>
            <a:off x="3786182" y="4825081"/>
            <a:ext cx="150019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none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22" name="Line 7"/>
          <p:cNvSpPr>
            <a:spLocks noChangeShapeType="1"/>
          </p:cNvSpPr>
          <p:nvPr/>
        </p:nvSpPr>
        <p:spPr bwMode="auto">
          <a:xfrm>
            <a:off x="3786182" y="4617343"/>
            <a:ext cx="1571636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23" name="Line 8"/>
          <p:cNvSpPr>
            <a:spLocks noChangeShapeType="1"/>
          </p:cNvSpPr>
          <p:nvPr/>
        </p:nvSpPr>
        <p:spPr bwMode="auto">
          <a:xfrm>
            <a:off x="3786182" y="5032819"/>
            <a:ext cx="1571636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pic>
        <p:nvPicPr>
          <p:cNvPr id="24" name="Picture 23" descr="AliceBlue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988157" y="4188715"/>
            <a:ext cx="1357322" cy="1383425"/>
          </a:xfrm>
          <a:prstGeom prst="rect">
            <a:avLst/>
          </a:prstGeom>
        </p:spPr>
      </p:pic>
      <p:pic>
        <p:nvPicPr>
          <p:cNvPr id="25" name="Picture 24" descr="honestBob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17247" y="4260153"/>
            <a:ext cx="1726587" cy="1225876"/>
          </a:xfrm>
          <a:prstGeom prst="rect">
            <a:avLst/>
          </a:prstGeom>
        </p:spPr>
      </p:pic>
      <p:sp>
        <p:nvSpPr>
          <p:cNvPr id="26" name="Rectangle 40"/>
          <p:cNvSpPr>
            <a:spLocks noChangeArrowheads="1"/>
          </p:cNvSpPr>
          <p:nvPr/>
        </p:nvSpPr>
        <p:spPr bwMode="auto">
          <a:xfrm>
            <a:off x="214282" y="1000108"/>
            <a:ext cx="578647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err="1" smtClean="0">
                <a:cs typeface="Arial" charset="0"/>
              </a:rPr>
              <a:t>we</a:t>
            </a:r>
            <a:r>
              <a:rPr lang="de-CH" sz="2400" b="0" dirty="0" smtClean="0">
                <a:cs typeface="Arial" charset="0"/>
              </a:rPr>
              <a:t> </a:t>
            </a:r>
            <a:r>
              <a:rPr lang="de-CH" sz="2400" b="0" dirty="0" err="1" smtClean="0">
                <a:cs typeface="Arial" charset="0"/>
              </a:rPr>
              <a:t>want</a:t>
            </a:r>
            <a:r>
              <a:rPr lang="de-CH" sz="2400" b="0" dirty="0" smtClean="0">
                <a:cs typeface="Arial" charset="0"/>
              </a:rPr>
              <a:t>: </a:t>
            </a:r>
            <a:r>
              <a:rPr lang="de-CH" sz="2400" b="0" dirty="0" smtClean="0">
                <a:solidFill>
                  <a:srgbClr val="0000FF"/>
                </a:solidFill>
                <a:cs typeface="Arial" charset="0"/>
              </a:rPr>
              <a:t>ideal </a:t>
            </a:r>
            <a:r>
              <a:rPr lang="de-CH" sz="2400" b="0" dirty="0" err="1" smtClean="0">
                <a:solidFill>
                  <a:srgbClr val="0000FF"/>
                </a:solidFill>
                <a:cs typeface="Arial" charset="0"/>
              </a:rPr>
              <a:t>functionality</a:t>
            </a:r>
            <a:r>
              <a:rPr lang="de-CH" sz="2400" b="0" dirty="0" smtClean="0">
                <a:solidFill>
                  <a:srgbClr val="0000FF"/>
                </a:solidFill>
                <a:cs typeface="Arial" charset="0"/>
              </a:rPr>
              <a:t> </a:t>
            </a:r>
          </a:p>
        </p:txBody>
      </p:sp>
      <p:sp>
        <p:nvSpPr>
          <p:cNvPr id="29" name="Rectangle 40"/>
          <p:cNvSpPr>
            <a:spLocks noChangeArrowheads="1"/>
          </p:cNvSpPr>
          <p:nvPr/>
        </p:nvSpPr>
        <p:spPr bwMode="auto">
          <a:xfrm>
            <a:off x="285720" y="6072206"/>
            <a:ext cx="857256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err="1" smtClean="0">
                <a:cs typeface="Arial" charset="0"/>
              </a:rPr>
              <a:t>security</a:t>
            </a:r>
            <a:r>
              <a:rPr lang="de-CH" sz="2400" b="0" dirty="0" smtClean="0">
                <a:cs typeface="Arial" charset="0"/>
              </a:rPr>
              <a:t>: </a:t>
            </a:r>
            <a:r>
              <a:rPr lang="de-CH" sz="2400" b="0" dirty="0" err="1" smtClean="0">
                <a:cs typeface="Arial" charset="0"/>
              </a:rPr>
              <a:t>if</a:t>
            </a:r>
            <a:r>
              <a:rPr lang="de-CH" sz="2400" b="0" dirty="0" smtClean="0">
                <a:cs typeface="Arial" charset="0"/>
              </a:rPr>
              <a:t> </a:t>
            </a:r>
            <a:r>
              <a:rPr lang="de-CH" sz="2400" b="0" dirty="0" smtClean="0">
                <a:solidFill>
                  <a:srgbClr val="FF0000"/>
                </a:solidFill>
                <a:cs typeface="Arial" charset="0"/>
              </a:rPr>
              <a:t>REAL</a:t>
            </a:r>
            <a:r>
              <a:rPr lang="de-CH" sz="2400" b="0" dirty="0" smtClean="0">
                <a:cs typeface="Arial" charset="0"/>
              </a:rPr>
              <a:t>  </a:t>
            </a:r>
            <a:r>
              <a:rPr lang="de-CH" sz="2400" b="0" dirty="0" err="1" smtClean="0">
                <a:cs typeface="Arial" charset="0"/>
              </a:rPr>
              <a:t>looks</a:t>
            </a:r>
            <a:r>
              <a:rPr lang="de-CH" sz="2400" b="0" dirty="0" smtClean="0">
                <a:cs typeface="Arial" charset="0"/>
              </a:rPr>
              <a:t> </a:t>
            </a:r>
            <a:r>
              <a:rPr lang="de-CH" sz="2400" b="0" dirty="0" err="1" smtClean="0">
                <a:cs typeface="Arial" charset="0"/>
              </a:rPr>
              <a:t>like</a:t>
            </a:r>
            <a:r>
              <a:rPr lang="de-CH" sz="2400" b="0" dirty="0" smtClean="0">
                <a:cs typeface="Arial" charset="0"/>
              </a:rPr>
              <a:t> </a:t>
            </a:r>
            <a:r>
              <a:rPr lang="de-CH" sz="2400" b="0" dirty="0" smtClean="0">
                <a:solidFill>
                  <a:srgbClr val="0000FF"/>
                </a:solidFill>
                <a:cs typeface="Arial" charset="0"/>
              </a:rPr>
              <a:t>IDEAL</a:t>
            </a:r>
            <a:r>
              <a:rPr lang="de-CH" sz="2400" b="0" dirty="0" smtClean="0">
                <a:cs typeface="Arial" charset="0"/>
              </a:rPr>
              <a:t> </a:t>
            </a:r>
            <a:r>
              <a:rPr lang="de-CH" sz="2400" b="0" dirty="0" err="1" smtClean="0">
                <a:cs typeface="Arial" charset="0"/>
              </a:rPr>
              <a:t>to</a:t>
            </a:r>
            <a:r>
              <a:rPr lang="de-CH" sz="2400" b="0" dirty="0" smtClean="0">
                <a:cs typeface="Arial" charset="0"/>
              </a:rPr>
              <a:t> </a:t>
            </a:r>
            <a:r>
              <a:rPr lang="de-CH" sz="2400" b="0" dirty="0" err="1" smtClean="0">
                <a:cs typeface="Arial" charset="0"/>
              </a:rPr>
              <a:t>the</a:t>
            </a:r>
            <a:r>
              <a:rPr lang="de-CH" sz="2400" b="0" dirty="0" smtClean="0">
                <a:cs typeface="Arial" charset="0"/>
              </a:rPr>
              <a:t> outside </a:t>
            </a:r>
            <a:r>
              <a:rPr lang="de-CH" sz="2400" b="0" dirty="0" err="1" smtClean="0">
                <a:cs typeface="Arial" charset="0"/>
              </a:rPr>
              <a:t>world</a:t>
            </a:r>
            <a:endParaRPr lang="de-CH" sz="2400" b="0" dirty="0" smtClean="0">
              <a:solidFill>
                <a:srgbClr val="FF0000"/>
              </a:solidFill>
              <a:cs typeface="Arial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5296349" y="2547808"/>
            <a:ext cx="2347485" cy="471949"/>
            <a:chOff x="5296349" y="2547808"/>
            <a:chExt cx="2347485" cy="471949"/>
          </a:xfrm>
        </p:grpSpPr>
        <p:sp>
          <p:nvSpPr>
            <p:cNvPr id="43" name="Line 5"/>
            <p:cNvSpPr>
              <a:spLocks noChangeShapeType="1"/>
            </p:cNvSpPr>
            <p:nvPr/>
          </p:nvSpPr>
          <p:spPr bwMode="auto">
            <a:xfrm>
              <a:off x="5296349" y="2774249"/>
              <a:ext cx="55282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47" name="Rectangle 298"/>
            <p:cNvSpPr>
              <a:spLocks noChangeArrowheads="1"/>
            </p:cNvSpPr>
            <p:nvPr/>
          </p:nvSpPr>
          <p:spPr bwMode="auto">
            <a:xfrm>
              <a:off x="5886803" y="2547808"/>
              <a:ext cx="1757031" cy="471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de-CH" sz="3200" b="0" dirty="0" smtClean="0">
                  <a:latin typeface="Lucida Sans Unicode"/>
                  <a:cs typeface="Arial" charset="0"/>
                </a:rPr>
                <a:t>f(</a:t>
              </a:r>
              <a:r>
                <a:rPr lang="de-CH" sz="3200" b="0" dirty="0" err="1" smtClean="0">
                  <a:solidFill>
                    <a:srgbClr val="0000FF"/>
                  </a:solidFill>
                  <a:latin typeface="Lucida Sans Unicode"/>
                  <a:cs typeface="Arial" charset="0"/>
                </a:rPr>
                <a:t>x</a:t>
              </a:r>
              <a:r>
                <a:rPr lang="de-CH" sz="3200" b="0" dirty="0" err="1" smtClean="0">
                  <a:latin typeface="Lucida Sans Unicode"/>
                  <a:cs typeface="Arial" charset="0"/>
                </a:rPr>
                <a:t>,</a:t>
              </a:r>
              <a:r>
                <a:rPr lang="de-CH" sz="3200" b="0" dirty="0" err="1" smtClean="0">
                  <a:solidFill>
                    <a:srgbClr val="FF0000"/>
                  </a:solidFill>
                  <a:latin typeface="Lucida Sans Unicode"/>
                  <a:cs typeface="Arial" charset="0"/>
                </a:rPr>
                <a:t>y</a:t>
              </a:r>
              <a:r>
                <a:rPr lang="de-CH" sz="3200" b="0" dirty="0" smtClean="0">
                  <a:latin typeface="Lucida Sans Unicode"/>
                  <a:cs typeface="Arial" charset="0"/>
                </a:rPr>
                <a:t>)</a:t>
              </a:r>
              <a:endParaRPr lang="de-CH" sz="3200" b="0" baseline="-25000" dirty="0">
                <a:latin typeface="Lucida Sans Unicode"/>
                <a:cs typeface="Arial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/>
      <p:bldP spid="39" grpId="0"/>
      <p:bldP spid="459816" grpId="0" build="p"/>
      <p:bldP spid="21" grpId="0" animBg="1"/>
      <p:bldP spid="22" grpId="0" animBg="1"/>
      <p:bldP spid="23" grpId="0" animBg="1"/>
      <p:bldP spid="26" grpId="0" build="p"/>
      <p:bldP spid="29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STEPHANIE20WEHNER@KDJFIGQU8FWXY5L9" val="2812"/>
  <p:tag name="DEFAULTDISPLAYSOURCE" val="\documentclass{article}\pagestyle{empty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mathcal{F}_{{\blue \Delta t}} : \mathcal{B}(\mathcal{H}_{in}) \rightarrow \mathcal{B}(\mathcal{H}_{out})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7"/>
  <p:tag name="PICTUREFILESIZE" val="737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blue \mathcal{I} \subseteq \{1,\ldots,n\}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3"/>
  <p:tag name="PICTUREFILESIZE" val="368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blue X_{\mathcal{I}}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5"/>
  <p:tag name="PICTUREFILESIZE" val="184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 \blue&#10;X=X_1,\ldots,X_n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1"/>
  <p:tag name="PICTUREFILESIZE" val="36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5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5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8|20.5|7.2|10.2|10.2|19.4|44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8|20.5|7.2|10.2|10.2|19.4|44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8|20.5|7.2|10.2|10.2|19.4|44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mathcal{F}_{{\blue \Delta t}} : \mathcal{B}(\mathcal{H}_{in}) \rightarrow \mathcal{B}(\mathcal{H}_{out})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7"/>
  <p:tag name="PICTUREFILESIZE" val="737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8|20.5|7.2|10.2|10.2|19.4|44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mathcal{F}_0 &amp;= \id \\&#10;\mathcal{F}_{t_1+t_2} &amp;= \mathcal{F}_{t_1} \circ \mathcal{F}_{t_2}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8"/>
  <p:tag name="PICTUREFILESIZE" val="645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659</Words>
  <Application>Microsoft Office PowerPoint</Application>
  <PresentationFormat>On-screen Show (4:3)</PresentationFormat>
  <Paragraphs>236</Paragraphs>
  <Slides>25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Wingdings</vt:lpstr>
      <vt:lpstr>Lucida Sans Unicode</vt:lpstr>
      <vt:lpstr>cmmi10</vt:lpstr>
      <vt:lpstr>Comic Sans MS</vt:lpstr>
      <vt:lpstr>Office Theme</vt:lpstr>
      <vt:lpstr>Custom Design</vt:lpstr>
      <vt:lpstr>Quantum Cryptography  beyond Key Distribution</vt:lpstr>
      <vt:lpstr>Outline</vt:lpstr>
      <vt:lpstr>Cryptography</vt:lpstr>
      <vt:lpstr>Modern-Day Cryptography</vt:lpstr>
      <vt:lpstr>Modern-Day Cryptography</vt:lpstr>
      <vt:lpstr>Modern-Day Cryptography</vt:lpstr>
      <vt:lpstr>Where It Went Wrong</vt:lpstr>
      <vt:lpstr>Secure Evaluation of the Equality</vt:lpstr>
      <vt:lpstr>Secure Function Evaluation: Definition</vt:lpstr>
      <vt:lpstr>Secure Function Evaluation: Dishonest Alice</vt:lpstr>
      <vt:lpstr>Secure Function Evaluation: Dishonest Bob</vt:lpstr>
      <vt:lpstr>Modern Cryptography</vt:lpstr>
      <vt:lpstr>Can we implement these primitives?  </vt:lpstr>
      <vt:lpstr>Exploit Quantum-Storage Imperfections </vt:lpstr>
      <vt:lpstr>Outline</vt:lpstr>
      <vt:lpstr>The Noisy-Storage Model  (Wehner, S, Terhal ’07)</vt:lpstr>
      <vt:lpstr>The Noisy-Storage Model  (Wehner, S, Terhal ’07)</vt:lpstr>
      <vt:lpstr>The Noisy-Storage Model  (Wehner, S, Terhal ’07)</vt:lpstr>
      <vt:lpstr>The Noisy-Storage Model </vt:lpstr>
      <vt:lpstr>Protocol Structure</vt:lpstr>
      <vt:lpstr>Outline</vt:lpstr>
      <vt:lpstr>Position-Based Quantum Cryptography</vt:lpstr>
      <vt:lpstr>Position-Based Quantum Cryptography</vt:lpstr>
      <vt:lpstr>Position-Based Quantum Cryptography</vt:lpstr>
      <vt:lpstr>Conclusion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Noisy Storage talk</dc:title>
  <dc:creator>Stephanie Wehner</dc:creator>
  <cp:lastModifiedBy>Christian Schaffner</cp:lastModifiedBy>
  <cp:revision>1108</cp:revision>
  <dcterms:created xsi:type="dcterms:W3CDTF">2010-01-20T16:17:28Z</dcterms:created>
  <dcterms:modified xsi:type="dcterms:W3CDTF">2010-06-21T17:13:05Z</dcterms:modified>
</cp:coreProperties>
</file>